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299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marL="742950" indent="-285750" rtl="0">
              <a:spcBef>
                <a:spcPts val="0"/>
              </a:spcBef>
              <a:defRPr/>
            </a:lvl2pPr>
            <a:lvl3pPr marL="1143000" indent="-228600" rtl="0">
              <a:spcBef>
                <a:spcPts val="0"/>
              </a:spcBef>
              <a:defRPr/>
            </a:lvl3pPr>
            <a:lvl4pPr marL="1600200" indent="-228600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ydra-billing.ru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ydra-billing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67250" y="961175"/>
            <a:ext cx="8493900" cy="338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latin typeface="Trebuchet MS"/>
                <a:ea typeface="Trebuchet MS"/>
                <a:cs typeface="Trebuchet MS"/>
                <a:sym typeface="Trebuchet MS"/>
              </a:rPr>
              <a:t>Тотальная борьба с хаосом</a:t>
            </a:r>
            <a:br>
              <a:rPr lang="en" b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b="0">
                <a:latin typeface="Trebuchet MS"/>
                <a:ea typeface="Trebuchet MS"/>
                <a:cs typeface="Trebuchet MS"/>
                <a:sym typeface="Trebuchet MS"/>
              </a:rPr>
              <a:t>в бизнес-процессах</a:t>
            </a:r>
            <a:br>
              <a:rPr lang="en" b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b="0">
                <a:latin typeface="Trebuchet MS"/>
                <a:ea typeface="Trebuchet MS"/>
                <a:cs typeface="Trebuchet MS"/>
                <a:sym typeface="Trebuchet MS"/>
              </a:rPr>
              <a:t>как способ увеличения прибыли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31875" y="4598512"/>
            <a:ext cx="7772400" cy="70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Дмитрий Коплович, «Латера»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19439" y="6033375"/>
            <a:ext cx="1941746" cy="56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Решение: автоматизация</a:t>
            </a:r>
          </a:p>
        </p:txBody>
      </p:sp>
      <p:cxnSp>
        <p:nvCxnSpPr>
          <p:cNvPr id="95" name="Shape 95"/>
          <p:cNvCxnSpPr>
            <a:stCxn id="96" idx="2"/>
            <a:endCxn id="97" idx="1"/>
          </p:cNvCxnSpPr>
          <p:nvPr/>
        </p:nvCxnSpPr>
        <p:spPr>
          <a:xfrm>
            <a:off x="2204324" y="3890402"/>
            <a:ext cx="3809955" cy="1749474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98" name="Shape 98"/>
          <p:cNvCxnSpPr>
            <a:stCxn id="99" idx="2"/>
          </p:cNvCxnSpPr>
          <p:nvPr/>
        </p:nvCxnSpPr>
        <p:spPr>
          <a:xfrm>
            <a:off x="4549059" y="4820314"/>
            <a:ext cx="1460399" cy="6431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0" name="Shape 100"/>
          <p:cNvCxnSpPr/>
          <p:nvPr/>
        </p:nvCxnSpPr>
        <p:spPr>
          <a:xfrm>
            <a:off x="4951743" y="3912555"/>
            <a:ext cx="1236600" cy="15369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1" name="Shape 101"/>
          <p:cNvCxnSpPr/>
          <p:nvPr/>
        </p:nvCxnSpPr>
        <p:spPr>
          <a:xfrm>
            <a:off x="5130429" y="2683148"/>
            <a:ext cx="1150500" cy="27516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2" name="Shape 102"/>
          <p:cNvCxnSpPr>
            <a:stCxn id="103" idx="2"/>
            <a:endCxn id="97" idx="0"/>
          </p:cNvCxnSpPr>
          <p:nvPr/>
        </p:nvCxnSpPr>
        <p:spPr>
          <a:xfrm flipH="1">
            <a:off x="6712530" y="4096949"/>
            <a:ext cx="453969" cy="1339376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/>
          <p:nvPr/>
        </p:nvCxnSpPr>
        <p:spPr>
          <a:xfrm>
            <a:off x="2772486" y="3837053"/>
            <a:ext cx="3609599" cy="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5" name="Shape 105"/>
          <p:cNvCxnSpPr>
            <a:stCxn id="96" idx="0"/>
          </p:cNvCxnSpPr>
          <p:nvPr/>
        </p:nvCxnSpPr>
        <p:spPr>
          <a:xfrm rot="10800000" flipH="1">
            <a:off x="2204324" y="2686502"/>
            <a:ext cx="1797600" cy="839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" name="Shape 106"/>
          <p:cNvCxnSpPr>
            <a:stCxn id="96" idx="3"/>
            <a:endCxn id="107" idx="1"/>
          </p:cNvCxnSpPr>
          <p:nvPr/>
        </p:nvCxnSpPr>
        <p:spPr>
          <a:xfrm rot="10800000" flipH="1">
            <a:off x="2774324" y="3618011"/>
            <a:ext cx="965940" cy="9029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3979059" y="2314293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Биллинг</a:t>
            </a:r>
          </a:p>
        </p:txBody>
      </p:sp>
      <p:sp>
        <p:nvSpPr>
          <p:cNvPr id="107" name="Shape 107"/>
          <p:cNvSpPr/>
          <p:nvPr/>
        </p:nvSpPr>
        <p:spPr>
          <a:xfrm>
            <a:off x="3740265" y="3324011"/>
            <a:ext cx="1630800" cy="5879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CRM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171976" y="4432882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Личный кабинет</a:t>
            </a:r>
          </a:p>
        </p:txBody>
      </p:sp>
      <p:sp>
        <p:nvSpPr>
          <p:cNvPr id="110" name="Shape 110"/>
          <p:cNvSpPr/>
          <p:nvPr/>
        </p:nvSpPr>
        <p:spPr>
          <a:xfrm>
            <a:off x="1702825" y="4434550"/>
            <a:ext cx="1236600" cy="40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Колл-центр</a:t>
            </a:r>
          </a:p>
        </p:txBody>
      </p:sp>
      <p:sp>
        <p:nvSpPr>
          <p:cNvPr id="103" name="Shape 103"/>
          <p:cNvSpPr/>
          <p:nvPr/>
        </p:nvSpPr>
        <p:spPr>
          <a:xfrm>
            <a:off x="6379450" y="3431850"/>
            <a:ext cx="1574099" cy="6650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Автоматизация выездных работ</a:t>
            </a:r>
          </a:p>
        </p:txBody>
      </p:sp>
      <p:sp>
        <p:nvSpPr>
          <p:cNvPr id="111" name="Shape 111"/>
          <p:cNvSpPr/>
          <p:nvPr/>
        </p:nvSpPr>
        <p:spPr>
          <a:xfrm>
            <a:off x="4419986" y="5504166"/>
            <a:ext cx="271200" cy="271200"/>
          </a:xfrm>
          <a:prstGeom prst="smileyFace">
            <a:avLst>
              <a:gd name="adj" fmla="val 4653"/>
            </a:avLst>
          </a:prstGeom>
          <a:solidFill>
            <a:srgbClr val="FFD966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082661" y="1438700"/>
            <a:ext cx="929339" cy="587951"/>
          </a:xfrm>
          <a:prstGeom prst="cloud">
            <a:avLst/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Сеть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5376080" y="3708110"/>
            <a:ext cx="10038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>
            <a:stCxn id="108" idx="2"/>
            <a:endCxn id="107" idx="0"/>
          </p:cNvCxnSpPr>
          <p:nvPr/>
        </p:nvCxnSpPr>
        <p:spPr>
          <a:xfrm>
            <a:off x="4549059" y="2721393"/>
            <a:ext cx="6605" cy="60261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>
            <a:stCxn id="108" idx="1"/>
            <a:endCxn id="116" idx="3"/>
          </p:cNvCxnSpPr>
          <p:nvPr/>
        </p:nvCxnSpPr>
        <p:spPr>
          <a:xfrm flipH="1">
            <a:off x="2837375" y="2517843"/>
            <a:ext cx="1141684" cy="320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" name="Shape 116"/>
          <p:cNvSpPr/>
          <p:nvPr/>
        </p:nvSpPr>
        <p:spPr>
          <a:xfrm>
            <a:off x="1541975" y="2255100"/>
            <a:ext cx="1295400" cy="5319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Мониторинг</a:t>
            </a:r>
          </a:p>
        </p:txBody>
      </p:sp>
      <p:sp>
        <p:nvSpPr>
          <p:cNvPr id="96" name="Shape 96"/>
          <p:cNvSpPr/>
          <p:nvPr/>
        </p:nvSpPr>
        <p:spPr>
          <a:xfrm>
            <a:off x="1634325" y="3526202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BPM</a:t>
            </a:r>
          </a:p>
        </p:txBody>
      </p:sp>
      <p:cxnSp>
        <p:nvCxnSpPr>
          <p:cNvPr id="117" name="Shape 117"/>
          <p:cNvCxnSpPr>
            <a:stCxn id="116" idx="2"/>
          </p:cNvCxnSpPr>
          <p:nvPr/>
        </p:nvCxnSpPr>
        <p:spPr>
          <a:xfrm>
            <a:off x="2189675" y="2787000"/>
            <a:ext cx="1553699" cy="648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" name="Shape 118"/>
          <p:cNvCxnSpPr/>
          <p:nvPr/>
        </p:nvCxnSpPr>
        <p:spPr>
          <a:xfrm rot="10800000" flipH="1">
            <a:off x="5364426" y="2811294"/>
            <a:ext cx="914400" cy="684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19" name="Shape 119"/>
          <p:cNvCxnSpPr>
            <a:stCxn id="108" idx="0"/>
            <a:endCxn id="112" idx="1"/>
          </p:cNvCxnSpPr>
          <p:nvPr/>
        </p:nvCxnSpPr>
        <p:spPr>
          <a:xfrm rot="10800000">
            <a:off x="4547331" y="2026025"/>
            <a:ext cx="1728" cy="2882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0" name="Shape 120"/>
          <p:cNvCxnSpPr>
            <a:stCxn id="108" idx="3"/>
            <a:endCxn id="121" idx="1"/>
          </p:cNvCxnSpPr>
          <p:nvPr/>
        </p:nvCxnSpPr>
        <p:spPr>
          <a:xfrm rot="10800000" flipH="1">
            <a:off x="5119059" y="2508802"/>
            <a:ext cx="1138715" cy="904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2" name="Shape 122"/>
          <p:cNvCxnSpPr>
            <a:stCxn id="116" idx="0"/>
            <a:endCxn id="112" idx="2"/>
          </p:cNvCxnSpPr>
          <p:nvPr/>
        </p:nvCxnSpPr>
        <p:spPr>
          <a:xfrm rot="10800000" flipH="1">
            <a:off x="2189675" y="1732675"/>
            <a:ext cx="1895868" cy="52242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23" name="Shape 123"/>
          <p:cNvCxnSpPr>
            <a:stCxn id="121" idx="0"/>
            <a:endCxn id="112" idx="0"/>
          </p:cNvCxnSpPr>
          <p:nvPr/>
        </p:nvCxnSpPr>
        <p:spPr>
          <a:xfrm rot="10800000">
            <a:off x="5011226" y="1732675"/>
            <a:ext cx="1976748" cy="41192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24" name="Shape 124"/>
          <p:cNvCxnSpPr>
            <a:stCxn id="99" idx="3"/>
            <a:endCxn id="109" idx="1"/>
          </p:cNvCxnSpPr>
          <p:nvPr/>
        </p:nvCxnSpPr>
        <p:spPr>
          <a:xfrm rot="10800000" flipH="1">
            <a:off x="5119059" y="4636432"/>
            <a:ext cx="1052916" cy="178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99" name="Shape 99"/>
          <p:cNvSpPr/>
          <p:nvPr/>
        </p:nvSpPr>
        <p:spPr>
          <a:xfrm>
            <a:off x="3979059" y="4456114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Helpdesk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2944208" y="3912099"/>
            <a:ext cx="996900" cy="628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26" name="Shape 126"/>
          <p:cNvCxnSpPr/>
          <p:nvPr/>
        </p:nvCxnSpPr>
        <p:spPr>
          <a:xfrm flipH="1">
            <a:off x="2690353" y="3758051"/>
            <a:ext cx="1052099" cy="665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stCxn id="111" idx="6"/>
            <a:endCxn id="109" idx="2"/>
          </p:cNvCxnSpPr>
          <p:nvPr/>
        </p:nvCxnSpPr>
        <p:spPr>
          <a:xfrm rot="10800000" flipH="1">
            <a:off x="4691186" y="4839982"/>
            <a:ext cx="2050789" cy="79978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>
            <a:stCxn id="111" idx="2"/>
            <a:endCxn id="110" idx="2"/>
          </p:cNvCxnSpPr>
          <p:nvPr/>
        </p:nvCxnSpPr>
        <p:spPr>
          <a:xfrm rot="10800000">
            <a:off x="2321125" y="4841650"/>
            <a:ext cx="2098860" cy="79811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" name="Shape 129"/>
          <p:cNvCxnSpPr>
            <a:stCxn id="110" idx="3"/>
            <a:endCxn id="99" idx="1"/>
          </p:cNvCxnSpPr>
          <p:nvPr/>
        </p:nvCxnSpPr>
        <p:spPr>
          <a:xfrm>
            <a:off x="2939425" y="4638100"/>
            <a:ext cx="1039633" cy="11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" name="Shape 130"/>
          <p:cNvCxnSpPr>
            <a:stCxn id="99" idx="0"/>
          </p:cNvCxnSpPr>
          <p:nvPr/>
        </p:nvCxnSpPr>
        <p:spPr>
          <a:xfrm rot="10800000" flipH="1">
            <a:off x="4549059" y="3916114"/>
            <a:ext cx="1500" cy="540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" name="Shape 97"/>
          <p:cNvSpPr/>
          <p:nvPr/>
        </p:nvSpPr>
        <p:spPr>
          <a:xfrm>
            <a:off x="6014280" y="5436326"/>
            <a:ext cx="1396499" cy="4071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Портал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руководителя</a:t>
            </a:r>
          </a:p>
        </p:txBody>
      </p:sp>
      <p:cxnSp>
        <p:nvCxnSpPr>
          <p:cNvPr id="131" name="Shape 131"/>
          <p:cNvCxnSpPr/>
          <p:nvPr/>
        </p:nvCxnSpPr>
        <p:spPr>
          <a:xfrm rot="10800000" flipH="1">
            <a:off x="2631077" y="2735296"/>
            <a:ext cx="1733399" cy="796799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21" name="Shape 121"/>
          <p:cNvSpPr/>
          <p:nvPr/>
        </p:nvSpPr>
        <p:spPr>
          <a:xfrm>
            <a:off x="6257775" y="2144602"/>
            <a:ext cx="1460399" cy="7283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Диагностика абонентской линии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Автоматизируем продажи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66425" y="2451175"/>
            <a:ext cx="2943225" cy="2933700"/>
          </a:xfrm>
          <a:prstGeom prst="rect">
            <a:avLst/>
          </a:prstGeom>
        </p:spPr>
      </p:pic>
      <p:sp>
        <p:nvSpPr>
          <p:cNvPr id="139" name="Shape 139"/>
          <p:cNvSpPr txBox="1"/>
          <p:nvPr/>
        </p:nvSpPr>
        <p:spPr>
          <a:xfrm>
            <a:off x="3987475" y="361322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CRM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80600" y="1988500"/>
            <a:ext cx="4431600" cy="162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Маркетинговые кампании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Генерация лидов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Подогрев лидов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Лояльность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80600" y="4849325"/>
            <a:ext cx="4431600" cy="162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Быстрая диагностика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Быстрое устранение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688625" y="1982725"/>
            <a:ext cx="4431600" cy="162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Утепление лидов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Заключение сделок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Upsale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Кросс-продажи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460025" y="4830059"/>
            <a:ext cx="4431600" cy="11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Прием заказов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Исполнение заказов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79524" y="426175"/>
            <a:ext cx="6582848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Многоканальный маркетинг</a:t>
            </a:r>
          </a:p>
        </p:txBody>
      </p:sp>
      <p:grpSp>
        <p:nvGrpSpPr>
          <p:cNvPr id="150" name="Shape 150"/>
          <p:cNvGrpSpPr/>
          <p:nvPr/>
        </p:nvGrpSpPr>
        <p:grpSpPr>
          <a:xfrm>
            <a:off x="1463044" y="1102663"/>
            <a:ext cx="6217920" cy="4652664"/>
            <a:chOff x="0" y="27432"/>
            <a:chExt cx="9144000" cy="6803136"/>
          </a:xfrm>
        </p:grpSpPr>
        <p:pic>
          <p:nvPicPr>
            <p:cNvPr id="151" name="Shape 15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7432"/>
              <a:ext cx="9144000" cy="6803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Shape 152"/>
            <p:cNvSpPr txBox="1"/>
            <p:nvPr/>
          </p:nvSpPr>
          <p:spPr>
            <a:xfrm>
              <a:off x="683516" y="1827636"/>
              <a:ext cx="21543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Социальные сети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162140" y="1607572"/>
              <a:ext cx="23007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Точки продаж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3126050" y="377929"/>
              <a:ext cx="21543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latin typeface="Comic Sans MS"/>
                  <a:ea typeface="Comic Sans MS"/>
                  <a:cs typeface="Comic Sans MS"/>
                  <a:sym typeface="Comic Sans MS"/>
                </a:rPr>
                <a:t>Офис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6141280" y="2267764"/>
              <a:ext cx="21543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Каталог</a:t>
              </a: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371630" y="3773350"/>
              <a:ext cx="15045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Радио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865384" y="4996755"/>
              <a:ext cx="7239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ТВ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7362793" y="3282396"/>
              <a:ext cx="15437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Cайт</a:t>
              </a: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2206576" y="4642907"/>
              <a:ext cx="15045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Email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3565112" y="5482769"/>
              <a:ext cx="25052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Почтовая рассылка</a:t>
              </a: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6701135" y="4892054"/>
              <a:ext cx="10179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latin typeface="Comic Sans MS"/>
                  <a:ea typeface="Comic Sans MS"/>
                  <a:cs typeface="Comic Sans MS"/>
                  <a:sym typeface="Comic Sans MS"/>
                </a:rPr>
                <a:t>SEO</a:t>
              </a: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2404858" y="2809023"/>
              <a:ext cx="37998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>
                  <a:latin typeface="Comic Sans MS"/>
                  <a:ea typeface="Comic Sans MS"/>
                  <a:cs typeface="Comic Sans MS"/>
                  <a:sym typeface="Comic Sans MS"/>
                </a:rPr>
                <a:t>Многоканальный</a:t>
              </a: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2634582" y="3464775"/>
              <a:ext cx="34946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>
                  <a:latin typeface="Comic Sans MS"/>
                  <a:ea typeface="Comic Sans MS"/>
                  <a:cs typeface="Comic Sans MS"/>
                  <a:sym typeface="Comic Sans MS"/>
                </a:rPr>
                <a:t>маркетинг</a:t>
              </a:r>
            </a:p>
          </p:txBody>
        </p:sp>
      </p:grp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8912" y="5399325"/>
            <a:ext cx="7606199" cy="62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i="1">
                <a:latin typeface="Trebuchet MS"/>
                <a:ea typeface="Trebuchet MS"/>
                <a:cs typeface="Trebuchet MS"/>
                <a:sym typeface="Trebuchet MS"/>
              </a:rPr>
              <a:t>ROI = (Выхлоп — Бюджет) / Бюджет * 100 %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/>
          <a:srcRect t="10746"/>
          <a:stretch/>
        </p:blipFill>
        <p:spPr>
          <a:xfrm>
            <a:off x="3071075" y="2434050"/>
            <a:ext cx="3895725" cy="2210425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2429250" y="2583975"/>
            <a:ext cx="502800" cy="2060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AF7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797737" y="426175"/>
            <a:ext cx="55484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Воронка продаж в CRM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45400" y="426175"/>
            <a:ext cx="74532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Воронка продаж: ближе к жизни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621925" y="1666250"/>
            <a:ext cx="3621149" cy="436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45400" y="426175"/>
            <a:ext cx="74532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Воронка продаж в реальности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90375" y="2438400"/>
            <a:ext cx="3552899" cy="224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Много каналов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Оценка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Подогрев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3766875" y="1694425"/>
            <a:ext cx="5045963" cy="3787622"/>
            <a:chOff x="0" y="0"/>
            <a:chExt cx="5238750" cy="4019550"/>
          </a:xfrm>
        </p:grpSpPr>
        <p:pic>
          <p:nvPicPr>
            <p:cNvPr id="188" name="Shape 18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238750" cy="4019550"/>
            </a:xfrm>
            <a:prstGeom prst="rect">
              <a:avLst/>
            </a:prstGeom>
          </p:spPr>
        </p:pic>
        <p:sp>
          <p:nvSpPr>
            <p:cNvPr id="189" name="Shape 189"/>
            <p:cNvSpPr/>
            <p:nvPr/>
          </p:nvSpPr>
          <p:spPr>
            <a:xfrm>
              <a:off x="282975" y="3569333"/>
              <a:ext cx="1598100" cy="216299"/>
            </a:xfrm>
            <a:prstGeom prst="rect">
              <a:avLst/>
            </a:prstGeom>
            <a:solidFill>
              <a:srgbClr val="EFFB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28675" y="3774876"/>
              <a:ext cx="1408500" cy="162299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048675" y="426175"/>
            <a:ext cx="49214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Подогреваем лидов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204000" y="1554375"/>
            <a:ext cx="6770256" cy="4395749"/>
          </a:xfrm>
          <a:prstGeom prst="rect">
            <a:avLst/>
          </a:prstGeom>
        </p:spPr>
      </p:pic>
      <p:sp>
        <p:nvSpPr>
          <p:cNvPr id="198" name="Shape 198"/>
          <p:cNvSpPr/>
          <p:nvPr/>
        </p:nvSpPr>
        <p:spPr>
          <a:xfrm>
            <a:off x="3646775" y="1648300"/>
            <a:ext cx="1725300" cy="384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849100" y="1190825"/>
            <a:ext cx="5141399" cy="178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Создаем доверие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Укрепляем лояльность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Повышаем конверсию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427250" y="426175"/>
            <a:ext cx="62894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 важности автоматизации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008950" y="1435275"/>
            <a:ext cx="5381625" cy="4514850"/>
          </a:xfrm>
          <a:prstGeom prst="rect">
            <a:avLst/>
          </a:prstGeom>
        </p:spPr>
      </p:pic>
      <p:sp>
        <p:nvSpPr>
          <p:cNvPr id="207" name="Shape 207"/>
          <p:cNvSpPr/>
          <p:nvPr/>
        </p:nvSpPr>
        <p:spPr>
          <a:xfrm>
            <a:off x="5614200" y="2779525"/>
            <a:ext cx="1456799" cy="150899"/>
          </a:xfrm>
          <a:prstGeom prst="rect">
            <a:avLst/>
          </a:prstGeom>
          <a:solidFill>
            <a:srgbClr val="D84011"/>
          </a:solidFill>
          <a:ln w="19050" cap="flat">
            <a:solidFill>
              <a:srgbClr val="D8401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971600" y="435625"/>
            <a:ext cx="72008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Автоматизируем техподдержку</a:t>
            </a:r>
          </a:p>
        </p:txBody>
      </p:sp>
      <p:cxnSp>
        <p:nvCxnSpPr>
          <p:cNvPr id="214" name="Shape 214"/>
          <p:cNvCxnSpPr>
            <a:stCxn id="215" idx="2"/>
            <a:endCxn id="216" idx="1"/>
          </p:cNvCxnSpPr>
          <p:nvPr/>
        </p:nvCxnSpPr>
        <p:spPr>
          <a:xfrm>
            <a:off x="2204324" y="3890402"/>
            <a:ext cx="3809955" cy="1749474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>
            <a:stCxn id="218" idx="2"/>
          </p:cNvCxnSpPr>
          <p:nvPr/>
        </p:nvCxnSpPr>
        <p:spPr>
          <a:xfrm>
            <a:off x="4549059" y="4820314"/>
            <a:ext cx="1460399" cy="6431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4951743" y="3912555"/>
            <a:ext cx="1236600" cy="15369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20" name="Shape 220"/>
          <p:cNvCxnSpPr/>
          <p:nvPr/>
        </p:nvCxnSpPr>
        <p:spPr>
          <a:xfrm>
            <a:off x="5130429" y="2683148"/>
            <a:ext cx="1150500" cy="27516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21" name="Shape 221"/>
          <p:cNvCxnSpPr>
            <a:stCxn id="222" idx="2"/>
            <a:endCxn id="216" idx="0"/>
          </p:cNvCxnSpPr>
          <p:nvPr/>
        </p:nvCxnSpPr>
        <p:spPr>
          <a:xfrm flipH="1">
            <a:off x="6712530" y="4096949"/>
            <a:ext cx="453969" cy="1339376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2772486" y="3837053"/>
            <a:ext cx="3609599" cy="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24" name="Shape 224"/>
          <p:cNvCxnSpPr>
            <a:stCxn id="215" idx="0"/>
          </p:cNvCxnSpPr>
          <p:nvPr/>
        </p:nvCxnSpPr>
        <p:spPr>
          <a:xfrm rot="10800000" flipH="1">
            <a:off x="2204324" y="2686502"/>
            <a:ext cx="1797600" cy="839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" name="Shape 225"/>
          <p:cNvCxnSpPr>
            <a:stCxn id="215" idx="3"/>
            <a:endCxn id="226" idx="1"/>
          </p:cNvCxnSpPr>
          <p:nvPr/>
        </p:nvCxnSpPr>
        <p:spPr>
          <a:xfrm rot="10800000" flipH="1">
            <a:off x="2774324" y="3618011"/>
            <a:ext cx="965940" cy="9029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227" name="Shape 227"/>
          <p:cNvSpPr/>
          <p:nvPr/>
        </p:nvSpPr>
        <p:spPr>
          <a:xfrm>
            <a:off x="3979059" y="2314293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Биллинг</a:t>
            </a:r>
          </a:p>
        </p:txBody>
      </p:sp>
      <p:sp>
        <p:nvSpPr>
          <p:cNvPr id="226" name="Shape 226"/>
          <p:cNvSpPr/>
          <p:nvPr/>
        </p:nvSpPr>
        <p:spPr>
          <a:xfrm>
            <a:off x="3740265" y="3324011"/>
            <a:ext cx="1630800" cy="5879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CRM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171976" y="4432882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Личный кабинет</a:t>
            </a:r>
          </a:p>
        </p:txBody>
      </p:sp>
      <p:sp>
        <p:nvSpPr>
          <p:cNvPr id="229" name="Shape 229"/>
          <p:cNvSpPr/>
          <p:nvPr/>
        </p:nvSpPr>
        <p:spPr>
          <a:xfrm>
            <a:off x="1702825" y="4434550"/>
            <a:ext cx="1236600" cy="407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Колл-центр</a:t>
            </a:r>
          </a:p>
        </p:txBody>
      </p:sp>
      <p:sp>
        <p:nvSpPr>
          <p:cNvPr id="222" name="Shape 222"/>
          <p:cNvSpPr/>
          <p:nvPr/>
        </p:nvSpPr>
        <p:spPr>
          <a:xfrm>
            <a:off x="6379450" y="3431850"/>
            <a:ext cx="1574099" cy="6650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Автоматизация выездных работ</a:t>
            </a:r>
          </a:p>
        </p:txBody>
      </p:sp>
      <p:sp>
        <p:nvSpPr>
          <p:cNvPr id="230" name="Shape 230"/>
          <p:cNvSpPr/>
          <p:nvPr/>
        </p:nvSpPr>
        <p:spPr>
          <a:xfrm>
            <a:off x="4419986" y="5504166"/>
            <a:ext cx="271200" cy="271200"/>
          </a:xfrm>
          <a:prstGeom prst="smileyFace">
            <a:avLst>
              <a:gd name="adj" fmla="val 4653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082336" y="1438700"/>
            <a:ext cx="929339" cy="587951"/>
          </a:xfrm>
          <a:prstGeom prst="cloud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Сеть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5376080" y="3708110"/>
            <a:ext cx="10038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3" name="Shape 233"/>
          <p:cNvCxnSpPr>
            <a:stCxn id="227" idx="2"/>
            <a:endCxn id="226" idx="0"/>
          </p:cNvCxnSpPr>
          <p:nvPr/>
        </p:nvCxnSpPr>
        <p:spPr>
          <a:xfrm>
            <a:off x="4549059" y="2721393"/>
            <a:ext cx="6605" cy="60261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4" name="Shape 234"/>
          <p:cNvCxnSpPr>
            <a:stCxn id="227" idx="1"/>
            <a:endCxn id="235" idx="3"/>
          </p:cNvCxnSpPr>
          <p:nvPr/>
        </p:nvCxnSpPr>
        <p:spPr>
          <a:xfrm flipH="1">
            <a:off x="2837375" y="2517843"/>
            <a:ext cx="1141684" cy="320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5" name="Shape 235"/>
          <p:cNvSpPr/>
          <p:nvPr/>
        </p:nvSpPr>
        <p:spPr>
          <a:xfrm>
            <a:off x="1541975" y="2255100"/>
            <a:ext cx="1295400" cy="53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Мониторинг</a:t>
            </a:r>
          </a:p>
        </p:txBody>
      </p:sp>
      <p:sp>
        <p:nvSpPr>
          <p:cNvPr id="215" name="Shape 215"/>
          <p:cNvSpPr/>
          <p:nvPr/>
        </p:nvSpPr>
        <p:spPr>
          <a:xfrm>
            <a:off x="1634325" y="3526202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BPM</a:t>
            </a:r>
          </a:p>
        </p:txBody>
      </p:sp>
      <p:cxnSp>
        <p:nvCxnSpPr>
          <p:cNvPr id="236" name="Shape 236"/>
          <p:cNvCxnSpPr>
            <a:stCxn id="235" idx="2"/>
          </p:cNvCxnSpPr>
          <p:nvPr/>
        </p:nvCxnSpPr>
        <p:spPr>
          <a:xfrm>
            <a:off x="2189675" y="2787000"/>
            <a:ext cx="1553699" cy="648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/>
          <p:nvPr/>
        </p:nvCxnSpPr>
        <p:spPr>
          <a:xfrm rot="10800000" flipH="1">
            <a:off x="5364426" y="2811294"/>
            <a:ext cx="914400" cy="684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238" name="Shape 238"/>
          <p:cNvCxnSpPr>
            <a:stCxn id="227" idx="0"/>
            <a:endCxn id="231" idx="1"/>
          </p:cNvCxnSpPr>
          <p:nvPr/>
        </p:nvCxnSpPr>
        <p:spPr>
          <a:xfrm rot="10800000">
            <a:off x="4547006" y="2026025"/>
            <a:ext cx="2053" cy="2882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7" idx="3"/>
            <a:endCxn id="240" idx="1"/>
          </p:cNvCxnSpPr>
          <p:nvPr/>
        </p:nvCxnSpPr>
        <p:spPr>
          <a:xfrm rot="10800000" flipH="1">
            <a:off x="5119059" y="2515165"/>
            <a:ext cx="1138715" cy="267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35" idx="0"/>
            <a:endCxn id="231" idx="2"/>
          </p:cNvCxnSpPr>
          <p:nvPr/>
        </p:nvCxnSpPr>
        <p:spPr>
          <a:xfrm rot="10800000" flipH="1">
            <a:off x="2189675" y="1732675"/>
            <a:ext cx="1895543" cy="52242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242" name="Shape 242"/>
          <p:cNvCxnSpPr>
            <a:stCxn id="240" idx="0"/>
            <a:endCxn id="231" idx="0"/>
          </p:cNvCxnSpPr>
          <p:nvPr/>
        </p:nvCxnSpPr>
        <p:spPr>
          <a:xfrm rot="10800000">
            <a:off x="5010901" y="1732675"/>
            <a:ext cx="1977073" cy="41828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243" name="Shape 243"/>
          <p:cNvCxnSpPr>
            <a:stCxn id="218" idx="3"/>
            <a:endCxn id="228" idx="1"/>
          </p:cNvCxnSpPr>
          <p:nvPr/>
        </p:nvCxnSpPr>
        <p:spPr>
          <a:xfrm rot="10800000" flipH="1">
            <a:off x="5119059" y="4636432"/>
            <a:ext cx="1052916" cy="178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218" name="Shape 218"/>
          <p:cNvSpPr/>
          <p:nvPr/>
        </p:nvSpPr>
        <p:spPr>
          <a:xfrm>
            <a:off x="3979059" y="4456114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Helpdesk</a:t>
            </a:r>
          </a:p>
        </p:txBody>
      </p:sp>
      <p:cxnSp>
        <p:nvCxnSpPr>
          <p:cNvPr id="244" name="Shape 244"/>
          <p:cNvCxnSpPr/>
          <p:nvPr/>
        </p:nvCxnSpPr>
        <p:spPr>
          <a:xfrm flipH="1">
            <a:off x="2944208" y="3912099"/>
            <a:ext cx="996900" cy="628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245" name="Shape 245"/>
          <p:cNvCxnSpPr/>
          <p:nvPr/>
        </p:nvCxnSpPr>
        <p:spPr>
          <a:xfrm flipH="1">
            <a:off x="2690353" y="3758051"/>
            <a:ext cx="1052099" cy="665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6"/>
            <a:endCxn id="228" idx="2"/>
          </p:cNvCxnSpPr>
          <p:nvPr/>
        </p:nvCxnSpPr>
        <p:spPr>
          <a:xfrm rot="10800000" flipH="1">
            <a:off x="4691186" y="4839982"/>
            <a:ext cx="2050789" cy="79978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2"/>
            <a:endCxn id="229" idx="2"/>
          </p:cNvCxnSpPr>
          <p:nvPr/>
        </p:nvCxnSpPr>
        <p:spPr>
          <a:xfrm rot="10800000">
            <a:off x="2321125" y="4841650"/>
            <a:ext cx="2098860" cy="79811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29" idx="3"/>
            <a:endCxn id="218" idx="1"/>
          </p:cNvCxnSpPr>
          <p:nvPr/>
        </p:nvCxnSpPr>
        <p:spPr>
          <a:xfrm>
            <a:off x="2939425" y="4638100"/>
            <a:ext cx="1039633" cy="11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18" idx="0"/>
          </p:cNvCxnSpPr>
          <p:nvPr/>
        </p:nvCxnSpPr>
        <p:spPr>
          <a:xfrm rot="10800000" flipH="1">
            <a:off x="4549059" y="3916114"/>
            <a:ext cx="1500" cy="540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6" name="Shape 216"/>
          <p:cNvSpPr/>
          <p:nvPr/>
        </p:nvSpPr>
        <p:spPr>
          <a:xfrm>
            <a:off x="6014280" y="5436326"/>
            <a:ext cx="1396499" cy="40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Портал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руководителя</a:t>
            </a:r>
          </a:p>
        </p:txBody>
      </p:sp>
      <p:cxnSp>
        <p:nvCxnSpPr>
          <p:cNvPr id="250" name="Shape 250"/>
          <p:cNvCxnSpPr/>
          <p:nvPr/>
        </p:nvCxnSpPr>
        <p:spPr>
          <a:xfrm rot="10800000" flipH="1">
            <a:off x="2631077" y="2735296"/>
            <a:ext cx="1733399" cy="796799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240" name="Shape 240"/>
          <p:cNvSpPr/>
          <p:nvPr/>
        </p:nvSpPr>
        <p:spPr>
          <a:xfrm>
            <a:off x="6257775" y="2150965"/>
            <a:ext cx="1460399" cy="72839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Диагностика абонентской линии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144425" y="425850"/>
            <a:ext cx="74217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Встраиваем приложения в CRM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/>
          <a:srcRect r="1661"/>
          <a:stretch/>
        </p:blipFill>
        <p:spPr>
          <a:xfrm>
            <a:off x="2359850" y="1415125"/>
            <a:ext cx="5043374" cy="4599950"/>
          </a:xfrm>
          <a:prstGeom prst="rect">
            <a:avLst/>
          </a:prstGeom>
        </p:spPr>
      </p:pic>
      <p:cxnSp>
        <p:nvCxnSpPr>
          <p:cNvPr id="258" name="Shape 258"/>
          <p:cNvCxnSpPr/>
          <p:nvPr/>
        </p:nvCxnSpPr>
        <p:spPr>
          <a:xfrm rot="10800000" flipH="1">
            <a:off x="1286400" y="3697374"/>
            <a:ext cx="1541999" cy="536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9" name="Shape 259"/>
          <p:cNvSpPr txBox="1"/>
          <p:nvPr/>
        </p:nvSpPr>
        <p:spPr>
          <a:xfrm>
            <a:off x="85192" y="4115278"/>
            <a:ext cx="241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Интеграция</a:t>
            </a:r>
            <a:br>
              <a:rPr lang="en" sz="24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с биллингом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6"/>
          <a:srcRect l="40298" t="11563" r="7583" b="2400"/>
          <a:stretch/>
        </p:blipFill>
        <p:spPr>
          <a:xfrm>
            <a:off x="5952075" y="4234075"/>
            <a:ext cx="1314850" cy="1745499"/>
          </a:xfrm>
          <a:prstGeom prst="rect">
            <a:avLst/>
          </a:prstGeom>
        </p:spPr>
      </p:pic>
      <p:cxnSp>
        <p:nvCxnSpPr>
          <p:cNvPr id="261" name="Shape 261"/>
          <p:cNvCxnSpPr/>
          <p:nvPr/>
        </p:nvCxnSpPr>
        <p:spPr>
          <a:xfrm rot="10800000" flipH="1">
            <a:off x="4829475" y="4983925"/>
            <a:ext cx="1287300" cy="11915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3021503" y="6056725"/>
            <a:ext cx="3475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Интеграция с Asterisk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5550" y="435636"/>
            <a:ext cx="26528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Наш опыт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94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Разрабатываем биллинг «Гидра»</a:t>
            </a:r>
          </a:p>
          <a:p>
            <a:pPr marL="457200" lvl="0" indent="-43180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На рынке с 2009 года</a:t>
            </a:r>
          </a:p>
          <a:p>
            <a:pPr marL="457200" lvl="0" indent="-43180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Десятки внедрений в России и СНГ</a:t>
            </a:r>
          </a:p>
          <a:p>
            <a:pPr marL="457200" lvl="0" indent="-43180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Консультируем клиентов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457200" y="4750516"/>
            <a:ext cx="4952700" cy="71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u="sng"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www.hydra-billing.ru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4"/>
          <a:srcRect t="32907" b="6027"/>
          <a:stretch/>
        </p:blipFill>
        <p:spPr>
          <a:xfrm>
            <a:off x="402900" y="1488024"/>
            <a:ext cx="5151549" cy="4118025"/>
          </a:xfrm>
          <a:prstGeom prst="rect">
            <a:avLst/>
          </a:prstGeom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39625" y="425850"/>
            <a:ext cx="74217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Диагностика абонентской линии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rot="10800000">
            <a:off x="2318499" y="2263850"/>
            <a:ext cx="1243200" cy="15923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5505650" y="1406825"/>
            <a:ext cx="3475200" cy="209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Встраиваем в CRM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Адаптируем к сети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Онлайн- диагностика</a:t>
            </a:r>
          </a:p>
        </p:txBody>
      </p:sp>
      <p:cxnSp>
        <p:nvCxnSpPr>
          <p:cNvPr id="272" name="Shape 272"/>
          <p:cNvCxnSpPr/>
          <p:nvPr/>
        </p:nvCxnSpPr>
        <p:spPr>
          <a:xfrm rot="10800000">
            <a:off x="2541774" y="5043424"/>
            <a:ext cx="726600" cy="7695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3" name="Shape 273"/>
          <p:cNvSpPr txBox="1"/>
          <p:nvPr/>
        </p:nvSpPr>
        <p:spPr>
          <a:xfrm>
            <a:off x="1452598" y="5619855"/>
            <a:ext cx="50441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Состояние на уровне агрегации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729273" y="3689875"/>
            <a:ext cx="50441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Состояние на уровне доступа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Shape 279"/>
          <p:cNvCxnSpPr>
            <a:endCxn id="280" idx="1"/>
          </p:cNvCxnSpPr>
          <p:nvPr/>
        </p:nvCxnSpPr>
        <p:spPr>
          <a:xfrm>
            <a:off x="2189580" y="3916077"/>
            <a:ext cx="3824699" cy="17237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pic>
        <p:nvPicPr>
          <p:cNvPr id="281" name="Shape 2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25500" y="435625"/>
            <a:ext cx="78930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Автоматизируем бизнес-процессы</a:t>
            </a:r>
          </a:p>
        </p:txBody>
      </p:sp>
      <p:cxnSp>
        <p:nvCxnSpPr>
          <p:cNvPr id="283" name="Shape 283"/>
          <p:cNvCxnSpPr>
            <a:stCxn id="284" idx="2"/>
          </p:cNvCxnSpPr>
          <p:nvPr/>
        </p:nvCxnSpPr>
        <p:spPr>
          <a:xfrm>
            <a:off x="4549059" y="4820314"/>
            <a:ext cx="1460399" cy="6431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>
            <a:off x="4951743" y="3912555"/>
            <a:ext cx="1236600" cy="15369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5130429" y="2683148"/>
            <a:ext cx="1150500" cy="27516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87" name="Shape 287"/>
          <p:cNvCxnSpPr>
            <a:stCxn id="288" idx="2"/>
            <a:endCxn id="280" idx="0"/>
          </p:cNvCxnSpPr>
          <p:nvPr/>
        </p:nvCxnSpPr>
        <p:spPr>
          <a:xfrm flipH="1">
            <a:off x="6712530" y="4096949"/>
            <a:ext cx="453969" cy="1339376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89" name="Shape 289"/>
          <p:cNvCxnSpPr/>
          <p:nvPr/>
        </p:nvCxnSpPr>
        <p:spPr>
          <a:xfrm>
            <a:off x="2772486" y="3837053"/>
            <a:ext cx="3609599" cy="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90" name="Shape 290"/>
          <p:cNvCxnSpPr>
            <a:stCxn id="291" idx="0"/>
          </p:cNvCxnSpPr>
          <p:nvPr/>
        </p:nvCxnSpPr>
        <p:spPr>
          <a:xfrm rot="10800000" flipH="1">
            <a:off x="2204324" y="2686502"/>
            <a:ext cx="1797600" cy="839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>
            <a:stCxn id="291" idx="3"/>
            <a:endCxn id="293" idx="1"/>
          </p:cNvCxnSpPr>
          <p:nvPr/>
        </p:nvCxnSpPr>
        <p:spPr>
          <a:xfrm rot="10800000" flipH="1">
            <a:off x="2774324" y="3618011"/>
            <a:ext cx="965940" cy="90290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294" name="Shape 294"/>
          <p:cNvSpPr/>
          <p:nvPr/>
        </p:nvSpPr>
        <p:spPr>
          <a:xfrm>
            <a:off x="3979059" y="2314293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Биллинг</a:t>
            </a:r>
          </a:p>
        </p:txBody>
      </p:sp>
      <p:sp>
        <p:nvSpPr>
          <p:cNvPr id="293" name="Shape 293"/>
          <p:cNvSpPr/>
          <p:nvPr/>
        </p:nvSpPr>
        <p:spPr>
          <a:xfrm>
            <a:off x="3740265" y="3324011"/>
            <a:ext cx="1630800" cy="58799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CRM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6171976" y="4432882"/>
            <a:ext cx="1139999" cy="40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Личный кабинет</a:t>
            </a:r>
          </a:p>
        </p:txBody>
      </p:sp>
      <p:sp>
        <p:nvSpPr>
          <p:cNvPr id="296" name="Shape 296"/>
          <p:cNvSpPr/>
          <p:nvPr/>
        </p:nvSpPr>
        <p:spPr>
          <a:xfrm>
            <a:off x="1702825" y="4434550"/>
            <a:ext cx="1236600" cy="40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Колл-центр</a:t>
            </a:r>
          </a:p>
        </p:txBody>
      </p:sp>
      <p:sp>
        <p:nvSpPr>
          <p:cNvPr id="288" name="Shape 288"/>
          <p:cNvSpPr/>
          <p:nvPr/>
        </p:nvSpPr>
        <p:spPr>
          <a:xfrm>
            <a:off x="6379450" y="3431850"/>
            <a:ext cx="1574099" cy="6650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Автоматизация выездных работ</a:t>
            </a:r>
          </a:p>
        </p:txBody>
      </p:sp>
      <p:sp>
        <p:nvSpPr>
          <p:cNvPr id="297" name="Shape 297"/>
          <p:cNvSpPr/>
          <p:nvPr/>
        </p:nvSpPr>
        <p:spPr>
          <a:xfrm>
            <a:off x="4419986" y="5504166"/>
            <a:ext cx="271200" cy="271200"/>
          </a:xfrm>
          <a:prstGeom prst="smileyFace">
            <a:avLst>
              <a:gd name="adj" fmla="val 4653"/>
            </a:avLst>
          </a:prstGeom>
          <a:solidFill>
            <a:srgbClr val="F3F3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4082336" y="1438700"/>
            <a:ext cx="929339" cy="587951"/>
          </a:xfrm>
          <a:prstGeom prst="cloud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Сеть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5376080" y="3708110"/>
            <a:ext cx="10038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>
            <a:stCxn id="294" idx="2"/>
            <a:endCxn id="293" idx="0"/>
          </p:cNvCxnSpPr>
          <p:nvPr/>
        </p:nvCxnSpPr>
        <p:spPr>
          <a:xfrm>
            <a:off x="4549059" y="2721393"/>
            <a:ext cx="6605" cy="60261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1" name="Shape 301"/>
          <p:cNvCxnSpPr>
            <a:stCxn id="294" idx="1"/>
            <a:endCxn id="302" idx="3"/>
          </p:cNvCxnSpPr>
          <p:nvPr/>
        </p:nvCxnSpPr>
        <p:spPr>
          <a:xfrm flipH="1">
            <a:off x="2837375" y="2517843"/>
            <a:ext cx="1141684" cy="320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2" name="Shape 302"/>
          <p:cNvSpPr/>
          <p:nvPr/>
        </p:nvSpPr>
        <p:spPr>
          <a:xfrm>
            <a:off x="1541975" y="2255100"/>
            <a:ext cx="1295400" cy="53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Мониторинг</a:t>
            </a:r>
          </a:p>
        </p:txBody>
      </p:sp>
      <p:sp>
        <p:nvSpPr>
          <p:cNvPr id="291" name="Shape 291"/>
          <p:cNvSpPr/>
          <p:nvPr/>
        </p:nvSpPr>
        <p:spPr>
          <a:xfrm>
            <a:off x="1634325" y="3526202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BPM</a:t>
            </a:r>
          </a:p>
        </p:txBody>
      </p:sp>
      <p:cxnSp>
        <p:nvCxnSpPr>
          <p:cNvPr id="303" name="Shape 303"/>
          <p:cNvCxnSpPr>
            <a:stCxn id="302" idx="2"/>
          </p:cNvCxnSpPr>
          <p:nvPr/>
        </p:nvCxnSpPr>
        <p:spPr>
          <a:xfrm>
            <a:off x="2189675" y="2787000"/>
            <a:ext cx="1553699" cy="648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4" name="Shape 304"/>
          <p:cNvCxnSpPr/>
          <p:nvPr/>
        </p:nvCxnSpPr>
        <p:spPr>
          <a:xfrm rot="10800000" flipH="1">
            <a:off x="5364426" y="2811294"/>
            <a:ext cx="914400" cy="684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305" name="Shape 305"/>
          <p:cNvCxnSpPr>
            <a:stCxn id="294" idx="0"/>
            <a:endCxn id="298" idx="1"/>
          </p:cNvCxnSpPr>
          <p:nvPr/>
        </p:nvCxnSpPr>
        <p:spPr>
          <a:xfrm rot="10800000">
            <a:off x="4547006" y="2026025"/>
            <a:ext cx="2053" cy="2882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6" name="Shape 306"/>
          <p:cNvCxnSpPr>
            <a:stCxn id="294" idx="3"/>
            <a:endCxn id="307" idx="1"/>
          </p:cNvCxnSpPr>
          <p:nvPr/>
        </p:nvCxnSpPr>
        <p:spPr>
          <a:xfrm rot="10800000" flipH="1">
            <a:off x="5119059" y="2515165"/>
            <a:ext cx="1138715" cy="267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8" name="Shape 308"/>
          <p:cNvCxnSpPr>
            <a:stCxn id="302" idx="0"/>
            <a:endCxn id="298" idx="2"/>
          </p:cNvCxnSpPr>
          <p:nvPr/>
        </p:nvCxnSpPr>
        <p:spPr>
          <a:xfrm rot="10800000" flipH="1">
            <a:off x="2189675" y="1732675"/>
            <a:ext cx="1895543" cy="52242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309" name="Shape 309"/>
          <p:cNvCxnSpPr>
            <a:stCxn id="307" idx="0"/>
            <a:endCxn id="298" idx="0"/>
          </p:cNvCxnSpPr>
          <p:nvPr/>
        </p:nvCxnSpPr>
        <p:spPr>
          <a:xfrm rot="10800000">
            <a:off x="5010901" y="1732675"/>
            <a:ext cx="1977073" cy="41828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310" name="Shape 310"/>
          <p:cNvCxnSpPr>
            <a:stCxn id="284" idx="3"/>
            <a:endCxn id="295" idx="1"/>
          </p:cNvCxnSpPr>
          <p:nvPr/>
        </p:nvCxnSpPr>
        <p:spPr>
          <a:xfrm rot="10800000" flipH="1">
            <a:off x="5119059" y="4636432"/>
            <a:ext cx="1052916" cy="178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311" name="Shape 311"/>
          <p:cNvCxnSpPr/>
          <p:nvPr/>
        </p:nvCxnSpPr>
        <p:spPr>
          <a:xfrm flipH="1">
            <a:off x="2944208" y="3912099"/>
            <a:ext cx="996900" cy="628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312" name="Shape 312"/>
          <p:cNvCxnSpPr/>
          <p:nvPr/>
        </p:nvCxnSpPr>
        <p:spPr>
          <a:xfrm flipH="1">
            <a:off x="2690353" y="3758051"/>
            <a:ext cx="1052099" cy="665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>
            <a:stCxn id="297" idx="6"/>
            <a:endCxn id="295" idx="2"/>
          </p:cNvCxnSpPr>
          <p:nvPr/>
        </p:nvCxnSpPr>
        <p:spPr>
          <a:xfrm rot="10800000" flipH="1">
            <a:off x="4691186" y="4839982"/>
            <a:ext cx="2050789" cy="79978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>
            <a:stCxn id="297" idx="2"/>
            <a:endCxn id="296" idx="2"/>
          </p:cNvCxnSpPr>
          <p:nvPr/>
        </p:nvCxnSpPr>
        <p:spPr>
          <a:xfrm rot="10800000">
            <a:off x="2321125" y="4841650"/>
            <a:ext cx="2098860" cy="79811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5" name="Shape 315"/>
          <p:cNvCxnSpPr>
            <a:stCxn id="296" idx="3"/>
            <a:endCxn id="284" idx="1"/>
          </p:cNvCxnSpPr>
          <p:nvPr/>
        </p:nvCxnSpPr>
        <p:spPr>
          <a:xfrm>
            <a:off x="2939425" y="4638100"/>
            <a:ext cx="1039633" cy="11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6" name="Shape 316"/>
          <p:cNvCxnSpPr>
            <a:stCxn id="284" idx="0"/>
          </p:cNvCxnSpPr>
          <p:nvPr/>
        </p:nvCxnSpPr>
        <p:spPr>
          <a:xfrm rot="10800000" flipH="1">
            <a:off x="4549059" y="3916114"/>
            <a:ext cx="1500" cy="540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0" name="Shape 280"/>
          <p:cNvSpPr/>
          <p:nvPr/>
        </p:nvSpPr>
        <p:spPr>
          <a:xfrm>
            <a:off x="6014280" y="5436326"/>
            <a:ext cx="1396499" cy="40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Портал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руководителя</a:t>
            </a:r>
          </a:p>
        </p:txBody>
      </p:sp>
      <p:cxnSp>
        <p:nvCxnSpPr>
          <p:cNvPr id="317" name="Shape 317"/>
          <p:cNvCxnSpPr/>
          <p:nvPr/>
        </p:nvCxnSpPr>
        <p:spPr>
          <a:xfrm rot="10800000" flipH="1">
            <a:off x="2631077" y="2735296"/>
            <a:ext cx="1733399" cy="796799"/>
          </a:xfrm>
          <a:prstGeom prst="straightConnector1">
            <a:avLst/>
          </a:prstGeom>
          <a:noFill/>
          <a:ln w="19050" cap="flat">
            <a:solidFill>
              <a:srgbClr val="6AA84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307" name="Shape 307"/>
          <p:cNvSpPr/>
          <p:nvPr/>
        </p:nvSpPr>
        <p:spPr>
          <a:xfrm>
            <a:off x="6257775" y="2150965"/>
            <a:ext cx="1460399" cy="7283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Диагностика абонентской линии</a:t>
            </a:r>
          </a:p>
        </p:txBody>
      </p:sp>
      <p:sp>
        <p:nvSpPr>
          <p:cNvPr id="284" name="Shape 284"/>
          <p:cNvSpPr/>
          <p:nvPr/>
        </p:nvSpPr>
        <p:spPr>
          <a:xfrm>
            <a:off x="3979059" y="4456114"/>
            <a:ext cx="1139999" cy="36419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Helpdesk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678450" y="426175"/>
            <a:ext cx="17871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SOA</a:t>
            </a:r>
          </a:p>
        </p:txBody>
      </p:sp>
      <p:sp>
        <p:nvSpPr>
          <p:cNvPr id="324" name="Shape 324"/>
          <p:cNvSpPr/>
          <p:nvPr/>
        </p:nvSpPr>
        <p:spPr>
          <a:xfrm>
            <a:off x="1515981" y="3831844"/>
            <a:ext cx="826884" cy="1071617"/>
          </a:xfrm>
          <a:prstGeom prst="flowChartMagneticDisk">
            <a:avLst/>
          </a:prstGeom>
          <a:solidFill>
            <a:srgbClr val="FFF2CC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1289387" y="4806421"/>
            <a:ext cx="1667999" cy="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Биллинг</a:t>
            </a:r>
          </a:p>
        </p:txBody>
      </p:sp>
      <p:sp>
        <p:nvSpPr>
          <p:cNvPr id="326" name="Shape 326"/>
          <p:cNvSpPr/>
          <p:nvPr/>
        </p:nvSpPr>
        <p:spPr>
          <a:xfrm>
            <a:off x="3152666" y="3820758"/>
            <a:ext cx="826884" cy="1071617"/>
          </a:xfrm>
          <a:prstGeom prst="flowChartMagneticDisk">
            <a:avLst/>
          </a:prstGeom>
          <a:solidFill>
            <a:srgbClr val="F4CCCC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3224184" y="4849304"/>
            <a:ext cx="1667999" cy="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CRM</a:t>
            </a:r>
          </a:p>
        </p:txBody>
      </p:sp>
      <p:sp>
        <p:nvSpPr>
          <p:cNvPr id="328" name="Shape 328"/>
          <p:cNvSpPr/>
          <p:nvPr/>
        </p:nvSpPr>
        <p:spPr>
          <a:xfrm>
            <a:off x="6324545" y="3820761"/>
            <a:ext cx="1452708" cy="984258"/>
          </a:xfrm>
          <a:prstGeom prst="flowChartMultidocument">
            <a:avLst/>
          </a:prstGeom>
          <a:solidFill>
            <a:srgbClr val="E0EE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329" name="Shape 329"/>
          <p:cNvSpPr/>
          <p:nvPr/>
        </p:nvSpPr>
        <p:spPr>
          <a:xfrm>
            <a:off x="4738611" y="3831844"/>
            <a:ext cx="826884" cy="1071617"/>
          </a:xfrm>
          <a:prstGeom prst="flowChartMagneticDisk">
            <a:avLst/>
          </a:prstGeom>
          <a:solidFill>
            <a:srgbClr val="D9EAD3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 txBox="1"/>
          <p:nvPr/>
        </p:nvSpPr>
        <p:spPr>
          <a:xfrm>
            <a:off x="4441463" y="4818164"/>
            <a:ext cx="1928699" cy="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Helpdesk</a:t>
            </a:r>
          </a:p>
        </p:txBody>
      </p:sp>
      <p:sp>
        <p:nvSpPr>
          <p:cNvPr id="331" name="Shape 331"/>
          <p:cNvSpPr/>
          <p:nvPr/>
        </p:nvSpPr>
        <p:spPr>
          <a:xfrm>
            <a:off x="1407901" y="1774537"/>
            <a:ext cx="6446700" cy="6623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Управление бизнес-процессами</a:t>
            </a:r>
          </a:p>
        </p:txBody>
      </p:sp>
      <p:sp>
        <p:nvSpPr>
          <p:cNvPr id="332" name="Shape 332"/>
          <p:cNvSpPr/>
          <p:nvPr/>
        </p:nvSpPr>
        <p:spPr>
          <a:xfrm>
            <a:off x="1400619" y="2747254"/>
            <a:ext cx="6446700" cy="662399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Интеграция сервисов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577066" y="4818175"/>
            <a:ext cx="1200299" cy="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Сайт</a:t>
            </a:r>
          </a:p>
        </p:txBody>
      </p:sp>
      <p:cxnSp>
        <p:nvCxnSpPr>
          <p:cNvPr id="334" name="Shape 334"/>
          <p:cNvCxnSpPr>
            <a:stCxn id="324" idx="1"/>
          </p:cNvCxnSpPr>
          <p:nvPr/>
        </p:nvCxnSpPr>
        <p:spPr>
          <a:xfrm rot="10800000">
            <a:off x="1929423" y="3421144"/>
            <a:ext cx="0" cy="4106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 rot="10800000">
            <a:off x="3579312" y="3421144"/>
            <a:ext cx="0" cy="4106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 rot="10800000">
            <a:off x="5165196" y="3421144"/>
            <a:ext cx="0" cy="4106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37" name="Shape 337"/>
          <p:cNvCxnSpPr/>
          <p:nvPr/>
        </p:nvCxnSpPr>
        <p:spPr>
          <a:xfrm rot="10800000">
            <a:off x="7041945" y="3421144"/>
            <a:ext cx="0" cy="4106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38" name="Shape 338"/>
          <p:cNvCxnSpPr>
            <a:stCxn id="331" idx="2"/>
            <a:endCxn id="332" idx="0"/>
          </p:cNvCxnSpPr>
          <p:nvPr/>
        </p:nvCxnSpPr>
        <p:spPr>
          <a:xfrm flipH="1">
            <a:off x="4623969" y="2436937"/>
            <a:ext cx="7282" cy="31031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511950" y="426175"/>
            <a:ext cx="81201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Какие процессы автоматизировать?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1800" cy="414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Подключение абонента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Выезд на ремонт/обслуживание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Закупки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Оплата входящих счетов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Работа с претензиями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Обработка запросов из органов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854154" y="425850"/>
            <a:ext cx="74217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Автоматизируем подключение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324375" y="1639775"/>
            <a:ext cx="4422350" cy="4492299"/>
          </a:xfrm>
          <a:prstGeom prst="rect">
            <a:avLst/>
          </a:prstGeom>
        </p:spPr>
      </p:pic>
      <p:cxnSp>
        <p:nvCxnSpPr>
          <p:cNvPr id="353" name="Shape 353"/>
          <p:cNvCxnSpPr/>
          <p:nvPr/>
        </p:nvCxnSpPr>
        <p:spPr>
          <a:xfrm rot="10800000">
            <a:off x="1562994" y="4858900"/>
            <a:ext cx="35441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4" name="Shape 354"/>
          <p:cNvSpPr/>
          <p:nvPr/>
        </p:nvSpPr>
        <p:spPr>
          <a:xfrm>
            <a:off x="597805" y="4186845"/>
            <a:ext cx="973625" cy="1375000"/>
          </a:xfrm>
          <a:prstGeom prst="flowChartMagneticDisk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281796" y="5466460"/>
            <a:ext cx="19643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Биллинг</a:t>
            </a:r>
          </a:p>
        </p:txBody>
      </p:sp>
      <p:cxnSp>
        <p:nvCxnSpPr>
          <p:cNvPr id="356" name="Shape 356"/>
          <p:cNvCxnSpPr>
            <a:stCxn id="357" idx="2"/>
          </p:cNvCxnSpPr>
          <p:nvPr/>
        </p:nvCxnSpPr>
        <p:spPr>
          <a:xfrm flipH="1">
            <a:off x="5932852" y="4022296"/>
            <a:ext cx="1860599" cy="111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357" name="Shape 357"/>
          <p:cNvSpPr/>
          <p:nvPr/>
        </p:nvSpPr>
        <p:spPr>
          <a:xfrm>
            <a:off x="7793452" y="3334796"/>
            <a:ext cx="973625" cy="1375000"/>
          </a:xfrm>
          <a:prstGeom prst="flowChartMagneticDisk">
            <a:avLst/>
          </a:prstGeom>
          <a:solidFill>
            <a:srgbClr val="F4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7858442" y="4664990"/>
            <a:ext cx="19643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CRM</a:t>
            </a:r>
          </a:p>
        </p:txBody>
      </p:sp>
      <p:cxnSp>
        <p:nvCxnSpPr>
          <p:cNvPr id="359" name="Shape 359"/>
          <p:cNvCxnSpPr/>
          <p:nvPr/>
        </p:nvCxnSpPr>
        <p:spPr>
          <a:xfrm rot="10800000">
            <a:off x="5107499" y="2271450"/>
            <a:ext cx="2698500" cy="14948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360" name="Shape 360"/>
          <p:cNvSpPr txBox="1"/>
          <p:nvPr/>
        </p:nvSpPr>
        <p:spPr>
          <a:xfrm>
            <a:off x="2715875" y="4474580"/>
            <a:ext cx="21266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Заводим абонента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5992764" y="3666253"/>
            <a:ext cx="16376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Заводим account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5992775" y="3979916"/>
            <a:ext cx="18005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Закрываем сделку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055184" y="2503153"/>
            <a:ext cx="1800599" cy="3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Закрываем сделку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859199" y="425850"/>
            <a:ext cx="74217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Автоматизируем подключение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011450" y="1275851"/>
            <a:ext cx="4795300" cy="5141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907100" y="425850"/>
            <a:ext cx="53298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Портал руководителя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41700" y="1202950"/>
            <a:ext cx="7531325" cy="491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89312" y="1600987"/>
            <a:ext cx="8296275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907100" y="425850"/>
            <a:ext cx="53298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Портал руководителя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07512" y="1597325"/>
            <a:ext cx="81629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907100" y="425850"/>
            <a:ext cx="53298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Портал руководителя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9829" y="1553612"/>
            <a:ext cx="81629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907100" y="425850"/>
            <a:ext cx="53298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Портал руководителя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6300" y="990600"/>
            <a:ext cx="8381700" cy="288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200" b="0">
                <a:latin typeface="Trebuchet MS"/>
                <a:ea typeface="Trebuchet MS"/>
                <a:cs typeface="Trebuchet MS"/>
                <a:sym typeface="Trebuchet MS"/>
              </a:rPr>
              <a:t>Автоматизируем только подключение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200" b="0">
                <a:latin typeface="Trebuchet MS"/>
                <a:ea typeface="Trebuchet MS"/>
                <a:cs typeface="Trebuchet MS"/>
                <a:sym typeface="Trebuchet MS"/>
              </a:rPr>
              <a:t>Продаем только базовую услугу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200" b="0">
                <a:latin typeface="Trebuchet MS"/>
                <a:ea typeface="Trebuchet MS"/>
                <a:cs typeface="Trebuchet MS"/>
                <a:sym typeface="Trebuchet MS"/>
              </a:rPr>
              <a:t>Не объясняем преимущества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3200" b="0">
                <a:latin typeface="Trebuchet MS"/>
                <a:ea typeface="Trebuchet MS"/>
                <a:cs typeface="Trebuchet MS"/>
                <a:sym typeface="Trebuchet MS"/>
              </a:rPr>
              <a:t>Абоненты стоят в очереди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title" idx="2"/>
          </p:nvPr>
        </p:nvSpPr>
        <p:spPr>
          <a:xfrm>
            <a:off x="648150" y="435625"/>
            <a:ext cx="79979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Автоматизация на растущем рынке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48963" y="3733800"/>
            <a:ext cx="3810000" cy="2561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 rot="5400000">
            <a:off x="6666826" y="2050751"/>
            <a:ext cx="359700" cy="140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/>
          <p:nvPr/>
        </p:nvSpPr>
        <p:spPr>
          <a:xfrm rot="-5400000">
            <a:off x="5215945" y="2003514"/>
            <a:ext cx="359700" cy="150059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3FF8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645495" y="2572717"/>
            <a:ext cx="2896800" cy="356700"/>
          </a:xfrm>
          <a:prstGeom prst="roundRect">
            <a:avLst>
              <a:gd name="adj" fmla="val 16667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Удержание и лояльность клиентов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937850" y="435625"/>
            <a:ext cx="52683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Карта автоматизации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1497015" y="1406900"/>
            <a:ext cx="1036200" cy="7811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Поддержка и готовность процессов управления отношениями с клиентами</a:t>
            </a:r>
          </a:p>
        </p:txBody>
      </p:sp>
      <p:sp>
        <p:nvSpPr>
          <p:cNvPr id="409" name="Shape 409"/>
          <p:cNvSpPr/>
          <p:nvPr/>
        </p:nvSpPr>
        <p:spPr>
          <a:xfrm>
            <a:off x="233778" y="1406900"/>
            <a:ext cx="1123500" cy="3567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Развитие продаж</a:t>
            </a:r>
          </a:p>
        </p:txBody>
      </p:sp>
      <p:sp>
        <p:nvSpPr>
          <p:cNvPr id="410" name="Shape 410"/>
          <p:cNvSpPr/>
          <p:nvPr/>
        </p:nvSpPr>
        <p:spPr>
          <a:xfrm>
            <a:off x="233781" y="1992542"/>
            <a:ext cx="1123500" cy="5876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Маркетинговые коммуникации и продвижение продуктов</a:t>
            </a:r>
          </a:p>
        </p:txBody>
      </p:sp>
      <p:sp>
        <p:nvSpPr>
          <p:cNvPr id="411" name="Shape 411"/>
          <p:cNvSpPr/>
          <p:nvPr/>
        </p:nvSpPr>
        <p:spPr>
          <a:xfrm>
            <a:off x="233782" y="2808708"/>
            <a:ext cx="1123500" cy="5876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Разработка и изъятие продуктов и предложений</a:t>
            </a:r>
          </a:p>
        </p:txBody>
      </p:sp>
      <p:sp>
        <p:nvSpPr>
          <p:cNvPr id="412" name="Shape 412"/>
          <p:cNvSpPr/>
          <p:nvPr/>
        </p:nvSpPr>
        <p:spPr>
          <a:xfrm>
            <a:off x="233781" y="3624875"/>
            <a:ext cx="1123500" cy="4548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Разработка и изъятие услуг</a:t>
            </a:r>
          </a:p>
        </p:txBody>
      </p:sp>
      <p:sp>
        <p:nvSpPr>
          <p:cNvPr id="413" name="Shape 413"/>
          <p:cNvSpPr/>
          <p:nvPr/>
        </p:nvSpPr>
        <p:spPr>
          <a:xfrm>
            <a:off x="251482" y="4308650"/>
            <a:ext cx="1105800" cy="4548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Разработка и изъятие ресурсов</a:t>
            </a:r>
          </a:p>
        </p:txBody>
      </p:sp>
      <p:sp>
        <p:nvSpPr>
          <p:cNvPr id="414" name="Shape 414"/>
          <p:cNvSpPr/>
          <p:nvPr/>
        </p:nvSpPr>
        <p:spPr>
          <a:xfrm>
            <a:off x="251479" y="4897944"/>
            <a:ext cx="1105800" cy="682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Разработка и управление изменениями каналов поставок</a:t>
            </a:r>
          </a:p>
        </p:txBody>
      </p:sp>
      <p:sp>
        <p:nvSpPr>
          <p:cNvPr id="415" name="Shape 415"/>
          <p:cNvSpPr/>
          <p:nvPr/>
        </p:nvSpPr>
        <p:spPr>
          <a:xfrm>
            <a:off x="1504578" y="2346825"/>
            <a:ext cx="1036200" cy="7490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Поддержка и готовность процессов управления услугами</a:t>
            </a:r>
          </a:p>
        </p:txBody>
      </p:sp>
      <p:sp>
        <p:nvSpPr>
          <p:cNvPr id="416" name="Shape 416"/>
          <p:cNvSpPr/>
          <p:nvPr/>
        </p:nvSpPr>
        <p:spPr>
          <a:xfrm>
            <a:off x="1497021" y="3286746"/>
            <a:ext cx="1036200" cy="682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Поддержка и готовность процессов управления ресурсами</a:t>
            </a:r>
          </a:p>
        </p:txBody>
      </p:sp>
      <p:sp>
        <p:nvSpPr>
          <p:cNvPr id="417" name="Shape 417"/>
          <p:cNvSpPr/>
          <p:nvPr/>
        </p:nvSpPr>
        <p:spPr>
          <a:xfrm>
            <a:off x="1504556" y="4127675"/>
            <a:ext cx="1036200" cy="7811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Поддержка и готовность процессов управления поставщиками/</a:t>
            </a:r>
            <a:br>
              <a:rPr lang="en" sz="8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партнерами</a:t>
            </a:r>
          </a:p>
        </p:txBody>
      </p:sp>
      <p:sp>
        <p:nvSpPr>
          <p:cNvPr id="418" name="Shape 418"/>
          <p:cNvSpPr/>
          <p:nvPr/>
        </p:nvSpPr>
        <p:spPr>
          <a:xfrm>
            <a:off x="2652678" y="1406891"/>
            <a:ext cx="874500" cy="4169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Продажи</a:t>
            </a:r>
          </a:p>
        </p:txBody>
      </p:sp>
      <p:sp>
        <p:nvSpPr>
          <p:cNvPr id="419" name="Shape 419"/>
          <p:cNvSpPr/>
          <p:nvPr/>
        </p:nvSpPr>
        <p:spPr>
          <a:xfrm>
            <a:off x="3648932" y="1406771"/>
            <a:ext cx="874500" cy="4169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Обработка заказов</a:t>
            </a:r>
          </a:p>
        </p:txBody>
      </p:sp>
      <p:sp>
        <p:nvSpPr>
          <p:cNvPr id="420" name="Shape 420"/>
          <p:cNvSpPr/>
          <p:nvPr/>
        </p:nvSpPr>
        <p:spPr>
          <a:xfrm>
            <a:off x="2652678" y="2103333"/>
            <a:ext cx="1871100" cy="5442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Проведение маркетинговых мероприятий и оценка результатов</a:t>
            </a:r>
          </a:p>
        </p:txBody>
      </p:sp>
      <p:sp>
        <p:nvSpPr>
          <p:cNvPr id="421" name="Shape 421"/>
          <p:cNvSpPr/>
          <p:nvPr/>
        </p:nvSpPr>
        <p:spPr>
          <a:xfrm>
            <a:off x="4636757" y="1387500"/>
            <a:ext cx="2896800" cy="356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Управление интерфейсом взаимодействия с клиентами</a:t>
            </a:r>
          </a:p>
        </p:txBody>
      </p:sp>
      <p:sp>
        <p:nvSpPr>
          <p:cNvPr id="422" name="Shape 422"/>
          <p:cNvSpPr/>
          <p:nvPr/>
        </p:nvSpPr>
        <p:spPr>
          <a:xfrm>
            <a:off x="4645857" y="1906553"/>
            <a:ext cx="1369499" cy="5025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Обработка проблем клиентов</a:t>
            </a:r>
          </a:p>
        </p:txBody>
      </p:sp>
      <p:sp>
        <p:nvSpPr>
          <p:cNvPr id="423" name="Shape 423"/>
          <p:cNvSpPr/>
          <p:nvPr/>
        </p:nvSpPr>
        <p:spPr>
          <a:xfrm>
            <a:off x="6141630" y="1906553"/>
            <a:ext cx="1401000" cy="5025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Управление QoS/SLA клиентов</a:t>
            </a:r>
          </a:p>
        </p:txBody>
      </p:sp>
      <p:sp>
        <p:nvSpPr>
          <p:cNvPr id="424" name="Shape 424"/>
          <p:cNvSpPr/>
          <p:nvPr/>
        </p:nvSpPr>
        <p:spPr>
          <a:xfrm>
            <a:off x="7668900" y="1398100"/>
            <a:ext cx="1234500" cy="4548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Управление оплатами и дебиторами</a:t>
            </a:r>
          </a:p>
        </p:txBody>
      </p:sp>
      <p:sp>
        <p:nvSpPr>
          <p:cNvPr id="425" name="Shape 425"/>
          <p:cNvSpPr/>
          <p:nvPr/>
        </p:nvSpPr>
        <p:spPr>
          <a:xfrm>
            <a:off x="7668900" y="2137000"/>
            <a:ext cx="1234500" cy="4548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Управление выставлением счетов</a:t>
            </a:r>
          </a:p>
        </p:txBody>
      </p:sp>
      <p:sp>
        <p:nvSpPr>
          <p:cNvPr id="426" name="Shape 426"/>
          <p:cNvSpPr/>
          <p:nvPr/>
        </p:nvSpPr>
        <p:spPr>
          <a:xfrm>
            <a:off x="7675725" y="2875900"/>
            <a:ext cx="1234500" cy="4548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Обработка запроса счета</a:t>
            </a:r>
          </a:p>
        </p:txBody>
      </p:sp>
      <p:sp>
        <p:nvSpPr>
          <p:cNvPr id="427" name="Shape 427"/>
          <p:cNvSpPr/>
          <p:nvPr/>
        </p:nvSpPr>
        <p:spPr>
          <a:xfrm>
            <a:off x="7668900" y="3614825"/>
            <a:ext cx="1234500" cy="7811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Сбор и предобработка данных о предоставлен-</a:t>
            </a:r>
            <a:br>
              <a:rPr lang="en" sz="9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ных услугах</a:t>
            </a:r>
          </a:p>
        </p:txBody>
      </p:sp>
      <p:sp>
        <p:nvSpPr>
          <p:cNvPr id="428" name="Shape 428"/>
          <p:cNvSpPr/>
          <p:nvPr/>
        </p:nvSpPr>
        <p:spPr>
          <a:xfrm>
            <a:off x="4666825" y="4080900"/>
            <a:ext cx="2896800" cy="2778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качеством услуг</a:t>
            </a:r>
          </a:p>
        </p:txBody>
      </p:sp>
      <p:sp>
        <p:nvSpPr>
          <p:cNvPr id="429" name="Shape 429"/>
          <p:cNvSpPr/>
          <p:nvPr/>
        </p:nvSpPr>
        <p:spPr>
          <a:xfrm>
            <a:off x="4651357" y="3066618"/>
            <a:ext cx="2896800" cy="356700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Управление проблемами предоставления услуг</a:t>
            </a:r>
          </a:p>
        </p:txBody>
      </p:sp>
      <p:sp>
        <p:nvSpPr>
          <p:cNvPr id="430" name="Shape 430"/>
          <p:cNvSpPr/>
          <p:nvPr/>
        </p:nvSpPr>
        <p:spPr>
          <a:xfrm>
            <a:off x="2652678" y="2927365"/>
            <a:ext cx="1871100" cy="356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Конфигурация и активация услуг</a:t>
            </a:r>
          </a:p>
        </p:txBody>
      </p:sp>
      <p:sp>
        <p:nvSpPr>
          <p:cNvPr id="431" name="Shape 431"/>
          <p:cNvSpPr/>
          <p:nvPr/>
        </p:nvSpPr>
        <p:spPr>
          <a:xfrm>
            <a:off x="3010699" y="3563723"/>
            <a:ext cx="1154700" cy="4169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Предоставление ресурсов</a:t>
            </a:r>
          </a:p>
        </p:txBody>
      </p:sp>
      <p:sp>
        <p:nvSpPr>
          <p:cNvPr id="432" name="Shape 432"/>
          <p:cNvSpPr/>
          <p:nvPr/>
        </p:nvSpPr>
        <p:spPr>
          <a:xfrm>
            <a:off x="3010699" y="4127665"/>
            <a:ext cx="1154700" cy="5876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требованиями к поставщикам/</a:t>
            </a:r>
            <a:br>
              <a:rPr lang="en" sz="8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партнерам</a:t>
            </a:r>
          </a:p>
        </p:txBody>
      </p:sp>
      <p:sp>
        <p:nvSpPr>
          <p:cNvPr id="433" name="Shape 433"/>
          <p:cNvSpPr/>
          <p:nvPr/>
        </p:nvSpPr>
        <p:spPr>
          <a:xfrm>
            <a:off x="2747187" y="4896925"/>
            <a:ext cx="1693799" cy="544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интерфейсом взаимодействия с поставщиками/партнерами</a:t>
            </a:r>
          </a:p>
        </p:txBody>
      </p:sp>
      <p:sp>
        <p:nvSpPr>
          <p:cNvPr id="434" name="Shape 434"/>
          <p:cNvSpPr/>
          <p:nvPr/>
        </p:nvSpPr>
        <p:spPr>
          <a:xfrm>
            <a:off x="6066475" y="4475225"/>
            <a:ext cx="1500599" cy="502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производительностью ресурсов</a:t>
            </a:r>
          </a:p>
        </p:txBody>
      </p:sp>
      <p:sp>
        <p:nvSpPr>
          <p:cNvPr id="435" name="Shape 435"/>
          <p:cNvSpPr/>
          <p:nvPr/>
        </p:nvSpPr>
        <p:spPr>
          <a:xfrm>
            <a:off x="4665025" y="4473700"/>
            <a:ext cx="1274400" cy="502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неисправностями ресурсов</a:t>
            </a:r>
          </a:p>
        </p:txBody>
      </p:sp>
      <p:sp>
        <p:nvSpPr>
          <p:cNvPr id="436" name="Shape 436"/>
          <p:cNvSpPr/>
          <p:nvPr/>
        </p:nvSpPr>
        <p:spPr>
          <a:xfrm>
            <a:off x="4645182" y="3612472"/>
            <a:ext cx="2896800" cy="3194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Сбор и распределение данных об услугах</a:t>
            </a:r>
          </a:p>
        </p:txBody>
      </p:sp>
      <p:sp>
        <p:nvSpPr>
          <p:cNvPr id="437" name="Shape 437"/>
          <p:cNvSpPr/>
          <p:nvPr/>
        </p:nvSpPr>
        <p:spPr>
          <a:xfrm>
            <a:off x="6066475" y="5094250"/>
            <a:ext cx="1500599" cy="5876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эффективностью поставщиков/</a:t>
            </a:r>
            <a:br>
              <a:rPr lang="en" sz="8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партнеров</a:t>
            </a:r>
          </a:p>
        </p:txBody>
      </p:sp>
      <p:sp>
        <p:nvSpPr>
          <p:cNvPr id="438" name="Shape 438"/>
          <p:cNvSpPr/>
          <p:nvPr/>
        </p:nvSpPr>
        <p:spPr>
          <a:xfrm>
            <a:off x="4665049" y="5091200"/>
            <a:ext cx="1274400" cy="5876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Управление проблемами с поставщиками/</a:t>
            </a:r>
            <a:br>
              <a:rPr lang="en" sz="8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партнерами</a:t>
            </a:r>
          </a:p>
        </p:txBody>
      </p:sp>
      <p:sp>
        <p:nvSpPr>
          <p:cNvPr id="439" name="Shape 439"/>
          <p:cNvSpPr/>
          <p:nvPr/>
        </p:nvSpPr>
        <p:spPr>
          <a:xfrm>
            <a:off x="7668900" y="4679750"/>
            <a:ext cx="1234500" cy="7811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Согласование и управление платежами с поставщиками/</a:t>
            </a:r>
            <a:br>
              <a:rPr lang="en" sz="9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900">
                <a:latin typeface="Trebuchet MS"/>
                <a:ea typeface="Trebuchet MS"/>
                <a:cs typeface="Trebuchet MS"/>
                <a:sym typeface="Trebuchet MS"/>
              </a:rPr>
              <a:t>партнерами</a:t>
            </a:r>
          </a:p>
        </p:txBody>
      </p:sp>
      <p:sp>
        <p:nvSpPr>
          <p:cNvPr id="440" name="Shape 440"/>
          <p:cNvSpPr/>
          <p:nvPr/>
        </p:nvSpPr>
        <p:spPr>
          <a:xfrm>
            <a:off x="1931500" y="6193075"/>
            <a:ext cx="604499" cy="2396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3747850" y="6193075"/>
            <a:ext cx="604499" cy="239699"/>
          </a:xfrm>
          <a:prstGeom prst="roundRect">
            <a:avLst>
              <a:gd name="adj" fmla="val 16667"/>
            </a:avLst>
          </a:prstGeom>
          <a:solidFill>
            <a:srgbClr val="A3FF8D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2536000" y="6084325"/>
            <a:ext cx="11058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Биллинг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352350" y="6084325"/>
            <a:ext cx="11058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CRM+BPM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464100" y="1724250"/>
            <a:ext cx="8229600" cy="43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Учитываются ROI по каналам: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+20-80 % лидов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Лиды не теряются: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+3-10 % лидов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Лиды подогреваются: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+10-30 % конверсия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Сделки не теряются: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+5-15 % конверсия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Автоматизация бизнес-процесса подключения абонента: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−5-10 % стоимость подключения</a:t>
            </a:r>
          </a:p>
        </p:txBody>
      </p:sp>
      <p:pic>
        <p:nvPicPr>
          <p:cNvPr id="449" name="Shape 4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399350" y="425850"/>
            <a:ext cx="63452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Экономический эффект 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457200" y="1423987"/>
            <a:ext cx="8229600" cy="43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Программа лояльности: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­­−7-20 % отток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Снижение нагрузки на колл-центр: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−10-30 % среднее время обработки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Снижение зависимости от продажника: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считайте сами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Возможность принимать правильные решения: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бесценна</a:t>
            </a: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Абонент получает хороший сервис: </a:t>
            </a:r>
            <a:r>
              <a:rPr lang="en" sz="28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бесценно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438500" y="425850"/>
            <a:ext cx="62669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Экономический эффект II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64100" y="1495650"/>
            <a:ext cx="8229600" cy="43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Приходите на круглый стол в </a:t>
            </a:r>
            <a:r>
              <a:rPr lang="en" sz="3200" dirty="0" smtClean="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ru-RU" sz="3200" dirty="0" smtClean="0"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" sz="3200" dirty="0" smtClean="0">
                <a:latin typeface="Trebuchet MS"/>
                <a:ea typeface="Trebuchet MS"/>
                <a:cs typeface="Trebuchet MS"/>
                <a:sym typeface="Trebuchet MS"/>
              </a:rPr>
              <a:t>:00</a:t>
            </a:r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Мы в футболках с логотипом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 dirty="0">
                <a:latin typeface="Trebuchet MS"/>
                <a:ea typeface="Trebuchet MS"/>
                <a:cs typeface="Trebuchet MS"/>
                <a:sym typeface="Trebuchet MS"/>
              </a:rPr>
              <a:t>Загляните на наш сайт: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 b="1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www.hydra-billing.ru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61801" y="3141496"/>
            <a:ext cx="2557076" cy="85173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930050" y="425861"/>
            <a:ext cx="52838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9600"/>
            <a:ext cx="8653799" cy="44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Приток упал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Отток вырос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Стоимость привлечения выросла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200" b="1">
                <a:latin typeface="Trebuchet MS"/>
                <a:ea typeface="Trebuchet MS"/>
                <a:cs typeface="Trebuchet MS"/>
                <a:sym typeface="Trebuchet MS"/>
              </a:rPr>
              <a:t>Маркетинг? Автоматизация?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200" b="1">
                <a:latin typeface="Trebuchet MS"/>
                <a:ea typeface="Trebuchet MS"/>
                <a:cs typeface="Trebuchet MS"/>
                <a:sym typeface="Trebuchet MS"/>
              </a:rPr>
              <a:t>Не, не слышал!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995594" y="435636"/>
            <a:ext cx="714325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Автоматизация при насыщении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92650" y="435625"/>
            <a:ext cx="6561600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Реальный пример: ТКС Банк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7693500" cy="27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Стартовал на насыщенном рынке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Ставка на полную автоматизацию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Инвесторы оценили как IT-стартап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Рост в 20 раз за пять лет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200" b="1"/>
          </a:p>
        </p:txBody>
      </p:sp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38200" y="3581400"/>
            <a:ext cx="5410199" cy="3047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79399" cy="414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Не работает реклама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Считаем потерю денег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/>
          <a:srcRect l="9064" t="6337" r="10075" b="2992"/>
          <a:stretch/>
        </p:blipFill>
        <p:spPr>
          <a:xfrm>
            <a:off x="1676100" y="2444300"/>
            <a:ext cx="5391399" cy="3394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924799" cy="414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Уходят абоненты: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потенциальные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«горячие»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Courier New"/>
              <a:buChar char="o"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существующие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Считаем потерю денег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62975" y="1750800"/>
            <a:ext cx="4152100" cy="2764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03200" cy="414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Высокая нагрузка на техподдержку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Считаем потерю денег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44450" y="2602375"/>
            <a:ext cx="4522274" cy="3391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31800" cy="414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latin typeface="Trebuchet MS"/>
                <a:ea typeface="Trebuchet MS"/>
                <a:cs typeface="Trebuchet MS"/>
                <a:sym typeface="Trebuchet MS"/>
              </a:rPr>
              <a:t>Решения не основаны на цифрах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11465" y="5950125"/>
            <a:ext cx="1877646" cy="6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329531" y="435636"/>
            <a:ext cx="6152099" cy="627000"/>
          </a:xfrm>
          <a:prstGeom prst="rect">
            <a:avLst/>
          </a:prstGeom>
          <a:solidFill>
            <a:srgbClr val="D8401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0" algn="ctr" rtl="0">
              <a:spcBef>
                <a:spcPts val="0"/>
              </a:spcBef>
              <a:buNone/>
            </a:pPr>
            <a:r>
              <a:rPr lang="en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Считаем потерю денег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79775" y="2399850"/>
            <a:ext cx="2540350" cy="3503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545</Words>
  <Application>Microsoft Office PowerPoint</Application>
  <PresentationFormat>Экран (4:3)</PresentationFormat>
  <Paragraphs>206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Custom Theme</vt:lpstr>
      <vt:lpstr>Тотальная борьба с хаосом в бизнес-процессах как способ увеличения прибыли</vt:lpstr>
      <vt:lpstr>Наш опыт</vt:lpstr>
      <vt:lpstr>Автоматизируем только подключение Продаем только базовую услугу Не объясняем преимущества Абоненты стоят в очереди</vt:lpstr>
      <vt:lpstr>Автоматизация при насыщении</vt:lpstr>
      <vt:lpstr>Реальный пример: ТКС Банк</vt:lpstr>
      <vt:lpstr>Считаем потерю денег</vt:lpstr>
      <vt:lpstr>Считаем потерю денег</vt:lpstr>
      <vt:lpstr>Считаем потерю денег</vt:lpstr>
      <vt:lpstr>Считаем потерю денег</vt:lpstr>
      <vt:lpstr>Решение: автоматизация</vt:lpstr>
      <vt:lpstr>Автоматизируем продажи</vt:lpstr>
      <vt:lpstr>Многоканальный маркетинг</vt:lpstr>
      <vt:lpstr>Воронка продаж в CRM</vt:lpstr>
      <vt:lpstr>Воронка продаж: ближе к жизни</vt:lpstr>
      <vt:lpstr>Воронка продаж в реальности</vt:lpstr>
      <vt:lpstr>Подогреваем лидов</vt:lpstr>
      <vt:lpstr>О важности автоматизации</vt:lpstr>
      <vt:lpstr>Автоматизируем техподдержку</vt:lpstr>
      <vt:lpstr>Встраиваем приложения в CRM</vt:lpstr>
      <vt:lpstr>Диагностика абонентской линии</vt:lpstr>
      <vt:lpstr>Автоматизируем бизнес-процессы</vt:lpstr>
      <vt:lpstr>SOA</vt:lpstr>
      <vt:lpstr>Какие процессы автоматизировать?</vt:lpstr>
      <vt:lpstr>Автоматизируем подключение</vt:lpstr>
      <vt:lpstr>Автоматизируем подключение</vt:lpstr>
      <vt:lpstr>Портал руководителя</vt:lpstr>
      <vt:lpstr>Портал руководителя</vt:lpstr>
      <vt:lpstr>Портал руководителя</vt:lpstr>
      <vt:lpstr>Портал руководителя</vt:lpstr>
      <vt:lpstr>Карта автоматизации</vt:lpstr>
      <vt:lpstr>Экономический эффект I</vt:lpstr>
      <vt:lpstr>Экономический эффект II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Тотальная борьба с хаосом в бизнес-процессах как способ увеличения прибыли</dc:title>
  <cp:lastModifiedBy>RePack by Diakov</cp:lastModifiedBy>
  <cp:revision>2</cp:revision>
  <dcterms:modified xsi:type="dcterms:W3CDTF">2014-05-23T03:37:31Z</dcterms:modified>
</cp:coreProperties>
</file>