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33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31.xml" ContentType="application/vnd.openxmlformats-officedocument.presentationml.slide+xml"/>
  <Override PartName="/ppt/slides/slide40.xml" ContentType="application/vnd.openxmlformats-officedocument.presentationml.slide+xml"/>
  <Override PartName="/ppt/slides/slide32.xml" ContentType="application/vnd.openxmlformats-officedocument.presentationml.slide+xml"/>
  <Override PartName="/ppt/slides/slide1.xml" ContentType="application/vnd.openxmlformats-officedocument.presentationml.slide+xml"/>
  <Override PartName="/ppt/slides/slide38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39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34.xml" Type="http://schemas.openxmlformats.org/officeDocument/2006/relationships/slide" Id="rId39"/><Relationship Target="slides/slide33.xml" Type="http://schemas.openxmlformats.org/officeDocument/2006/relationships/slide" Id="rId38"/><Relationship Target="slides/slide32.xml" Type="http://schemas.openxmlformats.org/officeDocument/2006/relationships/slide" Id="rId37"/><Relationship Target="slides/slide14.xml" Type="http://schemas.openxmlformats.org/officeDocument/2006/relationships/slide" Id="rId19"/><Relationship Target="slides/slide31.xml" Type="http://schemas.openxmlformats.org/officeDocument/2006/relationships/slide" Id="rId36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26.xml" Type="http://schemas.openxmlformats.org/officeDocument/2006/relationships/slide" Id="rId31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9.xml" Type="http://schemas.openxmlformats.org/officeDocument/2006/relationships/slide" Id="rId34"/><Relationship Target="slides/slide30.xml" Type="http://schemas.openxmlformats.org/officeDocument/2006/relationships/slide" Id="rId35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slides/slide35.xml" Type="http://schemas.openxmlformats.org/officeDocument/2006/relationships/slide" Id="rId40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s/slide36.xml" Type="http://schemas.openxmlformats.org/officeDocument/2006/relationships/slide" Id="rId41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slides/slide37.xml" Type="http://schemas.openxmlformats.org/officeDocument/2006/relationships/slide" Id="rId42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38.xml" Type="http://schemas.openxmlformats.org/officeDocument/2006/relationships/slide" Id="rId43"/><Relationship Target="slides/slide39.xml" Type="http://schemas.openxmlformats.org/officeDocument/2006/relationships/slide" Id="rId44"/><Relationship Target="slides/slide40.xml" Type="http://schemas.openxmlformats.org/officeDocument/2006/relationships/slide" Id="rId45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запуск в сети IPTV мультикастом привел к тому, что сеть везде стала управляемой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внедрение управляемого оборудования повсеместно позволяет решить очень много вопросов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но как дела обстоят с самозащитой сети в таких случаях?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3" name="Shape 1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4" name="Shape 17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0" name="Shape 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7" name="Shape 1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6" name="Shape 2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7" name="Shape 20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сначала сети были на неуправляемых коммутаторах. пользователей было мало, они были грамотные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20" name="Shape 2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26" name="Shape 2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0" name="Shape 2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1" name="Shape 23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6" name="Shape 2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7" name="Shape 23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8" name="Shape 2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2" name="Shape 2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3" name="Shape 24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44" name="Shape 2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8" name="Shape 2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9" name="Shape 24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50" name="Shape 2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4" name="Shape 2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5" name="Shape 25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56" name="Shape 2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0" name="Shape 2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1" name="Shape 26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6" name="Shape 2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7" name="Shape 2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68" name="Shape 2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2" name="Shape 2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3" name="Shape 2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4" name="Shape 2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по мере роста петли делали мы сами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8" name="Shape 2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9" name="Shape 27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или же пользователи устраивали такое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от пользователей “поглупее” могло придти в сеть “ЧТО УГОДНО”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началось дробление сегментов ШПД на разные подсети/вланы, чтобы уменьшить влияние пользователей одного сегмента на работу другого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техподдержкой стали заниматься менее обученные сотрудники, пользователей стало больше, время с пользователем на линии стало критичным фактором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spcBef>
                <a:spcPts val="0"/>
              </a:spcBef>
              <a:buSzPct val="100000"/>
              <a:defRPr sz="4800"/>
            </a:lvl1pPr>
            <a:lvl2pPr algn="ctr" indent="304800">
              <a:spcBef>
                <a:spcPts val="0"/>
              </a:spcBef>
              <a:buSzPct val="100000"/>
              <a:defRPr sz="4800"/>
            </a:lvl2pPr>
            <a:lvl3pPr algn="ctr" indent="304800">
              <a:spcBef>
                <a:spcPts val="0"/>
              </a:spcBef>
              <a:buSzPct val="100000"/>
              <a:defRPr sz="4800"/>
            </a:lvl3pPr>
            <a:lvl4pPr algn="ctr" indent="304800">
              <a:spcBef>
                <a:spcPts val="0"/>
              </a:spcBef>
              <a:buSzPct val="100000"/>
              <a:defRPr sz="4800"/>
            </a:lvl4pPr>
            <a:lvl5pPr algn="ctr" indent="304800">
              <a:spcBef>
                <a:spcPts val="0"/>
              </a:spcBef>
              <a:buSzPct val="100000"/>
              <a:defRPr sz="4800"/>
            </a:lvl5pPr>
            <a:lvl6pPr algn="ctr" indent="304800">
              <a:spcBef>
                <a:spcPts val="0"/>
              </a:spcBef>
              <a:buSzPct val="100000"/>
              <a:defRPr sz="4800"/>
            </a:lvl6pPr>
            <a:lvl7pPr algn="ctr" indent="304800">
              <a:spcBef>
                <a:spcPts val="0"/>
              </a:spcBef>
              <a:buSzPct val="100000"/>
              <a:defRPr sz="4800"/>
            </a:lvl7pPr>
            <a:lvl8pPr algn="ctr" indent="304800">
              <a:spcBef>
                <a:spcPts val="0"/>
              </a:spcBef>
              <a:buSzPct val="100000"/>
              <a:defRPr sz="4800"/>
            </a:lvl8pPr>
            <a:lvl9pPr algn="ctr" indent="304800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 indent="457200">
              <a:spcBef>
                <a:spcPts val="0"/>
              </a:spcBef>
              <a:defRPr/>
            </a:lvl2pPr>
            <a:lvl3pPr indent="914400">
              <a:spcBef>
                <a:spcPts val="0"/>
              </a:spcBef>
              <a:defRPr/>
            </a:lvl3pPr>
            <a:lvl4pPr indent="1371600"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4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1.pn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3.png" Type="http://schemas.openxmlformats.org/officeDocument/2006/relationships/image" Id="rId3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2.png" Type="http://schemas.openxmlformats.org/officeDocument/2006/relationships/image" Id="rId3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2.xml.rels><?xml version="1.0" encoding="UTF-8" standalone="yes"?><Relationships xmlns="http://schemas.openxmlformats.org/package/2006/relationships"><Relationship Target="../notesSlides/notesSlide3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3.xml.rels><?xml version="1.0" encoding="UTF-8" standalone="yes"?><Relationships xmlns="http://schemas.openxmlformats.org/package/2006/relationships"><Relationship Target="../notesSlides/notesSlide3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4.xml.rels><?xml version="1.0" encoding="UTF-8" standalone="yes"?><Relationships xmlns="http://schemas.openxmlformats.org/package/2006/relationships"><Relationship Target="../notesSlides/notesSlide3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5.xml.rels><?xml version="1.0" encoding="UTF-8" standalone="yes"?><Relationships xmlns="http://schemas.openxmlformats.org/package/2006/relationships"><Relationship Target="../notesSlides/notesSlide3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6.xml.rels><?xml version="1.0" encoding="UTF-8" standalone="yes"?><Relationships xmlns="http://schemas.openxmlformats.org/package/2006/relationships"><Relationship Target="../notesSlides/notesSlide3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7.xml.rels><?xml version="1.0" encoding="UTF-8" standalone="yes"?><Relationships xmlns="http://schemas.openxmlformats.org/package/2006/relationships"><Relationship Target="../notesSlides/notesSlide3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8.xml.rels><?xml version="1.0" encoding="UTF-8" standalone="yes"?><Relationships xmlns="http://schemas.openxmlformats.org/package/2006/relationships"><Relationship Target="../notesSlides/notesSlide3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9.xml.rels><?xml version="1.0" encoding="UTF-8" standalone="yes"?><Relationships xmlns="http://schemas.openxmlformats.org/package/2006/relationships"><Relationship Target="../notesSlides/notesSlide3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40.xml.rels><?xml version="1.0" encoding="UTF-8" standalone="yes"?><Relationships xmlns="http://schemas.openxmlformats.org/package/2006/relationships"><Relationship Target="../notesSlides/notesSlide40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Настройка коммутаторов доступа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КРОС-2014. Малеванов Кирилл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IPTV = управляемая сеть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6" name="Shape 8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Управляемая сеть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IPTV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IPoE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cable_diag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3" name="Shape 9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Управляемая сеть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IPTV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IPoE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cable_diag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FF0000"/>
                </a:solidFill>
              </a:rPr>
              <a:t>ЗАЩИТА?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0" name="Shape 10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Подмена пользователя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Защита от подмены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пользователя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7" name="Shape 10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Подмена пользователя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Статические IP-MAC-Port 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4" name="Shape 11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Подмена пользователя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Динамические от DHCP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en"/>
              <a:t>(DHCP Snooping +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en"/>
              <a:t>ARP Inspection)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21" name="Shape 12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Подмена пользователя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Статические ARP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28" name="Shape 12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Защита broadcast-домена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Зависимые протоколы: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DHCP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ARP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NetBIOS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распространение вирусов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bonjour, UPNP etc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Защита broadcast-домена: DHCP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Последствия?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подмена DHCP - выход из строя сегмента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заставляем пользователя читать ipconfig /all</a:t>
            </a:r>
          </a:p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Как бороться?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UDP/67 и UDP/68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можно фильтровать на портах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SNMP-trap на срабатывании фильтров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Защита broadcast-домена: ARP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Последствия?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отравление МАС-адреса шлюза - не работает сегмент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заставляем пользователя читать консоль</a:t>
            </a:r>
          </a:p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Как бороться?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ARP Inspection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можно фильтровать на портах - D-Link, PCF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CVLAN, private-vlan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Настройка коммутаторов доступа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063375" x="457200"/>
            <a:ext cy="38625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Коммутатор доступа - управляемый или нет? Точка демаркации.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Защита от подмены пользователей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Защита broadcast-домена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Loop-detect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Storm-control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Мультикаст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Защита CPU доступа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QoS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Cлужебные настройки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sz="2000" lang="en"/>
              <a:t>Выводы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/>
          </a:p>
          <a:p>
            <a:pPr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Защита broadcast-домена: NetBIOS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Последствия?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распространение вирусов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неуправляемый трафик (windows share)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кража данных у соседей</a:t>
            </a:r>
          </a:p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Как бороться?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ACL (port 135-139, 445)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CVLAN, private-vlan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Защита broadcast-домена: Bonjour etc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Последствия?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распространение вирусов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неуправляемый трафик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кража данных у соседей</a:t>
            </a:r>
          </a:p>
          <a:p>
            <a:pPr rtl="0" lvl="0">
              <a:spcBef>
                <a:spcPts val="0"/>
              </a:spcBef>
              <a:buNone/>
            </a:pPr>
            <a:r>
              <a:rPr b="1" lang="en">
                <a:solidFill>
                  <a:schemeClr val="accent1"/>
                </a:solidFill>
              </a:rPr>
              <a:t>Как бороться?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CVLAN, private-vlan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ACL - плохой вариант, много правил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Loop-detect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Петля: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локальная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65" name="Shape 16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553412" x="2238375"/>
            <a:ext cy="1019175" cx="4667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Loop-detect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Петля: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межпортовая - Shared VLAN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72" name="Shape 17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553412" x="2771775"/>
            <a:ext cy="1019175" cx="36004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6" name="Shape 1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7" name="Shape 17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Loop-detect</a:t>
            </a:r>
          </a:p>
        </p:txBody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Петля: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между коммутаторами - Shared VLAN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79" name="Shape 17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548275" x="2795587"/>
            <a:ext cy="1819275" cx="35528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Loop-detect</a:t>
            </a:r>
          </a:p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Петля: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между VLAN’ами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86" name="Shape 18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608000" x="2795587"/>
            <a:ext cy="1819275" cx="35528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Loop-detect</a:t>
            </a:r>
          </a:p>
        </p:txBody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Петля: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между VLAN’ами в Q-in-Q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93" name="Shape 19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3012825" x="2152650"/>
            <a:ext cy="990600" cx="48387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Storm-control</a:t>
            </a:r>
          </a:p>
        </p:txBody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Виды: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broadcast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multicast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unknown unicast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Storm-control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Минимальный лимит срабатывания: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D-Link - 1 pps </a:t>
            </a:r>
            <a:r>
              <a:rPr lang="en">
                <a:solidFill>
                  <a:srgbClr val="FF0000"/>
                </a:solidFill>
              </a:rPr>
              <a:t>?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 - многие другие - 32 kbit/s - </a:t>
            </a:r>
            <a:r>
              <a:rPr lang="en">
                <a:solidFill>
                  <a:srgbClr val="FF0000"/>
                </a:solidFill>
              </a:rPr>
              <a:t>chipset limitation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Реальные цифры: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На порту доступа хомячка - 10 pps / 32 kbit/s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9" name="Shape 2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0" name="Shape 21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Storm-control</a:t>
            </a:r>
          </a:p>
        </p:txBody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Настройки: 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shutdown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drop traffic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SNMP-trap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VPN</a:t>
            </a:r>
          </a:p>
        </p:txBody>
      </p:sp>
      <p:pic>
        <p:nvPicPr>
          <p:cNvPr id="37" name="Shape 3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Storm-control</a:t>
            </a:r>
          </a:p>
        </p:txBody>
      </p:sp>
      <p:sp>
        <p:nvSpPr>
          <p:cNvPr id="217" name="Shape 21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Последствия: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загрузка CPU доступа и агрегации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загруженность каналов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загрузка CPU CPE, снижение скорости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Multicast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Multicast от пользователей: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загрузка CPU доступа и агрегации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заполнение мультикаст-таблиц на доступе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- передача лишнего трафика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Методы борьбы: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ACL, CVLAN, MVR…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8" name="Shape 22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Multicast - защита IPTV</a:t>
            </a:r>
          </a:p>
        </p:txBody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IGMP v2 не смотрит на SRC-IP мультикаста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современные ОС широко используют мультикаст 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Защита: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 - router-ports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 - ACL на join / IGMP auth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 - MVR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 - проверить leave / fast-leave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3" name="Shape 2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4" name="Shape 23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Защита CPU</a:t>
            </a:r>
          </a:p>
        </p:txBody>
      </p:sp>
      <p:sp>
        <p:nvSpPr>
          <p:cNvPr id="235" name="Shape 23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Большое количество трафика в современных коммутаторах миррорится на CPU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Защита: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CPU access filter (ARP, IGMP, ping, порты)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Control Plane Policing / safeguard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отдельный VLAN управления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MVR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аппаратный learning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port-security (max MAC)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9" name="Shape 2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0" name="Shape 24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Защита CPU</a:t>
            </a:r>
          </a:p>
        </p:txBody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При использовании механизмов L2-резервирования их необходимо защищать от пользователей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Защита: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STP edge ports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STP root guard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ERPS/REP/SEP ACL на пользовательских портах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рассчитывать механизм так, чтобы всегда посередине можно было поставить хаб и устроить петлю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5" name="Shape 2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6" name="Shape 24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QoS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“Серебряная пуля” Ethernet - мультиплексирование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“Бич” Ethernet сетей - мультиплексирование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Входящий от агрегации - trust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От пользователей: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internet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телефония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rgbClr val="000000"/>
                </a:solidFill>
              </a:rPr>
              <a:t> - локальная сеть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2" name="Shape 25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QoS</a:t>
            </a:r>
          </a:p>
        </p:txBody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Размер буфера портов коммутатора доступа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TCP имеет механизмы подгонки скорости, UDP - нет.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Flow Control чаще всего выключен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Random Early Detect лучше выключать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7" name="Shape 2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8" name="Shape 25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Служебные настройки</a:t>
            </a:r>
          </a:p>
        </p:txBody>
      </p:sp>
      <p:sp>
        <p:nvSpPr>
          <p:cNvPr id="259" name="Shape 25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chemeClr val="accent1"/>
                </a:solidFill>
              </a:rPr>
              <a:t>Управление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SNMP 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 - ACL только с аплинк-портов/сетей управления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 - v3 (аутентификация)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SSH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3" name="Shape 2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Служебные настройки</a:t>
            </a: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chemeClr val="accent1"/>
                </a:solidFill>
              </a:rPr>
              <a:t>Прошивки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два образа прошивок - основной и резервный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chemeClr val="accent1"/>
                </a:solidFill>
              </a:rPr>
              <a:t>Охлаждение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пассивное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chemeClr val="accent1"/>
                </a:solidFill>
              </a:rPr>
              <a:t>Холодный пуск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-30 … +50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chemeClr val="accent1"/>
                </a:solidFill>
              </a:rPr>
              <a:t>Работоспособность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>
                <a:solidFill>
                  <a:srgbClr val="000000"/>
                </a:solidFill>
              </a:rPr>
              <a:t>ВСЕГДА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9" name="Shape 2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0" name="Shape 2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Выводы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/>
              <a:t>IPoE 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CVLAN / Private VLAN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MVR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очистка трафика от пользователей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нет рецептов для IPv6 dual stack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>
                <a:solidFill>
                  <a:schemeClr val="accent1"/>
                </a:solidFill>
              </a:rPr>
              <a:t>Keep it simple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ПЕТЛЯ</a:t>
            </a:r>
          </a:p>
        </p:txBody>
      </p:sp>
      <p:pic>
        <p:nvPicPr>
          <p:cNvPr id="44" name="Shape 4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6" name="Shape 276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Вопросы?</a:t>
            </a:r>
          </a:p>
        </p:txBody>
      </p:sp>
      <p:sp>
        <p:nvSpPr>
          <p:cNvPr id="277" name="Shape 277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Кирилл Малеванов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ПЕТЛЯ</a:t>
            </a:r>
          </a:p>
        </p:txBody>
      </p:sp>
      <p:pic>
        <p:nvPicPr>
          <p:cNvPr id="51" name="Shape 5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076575"/>
            <a:ext cy="2914650" cx="56102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ЧТО УГОДНО</a:t>
            </a:r>
          </a:p>
        </p:txBody>
      </p:sp>
      <p:pic>
        <p:nvPicPr>
          <p:cNvPr id="58" name="Shape 5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801650" x="3257550"/>
            <a:ext cy="312420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Дробление сегментов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5" name="Shape 6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Точки контроля в сегментах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2" name="Shape 7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000" lang="en"/>
              <a:t>Неуправляемые сегменты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Где мой пользователь, админ?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9" name="Shape 7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11200" x="3257550"/>
            <a:ext cy="2914650" cx="5429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