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382" r:id="rId6"/>
    <p:sldId id="381" r:id="rId7"/>
    <p:sldId id="368" r:id="rId8"/>
    <p:sldId id="350" r:id="rId9"/>
    <p:sldId id="351" r:id="rId10"/>
    <p:sldId id="352" r:id="rId11"/>
    <p:sldId id="380" r:id="rId12"/>
    <p:sldId id="356" r:id="rId13"/>
    <p:sldId id="359" r:id="rId14"/>
    <p:sldId id="360" r:id="rId15"/>
    <p:sldId id="328" r:id="rId16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645" autoAdjust="0"/>
  </p:normalViewPr>
  <p:slideViewPr>
    <p:cSldViewPr snapToGrid="0" snapToObjects="1">
      <p:cViewPr varScale="1">
        <p:scale>
          <a:sx n="74" d="100"/>
          <a:sy n="74" d="100"/>
        </p:scale>
        <p:origin x="-12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9C7FCEA-559B-410B-87CF-44FCE8F6A2ED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9D1ABDD-EAC6-4706-9AB9-FDBB30FE6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6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1ABDD-EAC6-4706-9AB9-FDBB30FE62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6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ti_PP_titlep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4291584"/>
          </a:xfrm>
          <a:prstGeom prst="rect">
            <a:avLst/>
          </a:prstGeom>
        </p:spPr>
      </p:pic>
      <p:sp>
        <p:nvSpPr>
          <p:cNvPr id="8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433269" y="919297"/>
            <a:ext cx="7189427" cy="539750"/>
          </a:xfrm>
          <a:prstGeom prst="rect">
            <a:avLst/>
          </a:prstGeom>
        </p:spPr>
        <p:txBody>
          <a:bodyPr anchor="t"/>
          <a:lstStyle>
            <a:lvl1pPr algn="l"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433270" y="1869807"/>
            <a:ext cx="5332941" cy="512767"/>
          </a:xfrm>
        </p:spPr>
        <p:txBody>
          <a:bodyPr/>
          <a:lstStyle>
            <a:lvl1pPr marL="0" indent="0" algn="l">
              <a:buFont typeface="Wingdings" pitchFamily="-106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437437" y="6460065"/>
            <a:ext cx="5376863" cy="228600"/>
          </a:xfrm>
        </p:spPr>
        <p:txBody>
          <a:bodyPr/>
          <a:lstStyle>
            <a:lvl1pPr algn="l">
              <a:buNone/>
              <a:defRPr sz="1100">
                <a:solidFill>
                  <a:schemeClr val="bg2"/>
                </a:solidFill>
              </a:defRPr>
            </a:lvl1pPr>
            <a:lvl2pPr algn="r">
              <a:buNone/>
              <a:defRPr sz="1100">
                <a:solidFill>
                  <a:srgbClr val="595959"/>
                </a:solidFill>
              </a:defRPr>
            </a:lvl2pPr>
            <a:lvl3pPr algn="r">
              <a:buNone/>
              <a:defRPr sz="1100">
                <a:solidFill>
                  <a:srgbClr val="595959"/>
                </a:solidFill>
              </a:defRPr>
            </a:lvl3pPr>
            <a:lvl4pPr algn="r">
              <a:buNone/>
              <a:defRPr sz="1100">
                <a:solidFill>
                  <a:srgbClr val="595959"/>
                </a:solidFill>
              </a:defRPr>
            </a:lvl4pPr>
            <a:lvl5pPr algn="r">
              <a:buNone/>
              <a:defRPr sz="11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37" y="4111761"/>
            <a:ext cx="2675890" cy="1261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bti_PP_bottom_bar4.png"/>
          <p:cNvPicPr>
            <a:picLocks noChangeAspect="1"/>
          </p:cNvPicPr>
          <p:nvPr userDrawn="1"/>
        </p:nvPicPr>
        <p:blipFill>
          <a:blip r:embed="rId2"/>
          <a:srcRect l="45025" t="-3723" b="86211"/>
          <a:stretch>
            <a:fillRect/>
          </a:stretch>
        </p:blipFill>
        <p:spPr>
          <a:xfrm>
            <a:off x="0" y="6619858"/>
            <a:ext cx="7335326" cy="23814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2" y="129822"/>
            <a:ext cx="7753350" cy="647397"/>
          </a:xfrm>
          <a:prstGeom prst="rect">
            <a:avLst/>
          </a:prstGeom>
        </p:spPr>
        <p:txBody>
          <a:bodyPr anchor="b" anchorCtr="0"/>
          <a:lstStyle>
            <a:lvl1pPr algn="l"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82178" y="6667016"/>
            <a:ext cx="40351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0" dirty="0" smtClean="0">
                <a:solidFill>
                  <a:schemeClr val="bg1"/>
                </a:solidFill>
                <a:latin typeface="Arial"/>
                <a:cs typeface="Arial"/>
              </a:rPr>
              <a:t>Company Confidential. Distribution of this document is not permitted without written authorization. </a:t>
            </a:r>
          </a:p>
        </p:txBody>
      </p:sp>
      <p:pic>
        <p:nvPicPr>
          <p:cNvPr id="10" name="Picture 9" descr="bti_logo_rgb_150dpi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4214" y="6241142"/>
            <a:ext cx="1043076" cy="423649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85492"/>
            <a:ext cx="504825" cy="20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fld id="{6F15C002-0E31-4EB0-8F41-E97D394566EF}" type="slidenum">
              <a:rPr lang="en-US" sz="1100" b="0" i="0">
                <a:solidFill>
                  <a:schemeClr val="bg1"/>
                </a:solidFill>
                <a:latin typeface="Arial"/>
                <a:cs typeface="Arial"/>
              </a:rPr>
              <a:pPr algn="ctr">
                <a:defRPr/>
              </a:pPr>
              <a:t>‹#›</a:t>
            </a:fld>
            <a:endParaRPr lang="en-US" sz="11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ti_PP_bottom_bar4.png"/>
          <p:cNvPicPr>
            <a:picLocks noChangeAspect="1"/>
          </p:cNvPicPr>
          <p:nvPr userDrawn="1"/>
        </p:nvPicPr>
        <p:blipFill>
          <a:blip r:embed="rId2"/>
          <a:srcRect l="45025" t="-3723" b="86211"/>
          <a:stretch>
            <a:fillRect/>
          </a:stretch>
        </p:blipFill>
        <p:spPr>
          <a:xfrm>
            <a:off x="0" y="6619858"/>
            <a:ext cx="7335326" cy="23814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627632"/>
            <a:ext cx="4038600" cy="4525963"/>
          </a:xfrm>
        </p:spPr>
        <p:txBody>
          <a:bodyPr/>
          <a:lstStyle>
            <a:lvl1pPr marL="406400" marR="0" indent="-406400" algn="l" defTabSz="914400" rtl="0" eaLnBrk="0" fontAlgn="base" latinLnBrk="0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806450" marR="0" indent="-285750" algn="l" defTabSz="914400" rtl="0" eaLnBrk="0" fontAlgn="base" latinLnBrk="0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/>
            </a:lvl2pPr>
            <a:lvl3pPr marL="1149350" marR="0" indent="-228600" algn="l" defTabSz="914400" rtl="0" eaLnBrk="0" fontAlgn="base" latinLnBrk="0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Verdana" pitchFamily="34" charset="0"/>
              <a:buChar char="―"/>
              <a:tabLst/>
              <a:defRPr sz="1600"/>
            </a:lvl3pPr>
            <a:lvl4pPr marL="1600200" marR="0" indent="-228600" algn="l" defTabSz="914400" rtl="0" eaLnBrk="0" fontAlgn="base" latinLnBrk="0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Verdana" pitchFamily="34" charset="0"/>
              <a:buChar char="―"/>
              <a:tabLst/>
              <a:defRPr sz="1400"/>
            </a:lvl4pPr>
            <a:lvl5pPr marL="2057400" marR="0" indent="-228600" algn="l" defTabSz="914400" rtl="0" eaLnBrk="0" fontAlgn="base" latinLnBrk="0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Verdana" pitchFamily="34" charset="0"/>
              <a:buChar char="―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05325" y="1627632"/>
            <a:ext cx="4038600" cy="4525963"/>
          </a:xfrm>
        </p:spPr>
        <p:txBody>
          <a:bodyPr/>
          <a:lstStyle>
            <a:lvl1pPr marL="406400" marR="0" indent="-406400" algn="l" defTabSz="914400" rtl="0" eaLnBrk="0" fontAlgn="base" latinLnBrk="0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806450" marR="0" indent="-285750" algn="l" defTabSz="914400" rtl="0" eaLnBrk="0" fontAlgn="base" latinLnBrk="0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/>
            </a:lvl2pPr>
            <a:lvl3pPr marL="1149350" marR="0" indent="-228600" algn="l" defTabSz="914400" rtl="0" eaLnBrk="0" fontAlgn="base" latinLnBrk="0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Verdana" pitchFamily="34" charset="0"/>
              <a:buChar char="―"/>
              <a:tabLst/>
              <a:defRPr sz="1600"/>
            </a:lvl3pPr>
            <a:lvl4pPr marL="1600200" marR="0" indent="-228600" algn="l" defTabSz="914400" rtl="0" eaLnBrk="0" fontAlgn="base" latinLnBrk="0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Verdana" pitchFamily="34" charset="0"/>
              <a:buChar char="―"/>
              <a:tabLst/>
              <a:defRPr sz="1400"/>
            </a:lvl4pPr>
            <a:lvl5pPr marL="2057400" marR="0" indent="-228600" algn="l" defTabSz="914400" rtl="0" eaLnBrk="0" fontAlgn="base" latinLnBrk="0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Verdana" pitchFamily="34" charset="0"/>
              <a:buChar char="―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82178" y="6667016"/>
            <a:ext cx="40351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0" dirty="0" smtClean="0">
                <a:solidFill>
                  <a:schemeClr val="bg1"/>
                </a:solidFill>
                <a:latin typeface="Arial"/>
                <a:cs typeface="Arial"/>
              </a:rPr>
              <a:t>Company Confidential. Distribution of this document is not permitted without written authorization. </a:t>
            </a:r>
          </a:p>
        </p:txBody>
      </p:sp>
      <p:pic>
        <p:nvPicPr>
          <p:cNvPr id="11" name="Picture 10" descr="bti_logo_rgb_150dpi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4214" y="6241142"/>
            <a:ext cx="1043076" cy="423649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6685492"/>
            <a:ext cx="504825" cy="20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fld id="{6F15C002-0E31-4EB0-8F41-E97D394566EF}" type="slidenum">
              <a:rPr lang="en-US" sz="1100" b="0" i="0">
                <a:solidFill>
                  <a:schemeClr val="bg1"/>
                </a:solidFill>
                <a:latin typeface="Arial"/>
                <a:cs typeface="Arial"/>
              </a:rPr>
              <a:pPr algn="ctr">
                <a:defRPr/>
              </a:pPr>
              <a:t>‹#›</a:t>
            </a:fld>
            <a:endParaRPr lang="en-US" sz="11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2" y="129822"/>
            <a:ext cx="7753350" cy="647397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ti_PP_bottom_bar4.png"/>
          <p:cNvPicPr>
            <a:picLocks noChangeAspect="1"/>
          </p:cNvPicPr>
          <p:nvPr userDrawn="1"/>
        </p:nvPicPr>
        <p:blipFill>
          <a:blip r:embed="rId2"/>
          <a:srcRect l="45025" t="-3723" b="86211"/>
          <a:stretch>
            <a:fillRect/>
          </a:stretch>
        </p:blipFill>
        <p:spPr>
          <a:xfrm>
            <a:off x="0" y="6619858"/>
            <a:ext cx="7335326" cy="238142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330199" y="1627632"/>
            <a:ext cx="841586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330199" y="5752367"/>
            <a:ext cx="8415868" cy="674234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82178" y="6667016"/>
            <a:ext cx="40351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0" dirty="0" smtClean="0">
                <a:solidFill>
                  <a:schemeClr val="bg1"/>
                </a:solidFill>
                <a:latin typeface="Arial"/>
                <a:cs typeface="Arial"/>
              </a:rPr>
              <a:t>Company Confidential. Distribution of this document is not permitted without written authorization. </a:t>
            </a:r>
          </a:p>
        </p:txBody>
      </p:sp>
      <p:pic>
        <p:nvPicPr>
          <p:cNvPr id="12" name="Picture 11" descr="bti_logo_rgb_150dpi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4214" y="6241142"/>
            <a:ext cx="1043076" cy="423649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6685492"/>
            <a:ext cx="504825" cy="20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fld id="{6F15C002-0E31-4EB0-8F41-E97D394566EF}" type="slidenum">
              <a:rPr lang="en-US" sz="1100" b="0" i="0">
                <a:solidFill>
                  <a:schemeClr val="bg1"/>
                </a:solidFill>
                <a:latin typeface="Arial"/>
                <a:cs typeface="Arial"/>
              </a:rPr>
              <a:pPr algn="ctr">
                <a:defRPr/>
              </a:pPr>
              <a:t>‹#›</a:t>
            </a:fld>
            <a:endParaRPr lang="en-US" sz="11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2" y="129822"/>
            <a:ext cx="7753350" cy="647397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ti_PP_bottom_bar4.png"/>
          <p:cNvPicPr>
            <a:picLocks noChangeAspect="1"/>
          </p:cNvPicPr>
          <p:nvPr userDrawn="1"/>
        </p:nvPicPr>
        <p:blipFill>
          <a:blip r:embed="rId2"/>
          <a:srcRect l="45025" t="-3723" b="86211"/>
          <a:stretch>
            <a:fillRect/>
          </a:stretch>
        </p:blipFill>
        <p:spPr>
          <a:xfrm>
            <a:off x="0" y="6619858"/>
            <a:ext cx="7335326" cy="23814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82178" y="6667016"/>
            <a:ext cx="40351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0" dirty="0" smtClean="0">
                <a:solidFill>
                  <a:schemeClr val="bg1"/>
                </a:solidFill>
                <a:latin typeface="Arial"/>
                <a:cs typeface="Arial"/>
              </a:rPr>
              <a:t>Company Confidential. Distribution of this document is not permitted without written authorization. </a:t>
            </a:r>
          </a:p>
        </p:txBody>
      </p:sp>
      <p:pic>
        <p:nvPicPr>
          <p:cNvPr id="12" name="Picture 11" descr="bti_logo_rgb_150dpi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4214" y="6241142"/>
            <a:ext cx="1043076" cy="423649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6685492"/>
            <a:ext cx="504825" cy="20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fld id="{6F15C002-0E31-4EB0-8F41-E97D394566EF}" type="slidenum">
              <a:rPr lang="en-US" sz="1100" b="0" i="0">
                <a:solidFill>
                  <a:schemeClr val="bg1"/>
                </a:solidFill>
                <a:latin typeface="Arial"/>
                <a:cs typeface="Arial"/>
              </a:rPr>
              <a:pPr algn="ctr">
                <a:defRPr/>
              </a:pPr>
              <a:t>‹#›</a:t>
            </a:fld>
            <a:endParaRPr lang="en-US" sz="11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2" y="129822"/>
            <a:ext cx="7753350" cy="647397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ti_PP_insidepg_tran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34791"/>
            <a:ext cx="8212667" cy="1796873"/>
          </a:xfrm>
          <a:prstGeom prst="rect">
            <a:avLst/>
          </a:prstGeom>
        </p:spPr>
      </p:pic>
      <p:pic>
        <p:nvPicPr>
          <p:cNvPr id="7" name="Picture 6" descr="bti_PP_arches2.png"/>
          <p:cNvPicPr>
            <a:picLocks noChangeAspect="1"/>
          </p:cNvPicPr>
          <p:nvPr userDrawn="1"/>
        </p:nvPicPr>
        <p:blipFill>
          <a:blip r:embed="rId3"/>
          <a:srcRect t="35584" r="73277" b="50000"/>
          <a:stretch>
            <a:fillRect/>
          </a:stretch>
        </p:blipFill>
        <p:spPr>
          <a:xfrm>
            <a:off x="0" y="5869351"/>
            <a:ext cx="2443531" cy="988649"/>
          </a:xfrm>
          <a:prstGeom prst="rect">
            <a:avLst/>
          </a:prstGeom>
        </p:spPr>
      </p:pic>
      <p:sp>
        <p:nvSpPr>
          <p:cNvPr id="8" name="Rectang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65754" y="2304153"/>
            <a:ext cx="7280781" cy="833274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to edit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title style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169459" y="3074149"/>
            <a:ext cx="7315557" cy="51276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-106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-106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to edit Master subtitle style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0" name="Picture 9" descr="bti_logo_rgb_150dp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7000" y="6241142"/>
            <a:ext cx="1043076" cy="423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ti_PP_arches2.png"/>
          <p:cNvPicPr>
            <a:picLocks noChangeAspect="1"/>
          </p:cNvPicPr>
          <p:nvPr userDrawn="1"/>
        </p:nvPicPr>
        <p:blipFill>
          <a:blip r:embed="rId2"/>
          <a:srcRect r="51735" b="50000"/>
          <a:stretch>
            <a:fillRect/>
          </a:stretch>
        </p:blipFill>
        <p:spPr>
          <a:xfrm>
            <a:off x="0" y="-246488"/>
            <a:ext cx="9144000" cy="7104488"/>
          </a:xfrm>
          <a:prstGeom prst="rect">
            <a:avLst/>
          </a:prstGeom>
        </p:spPr>
      </p:pic>
      <p:pic>
        <p:nvPicPr>
          <p:cNvPr id="6" name="Picture 5" descr="bti_logo_rgb_150dpi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33505" y="2267051"/>
            <a:ext cx="2081622" cy="84545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196667" y="6282267"/>
            <a:ext cx="1598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</a:rPr>
              <a:t>btisystems.com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05467"/>
            <a:ext cx="2057400" cy="4720696"/>
          </a:xfrm>
          <a:prstGeom prst="rect">
            <a:avLst/>
          </a:prstGeom>
        </p:spPr>
        <p:txBody>
          <a:bodyPr vert="eaVert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05467"/>
            <a:ext cx="6019800" cy="47206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bti_PP_insidepg_trans2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0" y="0"/>
            <a:ext cx="9144000" cy="1280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05000"/>
        </a:lnSpc>
        <a:spcBef>
          <a:spcPts val="96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5000"/>
        </a:lnSpc>
        <a:spcBef>
          <a:spcPts val="960"/>
        </a:spcBef>
        <a:buClr>
          <a:schemeClr val="accent1"/>
        </a:buClr>
        <a:buFont typeface="Arial"/>
        <a:buChar char="–"/>
        <a:defRPr sz="1800" kern="1200">
          <a:solidFill>
            <a:schemeClr val="accent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5000"/>
        </a:lnSpc>
        <a:spcBef>
          <a:spcPts val="960"/>
        </a:spcBef>
        <a:buClr>
          <a:schemeClr val="accent1"/>
        </a:buClr>
        <a:buFont typeface="Wingdings" charset="2"/>
        <a:buChar char="§"/>
        <a:defRPr sz="1600" kern="1200">
          <a:solidFill>
            <a:schemeClr val="accent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5000"/>
        </a:lnSpc>
        <a:spcBef>
          <a:spcPts val="960"/>
        </a:spcBef>
        <a:buClr>
          <a:schemeClr val="accent1"/>
        </a:buClr>
        <a:buFont typeface="Arial"/>
        <a:buChar char="–"/>
        <a:defRPr sz="1400" kern="1200">
          <a:solidFill>
            <a:schemeClr val="accent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5000"/>
        </a:lnSpc>
        <a:spcBef>
          <a:spcPts val="960"/>
        </a:spcBef>
        <a:buClr>
          <a:schemeClr val="accent1"/>
        </a:buClr>
        <a:buFont typeface="Arial"/>
        <a:buChar char="»"/>
        <a:defRPr sz="1400" kern="1200">
          <a:solidFill>
            <a:schemeClr val="accent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33269" y="919297"/>
            <a:ext cx="8475600" cy="1170760"/>
          </a:xfrm>
        </p:spPr>
        <p:txBody>
          <a:bodyPr/>
          <a:lstStyle/>
          <a:p>
            <a:pPr lvl="0">
              <a:lnSpc>
                <a:spcPct val="120000"/>
              </a:lnSpc>
            </a:pPr>
            <a:r>
              <a:rPr lang="ru-RU" b="0" i="1" dirty="0" smtClean="0"/>
              <a:t>Пакетно</a:t>
            </a:r>
            <a:r>
              <a:rPr lang="ru-RU" b="0" i="1" dirty="0" smtClean="0"/>
              <a:t>-оптические сети</a:t>
            </a:r>
            <a:br>
              <a:rPr lang="ru-RU" b="0" i="1" dirty="0" smtClean="0"/>
            </a:br>
            <a:r>
              <a:rPr lang="ru-RU" b="0" i="1" dirty="0" smtClean="0"/>
              <a:t>с поддержкой </a:t>
            </a:r>
            <a:r>
              <a:rPr lang="en-US" b="0" i="1" dirty="0" smtClean="0"/>
              <a:t>SDN</a:t>
            </a:r>
            <a:r>
              <a:rPr lang="en-US" b="0" i="1" dirty="0"/>
              <a:t>/</a:t>
            </a:r>
            <a:r>
              <a:rPr lang="en-US" b="0" i="1" dirty="0" smtClean="0"/>
              <a:t>NVF</a:t>
            </a:r>
            <a:r>
              <a:rPr lang="en-US" b="0" i="1" dirty="0" smtClean="0"/>
              <a:t/>
            </a:r>
            <a:br>
              <a:rPr lang="en-US" b="0" i="1" dirty="0" smtClean="0"/>
            </a:br>
            <a:endParaRPr lang="en-US" sz="20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7437" y="6460065"/>
            <a:ext cx="5705786" cy="228600"/>
          </a:xfrm>
        </p:spPr>
        <p:txBody>
          <a:bodyPr>
            <a:noAutofit/>
          </a:bodyPr>
          <a:lstStyle/>
          <a:p>
            <a:r>
              <a:rPr lang="en-US" sz="1400" dirty="0" smtClean="0"/>
              <a:t>Anton Kostin, Sales Director Russia </a:t>
            </a:r>
            <a:r>
              <a:rPr lang="en-US" sz="1400" dirty="0" smtClean="0"/>
              <a:t>&amp; Eastern Europe </a:t>
            </a:r>
            <a:r>
              <a:rPr lang="en-US" sz="1400" dirty="0" smtClean="0"/>
              <a:t>I </a:t>
            </a:r>
            <a:r>
              <a:rPr lang="en-US" sz="1400" dirty="0" smtClean="0"/>
              <a:t>BTI Systems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/>
          <p:cNvSpPr txBox="1">
            <a:spLocks/>
          </p:cNvSpPr>
          <p:nvPr/>
        </p:nvSpPr>
        <p:spPr>
          <a:xfrm>
            <a:off x="7134175" y="3738558"/>
            <a:ext cx="1678742" cy="745714"/>
          </a:xfrm>
          <a:prstGeom prst="rect">
            <a:avLst/>
          </a:prstGeom>
          <a:solidFill>
            <a:schemeClr val="tx2"/>
          </a:solidFill>
          <a:ln w="57150" cmpd="sng"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406400" marR="0" indent="-406400" algn="l" defTabSz="914400" rtl="0" eaLnBrk="0" fontAlgn="base" latinLnBrk="0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806450" marR="0" indent="-285750" algn="l" defTabSz="914400" rtl="0" eaLnBrk="0" fontAlgn="base" latinLnBrk="0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kern="1200">
                <a:solidFill>
                  <a:schemeClr val="accent6"/>
                </a:solidFill>
                <a:latin typeface="Arial"/>
                <a:ea typeface="+mn-ea"/>
                <a:cs typeface="Arial"/>
              </a:defRPr>
            </a:lvl2pPr>
            <a:lvl3pPr marL="1149350" marR="0" indent="-228600" algn="l" defTabSz="914400" rtl="0" eaLnBrk="0" fontAlgn="base" latinLnBrk="0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Verdana" pitchFamily="34" charset="0"/>
              <a:buChar char="―"/>
              <a:tabLst/>
              <a:defRPr sz="1600" kern="1200">
                <a:solidFill>
                  <a:schemeClr val="accent6"/>
                </a:solidFill>
                <a:latin typeface="Arial"/>
                <a:ea typeface="+mn-ea"/>
                <a:cs typeface="Arial"/>
              </a:defRPr>
            </a:lvl3pPr>
            <a:lvl4pPr marL="1600200" marR="0" indent="-228600" algn="l" defTabSz="914400" rtl="0" eaLnBrk="0" fontAlgn="base" latinLnBrk="0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Verdana" pitchFamily="34" charset="0"/>
              <a:buChar char="―"/>
              <a:tabLst/>
              <a:defRPr sz="1400" kern="1200">
                <a:solidFill>
                  <a:schemeClr val="accent6"/>
                </a:solidFill>
                <a:latin typeface="Arial"/>
                <a:ea typeface="+mn-ea"/>
                <a:cs typeface="Arial"/>
              </a:defRPr>
            </a:lvl4pPr>
            <a:lvl5pPr marL="2057400" marR="0" indent="-228600" algn="l" defTabSz="914400" rtl="0" eaLnBrk="0" fontAlgn="base" latinLnBrk="0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Verdana" pitchFamily="34" charset="0"/>
              <a:buChar char="―"/>
              <a:tabLst/>
              <a:defRPr sz="1400" kern="1200">
                <a:solidFill>
                  <a:schemeClr val="accent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dirty="0" smtClean="0">
                <a:solidFill>
                  <a:schemeClr val="bg1"/>
                </a:solidFill>
              </a:rPr>
              <a:t>Dynamic traffic routing, low latency 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57395" y="2864616"/>
            <a:ext cx="1655522" cy="72144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Optimize resources as one virtualized DC versus overbuilding for peak load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Programmable Resources</a:t>
            </a:r>
            <a:br>
              <a:rPr lang="en-US" dirty="0" smtClean="0"/>
            </a:br>
            <a:r>
              <a:rPr lang="en-US" sz="1800" i="1" dirty="0" smtClean="0"/>
              <a:t>Multi-layer Optimization</a:t>
            </a:r>
            <a:endParaRPr lang="en-US" sz="1400" i="1" dirty="0"/>
          </a:p>
        </p:txBody>
      </p:sp>
      <p:sp>
        <p:nvSpPr>
          <p:cNvPr id="6" name="Rectangle 5"/>
          <p:cNvSpPr/>
          <p:nvPr/>
        </p:nvSpPr>
        <p:spPr>
          <a:xfrm>
            <a:off x="173820" y="2971766"/>
            <a:ext cx="1522039" cy="7150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Bandwidth pressure, demand exceeds capacity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820" y="3837377"/>
            <a:ext cx="1522039" cy="751763"/>
          </a:xfrm>
          <a:prstGeom prst="rect">
            <a:avLst/>
          </a:prstGeom>
          <a:solidFill>
            <a:schemeClr val="accent2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Massive scale, 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 smtClean="0"/>
              <a:t>low </a:t>
            </a:r>
            <a:r>
              <a:rPr lang="en-US" sz="1050" dirty="0"/>
              <a:t>cost/bit</a:t>
            </a:r>
          </a:p>
        </p:txBody>
      </p:sp>
      <p:sp>
        <p:nvSpPr>
          <p:cNvPr id="8" name="Down Arrow 7"/>
          <p:cNvSpPr/>
          <p:nvPr/>
        </p:nvSpPr>
        <p:spPr>
          <a:xfrm>
            <a:off x="389402" y="2791513"/>
            <a:ext cx="1079500" cy="28074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" name="Down Arrow 8"/>
          <p:cNvSpPr/>
          <p:nvPr/>
        </p:nvSpPr>
        <p:spPr>
          <a:xfrm>
            <a:off x="395089" y="3659712"/>
            <a:ext cx="1079500" cy="28074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0" name="Content Placeholder 5"/>
          <p:cNvSpPr>
            <a:spLocks noGrp="1"/>
          </p:cNvSpPr>
          <p:nvPr>
            <p:ph sz="half" idx="1"/>
          </p:nvPr>
        </p:nvSpPr>
        <p:spPr>
          <a:xfrm>
            <a:off x="173820" y="2173466"/>
            <a:ext cx="1522039" cy="6680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000" dirty="0" smtClean="0"/>
              <a:t>DC-to-DC traffic growing 10x faster than user traffic</a:t>
            </a:r>
            <a:endParaRPr lang="en-US" sz="1000" dirty="0"/>
          </a:p>
        </p:txBody>
      </p:sp>
      <p:sp>
        <p:nvSpPr>
          <p:cNvPr id="12" name="Down Arrow 11"/>
          <p:cNvSpPr/>
          <p:nvPr/>
        </p:nvSpPr>
        <p:spPr>
          <a:xfrm>
            <a:off x="7459005" y="2690970"/>
            <a:ext cx="1079500" cy="280747"/>
          </a:xfrm>
          <a:prstGeom prst="downArrow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5" name="Rectangle 14"/>
          <p:cNvSpPr/>
          <p:nvPr/>
        </p:nvSpPr>
        <p:spPr>
          <a:xfrm>
            <a:off x="7157395" y="2079269"/>
            <a:ext cx="1682721" cy="66800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Compute/storage resources distributed across multiple DCs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64660" y="4908076"/>
            <a:ext cx="1623123" cy="713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Allocate network resources based on application needs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56216" y="5780722"/>
            <a:ext cx="1631567" cy="74235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Link network intelligence &amp; application control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4028027" y="4732178"/>
            <a:ext cx="1079500" cy="28074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9" name="Down Arrow 18"/>
          <p:cNvSpPr/>
          <p:nvPr/>
        </p:nvSpPr>
        <p:spPr>
          <a:xfrm>
            <a:off x="4028027" y="5600377"/>
            <a:ext cx="1079500" cy="28074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0" name="Rectangle 19"/>
          <p:cNvSpPr/>
          <p:nvPr/>
        </p:nvSpPr>
        <p:spPr>
          <a:xfrm>
            <a:off x="3756216" y="4065609"/>
            <a:ext cx="1623123" cy="701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Optimize cloud service performance</a:t>
            </a:r>
            <a:endParaRPr lang="en-US" sz="1100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65" y="864410"/>
            <a:ext cx="5544805" cy="381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own Arrow 12"/>
          <p:cNvSpPr/>
          <p:nvPr/>
        </p:nvSpPr>
        <p:spPr>
          <a:xfrm>
            <a:off x="7445406" y="3559169"/>
            <a:ext cx="1079500" cy="280747"/>
          </a:xfrm>
          <a:prstGeom prst="downArrow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extBox 2"/>
          <p:cNvSpPr txBox="1"/>
          <p:nvPr/>
        </p:nvSpPr>
        <p:spPr>
          <a:xfrm>
            <a:off x="78378" y="5214677"/>
            <a:ext cx="348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en-US" sz="1400" dirty="0" smtClean="0">
                <a:solidFill>
                  <a:srgbClr val="425968"/>
                </a:solidFill>
              </a:rPr>
              <a:t>100G+ coherent i/f minimize CAPEX</a:t>
            </a: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en-US" sz="1400" dirty="0" smtClean="0">
                <a:solidFill>
                  <a:srgbClr val="425968"/>
                </a:solidFill>
              </a:rPr>
              <a:t>Energy efficient to minimize OPEX</a:t>
            </a:r>
            <a:endParaRPr lang="en-US" sz="1400" dirty="0">
              <a:solidFill>
                <a:srgbClr val="425968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7840" y="4829693"/>
            <a:ext cx="3461657" cy="1169551"/>
          </a:xfrm>
          <a:prstGeom prst="rect">
            <a:avLst/>
          </a:prstGeom>
          <a:noFill/>
          <a:ln>
            <a:solidFill>
              <a:srgbClr val="425968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en-US" sz="1400" dirty="0" smtClean="0">
                <a:solidFill>
                  <a:srgbClr val="425968"/>
                </a:solidFill>
              </a:rPr>
              <a:t>Common POTS NE</a:t>
            </a: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en-US" sz="1400" dirty="0" smtClean="0">
                <a:solidFill>
                  <a:srgbClr val="425968"/>
                </a:solidFill>
              </a:rPr>
              <a:t>Intelligent resource allocation per service demand</a:t>
            </a: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en-US" sz="1400" dirty="0" smtClean="0">
                <a:solidFill>
                  <a:srgbClr val="425968"/>
                </a:solidFill>
              </a:rPr>
              <a:t>Virtualized packet transport</a:t>
            </a: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en-US" sz="1400" dirty="0" smtClean="0">
                <a:solidFill>
                  <a:srgbClr val="425968"/>
                </a:solidFill>
              </a:rPr>
              <a:t>Flexible per service BW assignment</a:t>
            </a:r>
            <a:endParaRPr lang="en-US" sz="1400" dirty="0">
              <a:solidFill>
                <a:srgbClr val="4259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8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753350" cy="712137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Intelligent </a:t>
            </a:r>
            <a:r>
              <a:rPr lang="en-US" dirty="0" smtClean="0"/>
              <a:t>Cloud Connect</a:t>
            </a:r>
            <a:br>
              <a:rPr lang="en-US" dirty="0" smtClean="0"/>
            </a:br>
            <a:r>
              <a:rPr lang="en-US" sz="1800" i="1" dirty="0" smtClean="0"/>
              <a:t>Integrating Massive Scale With Applications Intelligence </a:t>
            </a:r>
            <a:endParaRPr lang="en-US" i="1" dirty="0"/>
          </a:p>
        </p:txBody>
      </p:sp>
      <p:sp>
        <p:nvSpPr>
          <p:cNvPr id="20" name="Cloud 19"/>
          <p:cNvSpPr/>
          <p:nvPr/>
        </p:nvSpPr>
        <p:spPr>
          <a:xfrm>
            <a:off x="1087880" y="4467224"/>
            <a:ext cx="7002463" cy="186690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4" name="Group 9"/>
          <p:cNvGrpSpPr>
            <a:grpSpLocks/>
          </p:cNvGrpSpPr>
          <p:nvPr/>
        </p:nvGrpSpPr>
        <p:grpSpPr bwMode="auto">
          <a:xfrm>
            <a:off x="323850" y="4729162"/>
            <a:ext cx="1668463" cy="1146175"/>
            <a:chOff x="6286248" y="1794519"/>
            <a:chExt cx="2519264" cy="1998682"/>
          </a:xfrm>
        </p:grpSpPr>
        <p:sp>
          <p:nvSpPr>
            <p:cNvPr id="25" name="Rounded Rectangle 24"/>
            <p:cNvSpPr/>
            <p:nvPr/>
          </p:nvSpPr>
          <p:spPr>
            <a:xfrm>
              <a:off x="6286248" y="1794519"/>
              <a:ext cx="2507278" cy="199868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cxnSp>
          <p:nvCxnSpPr>
            <p:cNvPr id="27" name="Straight Connector 26"/>
            <p:cNvCxnSpPr>
              <a:endCxn id="66" idx="2"/>
            </p:cNvCxnSpPr>
            <p:nvPr/>
          </p:nvCxnSpPr>
          <p:spPr>
            <a:xfrm flipH="1" flipV="1">
              <a:off x="7201908" y="2306648"/>
              <a:ext cx="119851" cy="3930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7165953" y="2204221"/>
              <a:ext cx="7167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667374" y="2242977"/>
              <a:ext cx="318802" cy="4567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8184684" y="2206990"/>
              <a:ext cx="256481" cy="4927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7882660" y="2251282"/>
              <a:ext cx="81499" cy="4539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660182" y="2760642"/>
              <a:ext cx="0" cy="4152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218688" y="2757873"/>
              <a:ext cx="0" cy="4152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7851500" y="2774482"/>
              <a:ext cx="0" cy="418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429180" y="2777251"/>
              <a:ext cx="0" cy="4152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7247452" y="2118406"/>
              <a:ext cx="7167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7218688" y="2187612"/>
              <a:ext cx="548916" cy="5342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7283406" y="2215294"/>
              <a:ext cx="1205700" cy="4844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7249848" y="2251282"/>
              <a:ext cx="663974" cy="5065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6806401" y="2201454"/>
              <a:ext cx="1102627" cy="520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265" descr="1195424143626751174switch_jakub_angelis_01.svg.hi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042" y="2547944"/>
              <a:ext cx="621424" cy="38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66" descr="1195424143626751174switch_jakub_angelis_01.svg.hi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082" y="2556412"/>
              <a:ext cx="621424" cy="38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67" descr="1195424143626751174switch_jakub_angelis_01.svg.hi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810" y="2556412"/>
              <a:ext cx="621424" cy="38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68" descr="1195424143626751174switch_jakub_angelis_01.svg.hi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4088" y="2556412"/>
              <a:ext cx="621424" cy="38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9" name="Straight Connector 48"/>
            <p:cNvCxnSpPr/>
            <p:nvPr/>
          </p:nvCxnSpPr>
          <p:spPr>
            <a:xfrm flipH="1">
              <a:off x="7249848" y="2032589"/>
              <a:ext cx="7167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270"/>
            <p:cNvGrpSpPr>
              <a:grpSpLocks/>
            </p:cNvGrpSpPr>
            <p:nvPr/>
          </p:nvGrpSpPr>
          <p:grpSpPr bwMode="auto">
            <a:xfrm>
              <a:off x="6884995" y="1830230"/>
              <a:ext cx="634936" cy="546038"/>
              <a:chOff x="1561635" y="3423349"/>
              <a:chExt cx="634936" cy="546038"/>
            </a:xfrm>
          </p:grpSpPr>
          <p:pic>
            <p:nvPicPr>
              <p:cNvPr id="65" name="Picture 271" descr="1195424143626751174switch_jakub_angelis_01.svg.hi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1635" y="3571494"/>
                <a:ext cx="634936" cy="397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Picture 272" descr="1195424143626751174switch_jakub_angelis_01.svg.hi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1635" y="3503069"/>
                <a:ext cx="634936" cy="397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Picture 273" descr="1195424143626751174switch_jakub_angelis_01.svg.hi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1635" y="3423349"/>
                <a:ext cx="634936" cy="397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" name="Group 274"/>
            <p:cNvGrpSpPr>
              <a:grpSpLocks/>
            </p:cNvGrpSpPr>
            <p:nvPr/>
          </p:nvGrpSpPr>
          <p:grpSpPr bwMode="auto">
            <a:xfrm>
              <a:off x="7773574" y="1809339"/>
              <a:ext cx="634936" cy="546038"/>
              <a:chOff x="1561635" y="3423349"/>
              <a:chExt cx="634936" cy="546038"/>
            </a:xfrm>
          </p:grpSpPr>
          <p:pic>
            <p:nvPicPr>
              <p:cNvPr id="62" name="Picture 275" descr="1195424143626751174switch_jakub_angelis_01.svg.hi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1635" y="3571494"/>
                <a:ext cx="634936" cy="397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276" descr="1195424143626751174switch_jakub_angelis_01.svg.hi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1635" y="3503069"/>
                <a:ext cx="634936" cy="397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277" descr="1195424143626751174switch_jakub_angelis_01.svg.hi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1635" y="3423349"/>
                <a:ext cx="634936" cy="397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2" name="Picture 27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0939" y="3049308"/>
              <a:ext cx="375142" cy="375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27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9625" y="3071514"/>
              <a:ext cx="375142" cy="375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28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0999" y="3062366"/>
              <a:ext cx="375142" cy="375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8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792" y="3062366"/>
              <a:ext cx="375142" cy="375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ounded Rectangle 55"/>
            <p:cNvSpPr/>
            <p:nvPr/>
          </p:nvSpPr>
          <p:spPr>
            <a:xfrm>
              <a:off x="7290598" y="3308757"/>
              <a:ext cx="417081" cy="318349"/>
            </a:xfrm>
            <a:prstGeom prst="roundRec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sp>
          <p:nvSpPr>
            <p:cNvPr id="57" name="TextBox 283"/>
            <p:cNvSpPr txBox="1">
              <a:spLocks noChangeArrowheads="1"/>
            </p:cNvSpPr>
            <p:nvPr/>
          </p:nvSpPr>
          <p:spPr bwMode="auto">
            <a:xfrm>
              <a:off x="7187307" y="3304617"/>
              <a:ext cx="614662" cy="402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900">
                  <a:solidFill>
                    <a:schemeClr val="bg1"/>
                  </a:solidFill>
                </a:rPr>
                <a:t>App </a:t>
              </a: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6801607" y="3308757"/>
              <a:ext cx="419477" cy="318349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7767604" y="3305988"/>
              <a:ext cx="421875" cy="321118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sp>
          <p:nvSpPr>
            <p:cNvPr id="60" name="TextBox 286"/>
            <p:cNvSpPr txBox="1">
              <a:spLocks noChangeArrowheads="1"/>
            </p:cNvSpPr>
            <p:nvPr/>
          </p:nvSpPr>
          <p:spPr bwMode="auto">
            <a:xfrm>
              <a:off x="6709200" y="3308156"/>
              <a:ext cx="614662" cy="402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900">
                  <a:solidFill>
                    <a:schemeClr val="bg1"/>
                  </a:solidFill>
                </a:rPr>
                <a:t>App </a:t>
              </a:r>
            </a:p>
          </p:txBody>
        </p:sp>
        <p:sp>
          <p:nvSpPr>
            <p:cNvPr id="61" name="TextBox 287"/>
            <p:cNvSpPr txBox="1">
              <a:spLocks noChangeArrowheads="1"/>
            </p:cNvSpPr>
            <p:nvPr/>
          </p:nvSpPr>
          <p:spPr bwMode="auto">
            <a:xfrm>
              <a:off x="7670950" y="3324042"/>
              <a:ext cx="614662" cy="402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900">
                  <a:solidFill>
                    <a:schemeClr val="bg1"/>
                  </a:solidFill>
                </a:rPr>
                <a:t>App </a:t>
              </a:r>
            </a:p>
          </p:txBody>
        </p:sp>
      </p:grpSp>
      <p:cxnSp>
        <p:nvCxnSpPr>
          <p:cNvPr id="68" name="Straight Arrow Connector 67"/>
          <p:cNvCxnSpPr/>
          <p:nvPr/>
        </p:nvCxnSpPr>
        <p:spPr>
          <a:xfrm>
            <a:off x="1639888" y="4881562"/>
            <a:ext cx="1001712" cy="635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9" name="Group 349"/>
          <p:cNvGrpSpPr>
            <a:grpSpLocks/>
          </p:cNvGrpSpPr>
          <p:nvPr/>
        </p:nvGrpSpPr>
        <p:grpSpPr bwMode="auto">
          <a:xfrm>
            <a:off x="6842125" y="4729162"/>
            <a:ext cx="2197100" cy="1146175"/>
            <a:chOff x="6859814" y="4090215"/>
            <a:chExt cx="2195600" cy="1145716"/>
          </a:xfrm>
        </p:grpSpPr>
        <p:grpSp>
          <p:nvGrpSpPr>
            <p:cNvPr id="70" name="Group 288"/>
            <p:cNvGrpSpPr>
              <a:grpSpLocks/>
            </p:cNvGrpSpPr>
            <p:nvPr/>
          </p:nvGrpSpPr>
          <p:grpSpPr bwMode="auto">
            <a:xfrm>
              <a:off x="7387289" y="4090215"/>
              <a:ext cx="1668125" cy="1145716"/>
              <a:chOff x="6286248" y="1794519"/>
              <a:chExt cx="2519264" cy="1998682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6285063" y="1794519"/>
                <a:ext cx="2508470" cy="199868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/>
              </a:p>
            </p:txBody>
          </p:sp>
          <p:cxnSp>
            <p:nvCxnSpPr>
              <p:cNvPr id="73" name="Straight Connector 72"/>
              <p:cNvCxnSpPr>
                <a:endCxn id="108" idx="2"/>
              </p:cNvCxnSpPr>
              <p:nvPr/>
            </p:nvCxnSpPr>
            <p:spPr>
              <a:xfrm flipH="1" flipV="1">
                <a:off x="7202680" y="2306648"/>
                <a:ext cx="117397" cy="39309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7164346" y="2204221"/>
                <a:ext cx="7187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V="1">
                <a:off x="6666006" y="2242977"/>
                <a:ext cx="318649" cy="4567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 flipV="1">
                <a:off x="8184984" y="2206990"/>
                <a:ext cx="256357" cy="4927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V="1">
                <a:off x="7883105" y="2251282"/>
                <a:ext cx="79063" cy="45399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6658818" y="2760642"/>
                <a:ext cx="0" cy="4152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7217055" y="2757873"/>
                <a:ext cx="0" cy="4152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V="1">
                <a:off x="7851958" y="2774482"/>
                <a:ext cx="0" cy="418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8429362" y="2777251"/>
                <a:ext cx="0" cy="4152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7245805" y="2118406"/>
                <a:ext cx="71636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H="1" flipV="1">
                <a:off x="7217055" y="2187612"/>
                <a:ext cx="548652" cy="5342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7284139" y="2215294"/>
                <a:ext cx="1205119" cy="4844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V="1">
                <a:off x="7250597" y="2251282"/>
                <a:ext cx="663654" cy="50659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V="1">
                <a:off x="6804966" y="2201454"/>
                <a:ext cx="1102097" cy="5204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7" name="Picture 304" descr="1195424143626751174switch_jakub_angelis_01.svg.hi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4042" y="2547944"/>
                <a:ext cx="621424" cy="389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" name="Picture 305" descr="1195424143626751174switch_jakub_angelis_01.svg.hi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6082" y="2556412"/>
                <a:ext cx="621424" cy="389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306" descr="1195424143626751174switch_jakub_angelis_01.svg.hi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8810" y="2556412"/>
                <a:ext cx="621424" cy="389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" name="Picture 307" descr="1195424143626751174switch_jakub_angelis_01.svg.hi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4088" y="2556412"/>
                <a:ext cx="621424" cy="389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1" name="Straight Connector 90"/>
              <p:cNvCxnSpPr/>
              <p:nvPr/>
            </p:nvCxnSpPr>
            <p:spPr>
              <a:xfrm flipH="1">
                <a:off x="7250597" y="2032589"/>
                <a:ext cx="71636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Group 309"/>
              <p:cNvGrpSpPr>
                <a:grpSpLocks/>
              </p:cNvGrpSpPr>
              <p:nvPr/>
            </p:nvGrpSpPr>
            <p:grpSpPr bwMode="auto">
              <a:xfrm>
                <a:off x="6884995" y="1830230"/>
                <a:ext cx="634936" cy="546038"/>
                <a:chOff x="1561635" y="3423349"/>
                <a:chExt cx="634936" cy="546038"/>
              </a:xfrm>
            </p:grpSpPr>
            <p:pic>
              <p:nvPicPr>
                <p:cNvPr id="107" name="Picture 324" descr="1195424143626751174switch_jakub_angelis_01.svg.hi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1635" y="3571494"/>
                  <a:ext cx="634936" cy="3978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8" name="Picture 325" descr="1195424143626751174switch_jakub_angelis_01.svg.hi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1635" y="3503069"/>
                  <a:ext cx="634936" cy="3978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9" name="Picture 326" descr="1195424143626751174switch_jakub_angelis_01.svg.hi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1635" y="3423349"/>
                  <a:ext cx="634936" cy="3978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3" name="Group 310"/>
              <p:cNvGrpSpPr>
                <a:grpSpLocks/>
              </p:cNvGrpSpPr>
              <p:nvPr/>
            </p:nvGrpSpPr>
            <p:grpSpPr bwMode="auto">
              <a:xfrm>
                <a:off x="7773574" y="1809339"/>
                <a:ext cx="634936" cy="546038"/>
                <a:chOff x="1561635" y="3423349"/>
                <a:chExt cx="634936" cy="546038"/>
              </a:xfrm>
            </p:grpSpPr>
            <p:pic>
              <p:nvPicPr>
                <p:cNvPr id="104" name="Picture 321" descr="1195424143626751174switch_jakub_angelis_01.svg.hi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1635" y="3571494"/>
                  <a:ext cx="634936" cy="3978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" name="Picture 322" descr="1195424143626751174switch_jakub_angelis_01.svg.hi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1635" y="3503069"/>
                  <a:ext cx="634936" cy="3978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" name="Picture 323" descr="1195424143626751174switch_jakub_angelis_01.svg.hi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1635" y="3423349"/>
                  <a:ext cx="634936" cy="3978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94" name="Picture 3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0939" y="3049308"/>
                <a:ext cx="375142" cy="37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Picture 3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9625" y="3071514"/>
                <a:ext cx="375142" cy="37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6" name="Picture 3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30999" y="3062366"/>
                <a:ext cx="375142" cy="37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7" name="Picture 3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792" y="3062366"/>
                <a:ext cx="375142" cy="375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" name="Rounded Rectangle 97"/>
              <p:cNvSpPr/>
              <p:nvPr/>
            </p:nvSpPr>
            <p:spPr>
              <a:xfrm>
                <a:off x="7288931" y="3308757"/>
                <a:ext cx="419275" cy="318349"/>
              </a:xfrm>
              <a:prstGeom prst="round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/>
              </a:p>
            </p:txBody>
          </p:sp>
          <p:sp>
            <p:nvSpPr>
              <p:cNvPr id="99" name="TextBox 316"/>
              <p:cNvSpPr txBox="1">
                <a:spLocks noChangeArrowheads="1"/>
              </p:cNvSpPr>
              <p:nvPr/>
            </p:nvSpPr>
            <p:spPr bwMode="auto">
              <a:xfrm>
                <a:off x="7187307" y="3304617"/>
                <a:ext cx="614662" cy="402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900">
                    <a:solidFill>
                      <a:schemeClr val="bg1"/>
                    </a:solidFill>
                  </a:rPr>
                  <a:t>App </a:t>
                </a:r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6800175" y="3308757"/>
                <a:ext cx="421672" cy="318349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/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7768104" y="3305988"/>
                <a:ext cx="419275" cy="321118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/>
              </a:p>
            </p:txBody>
          </p:sp>
          <p:sp>
            <p:nvSpPr>
              <p:cNvPr id="102" name="TextBox 319"/>
              <p:cNvSpPr txBox="1">
                <a:spLocks noChangeArrowheads="1"/>
              </p:cNvSpPr>
              <p:nvPr/>
            </p:nvSpPr>
            <p:spPr bwMode="auto">
              <a:xfrm>
                <a:off x="6709200" y="3308156"/>
                <a:ext cx="614662" cy="402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900">
                    <a:solidFill>
                      <a:schemeClr val="bg1"/>
                    </a:solidFill>
                  </a:rPr>
                  <a:t>App </a:t>
                </a:r>
              </a:p>
            </p:txBody>
          </p:sp>
          <p:sp>
            <p:nvSpPr>
              <p:cNvPr id="103" name="TextBox 320"/>
              <p:cNvSpPr txBox="1">
                <a:spLocks noChangeArrowheads="1"/>
              </p:cNvSpPr>
              <p:nvPr/>
            </p:nvSpPr>
            <p:spPr bwMode="auto">
              <a:xfrm>
                <a:off x="7670950" y="3324042"/>
                <a:ext cx="614662" cy="402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900">
                    <a:solidFill>
                      <a:schemeClr val="bg1"/>
                    </a:solidFill>
                  </a:rPr>
                  <a:t>App </a:t>
                </a:r>
              </a:p>
            </p:txBody>
          </p:sp>
        </p:grpSp>
        <p:cxnSp>
          <p:nvCxnSpPr>
            <p:cNvPr id="71" name="Straight Arrow Connector 70"/>
            <p:cNvCxnSpPr/>
            <p:nvPr/>
          </p:nvCxnSpPr>
          <p:spPr>
            <a:xfrm>
              <a:off x="6859814" y="4294921"/>
              <a:ext cx="92329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Rounded Rectangle 109"/>
          <p:cNvSpPr/>
          <p:nvPr/>
        </p:nvSpPr>
        <p:spPr>
          <a:xfrm>
            <a:off x="1566863" y="4578350"/>
            <a:ext cx="941387" cy="350837"/>
          </a:xfrm>
          <a:prstGeom prst="roundRect">
            <a:avLst>
              <a:gd name="adj" fmla="val 3888"/>
            </a:avLst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spc="40" dirty="0">
                <a:solidFill>
                  <a:schemeClr val="tx2"/>
                </a:solidFill>
                <a:latin typeface="Arial"/>
                <a:cs typeface="Arial"/>
              </a:rPr>
              <a:t>Multi-GigE</a:t>
            </a:r>
          </a:p>
        </p:txBody>
      </p:sp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4691062"/>
            <a:ext cx="922338" cy="1185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" name="Group 106"/>
          <p:cNvGrpSpPr>
            <a:grpSpLocks/>
          </p:cNvGrpSpPr>
          <p:nvPr/>
        </p:nvGrpSpPr>
        <p:grpSpPr bwMode="auto">
          <a:xfrm>
            <a:off x="2641600" y="4762500"/>
            <a:ext cx="465138" cy="442912"/>
            <a:chOff x="7314498" y="1598860"/>
            <a:chExt cx="427886" cy="427886"/>
          </a:xfrm>
        </p:grpSpPr>
        <p:pic>
          <p:nvPicPr>
            <p:cNvPr id="113" name="Picture 10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4498" y="1598860"/>
              <a:ext cx="427886" cy="42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Rectangle 113"/>
            <p:cNvSpPr/>
            <p:nvPr/>
          </p:nvSpPr>
          <p:spPr>
            <a:xfrm>
              <a:off x="7349547" y="1654071"/>
              <a:ext cx="351947" cy="101220"/>
            </a:xfrm>
            <a:prstGeom prst="rect">
              <a:avLst/>
            </a:prstGeom>
            <a:solidFill>
              <a:srgbClr val="32494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MPLS</a:t>
              </a:r>
            </a:p>
          </p:txBody>
        </p:sp>
      </p:grpSp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5800725"/>
            <a:ext cx="525462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6" name="Group 433"/>
          <p:cNvGrpSpPr>
            <a:grpSpLocks/>
          </p:cNvGrpSpPr>
          <p:nvPr/>
        </p:nvGrpSpPr>
        <p:grpSpPr bwMode="auto">
          <a:xfrm>
            <a:off x="6057900" y="4691062"/>
            <a:ext cx="1025525" cy="1185863"/>
            <a:chOff x="2323095" y="3598547"/>
            <a:chExt cx="1025746" cy="1186392"/>
          </a:xfrm>
        </p:grpSpPr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412" y="3598547"/>
              <a:ext cx="921312" cy="1186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8" name="Group 106"/>
            <p:cNvGrpSpPr>
              <a:grpSpLocks/>
            </p:cNvGrpSpPr>
            <p:nvPr/>
          </p:nvGrpSpPr>
          <p:grpSpPr bwMode="auto">
            <a:xfrm>
              <a:off x="2641188" y="3670300"/>
              <a:ext cx="465760" cy="442890"/>
              <a:chOff x="7314498" y="1598860"/>
              <a:chExt cx="427886" cy="427886"/>
            </a:xfrm>
          </p:grpSpPr>
          <p:pic>
            <p:nvPicPr>
              <p:cNvPr id="120" name="Picture 10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4498" y="1598860"/>
                <a:ext cx="427886" cy="42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" name="Rectangle 120"/>
              <p:cNvSpPr/>
              <p:nvPr/>
            </p:nvSpPr>
            <p:spPr>
              <a:xfrm>
                <a:off x="7349026" y="1653825"/>
                <a:ext cx="353011" cy="101271"/>
              </a:xfrm>
              <a:prstGeom prst="rect">
                <a:avLst/>
              </a:prstGeom>
              <a:solidFill>
                <a:srgbClr val="32494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500" dirty="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MPLS</a:t>
                </a:r>
              </a:p>
            </p:txBody>
          </p:sp>
        </p:grpSp>
        <p:pic>
          <p:nvPicPr>
            <p:cNvPr id="119" name="Picture 4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095" y="4270295"/>
              <a:ext cx="1025746" cy="48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5800725"/>
            <a:ext cx="525462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" name="Group 357"/>
          <p:cNvGrpSpPr>
            <a:grpSpLocks/>
          </p:cNvGrpSpPr>
          <p:nvPr/>
        </p:nvGrpSpPr>
        <p:grpSpPr bwMode="auto">
          <a:xfrm rot="1690746">
            <a:off x="3084513" y="5851525"/>
            <a:ext cx="1093787" cy="46037"/>
            <a:chOff x="5007044" y="3804556"/>
            <a:chExt cx="878982" cy="59618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5006782" y="3803105"/>
              <a:ext cx="878983" cy="0"/>
            </a:xfrm>
            <a:prstGeom prst="line">
              <a:avLst/>
            </a:prstGeom>
            <a:ln w="12700" cmpd="sng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5005899" y="3817861"/>
              <a:ext cx="878983" cy="0"/>
            </a:xfrm>
            <a:prstGeom prst="line">
              <a:avLst/>
            </a:prstGeom>
            <a:ln w="12700" cmpd="sng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5007345" y="3835271"/>
              <a:ext cx="878982" cy="0"/>
            </a:xfrm>
            <a:prstGeom prst="line">
              <a:avLst/>
            </a:prstGeom>
            <a:ln w="12700" cmpd="sng">
              <a:solidFill>
                <a:srgbClr val="75C1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5006462" y="3850027"/>
              <a:ext cx="878982" cy="0"/>
            </a:xfrm>
            <a:prstGeom prst="line">
              <a:avLst/>
            </a:prstGeom>
            <a:ln w="12700" cmpd="sng">
              <a:solidFill>
                <a:srgbClr val="18B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006702" y="3863812"/>
              <a:ext cx="878983" cy="0"/>
            </a:xfrm>
            <a:prstGeom prst="line">
              <a:avLst/>
            </a:prstGeom>
            <a:ln w="12700" cmpd="sng">
              <a:solidFill>
                <a:srgbClr val="4C2B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9" name="Picture 4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5362575"/>
            <a:ext cx="102711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0" name="Group 454"/>
          <p:cNvGrpSpPr>
            <a:grpSpLocks/>
          </p:cNvGrpSpPr>
          <p:nvPr/>
        </p:nvGrpSpPr>
        <p:grpSpPr bwMode="auto">
          <a:xfrm>
            <a:off x="4311650" y="6124575"/>
            <a:ext cx="879475" cy="57150"/>
            <a:chOff x="5007044" y="3804556"/>
            <a:chExt cx="878982" cy="59618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5007044" y="3804556"/>
              <a:ext cx="878982" cy="0"/>
            </a:xfrm>
            <a:prstGeom prst="line">
              <a:avLst/>
            </a:prstGeom>
            <a:ln w="12700" cmpd="sng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5007044" y="3819460"/>
              <a:ext cx="878982" cy="0"/>
            </a:xfrm>
            <a:prstGeom prst="line">
              <a:avLst/>
            </a:prstGeom>
            <a:ln w="12700" cmpd="sng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5007044" y="3834365"/>
              <a:ext cx="878982" cy="0"/>
            </a:xfrm>
            <a:prstGeom prst="line">
              <a:avLst/>
            </a:prstGeom>
            <a:ln w="12700" cmpd="sng">
              <a:solidFill>
                <a:srgbClr val="75C1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5007044" y="3849269"/>
              <a:ext cx="878982" cy="0"/>
            </a:xfrm>
            <a:prstGeom prst="line">
              <a:avLst/>
            </a:prstGeom>
            <a:ln w="12700" cmpd="sng">
              <a:solidFill>
                <a:srgbClr val="18B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5007044" y="3864174"/>
              <a:ext cx="878982" cy="0"/>
            </a:xfrm>
            <a:prstGeom prst="line">
              <a:avLst/>
            </a:prstGeom>
            <a:ln w="12700" cmpd="sng">
              <a:solidFill>
                <a:srgbClr val="4C2B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6" name="Picture 4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6008687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7" name="Group 460"/>
          <p:cNvGrpSpPr>
            <a:grpSpLocks/>
          </p:cNvGrpSpPr>
          <p:nvPr/>
        </p:nvGrpSpPr>
        <p:grpSpPr bwMode="auto">
          <a:xfrm rot="19909254" flipH="1">
            <a:off x="5360988" y="5849937"/>
            <a:ext cx="1093787" cy="46038"/>
            <a:chOff x="5007044" y="3804556"/>
            <a:chExt cx="878982" cy="59618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5007907" y="3802135"/>
              <a:ext cx="878982" cy="0"/>
            </a:xfrm>
            <a:prstGeom prst="line">
              <a:avLst/>
            </a:prstGeom>
            <a:ln w="12700" cmpd="sng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5007024" y="3816891"/>
              <a:ext cx="878982" cy="0"/>
            </a:xfrm>
            <a:prstGeom prst="line">
              <a:avLst/>
            </a:prstGeom>
            <a:ln w="12700" cmpd="sng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007345" y="3835271"/>
              <a:ext cx="878982" cy="0"/>
            </a:xfrm>
            <a:prstGeom prst="line">
              <a:avLst/>
            </a:prstGeom>
            <a:ln w="12700" cmpd="sng">
              <a:solidFill>
                <a:srgbClr val="75C13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5007586" y="3849056"/>
              <a:ext cx="878983" cy="0"/>
            </a:xfrm>
            <a:prstGeom prst="line">
              <a:avLst/>
            </a:prstGeom>
            <a:ln w="12700" cmpd="sng">
              <a:solidFill>
                <a:srgbClr val="18B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5007827" y="3862841"/>
              <a:ext cx="878982" cy="0"/>
            </a:xfrm>
            <a:prstGeom prst="line">
              <a:avLst/>
            </a:prstGeom>
            <a:ln w="12700" cmpd="sng">
              <a:solidFill>
                <a:srgbClr val="4C2B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" name="Picture 4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6008687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4" name="Straight Connector 143"/>
          <p:cNvCxnSpPr>
            <a:stCxn id="113" idx="2"/>
          </p:cNvCxnSpPr>
          <p:nvPr/>
        </p:nvCxnSpPr>
        <p:spPr>
          <a:xfrm>
            <a:off x="2873375" y="5205412"/>
            <a:ext cx="0" cy="157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623050" y="5205412"/>
            <a:ext cx="0" cy="157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endCxn id="120" idx="1"/>
          </p:cNvCxnSpPr>
          <p:nvPr/>
        </p:nvCxnSpPr>
        <p:spPr>
          <a:xfrm>
            <a:off x="3106738" y="4972050"/>
            <a:ext cx="3268662" cy="11112"/>
          </a:xfrm>
          <a:prstGeom prst="line">
            <a:avLst/>
          </a:prstGeom>
          <a:ln>
            <a:solidFill>
              <a:srgbClr val="996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Rounded Rectangle 146"/>
          <p:cNvSpPr/>
          <p:nvPr/>
        </p:nvSpPr>
        <p:spPr>
          <a:xfrm>
            <a:off x="4171950" y="4918075"/>
            <a:ext cx="1317625" cy="350837"/>
          </a:xfrm>
          <a:prstGeom prst="roundRect">
            <a:avLst>
              <a:gd name="adj" fmla="val 3888"/>
            </a:avLst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spc="40" dirty="0">
                <a:solidFill>
                  <a:schemeClr val="tx2"/>
                </a:solidFill>
                <a:latin typeface="Arial"/>
                <a:cs typeface="Arial"/>
              </a:rPr>
              <a:t>End-2-End LSPs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4071812" y="5530850"/>
            <a:ext cx="1317625" cy="350837"/>
          </a:xfrm>
          <a:prstGeom prst="roundRect">
            <a:avLst>
              <a:gd name="adj" fmla="val 3888"/>
            </a:avLst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spc="40" dirty="0">
                <a:solidFill>
                  <a:schemeClr val="tx2"/>
                </a:solidFill>
                <a:latin typeface="Arial"/>
                <a:cs typeface="Arial"/>
              </a:rPr>
              <a:t>Optical Circuits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057000" y="4372777"/>
            <a:ext cx="2184823" cy="369332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chemeClr val="accent6"/>
                </a:solidFill>
                <a:latin typeface="Arial"/>
              </a:rPr>
              <a:t>Standard Interfaces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chemeClr val="accent6"/>
                </a:solidFill>
                <a:latin typeface="Arial"/>
              </a:rPr>
              <a:t>(e.g. </a:t>
            </a:r>
            <a:r>
              <a:rPr lang="en-US" sz="800" dirty="0" err="1" smtClean="0">
                <a:solidFill>
                  <a:schemeClr val="accent6"/>
                </a:solidFill>
                <a:latin typeface="Arial"/>
              </a:rPr>
              <a:t>OpenFlow</a:t>
            </a:r>
            <a:r>
              <a:rPr lang="en-US" sz="800" dirty="0" smtClean="0">
                <a:solidFill>
                  <a:schemeClr val="accent6"/>
                </a:solidFill>
                <a:latin typeface="Arial"/>
              </a:rPr>
              <a:t>, SNMP, NETCONF, XMMP)</a:t>
            </a:r>
            <a:endParaRPr lang="en-US" sz="800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2933565" y="2790860"/>
            <a:ext cx="3885123" cy="164781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  <a:p>
            <a:pPr algn="ctr"/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51" name="Round Diagonal Corner Rectangle 150"/>
          <p:cNvSpPr/>
          <p:nvPr/>
        </p:nvSpPr>
        <p:spPr>
          <a:xfrm>
            <a:off x="2994197" y="930684"/>
            <a:ext cx="3835218" cy="1509123"/>
          </a:xfrm>
          <a:prstGeom prst="round2DiagRect">
            <a:avLst>
              <a:gd name="adj1" fmla="val 16667"/>
              <a:gd name="adj2" fmla="val 10784"/>
            </a:avLst>
          </a:prstGeom>
          <a:solidFill>
            <a:schemeClr val="bg1">
              <a:lumMod val="75000"/>
            </a:schemeClr>
          </a:solidFill>
          <a:ln w="38100">
            <a:noFill/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b="1" dirty="0">
              <a:solidFill>
                <a:srgbClr val="00245D"/>
              </a:solidFill>
            </a:endParaRPr>
          </a:p>
          <a:p>
            <a:pPr algn="ctr"/>
            <a:endParaRPr lang="en-US" sz="1600" b="1" dirty="0" smtClean="0">
              <a:solidFill>
                <a:srgbClr val="00245D"/>
              </a:solidFill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5065713" y="3902864"/>
            <a:ext cx="1531175" cy="4042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bg2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Open SDN Controller</a:t>
            </a:r>
          </a:p>
          <a:p>
            <a:pPr algn="ctr"/>
            <a:endParaRPr lang="en-US" b="1" i="1" dirty="0"/>
          </a:p>
          <a:p>
            <a:pPr algn="ctr"/>
            <a:endParaRPr lang="en-US" sz="1100" b="1" i="1" dirty="0"/>
          </a:p>
        </p:txBody>
      </p:sp>
      <p:pic>
        <p:nvPicPr>
          <p:cNvPr id="154" name="Picture 10" descr="http://www.vtmedia.eu/images/openflow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1301" y="4122956"/>
            <a:ext cx="681897" cy="14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Rounded Rectangle 154"/>
          <p:cNvSpPr/>
          <p:nvPr/>
        </p:nvSpPr>
        <p:spPr>
          <a:xfrm>
            <a:off x="3080795" y="1260884"/>
            <a:ext cx="3608062" cy="106045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b="1" i="1" dirty="0"/>
          </a:p>
        </p:txBody>
      </p:sp>
      <p:sp>
        <p:nvSpPr>
          <p:cNvPr id="156" name="Left-Right Arrow 155"/>
          <p:cNvSpPr/>
          <p:nvPr/>
        </p:nvSpPr>
        <p:spPr>
          <a:xfrm rot="5400000">
            <a:off x="4498875" y="4287452"/>
            <a:ext cx="693998" cy="605650"/>
          </a:xfrm>
          <a:prstGeom prst="leftRightArrow">
            <a:avLst>
              <a:gd name="adj1" fmla="val 49457"/>
              <a:gd name="adj2" fmla="val 44095"/>
            </a:avLst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Left-Right Arrow 156"/>
          <p:cNvSpPr/>
          <p:nvPr/>
        </p:nvSpPr>
        <p:spPr>
          <a:xfrm rot="5400000">
            <a:off x="4496283" y="2339328"/>
            <a:ext cx="699183" cy="565872"/>
          </a:xfrm>
          <a:prstGeom prst="leftRightArrow">
            <a:avLst/>
          </a:prstGeom>
          <a:solidFill>
            <a:schemeClr val="accent4">
              <a:alpha val="4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9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7107" y="1568661"/>
            <a:ext cx="689764" cy="4572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4154" y="1568661"/>
            <a:ext cx="667658" cy="4572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1472" y="1568661"/>
            <a:ext cx="689764" cy="4572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" name="TextBox 161"/>
          <p:cNvSpPr txBox="1"/>
          <p:nvPr/>
        </p:nvSpPr>
        <p:spPr>
          <a:xfrm>
            <a:off x="5300944" y="2006811"/>
            <a:ext cx="118186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chemeClr val="accent6"/>
                </a:solidFill>
                <a:latin typeface="Arial"/>
              </a:rPr>
              <a:t>Customer Application Portals</a:t>
            </a:r>
            <a:endParaRPr lang="en-US" sz="800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273769" y="2043365"/>
            <a:ext cx="92593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chemeClr val="accent6"/>
                </a:solidFill>
                <a:latin typeface="Arial"/>
              </a:rPr>
              <a:t>BTI POC Portal</a:t>
            </a:r>
            <a:endParaRPr lang="en-US" sz="800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326480" y="1997286"/>
            <a:ext cx="102592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chemeClr val="accent6"/>
                </a:solidFill>
                <a:latin typeface="Arial"/>
              </a:rPr>
              <a:t>Customer Self Service Portal</a:t>
            </a:r>
            <a:endParaRPr lang="en-US" sz="800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994197" y="930684"/>
            <a:ext cx="3835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Orchestration </a:t>
            </a:r>
            <a:r>
              <a:rPr lang="en-US" sz="1600" b="1" smtClean="0">
                <a:solidFill>
                  <a:schemeClr val="bg1"/>
                </a:solidFill>
              </a:rPr>
              <a:t>Software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2925909" y="2802578"/>
            <a:ext cx="38927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Control Applications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3647354" y="1260884"/>
            <a:ext cx="25170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tx2"/>
                </a:solidFill>
              </a:rPr>
              <a:t>Customer Orchestration Portals</a:t>
            </a:r>
            <a:endParaRPr lang="en-US" sz="1200" b="1" i="1" dirty="0"/>
          </a:p>
        </p:txBody>
      </p:sp>
      <p:sp>
        <p:nvSpPr>
          <p:cNvPr id="172" name="TextBox 171"/>
          <p:cNvSpPr txBox="1"/>
          <p:nvPr/>
        </p:nvSpPr>
        <p:spPr>
          <a:xfrm>
            <a:off x="5079201" y="2535885"/>
            <a:ext cx="826471" cy="246221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chemeClr val="accent6"/>
                </a:solidFill>
                <a:latin typeface="Arial"/>
              </a:rPr>
              <a:t>Open APIs</a:t>
            </a:r>
            <a:endParaRPr lang="en-US" sz="1000" dirty="0">
              <a:solidFill>
                <a:schemeClr val="accent6"/>
              </a:solidFill>
              <a:latin typeface="Arial"/>
            </a:endParaRPr>
          </a:p>
        </p:txBody>
      </p:sp>
      <p:pic>
        <p:nvPicPr>
          <p:cNvPr id="173" name="Picture 6" descr="http://www.internap.com/wp-content/uploads/openstack-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69" y="1622119"/>
            <a:ext cx="417161" cy="42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57" y="1288362"/>
            <a:ext cx="2240922" cy="281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32119" y="3152633"/>
            <a:ext cx="3608062" cy="666750"/>
            <a:chOff x="3089681" y="3652853"/>
            <a:chExt cx="3608062" cy="666750"/>
          </a:xfrm>
        </p:grpSpPr>
        <p:sp>
          <p:nvSpPr>
            <p:cNvPr id="167" name="Rounded Rectangle 166"/>
            <p:cNvSpPr/>
            <p:nvPr/>
          </p:nvSpPr>
          <p:spPr>
            <a:xfrm>
              <a:off x="3089681" y="3652853"/>
              <a:ext cx="3608062" cy="66675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bg2"/>
              </a:solidFill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</a:rPr>
                <a:t>       Cloud Control Applications</a:t>
              </a:r>
            </a:p>
            <a:p>
              <a:pPr algn="ctr"/>
              <a:endParaRPr lang="en-US" b="1" i="1" dirty="0"/>
            </a:p>
            <a:p>
              <a:pPr algn="ctr"/>
              <a:endParaRPr lang="en-US" sz="1100" b="1" i="1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3171951" y="3942472"/>
              <a:ext cx="999174" cy="369332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solidFill>
                    <a:schemeClr val="accent6"/>
                  </a:solidFill>
                  <a:latin typeface="Arial"/>
                </a:rPr>
                <a:t>Packet Optical Control (POC)</a:t>
              </a:r>
              <a:endParaRPr lang="en-US" sz="900" dirty="0">
                <a:solidFill>
                  <a:schemeClr val="accent6"/>
                </a:solidFill>
                <a:latin typeface="Arial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171125" y="3942472"/>
              <a:ext cx="783629" cy="369332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smtClean="0">
                  <a:solidFill>
                    <a:schemeClr val="accent6"/>
                  </a:solidFill>
                  <a:latin typeface="Arial"/>
                </a:rPr>
                <a:t>Analytics</a:t>
              </a:r>
              <a:br>
                <a:rPr lang="en-US" sz="900" smtClean="0">
                  <a:solidFill>
                    <a:schemeClr val="accent6"/>
                  </a:solidFill>
                  <a:latin typeface="Arial"/>
                </a:rPr>
              </a:br>
              <a:r>
                <a:rPr lang="en-US" sz="900" smtClean="0">
                  <a:solidFill>
                    <a:schemeClr val="accent6"/>
                  </a:solidFill>
                  <a:latin typeface="Arial"/>
                </a:rPr>
                <a:t>Control</a:t>
              </a:r>
              <a:endParaRPr lang="en-US" sz="900" dirty="0">
                <a:solidFill>
                  <a:schemeClr val="accent6"/>
                </a:solidFill>
                <a:latin typeface="Arial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5906391" y="3942472"/>
              <a:ext cx="689764" cy="369332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smtClean="0">
                  <a:solidFill>
                    <a:schemeClr val="accent6"/>
                  </a:solidFill>
                  <a:latin typeface="Arial"/>
                </a:rPr>
                <a:t>Policy</a:t>
              </a:r>
              <a:br>
                <a:rPr lang="en-US" sz="900" smtClean="0">
                  <a:solidFill>
                    <a:schemeClr val="accent6"/>
                  </a:solidFill>
                  <a:latin typeface="Arial"/>
                </a:rPr>
              </a:br>
              <a:r>
                <a:rPr lang="en-US" sz="900" smtClean="0">
                  <a:solidFill>
                    <a:schemeClr val="accent6"/>
                  </a:solidFill>
                  <a:latin typeface="Arial"/>
                </a:rPr>
                <a:t>Control</a:t>
              </a:r>
              <a:endParaRPr lang="en-US" sz="900" dirty="0">
                <a:solidFill>
                  <a:schemeClr val="accent6"/>
                </a:solidFill>
                <a:latin typeface="Arial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956167" y="3942472"/>
              <a:ext cx="949505" cy="369332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solidFill>
                    <a:schemeClr val="accent6"/>
                  </a:solidFill>
                  <a:latin typeface="Arial"/>
                </a:rPr>
                <a:t>Service </a:t>
              </a:r>
              <a:r>
                <a:rPr lang="en-US" sz="900" dirty="0" err="1" smtClean="0">
                  <a:solidFill>
                    <a:schemeClr val="accent6"/>
                  </a:solidFill>
                  <a:latin typeface="Arial"/>
                </a:rPr>
                <a:t>Assur</a:t>
              </a:r>
              <a:r>
                <a:rPr lang="en-US" sz="900" dirty="0" smtClean="0">
                  <a:solidFill>
                    <a:schemeClr val="accent6"/>
                  </a:solidFill>
                  <a:latin typeface="Arial"/>
                </a:rPr>
                <a:t>-</a:t>
              </a:r>
              <a:br>
                <a:rPr lang="en-US" sz="900" dirty="0" smtClean="0">
                  <a:solidFill>
                    <a:schemeClr val="accent6"/>
                  </a:solidFill>
                  <a:latin typeface="Arial"/>
                </a:rPr>
              </a:br>
              <a:r>
                <a:rPr lang="en-US" sz="900" dirty="0" err="1" smtClean="0">
                  <a:solidFill>
                    <a:schemeClr val="accent6"/>
                  </a:solidFill>
                  <a:latin typeface="Arial"/>
                </a:rPr>
                <a:t>ance</a:t>
              </a:r>
              <a:r>
                <a:rPr lang="en-US" sz="900" dirty="0" smtClean="0">
                  <a:solidFill>
                    <a:schemeClr val="accent6"/>
                  </a:solidFill>
                  <a:latin typeface="Arial"/>
                </a:rPr>
                <a:t> Control</a:t>
              </a:r>
              <a:endParaRPr lang="en-US" sz="900" dirty="0">
                <a:solidFill>
                  <a:schemeClr val="accent6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43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27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SDN </a:t>
            </a:r>
            <a:r>
              <a:rPr lang="en-US" b="1" dirty="0"/>
              <a:t>(Software Defined Networking): </a:t>
            </a:r>
            <a:r>
              <a:rPr lang="en-US" dirty="0"/>
              <a:t>SDN is an </a:t>
            </a:r>
            <a:r>
              <a:rPr lang="en-US" b="1" dirty="0"/>
              <a:t>architectural concept </a:t>
            </a:r>
            <a:r>
              <a:rPr lang="en-US" dirty="0"/>
              <a:t>that encompasses </a:t>
            </a:r>
            <a:r>
              <a:rPr lang="en-US" b="1" dirty="0"/>
              <a:t>the programmability </a:t>
            </a:r>
            <a:r>
              <a:rPr lang="en-US" dirty="0"/>
              <a:t>of multiple network layers – including management, network services, control, forwarding and transport planes – to optimize the use of network resources, increase network agility, unleash service innovation, accelerate service time-to-market, extract business intelligence and ultimately enable dynamic, service-driven virtual networks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• </a:t>
            </a:r>
            <a:r>
              <a:rPr lang="en-US" b="1" dirty="0" err="1"/>
              <a:t>OpenFlow</a:t>
            </a:r>
            <a:r>
              <a:rPr lang="en-US" b="1" dirty="0"/>
              <a:t>: </a:t>
            </a:r>
            <a:r>
              <a:rPr lang="en-US" dirty="0"/>
              <a:t>In a classical router or switch, the fast packet forwarding (data path) and the high level routing decisions (control path) occur on the same device. An </a:t>
            </a:r>
            <a:r>
              <a:rPr lang="en-US" dirty="0" err="1"/>
              <a:t>OpenFlow</a:t>
            </a:r>
            <a:r>
              <a:rPr lang="en-US" dirty="0"/>
              <a:t> Switch separates these two functions. The data path portion still resides on the switch, while high-level routing decisions are moved to a separate controller, typically a standard server. The </a:t>
            </a:r>
            <a:r>
              <a:rPr lang="en-US" dirty="0" err="1"/>
              <a:t>OpenFlow</a:t>
            </a:r>
            <a:r>
              <a:rPr lang="en-US" dirty="0"/>
              <a:t> Switch and Controller communicate via the </a:t>
            </a:r>
            <a:r>
              <a:rPr lang="en-US" dirty="0" err="1"/>
              <a:t>OpenFlow</a:t>
            </a:r>
            <a:r>
              <a:rPr lang="en-US" dirty="0"/>
              <a:t> protocol, which defines messages, such as packet-received, send-packet-out, modify-forwarding-table, and get-stats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• </a:t>
            </a:r>
            <a:r>
              <a:rPr lang="en-US" b="1" dirty="0"/>
              <a:t>NFV (Network Function Virtualization): </a:t>
            </a:r>
            <a:r>
              <a:rPr lang="en-US" dirty="0"/>
              <a:t>NFV aims to ... leverage standard IT </a:t>
            </a:r>
            <a:r>
              <a:rPr lang="en-US" dirty="0" err="1"/>
              <a:t>virtualisation</a:t>
            </a:r>
            <a:r>
              <a:rPr lang="en-US" dirty="0"/>
              <a:t> technology to consolidate many network equipment types onto industry standard high volume servers, switches and storage, which could be located in </a:t>
            </a:r>
            <a:r>
              <a:rPr lang="en-US" dirty="0" err="1"/>
              <a:t>Datacentres</a:t>
            </a:r>
            <a:r>
              <a:rPr lang="en-US" dirty="0"/>
              <a:t>, Network Nodes and in the end user premises... [NFV] is applicable to any data plane packet processing and control plane function in fixed and mobile network infrastructures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Definitions </a:t>
            </a:r>
          </a:p>
        </p:txBody>
      </p:sp>
    </p:spTree>
    <p:extLst>
      <p:ext uri="{BB962C8B-B14F-4D97-AF65-F5344CB8AC3E}">
        <p14:creationId xmlns:p14="http://schemas.microsoft.com/office/powerpoint/2010/main" val="169823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Phase 1 </a:t>
            </a:r>
            <a:r>
              <a:rPr lang="en-US" b="1" dirty="0" smtClean="0"/>
              <a:t>- </a:t>
            </a:r>
            <a:r>
              <a:rPr lang="en-US" i="1" dirty="0" smtClean="0"/>
              <a:t>Data </a:t>
            </a:r>
            <a:r>
              <a:rPr lang="en-US" i="1" dirty="0"/>
              <a:t>Centre Centric Cloud </a:t>
            </a:r>
            <a:endParaRPr lang="en-US" i="1" dirty="0" smtClean="0"/>
          </a:p>
          <a:p>
            <a:endParaRPr lang="en-US" i="1" dirty="0"/>
          </a:p>
          <a:p>
            <a:r>
              <a:rPr lang="en-US" b="1" dirty="0" smtClean="0"/>
              <a:t>Phase </a:t>
            </a:r>
            <a:r>
              <a:rPr lang="en-US" b="1" dirty="0"/>
              <a:t>2 </a:t>
            </a:r>
            <a:r>
              <a:rPr lang="en-US" b="1" dirty="0" smtClean="0"/>
              <a:t>- </a:t>
            </a:r>
            <a:r>
              <a:rPr lang="en-US" i="1" dirty="0" smtClean="0"/>
              <a:t>Carrier </a:t>
            </a:r>
            <a:r>
              <a:rPr lang="en-US" i="1" dirty="0"/>
              <a:t>Cloud </a:t>
            </a:r>
            <a:endParaRPr lang="en-US" i="1" dirty="0" smtClean="0"/>
          </a:p>
          <a:p>
            <a:endParaRPr lang="en-US" dirty="0"/>
          </a:p>
          <a:p>
            <a:r>
              <a:rPr lang="en-US" b="1" dirty="0"/>
              <a:t>Phase 3 </a:t>
            </a:r>
            <a:r>
              <a:rPr lang="en-US" b="1" dirty="0" smtClean="0"/>
              <a:t>- </a:t>
            </a:r>
            <a:r>
              <a:rPr lang="en-US" i="1" dirty="0" smtClean="0"/>
              <a:t>Fully </a:t>
            </a:r>
            <a:r>
              <a:rPr lang="en-US" i="1" dirty="0"/>
              <a:t>Software Defined Cloud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Cloud is a Key Driver for SDN and NFV </a:t>
            </a:r>
          </a:p>
        </p:txBody>
      </p:sp>
    </p:spTree>
    <p:extLst>
      <p:ext uri="{BB962C8B-B14F-4D97-AF65-F5344CB8AC3E}">
        <p14:creationId xmlns:p14="http://schemas.microsoft.com/office/powerpoint/2010/main" val="91598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07368" y="4184300"/>
            <a:ext cx="8526379" cy="1671055"/>
          </a:xfrm>
          <a:prstGeom prst="roundRect">
            <a:avLst/>
          </a:prstGeom>
          <a:solidFill>
            <a:srgbClr val="97B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OPEX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1600200"/>
            <a:ext cx="8526379" cy="2089484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CAPEX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Convergence of layers</a:t>
            </a:r>
          </a:p>
          <a:p>
            <a:pPr lvl="1"/>
            <a:r>
              <a:rPr lang="en-US" dirty="0" smtClean="0"/>
              <a:t>Packet optical convergence</a:t>
            </a:r>
          </a:p>
          <a:p>
            <a:pPr lvl="1"/>
            <a:r>
              <a:rPr lang="en-US" dirty="0" smtClean="0"/>
              <a:t>Addition of application blades (L4 thru L7)</a:t>
            </a:r>
          </a:p>
          <a:p>
            <a:r>
              <a:rPr lang="en-US" dirty="0" smtClean="0"/>
              <a:t>Virtualization</a:t>
            </a:r>
          </a:p>
          <a:p>
            <a:pPr lvl="1"/>
            <a:r>
              <a:rPr lang="en-US" dirty="0" smtClean="0"/>
              <a:t>Shared resources</a:t>
            </a:r>
          </a:p>
          <a:p>
            <a:endParaRPr lang="en-US" dirty="0" smtClean="0"/>
          </a:p>
          <a:p>
            <a:r>
              <a:rPr lang="en-US" dirty="0" smtClean="0"/>
              <a:t>Programmability </a:t>
            </a:r>
          </a:p>
          <a:p>
            <a:pPr lvl="1"/>
            <a:r>
              <a:rPr lang="en-US" dirty="0" smtClean="0"/>
              <a:t>Dynamic allocation of bandwidth (“bandwidth on demand”)</a:t>
            </a:r>
          </a:p>
          <a:p>
            <a:pPr lvl="1"/>
            <a:r>
              <a:rPr lang="en-US" dirty="0" smtClean="0"/>
              <a:t>Efficient “filling of the pipes” (wavelengths / services / applications </a:t>
            </a:r>
          </a:p>
          <a:p>
            <a:pPr lvl="1"/>
            <a:r>
              <a:rPr lang="en-US" dirty="0" smtClean="0"/>
              <a:t>Centralized </a:t>
            </a:r>
            <a:r>
              <a:rPr lang="en-US" dirty="0" smtClean="0"/>
              <a:t>management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</a:t>
            </a:r>
            <a:r>
              <a:rPr lang="en-US" dirty="0" smtClean="0"/>
              <a:t>Themes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6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0437" y="1627632"/>
            <a:ext cx="4418099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Optical layer</a:t>
            </a:r>
          </a:p>
          <a:p>
            <a:pPr lvl="1"/>
            <a:r>
              <a:rPr lang="en-US" dirty="0" smtClean="0"/>
              <a:t>CDC ROADM</a:t>
            </a:r>
          </a:p>
          <a:p>
            <a:pPr lvl="2"/>
            <a:r>
              <a:rPr lang="en-US" dirty="0" smtClean="0"/>
              <a:t>programmable wavelength steering</a:t>
            </a:r>
          </a:p>
          <a:p>
            <a:pPr lvl="2"/>
            <a:r>
              <a:rPr lang="en-US" dirty="0" err="1" smtClean="0"/>
              <a:t>miximal</a:t>
            </a:r>
            <a:r>
              <a:rPr lang="en-US" dirty="0" smtClean="0"/>
              <a:t> wavelength fill of fiber</a:t>
            </a:r>
          </a:p>
          <a:p>
            <a:pPr lvl="2"/>
            <a:r>
              <a:rPr lang="en-US" dirty="0" smtClean="0"/>
              <a:t>Optical layer protection / resiliency</a:t>
            </a:r>
          </a:p>
          <a:p>
            <a:pPr lvl="1"/>
            <a:r>
              <a:rPr lang="en-US" dirty="0" smtClean="0"/>
              <a:t>100G / 400G programmable transponders</a:t>
            </a:r>
          </a:p>
          <a:p>
            <a:pPr lvl="2"/>
            <a:r>
              <a:rPr lang="en-US" dirty="0" smtClean="0"/>
              <a:t>Bandwidth on demand</a:t>
            </a:r>
          </a:p>
          <a:p>
            <a:pPr lvl="2"/>
            <a:r>
              <a:rPr lang="en-US" dirty="0" smtClean="0"/>
              <a:t>Increased ROI on fiber assets</a:t>
            </a:r>
          </a:p>
          <a:p>
            <a:r>
              <a:rPr lang="en-US" dirty="0" smtClean="0"/>
              <a:t>Converged </a:t>
            </a:r>
            <a:r>
              <a:rPr lang="en-US" dirty="0" smtClean="0"/>
              <a:t>switching </a:t>
            </a:r>
            <a:r>
              <a:rPr lang="en-US" dirty="0" smtClean="0"/>
              <a:t>layer</a:t>
            </a:r>
          </a:p>
          <a:p>
            <a:pPr lvl="1"/>
            <a:r>
              <a:rPr lang="en-US" dirty="0" smtClean="0"/>
              <a:t>OTN and </a:t>
            </a:r>
            <a:r>
              <a:rPr lang="en-US" dirty="0" smtClean="0"/>
              <a:t>LSR </a:t>
            </a:r>
            <a:r>
              <a:rPr lang="en-US" dirty="0" smtClean="0"/>
              <a:t>on single platform</a:t>
            </a:r>
          </a:p>
          <a:p>
            <a:pPr lvl="1"/>
            <a:r>
              <a:rPr lang="en-US" dirty="0" smtClean="0"/>
              <a:t>Switch backplane for scale and efficient service fill on wavelength</a:t>
            </a:r>
          </a:p>
          <a:p>
            <a:pPr lvl="1"/>
            <a:r>
              <a:rPr lang="en-US" dirty="0" smtClean="0"/>
              <a:t>Service layer resiliency</a:t>
            </a:r>
          </a:p>
          <a:p>
            <a:r>
              <a:rPr lang="en-US" dirty="0" smtClean="0"/>
              <a:t>Application blades </a:t>
            </a:r>
          </a:p>
          <a:p>
            <a:pPr lvl="1"/>
            <a:r>
              <a:rPr lang="en-US" dirty="0" smtClean="0"/>
              <a:t>Increased network performance</a:t>
            </a:r>
          </a:p>
          <a:p>
            <a:pPr lvl="2"/>
            <a:r>
              <a:rPr lang="en-US" dirty="0" smtClean="0"/>
              <a:t>Lower latency</a:t>
            </a:r>
          </a:p>
          <a:p>
            <a:pPr lvl="2"/>
            <a:r>
              <a:rPr lang="en-US" dirty="0" smtClean="0"/>
              <a:t>Adjacency</a:t>
            </a:r>
          </a:p>
          <a:p>
            <a:pPr lvl="2"/>
            <a:r>
              <a:rPr lang="en-US" dirty="0" smtClean="0"/>
              <a:t>Security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632" y="129822"/>
            <a:ext cx="8614890" cy="647397"/>
          </a:xfrm>
        </p:spPr>
        <p:txBody>
          <a:bodyPr/>
          <a:lstStyle/>
          <a:p>
            <a:r>
              <a:rPr lang="en-US" dirty="0" smtClean="0"/>
              <a:t>Converged Platform with Scale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410" y="1473940"/>
            <a:ext cx="2271939" cy="28307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32947" y="4572022"/>
            <a:ext cx="3569369" cy="118978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0000"/>
                </a:solidFill>
              </a:rPr>
              <a:t>Converged platform offering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VIRTUALIZATION 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SCALABILITY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MONITIZATION</a:t>
            </a:r>
          </a:p>
        </p:txBody>
      </p:sp>
    </p:spTree>
    <p:extLst>
      <p:ext uri="{BB962C8B-B14F-4D97-AF65-F5344CB8AC3E}">
        <p14:creationId xmlns:p14="http://schemas.microsoft.com/office/powerpoint/2010/main" val="29367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Coherent optics</a:t>
            </a:r>
          </a:p>
          <a:p>
            <a:pPr lvl="1"/>
            <a:r>
              <a:rPr lang="en-US" i="1" dirty="0" smtClean="0"/>
              <a:t>Programmable reach and latency</a:t>
            </a:r>
          </a:p>
          <a:p>
            <a:r>
              <a:rPr lang="en-US" b="1" dirty="0"/>
              <a:t>Modulation format</a:t>
            </a:r>
          </a:p>
          <a:p>
            <a:pPr lvl="1"/>
            <a:r>
              <a:rPr lang="en-US" i="1" dirty="0" smtClean="0"/>
              <a:t>Programmable capacity </a:t>
            </a:r>
          </a:p>
          <a:p>
            <a:r>
              <a:rPr lang="en-US" b="1" dirty="0"/>
              <a:t>Flexible grid </a:t>
            </a:r>
          </a:p>
          <a:p>
            <a:pPr lvl="1"/>
            <a:r>
              <a:rPr lang="en-US" i="1" dirty="0" smtClean="0"/>
              <a:t>Programmable spectrum allocation</a:t>
            </a:r>
          </a:p>
          <a:p>
            <a:r>
              <a:rPr lang="en-US" b="1" dirty="0" smtClean="0"/>
              <a:t>CDC ROADM</a:t>
            </a:r>
          </a:p>
          <a:p>
            <a:pPr lvl="1"/>
            <a:r>
              <a:rPr lang="en-US" i="1" dirty="0" smtClean="0"/>
              <a:t>Programmable connectivity</a:t>
            </a:r>
          </a:p>
          <a:p>
            <a:r>
              <a:rPr lang="en-US" b="1" dirty="0" smtClean="0"/>
              <a:t>Multi-layer optimization</a:t>
            </a:r>
          </a:p>
          <a:p>
            <a:pPr lvl="1"/>
            <a:r>
              <a:rPr lang="en-US" i="1" dirty="0" smtClean="0"/>
              <a:t>Programmable resources across layers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Portfolio for Efficient Traffic Engineering</a:t>
            </a:r>
            <a:endParaRPr lang="en-US" sz="1800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531" y="1363365"/>
            <a:ext cx="1903694" cy="11231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53" y="2099627"/>
            <a:ext cx="1716985" cy="13442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531" y="3215994"/>
            <a:ext cx="2056618" cy="1035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595" y="3790555"/>
            <a:ext cx="1612377" cy="1340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81" y="4671131"/>
            <a:ext cx="1658672" cy="13591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5159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7917" y="1581561"/>
            <a:ext cx="3014506" cy="4335913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schemeClr val="accent6"/>
                </a:solidFill>
              </a:rPr>
              <a:t>Single or Dual-Carrier Design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6"/>
                </a:solidFill>
              </a:rPr>
              <a:t>Mode 1 – Regional / LH</a:t>
            </a:r>
          </a:p>
          <a:p>
            <a:pPr marL="520700" lvl="1" indent="0">
              <a:buNone/>
            </a:pPr>
            <a:r>
              <a:rPr lang="en-US" sz="1200" dirty="0" smtClean="0"/>
              <a:t>100G: PM-QPSK</a:t>
            </a:r>
          </a:p>
          <a:p>
            <a:pPr marL="520700" lvl="1" indent="0">
              <a:buNone/>
            </a:pPr>
            <a:r>
              <a:rPr lang="en-US" sz="1200" dirty="0" smtClean="0"/>
              <a:t>200G: 2x100G, PM-QPSK</a:t>
            </a:r>
          </a:p>
          <a:p>
            <a:pPr marL="520700" lvl="1" indent="0">
              <a:buNone/>
            </a:pPr>
            <a:r>
              <a:rPr lang="en-US" sz="1200" dirty="0" smtClean="0"/>
              <a:t>~ 10-12dB OSNR tolerance</a:t>
            </a:r>
          </a:p>
          <a:p>
            <a:pPr marL="520700" lvl="1" indent="0">
              <a:buNone/>
            </a:pPr>
            <a:r>
              <a:rPr lang="en-US" sz="1200" dirty="0" smtClean="0"/>
              <a:t>~ 70,000 </a:t>
            </a:r>
            <a:r>
              <a:rPr lang="en-US" sz="1200" dirty="0" err="1" smtClean="0"/>
              <a:t>ps</a:t>
            </a:r>
            <a:r>
              <a:rPr lang="en-US" sz="1200" dirty="0" smtClean="0"/>
              <a:t>/nm CD tolerance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6"/>
                </a:solidFill>
              </a:rPr>
              <a:t>Mode 2 – Metro / Regional</a:t>
            </a:r>
          </a:p>
          <a:p>
            <a:pPr marL="520700" lvl="1" indent="0">
              <a:buNone/>
            </a:pPr>
            <a:r>
              <a:rPr lang="en-US" sz="1200" dirty="0" smtClean="0"/>
              <a:t>400G: 2x200G, PM-16QAM</a:t>
            </a:r>
          </a:p>
          <a:p>
            <a:pPr marL="520700" lvl="1" indent="0">
              <a:buNone/>
            </a:pPr>
            <a:r>
              <a:rPr lang="en-US" sz="1200" dirty="0" smtClean="0"/>
              <a:t>~ 17-18dB OSNR tolerance</a:t>
            </a:r>
          </a:p>
          <a:p>
            <a:pPr marL="520700" lvl="1" indent="0">
              <a:buNone/>
            </a:pPr>
            <a:r>
              <a:rPr lang="en-US" sz="1200" dirty="0" smtClean="0"/>
              <a:t>~ 30,000 </a:t>
            </a:r>
            <a:r>
              <a:rPr lang="en-US" sz="1200" dirty="0" err="1" smtClean="0"/>
              <a:t>ps</a:t>
            </a:r>
            <a:r>
              <a:rPr lang="en-US" sz="1200" dirty="0" smtClean="0"/>
              <a:t>/nm CD tolerance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6"/>
                </a:solidFill>
              </a:rPr>
              <a:t>37.5GHz for single carrier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6"/>
                </a:solidFill>
              </a:rPr>
              <a:t>75 GHz grid for dual-carrier</a:t>
            </a:r>
          </a:p>
          <a:p>
            <a:pPr marL="520700" lvl="1" indent="0">
              <a:buNone/>
            </a:pPr>
            <a:r>
              <a:rPr lang="en-US" sz="1200" dirty="0"/>
              <a:t>25.6Tbps per fiber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6"/>
                </a:solidFill>
              </a:rPr>
              <a:t>Programmable latency (FEC)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6"/>
                </a:solidFill>
              </a:rPr>
              <a:t>Transmitter wave-shaping via DAC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 Defined Transponder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8" y="1189671"/>
            <a:ext cx="2420937" cy="189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511" y="1205667"/>
            <a:ext cx="803020" cy="153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6673" y="4570994"/>
            <a:ext cx="113646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425968"/>
                </a:solidFill>
              </a:rPr>
              <a:t>Drives need for flexible grid</a:t>
            </a:r>
            <a:endParaRPr lang="en-US" sz="1100" i="1" dirty="0">
              <a:solidFill>
                <a:srgbClr val="425968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5643164" y="4405165"/>
            <a:ext cx="313509" cy="73642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9" y="4868329"/>
            <a:ext cx="2125027" cy="14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9" y="3102995"/>
            <a:ext cx="2078823" cy="152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5939" y="4613943"/>
            <a:ext cx="2156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25968"/>
                </a:solidFill>
              </a:rPr>
              <a:t>Programmable latency / FEC</a:t>
            </a:r>
            <a:endParaRPr lang="en-US" sz="1200" dirty="0">
              <a:solidFill>
                <a:srgbClr val="42596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891" y="6379019"/>
            <a:ext cx="2946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425968"/>
                </a:solidFill>
              </a:rPr>
              <a:t>Programmable transmitter wave-shaping</a:t>
            </a:r>
            <a:endParaRPr lang="en-US" sz="1200" dirty="0">
              <a:solidFill>
                <a:srgbClr val="4259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4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52"/>
          <p:cNvGrpSpPr/>
          <p:nvPr/>
        </p:nvGrpSpPr>
        <p:grpSpPr>
          <a:xfrm>
            <a:off x="1620199" y="2782687"/>
            <a:ext cx="5412817" cy="2063572"/>
            <a:chOff x="935250" y="1816450"/>
            <a:chExt cx="5412817" cy="1037967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062691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1205539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491235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348387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634083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919779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1776931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2062627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205475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348323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2634019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2491171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2776867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3062563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919715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205411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3348259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3491107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3776803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3633955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3919651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4205347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062499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4348195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4491043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4633891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4919587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776739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5062435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5348131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5205283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5490979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5633827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5776675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6062371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5919523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6205219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6348067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>
              <a:off x="935250" y="1816450"/>
              <a:ext cx="0" cy="1037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Programmable Capacity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 bwMode="auto">
          <a:xfrm>
            <a:off x="2521217" y="3073070"/>
            <a:ext cx="167022" cy="149516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2806913" y="3073070"/>
            <a:ext cx="167022" cy="149516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3092609" y="3073070"/>
            <a:ext cx="167022" cy="149516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3378305" y="3073070"/>
            <a:ext cx="167022" cy="149516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3664001" y="3073070"/>
            <a:ext cx="167022" cy="149516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4795645" y="3073070"/>
            <a:ext cx="614691" cy="1495168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5517245" y="3073070"/>
            <a:ext cx="614691" cy="1495168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6231485" y="3073070"/>
            <a:ext cx="614691" cy="1495168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3960915" y="3073070"/>
            <a:ext cx="167022" cy="149516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4235393" y="3073070"/>
            <a:ext cx="167022" cy="149516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4521089" y="3073070"/>
            <a:ext cx="167022" cy="149516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1705884" y="3073070"/>
            <a:ext cx="83511" cy="149516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1858284" y="3073070"/>
            <a:ext cx="83511" cy="149516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1998327" y="3073070"/>
            <a:ext cx="83511" cy="149516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2138370" y="3073070"/>
            <a:ext cx="83511" cy="149516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2278413" y="3073070"/>
            <a:ext cx="83511" cy="149516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</a:endParaRPr>
          </a:p>
        </p:txBody>
      </p:sp>
      <p:sp>
        <p:nvSpPr>
          <p:cNvPr id="160" name="Left Brace 159"/>
          <p:cNvSpPr/>
          <p:nvPr/>
        </p:nvSpPr>
        <p:spPr bwMode="auto">
          <a:xfrm rot="5400000">
            <a:off x="3488839" y="1693751"/>
            <a:ext cx="231647" cy="216689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</a:endParaRPr>
          </a:p>
        </p:txBody>
      </p:sp>
      <p:sp>
        <p:nvSpPr>
          <p:cNvPr id="161" name="Left Brace 160"/>
          <p:cNvSpPr/>
          <p:nvPr/>
        </p:nvSpPr>
        <p:spPr bwMode="auto">
          <a:xfrm rot="5400000">
            <a:off x="5708338" y="1755183"/>
            <a:ext cx="231647" cy="204402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</a:endParaRPr>
          </a:p>
        </p:txBody>
      </p:sp>
      <p:sp>
        <p:nvSpPr>
          <p:cNvPr id="162" name="Left Brace 161"/>
          <p:cNvSpPr/>
          <p:nvPr/>
        </p:nvSpPr>
        <p:spPr bwMode="auto">
          <a:xfrm rot="5400000">
            <a:off x="1918622" y="2450799"/>
            <a:ext cx="230563" cy="65604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1367095" y="2436834"/>
            <a:ext cx="1563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rebuchet MS"/>
                <a:cs typeface="Trebuchet MS"/>
              </a:rPr>
              <a:t>37.5</a:t>
            </a:r>
            <a:r>
              <a:rPr lang="en-US" sz="1100" b="0" dirty="0" smtClean="0">
                <a:solidFill>
                  <a:schemeClr val="tx1"/>
                </a:solidFill>
                <a:latin typeface="Trebuchet MS"/>
                <a:cs typeface="Trebuchet MS"/>
              </a:rPr>
              <a:t>GHz channel plan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2847884" y="2436834"/>
            <a:ext cx="1437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rebuchet MS"/>
                <a:cs typeface="Trebuchet MS"/>
              </a:rPr>
              <a:t>50</a:t>
            </a:r>
            <a:r>
              <a:rPr lang="en-US" sz="1100" b="0" dirty="0" smtClean="0">
                <a:solidFill>
                  <a:schemeClr val="tx1"/>
                </a:solidFill>
                <a:latin typeface="Trebuchet MS"/>
                <a:cs typeface="Trebuchet MS"/>
              </a:rPr>
              <a:t>GHz channel plan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5077247" y="2436834"/>
            <a:ext cx="1437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rebuchet MS"/>
                <a:cs typeface="Trebuchet MS"/>
              </a:rPr>
              <a:t>75</a:t>
            </a:r>
            <a:r>
              <a:rPr lang="en-US" sz="1100" b="0" dirty="0" smtClean="0">
                <a:solidFill>
                  <a:schemeClr val="tx1"/>
                </a:solidFill>
                <a:latin typeface="Trebuchet MS"/>
                <a:cs typeface="Trebuchet MS"/>
              </a:rPr>
              <a:t>GHz channel plan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1515442" y="2014357"/>
            <a:ext cx="600677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  <a:latin typeface="Trebuchet MS"/>
                <a:cs typeface="Trebuchet MS"/>
              </a:rPr>
              <a:t>Programmable capacity /flexible spectrum ROADM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36457" y="4589083"/>
            <a:ext cx="99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100Gbs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73935" y="4589083"/>
            <a:ext cx="86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10Gbs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340594" y="4589083"/>
            <a:ext cx="993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200Gbs</a:t>
            </a:r>
          </a:p>
          <a:p>
            <a:r>
              <a:rPr lang="en-US" dirty="0" smtClean="0"/>
              <a:t>400Gbs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Programmable Connectivity</a:t>
            </a:r>
            <a:br>
              <a:rPr lang="en-US" dirty="0" smtClean="0"/>
            </a:br>
            <a:r>
              <a:rPr lang="en-US" sz="1800" i="1" dirty="0" smtClean="0"/>
              <a:t>Flexible Grid CDC ROADM </a:t>
            </a:r>
            <a:endParaRPr 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34" y="1453031"/>
            <a:ext cx="5588145" cy="220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28211" y="3475323"/>
            <a:ext cx="3969299" cy="2825311"/>
            <a:chOff x="4975411" y="4911906"/>
            <a:chExt cx="3317048" cy="1993400"/>
          </a:xfrm>
        </p:grpSpPr>
        <p:sp>
          <p:nvSpPr>
            <p:cNvPr id="6" name="Rectangle 5"/>
            <p:cNvSpPr/>
            <p:nvPr/>
          </p:nvSpPr>
          <p:spPr>
            <a:xfrm>
              <a:off x="4975411" y="4911906"/>
              <a:ext cx="3317047" cy="1993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412" y="4911907"/>
              <a:ext cx="3317047" cy="1993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49658" y="4235110"/>
            <a:ext cx="3057258" cy="177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40984" y="3867975"/>
            <a:ext cx="2887454" cy="20313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425968"/>
                </a:solidFill>
              </a:rPr>
              <a:t>Single bank of transponders of any color with service in any direction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425968"/>
                </a:solidFill>
              </a:rPr>
              <a:t>Increased network automation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425968"/>
                </a:solidFill>
              </a:rPr>
              <a:t>Simplified network planning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425968"/>
                </a:solidFill>
              </a:rPr>
              <a:t>Flexible bandwidth on demand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425968"/>
                </a:solidFill>
              </a:rPr>
              <a:t>Spectrum reallocation (defragmentation)</a:t>
            </a:r>
            <a:endParaRPr lang="en-US" sz="1400" dirty="0">
              <a:solidFill>
                <a:srgbClr val="425968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425968"/>
                </a:solidFill>
              </a:rPr>
              <a:t>Optimal CAPEX </a:t>
            </a:r>
            <a:r>
              <a:rPr lang="en-US" sz="1400" dirty="0">
                <a:solidFill>
                  <a:srgbClr val="425968"/>
                </a:solidFill>
              </a:rPr>
              <a:t>&amp;</a:t>
            </a:r>
            <a:r>
              <a:rPr lang="en-US" sz="1400" dirty="0" smtClean="0">
                <a:solidFill>
                  <a:srgbClr val="425968"/>
                </a:solidFill>
              </a:rPr>
              <a:t> OPEX</a:t>
            </a:r>
          </a:p>
        </p:txBody>
      </p:sp>
    </p:spTree>
    <p:extLst>
      <p:ext uri="{BB962C8B-B14F-4D97-AF65-F5344CB8AC3E}">
        <p14:creationId xmlns:p14="http://schemas.microsoft.com/office/powerpoint/2010/main" val="5948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ti_Corp_Template">
  <a:themeElements>
    <a:clrScheme name="bti theme 1">
      <a:dk1>
        <a:srgbClr val="000000"/>
      </a:dk1>
      <a:lt1>
        <a:srgbClr val="FFFFFF"/>
      </a:lt1>
      <a:dk2>
        <a:srgbClr val="00245D"/>
      </a:dk2>
      <a:lt2>
        <a:srgbClr val="887E6F"/>
      </a:lt2>
      <a:accent1>
        <a:srgbClr val="7AC143"/>
      </a:accent1>
      <a:accent2>
        <a:srgbClr val="E36F1E"/>
      </a:accent2>
      <a:accent3>
        <a:srgbClr val="D5E04E"/>
      </a:accent3>
      <a:accent4>
        <a:srgbClr val="13B5EA"/>
      </a:accent4>
      <a:accent5>
        <a:srgbClr val="F5E781"/>
      </a:accent5>
      <a:accent6>
        <a:srgbClr val="425968"/>
      </a:accent6>
      <a:hlink>
        <a:srgbClr val="D3CAB7"/>
      </a:hlink>
      <a:folHlink>
        <a:srgbClr val="13B5E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9506EE718AF94192E7652FA83F63B9" ma:contentTypeVersion="0" ma:contentTypeDescription="Create a new document." ma:contentTypeScope="" ma:versionID="48c412d5a1f4284227f45afbaffaf23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F9EC6C-9891-42C8-8893-3BB29AD0A2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FF70876-CBC3-4017-B9F2-8C6921D9000A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1D40CEA-B175-47D8-937E-2DED127566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bti_Corp_Template</Template>
  <TotalTime>9793</TotalTime>
  <Words>700</Words>
  <Application>Microsoft Office PowerPoint</Application>
  <PresentationFormat>On-screen Show (4:3)</PresentationFormat>
  <Paragraphs>140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bti_Corp_Template</vt:lpstr>
      <vt:lpstr>Пакетно-оптические сети с поддержкой SDN/NVF </vt:lpstr>
      <vt:lpstr> Definitions </vt:lpstr>
      <vt:lpstr> Cloud is a Key Driver for SDN and NFV </vt:lpstr>
      <vt:lpstr>Technology Themes</vt:lpstr>
      <vt:lpstr>Converged Platform with Scale</vt:lpstr>
      <vt:lpstr>A Portfolio for Efficient Traffic Engineering</vt:lpstr>
      <vt:lpstr>SW Defined Transponder</vt:lpstr>
      <vt:lpstr>Programmable Capacity</vt:lpstr>
      <vt:lpstr>Programmable Connectivity Flexible Grid CDC ROADM </vt:lpstr>
      <vt:lpstr>Programmable Resources Multi-layer Optimization</vt:lpstr>
      <vt:lpstr> Intelligent Cloud Connect Integrating Massive Scale With Applications Intelligence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Keys</dc:creator>
  <cp:lastModifiedBy>Anton Kostin</cp:lastModifiedBy>
  <cp:revision>145</cp:revision>
  <cp:lastPrinted>2014-02-21T20:42:56Z</cp:lastPrinted>
  <dcterms:created xsi:type="dcterms:W3CDTF">2014-01-27T22:45:48Z</dcterms:created>
  <dcterms:modified xsi:type="dcterms:W3CDTF">2014-05-23T10:15:59Z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0x010100309506EE718AF94192E7652FA83F63B9</vt:lpwstr>
  </property>
</Properties>
</file>