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9" r:id="rId3"/>
    <p:sldId id="263" r:id="rId4"/>
    <p:sldId id="274" r:id="rId5"/>
    <p:sldId id="260" r:id="rId6"/>
    <p:sldId id="266" r:id="rId7"/>
    <p:sldId id="267" r:id="rId8"/>
    <p:sldId id="262" r:id="rId9"/>
    <p:sldId id="268" r:id="rId10"/>
    <p:sldId id="265" r:id="rId11"/>
    <p:sldId id="271" r:id="rId12"/>
    <p:sldId id="272" r:id="rId13"/>
    <p:sldId id="275" r:id="rId14"/>
    <p:sldId id="261" r:id="rId15"/>
    <p:sldId id="270" r:id="rId16"/>
    <p:sldId id="276" r:id="rId17"/>
    <p:sldId id="273" r:id="rId18"/>
    <p:sldId id="278" r:id="rId19"/>
    <p:sldId id="279" r:id="rId20"/>
    <p:sldId id="280" r:id="rId21"/>
    <p:sldId id="277" r:id="rId22"/>
    <p:sldId id="281" r:id="rId23"/>
    <p:sldId id="282" r:id="rId24"/>
    <p:sldId id="283" r:id="rId25"/>
    <p:sldId id="284" r:id="rId26"/>
    <p:sldId id="285" r:id="rId27"/>
    <p:sldId id="269" r:id="rId28"/>
    <p:sldId id="287" r:id="rId29"/>
    <p:sldId id="289" r:id="rId30"/>
    <p:sldId id="288" r:id="rId31"/>
    <p:sldId id="290" r:id="rId32"/>
    <p:sldId id="291" r:id="rId33"/>
    <p:sldId id="292" r:id="rId34"/>
    <p:sldId id="293" r:id="rId35"/>
    <p:sldId id="298" r:id="rId36"/>
    <p:sldId id="299" r:id="rId37"/>
    <p:sldId id="300" r:id="rId38"/>
    <p:sldId id="294" r:id="rId39"/>
    <p:sldId id="295" r:id="rId40"/>
    <p:sldId id="304" r:id="rId41"/>
    <p:sldId id="297" r:id="rId42"/>
    <p:sldId id="301" r:id="rId43"/>
    <p:sldId id="302" r:id="rId44"/>
    <p:sldId id="303" r:id="rId45"/>
    <p:sldId id="286" r:id="rId4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Proxima Nova Lt" panose="02000506030000020004" pitchFamily="2" charset="0"/>
      <p:regular r:id="rId51"/>
      <p:bold r:id="rId52"/>
      <p:italic r:id="rId53"/>
      <p:boldItalic r:id="rId54"/>
    </p:embeddedFont>
    <p:embeddedFont>
      <p:font typeface="Proxima Nova Rg" panose="02000506030000020004" pitchFamily="2" charset="0"/>
      <p:regular r:id="rId55"/>
      <p:bold r:id="rId56"/>
      <p:italic r:id="rId57"/>
      <p:boldItalic r:id="rId5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9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69" d="100"/>
          <a:sy n="69" d="100"/>
        </p:scale>
        <p:origin x="14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8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7.fntdata"/><Relationship Id="rId58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6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whdemo.dataarms.ru/" TargetMode="External"/><Relationship Id="rId4" Type="http://schemas.openxmlformats.org/officeDocument/2006/relationships/hyperlink" Target="http://www.dataarms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1013" y="3282815"/>
            <a:ext cx="2380952" cy="213333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0244" y="2054225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latin typeface="Proxima Nova Rg" pitchFamily="2" charset="0"/>
              </a:rPr>
              <a:t>DataArms.</a:t>
            </a:r>
            <a:r>
              <a:rPr lang="en-US" sz="3600" b="1" i="1" dirty="0" smtClean="0">
                <a:latin typeface="Proxima Nova Lt" pitchFamily="2" charset="0"/>
              </a:rPr>
              <a:t> </a:t>
            </a:r>
            <a:r>
              <a:rPr lang="ru-RU" sz="3600" i="1" dirty="0" smtClean="0">
                <a:latin typeface="Proxima Nova Lt" pitchFamily="2" charset="0"/>
              </a:rPr>
              <a:t>Мозги и руки вместе.</a:t>
            </a:r>
            <a:endParaRPr lang="ru-RU" sz="3600" i="1" dirty="0">
              <a:latin typeface="Proxima Nova Lt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6905" y="3524250"/>
            <a:ext cx="7425060" cy="2088232"/>
          </a:xfrm>
        </p:spPr>
        <p:txBody>
          <a:bodyPr>
            <a:normAutofit fontScale="92500" lnSpcReduction="10000"/>
          </a:bodyPr>
          <a:lstStyle/>
          <a:p>
            <a:pPr algn="l" fontAlgn="ctr"/>
            <a:r>
              <a:rPr lang="ru-RU" sz="9600" dirty="0" smtClean="0"/>
              <a:t>Анализ</a:t>
            </a:r>
            <a:br>
              <a:rPr lang="ru-RU" sz="9600" dirty="0" smtClean="0"/>
            </a:br>
            <a:r>
              <a:rPr lang="ru-RU" sz="4400" dirty="0" smtClean="0"/>
              <a:t>данных </a:t>
            </a:r>
            <a:r>
              <a:rPr lang="ru-RU" sz="5400" dirty="0" smtClean="0"/>
              <a:t>ШПД</a:t>
            </a:r>
            <a:r>
              <a:rPr lang="ru-RU" sz="4400" dirty="0" smtClean="0"/>
              <a:t> биллинга</a:t>
            </a:r>
          </a:p>
        </p:txBody>
      </p:sp>
      <p:pic>
        <p:nvPicPr>
          <p:cNvPr id="1026" name="Picture 2" descr="C:\Users\ldmitry\Desktop\ddd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52" y="323342"/>
            <a:ext cx="2925947" cy="217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Равнобедренный треугольник 5"/>
          <p:cNvSpPr/>
          <p:nvPr/>
        </p:nvSpPr>
        <p:spPr>
          <a:xfrm rot="5400000">
            <a:off x="4553430" y="-368167"/>
            <a:ext cx="72010" cy="7200513"/>
          </a:xfrm>
          <a:custGeom>
            <a:avLst/>
            <a:gdLst>
              <a:gd name="connsiteX0" fmla="*/ 0 w 45719"/>
              <a:gd name="connsiteY0" fmla="*/ 3743685 h 3743685"/>
              <a:gd name="connsiteX1" fmla="*/ 22860 w 45719"/>
              <a:gd name="connsiteY1" fmla="*/ 0 h 3743685"/>
              <a:gd name="connsiteX2" fmla="*/ 45719 w 45719"/>
              <a:gd name="connsiteY2" fmla="*/ 3743685 h 3743685"/>
              <a:gd name="connsiteX3" fmla="*/ 0 w 45719"/>
              <a:gd name="connsiteY3" fmla="*/ 3743685 h 3743685"/>
              <a:gd name="connsiteX0" fmla="*/ 0 w 45719"/>
              <a:gd name="connsiteY0" fmla="*/ 3743685 h 3743685"/>
              <a:gd name="connsiteX1" fmla="*/ 3810 w 45719"/>
              <a:gd name="connsiteY1" fmla="*/ 0 h 3743685"/>
              <a:gd name="connsiteX2" fmla="*/ 45719 w 45719"/>
              <a:gd name="connsiteY2" fmla="*/ 3743685 h 3743685"/>
              <a:gd name="connsiteX3" fmla="*/ 0 w 45719"/>
              <a:gd name="connsiteY3" fmla="*/ 3743685 h 374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19" h="3743685">
                <a:moveTo>
                  <a:pt x="0" y="3743685"/>
                </a:moveTo>
                <a:lnTo>
                  <a:pt x="3810" y="0"/>
                </a:lnTo>
                <a:lnTo>
                  <a:pt x="45719" y="3743685"/>
                </a:lnTo>
                <a:lnTo>
                  <a:pt x="0" y="3743685"/>
                </a:lnTo>
                <a:close/>
              </a:path>
            </a:pathLst>
          </a:custGeom>
          <a:gradFill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  <a:effectLst>
            <a:outerShdw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3109888" y="6004441"/>
            <a:ext cx="2513111" cy="465956"/>
            <a:chOff x="3103577" y="6093296"/>
            <a:chExt cx="2513111" cy="465956"/>
          </a:xfrm>
        </p:grpSpPr>
        <p:sp>
          <p:nvSpPr>
            <p:cNvPr id="5" name="TextBox 4"/>
            <p:cNvSpPr txBox="1"/>
            <p:nvPr/>
          </p:nvSpPr>
          <p:spPr>
            <a:xfrm>
              <a:off x="3528455" y="6093296"/>
              <a:ext cx="2088233" cy="369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www.dataarms.ru</a:t>
              </a:r>
              <a:endParaRPr lang="ru-RU" dirty="0"/>
            </a:p>
          </p:txBody>
        </p:sp>
        <p:sp>
          <p:nvSpPr>
            <p:cNvPr id="10" name="Равнобедренный треугольник 5"/>
            <p:cNvSpPr/>
            <p:nvPr/>
          </p:nvSpPr>
          <p:spPr>
            <a:xfrm rot="16200000">
              <a:off x="4196843" y="5420266"/>
              <a:ext cx="45720" cy="2232252"/>
            </a:xfrm>
            <a:custGeom>
              <a:avLst/>
              <a:gdLst>
                <a:gd name="connsiteX0" fmla="*/ 0 w 45719"/>
                <a:gd name="connsiteY0" fmla="*/ 3743685 h 3743685"/>
                <a:gd name="connsiteX1" fmla="*/ 22860 w 45719"/>
                <a:gd name="connsiteY1" fmla="*/ 0 h 3743685"/>
                <a:gd name="connsiteX2" fmla="*/ 45719 w 45719"/>
                <a:gd name="connsiteY2" fmla="*/ 3743685 h 3743685"/>
                <a:gd name="connsiteX3" fmla="*/ 0 w 45719"/>
                <a:gd name="connsiteY3" fmla="*/ 3743685 h 3743685"/>
                <a:gd name="connsiteX0" fmla="*/ 0 w 45719"/>
                <a:gd name="connsiteY0" fmla="*/ 3743685 h 3743685"/>
                <a:gd name="connsiteX1" fmla="*/ 3810 w 45719"/>
                <a:gd name="connsiteY1" fmla="*/ 0 h 3743685"/>
                <a:gd name="connsiteX2" fmla="*/ 45719 w 45719"/>
                <a:gd name="connsiteY2" fmla="*/ 3743685 h 3743685"/>
                <a:gd name="connsiteX3" fmla="*/ 0 w 45719"/>
                <a:gd name="connsiteY3" fmla="*/ 3743685 h 3743685"/>
                <a:gd name="connsiteX0" fmla="*/ 0 w 45719"/>
                <a:gd name="connsiteY0" fmla="*/ 3743685 h 3743685"/>
                <a:gd name="connsiteX1" fmla="*/ 29210 w 45719"/>
                <a:gd name="connsiteY1" fmla="*/ 0 h 3743685"/>
                <a:gd name="connsiteX2" fmla="*/ 45719 w 45719"/>
                <a:gd name="connsiteY2" fmla="*/ 3743685 h 3743685"/>
                <a:gd name="connsiteX3" fmla="*/ 0 w 45719"/>
                <a:gd name="connsiteY3" fmla="*/ 3743685 h 3743685"/>
                <a:gd name="connsiteX0" fmla="*/ 0 w 45719"/>
                <a:gd name="connsiteY0" fmla="*/ 3741304 h 3741304"/>
                <a:gd name="connsiteX1" fmla="*/ 33973 w 45719"/>
                <a:gd name="connsiteY1" fmla="*/ 0 h 3741304"/>
                <a:gd name="connsiteX2" fmla="*/ 45719 w 45719"/>
                <a:gd name="connsiteY2" fmla="*/ 3741304 h 3741304"/>
                <a:gd name="connsiteX3" fmla="*/ 0 w 45719"/>
                <a:gd name="connsiteY3" fmla="*/ 3741304 h 3741304"/>
                <a:gd name="connsiteX0" fmla="*/ 0 w 45719"/>
                <a:gd name="connsiteY0" fmla="*/ 3741301 h 3741301"/>
                <a:gd name="connsiteX1" fmla="*/ 38735 w 45719"/>
                <a:gd name="connsiteY1" fmla="*/ 0 h 3741301"/>
                <a:gd name="connsiteX2" fmla="*/ 45719 w 45719"/>
                <a:gd name="connsiteY2" fmla="*/ 3741301 h 3741301"/>
                <a:gd name="connsiteX3" fmla="*/ 0 w 45719"/>
                <a:gd name="connsiteY3" fmla="*/ 3741301 h 3741301"/>
                <a:gd name="connsiteX0" fmla="*/ 0 w 45719"/>
                <a:gd name="connsiteY0" fmla="*/ 3741301 h 3741301"/>
                <a:gd name="connsiteX1" fmla="*/ 43497 w 45719"/>
                <a:gd name="connsiteY1" fmla="*/ 0 h 3741301"/>
                <a:gd name="connsiteX2" fmla="*/ 45719 w 45719"/>
                <a:gd name="connsiteY2" fmla="*/ 3741301 h 3741301"/>
                <a:gd name="connsiteX3" fmla="*/ 0 w 45719"/>
                <a:gd name="connsiteY3" fmla="*/ 3741301 h 3741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19" h="3741301">
                  <a:moveTo>
                    <a:pt x="0" y="3741301"/>
                  </a:moveTo>
                  <a:lnTo>
                    <a:pt x="43497" y="0"/>
                  </a:lnTo>
                  <a:cubicBezTo>
                    <a:pt x="47412" y="1247101"/>
                    <a:pt x="41804" y="2494200"/>
                    <a:pt x="45719" y="3741301"/>
                  </a:cubicBezTo>
                  <a:lnTo>
                    <a:pt x="0" y="3741301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35000">
                  <a:schemeClr val="dk1">
                    <a:tint val="37000"/>
                    <a:satMod val="300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99960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ldmitry\Desktop\ddd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52" y="323343"/>
            <a:ext cx="1462973" cy="108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2269976" y="548680"/>
            <a:ext cx="5470376" cy="803108"/>
            <a:chOff x="2269976" y="452479"/>
            <a:chExt cx="5470376" cy="803108"/>
          </a:xfrm>
        </p:grpSpPr>
        <p:sp>
          <p:nvSpPr>
            <p:cNvPr id="4" name="Заголовок 1"/>
            <p:cNvSpPr txBox="1">
              <a:spLocks/>
            </p:cNvSpPr>
            <p:nvPr/>
          </p:nvSpPr>
          <p:spPr>
            <a:xfrm>
              <a:off x="2269976" y="452479"/>
              <a:ext cx="5470376" cy="80310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70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000" b="1" i="1" dirty="0" smtClean="0">
                  <a:latin typeface="Proxima Nova Rg" pitchFamily="2" charset="0"/>
                </a:rPr>
                <a:t>DataArms. </a:t>
              </a:r>
              <a:r>
                <a:rPr lang="ru-RU" sz="4000" i="1" dirty="0" smtClean="0">
                  <a:latin typeface="Proxima Nova Lt" pitchFamily="2" charset="0"/>
                </a:rPr>
                <a:t>Мозги и руки вместе.</a:t>
              </a:r>
              <a:endParaRPr lang="ru-RU" sz="4000" i="1" dirty="0">
                <a:latin typeface="Proxima Nova Lt" pitchFamily="2" charset="0"/>
              </a:endParaRPr>
            </a:p>
          </p:txBody>
        </p:sp>
        <p:sp>
          <p:nvSpPr>
            <p:cNvPr id="6" name="Равнобедренный треугольник 5"/>
            <p:cNvSpPr/>
            <p:nvPr/>
          </p:nvSpPr>
          <p:spPr>
            <a:xfrm rot="5400000">
              <a:off x="4232899" y="-729700"/>
              <a:ext cx="45719" cy="3743685"/>
            </a:xfrm>
            <a:custGeom>
              <a:avLst/>
              <a:gdLst>
                <a:gd name="connsiteX0" fmla="*/ 0 w 45719"/>
                <a:gd name="connsiteY0" fmla="*/ 3743685 h 3743685"/>
                <a:gd name="connsiteX1" fmla="*/ 22860 w 45719"/>
                <a:gd name="connsiteY1" fmla="*/ 0 h 3743685"/>
                <a:gd name="connsiteX2" fmla="*/ 45719 w 45719"/>
                <a:gd name="connsiteY2" fmla="*/ 3743685 h 3743685"/>
                <a:gd name="connsiteX3" fmla="*/ 0 w 45719"/>
                <a:gd name="connsiteY3" fmla="*/ 3743685 h 3743685"/>
                <a:gd name="connsiteX0" fmla="*/ 0 w 45719"/>
                <a:gd name="connsiteY0" fmla="*/ 3743685 h 3743685"/>
                <a:gd name="connsiteX1" fmla="*/ 3810 w 45719"/>
                <a:gd name="connsiteY1" fmla="*/ 0 h 3743685"/>
                <a:gd name="connsiteX2" fmla="*/ 45719 w 45719"/>
                <a:gd name="connsiteY2" fmla="*/ 3743685 h 3743685"/>
                <a:gd name="connsiteX3" fmla="*/ 0 w 45719"/>
                <a:gd name="connsiteY3" fmla="*/ 3743685 h 3743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19" h="3743685">
                  <a:moveTo>
                    <a:pt x="0" y="3743685"/>
                  </a:moveTo>
                  <a:lnTo>
                    <a:pt x="3810" y="0"/>
                  </a:lnTo>
                  <a:lnTo>
                    <a:pt x="45719" y="3743685"/>
                  </a:lnTo>
                  <a:lnTo>
                    <a:pt x="0" y="3743685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35000">
                  <a:schemeClr val="dk1">
                    <a:tint val="37000"/>
                    <a:satMod val="300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3222979"/>
            <a:ext cx="1450534" cy="1717294"/>
          </a:xfrm>
          <a:prstGeom prst="rect">
            <a:avLst/>
          </a:prstGeom>
        </p:spPr>
      </p:pic>
      <p:pic>
        <p:nvPicPr>
          <p:cNvPr id="15" name="Picture 8" descr="Мужские позы для фотосесси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96136" y="3140968"/>
            <a:ext cx="2697857" cy="179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Выгнутая вверх стрелка 8"/>
          <p:cNvSpPr/>
          <p:nvPr/>
        </p:nvSpPr>
        <p:spPr>
          <a:xfrm>
            <a:off x="1883804" y="1736691"/>
            <a:ext cx="5529219" cy="1368152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04313" y="3530753"/>
            <a:ext cx="34881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ИТ переписывает запросы, 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каждый раз видоизменяя их.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9" name="Выгнутая вверх стрелка 18"/>
          <p:cNvSpPr/>
          <p:nvPr/>
        </p:nvSpPr>
        <p:spPr>
          <a:xfrm flipH="1" flipV="1">
            <a:off x="1820090" y="4906961"/>
            <a:ext cx="5529219" cy="1368152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9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429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E99A00"/>
                </a:solidFill>
              </a:rPr>
              <a:t>Сценарий 2 – </a:t>
            </a:r>
            <a:br>
              <a:rPr lang="ru-RU" b="1" dirty="0" smtClean="0">
                <a:solidFill>
                  <a:srgbClr val="E99A00"/>
                </a:solidFill>
              </a:rPr>
            </a:br>
            <a:r>
              <a:rPr lang="ru-RU" sz="3600" b="1" dirty="0" smtClean="0">
                <a:solidFill>
                  <a:srgbClr val="E99A00"/>
                </a:solidFill>
              </a:rPr>
              <a:t>получаем показатели от абонентской службы, отдела маркетинга, финансовой службы, расчётного отдела, кого угодно..</a:t>
            </a:r>
            <a:endParaRPr lang="ru-RU" sz="3600" b="1" dirty="0">
              <a:solidFill>
                <a:srgbClr val="E99A00"/>
              </a:solidFill>
            </a:endParaRPr>
          </a:p>
        </p:txBody>
      </p:sp>
      <p:pic>
        <p:nvPicPr>
          <p:cNvPr id="5" name="Picture 2" descr="C:\Users\ldmitry\Desktop\ddd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52" y="323343"/>
            <a:ext cx="1462973" cy="108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2269976" y="548680"/>
            <a:ext cx="5470376" cy="803108"/>
            <a:chOff x="2269976" y="452479"/>
            <a:chExt cx="5470376" cy="803108"/>
          </a:xfrm>
        </p:grpSpPr>
        <p:sp>
          <p:nvSpPr>
            <p:cNvPr id="4" name="Заголовок 1"/>
            <p:cNvSpPr txBox="1">
              <a:spLocks/>
            </p:cNvSpPr>
            <p:nvPr/>
          </p:nvSpPr>
          <p:spPr>
            <a:xfrm>
              <a:off x="2269976" y="452479"/>
              <a:ext cx="5470376" cy="80310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70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000" b="1" i="1" dirty="0" smtClean="0">
                  <a:latin typeface="Proxima Nova Rg" pitchFamily="2" charset="0"/>
                </a:rPr>
                <a:t>DataArms. </a:t>
              </a:r>
              <a:r>
                <a:rPr lang="ru-RU" sz="4000" i="1" dirty="0" smtClean="0">
                  <a:latin typeface="Proxima Nova Lt" pitchFamily="2" charset="0"/>
                </a:rPr>
                <a:t>Мозги и руки вместе.</a:t>
              </a:r>
              <a:endParaRPr lang="ru-RU" sz="4000" i="1" dirty="0">
                <a:latin typeface="Proxima Nova Lt" pitchFamily="2" charset="0"/>
              </a:endParaRPr>
            </a:p>
          </p:txBody>
        </p:sp>
        <p:sp>
          <p:nvSpPr>
            <p:cNvPr id="6" name="Равнобедренный треугольник 5"/>
            <p:cNvSpPr/>
            <p:nvPr/>
          </p:nvSpPr>
          <p:spPr>
            <a:xfrm rot="5400000">
              <a:off x="4232899" y="-729700"/>
              <a:ext cx="45719" cy="3743685"/>
            </a:xfrm>
            <a:custGeom>
              <a:avLst/>
              <a:gdLst>
                <a:gd name="connsiteX0" fmla="*/ 0 w 45719"/>
                <a:gd name="connsiteY0" fmla="*/ 3743685 h 3743685"/>
                <a:gd name="connsiteX1" fmla="*/ 22860 w 45719"/>
                <a:gd name="connsiteY1" fmla="*/ 0 h 3743685"/>
                <a:gd name="connsiteX2" fmla="*/ 45719 w 45719"/>
                <a:gd name="connsiteY2" fmla="*/ 3743685 h 3743685"/>
                <a:gd name="connsiteX3" fmla="*/ 0 w 45719"/>
                <a:gd name="connsiteY3" fmla="*/ 3743685 h 3743685"/>
                <a:gd name="connsiteX0" fmla="*/ 0 w 45719"/>
                <a:gd name="connsiteY0" fmla="*/ 3743685 h 3743685"/>
                <a:gd name="connsiteX1" fmla="*/ 3810 w 45719"/>
                <a:gd name="connsiteY1" fmla="*/ 0 h 3743685"/>
                <a:gd name="connsiteX2" fmla="*/ 45719 w 45719"/>
                <a:gd name="connsiteY2" fmla="*/ 3743685 h 3743685"/>
                <a:gd name="connsiteX3" fmla="*/ 0 w 45719"/>
                <a:gd name="connsiteY3" fmla="*/ 3743685 h 3743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19" h="3743685">
                  <a:moveTo>
                    <a:pt x="0" y="3743685"/>
                  </a:moveTo>
                  <a:lnTo>
                    <a:pt x="3810" y="0"/>
                  </a:lnTo>
                  <a:lnTo>
                    <a:pt x="45719" y="3743685"/>
                  </a:lnTo>
                  <a:lnTo>
                    <a:pt x="0" y="3743685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35000">
                  <a:schemeClr val="dk1">
                    <a:tint val="37000"/>
                    <a:satMod val="300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47375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Выгнутая вверх стрелка 12"/>
          <p:cNvSpPr/>
          <p:nvPr/>
        </p:nvSpPr>
        <p:spPr>
          <a:xfrm>
            <a:off x="4568846" y="1500776"/>
            <a:ext cx="3117510" cy="1368152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Picture 2" descr="C:\Users\ldmitry\Desktop\ddd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52" y="323343"/>
            <a:ext cx="1462973" cy="108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2269976" y="548680"/>
            <a:ext cx="5470376" cy="803108"/>
            <a:chOff x="2269976" y="452479"/>
            <a:chExt cx="5470376" cy="803108"/>
          </a:xfrm>
        </p:grpSpPr>
        <p:sp>
          <p:nvSpPr>
            <p:cNvPr id="4" name="Заголовок 1"/>
            <p:cNvSpPr txBox="1">
              <a:spLocks/>
            </p:cNvSpPr>
            <p:nvPr/>
          </p:nvSpPr>
          <p:spPr>
            <a:xfrm>
              <a:off x="2269976" y="452479"/>
              <a:ext cx="5470376" cy="80310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70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000" b="1" i="1" dirty="0" smtClean="0">
                  <a:latin typeface="Proxima Nova Rg" pitchFamily="2" charset="0"/>
                </a:rPr>
                <a:t>DataArms. </a:t>
              </a:r>
              <a:r>
                <a:rPr lang="ru-RU" sz="4000" i="1" dirty="0" smtClean="0">
                  <a:latin typeface="Proxima Nova Lt" pitchFamily="2" charset="0"/>
                </a:rPr>
                <a:t>Мозги и руки вместе.</a:t>
              </a:r>
              <a:endParaRPr lang="ru-RU" sz="4000" i="1" dirty="0">
                <a:latin typeface="Proxima Nova Lt" pitchFamily="2" charset="0"/>
              </a:endParaRPr>
            </a:p>
          </p:txBody>
        </p:sp>
        <p:sp>
          <p:nvSpPr>
            <p:cNvPr id="6" name="Равнобедренный треугольник 5"/>
            <p:cNvSpPr/>
            <p:nvPr/>
          </p:nvSpPr>
          <p:spPr>
            <a:xfrm rot="5400000">
              <a:off x="4232899" y="-729700"/>
              <a:ext cx="45719" cy="3743685"/>
            </a:xfrm>
            <a:custGeom>
              <a:avLst/>
              <a:gdLst>
                <a:gd name="connsiteX0" fmla="*/ 0 w 45719"/>
                <a:gd name="connsiteY0" fmla="*/ 3743685 h 3743685"/>
                <a:gd name="connsiteX1" fmla="*/ 22860 w 45719"/>
                <a:gd name="connsiteY1" fmla="*/ 0 h 3743685"/>
                <a:gd name="connsiteX2" fmla="*/ 45719 w 45719"/>
                <a:gd name="connsiteY2" fmla="*/ 3743685 h 3743685"/>
                <a:gd name="connsiteX3" fmla="*/ 0 w 45719"/>
                <a:gd name="connsiteY3" fmla="*/ 3743685 h 3743685"/>
                <a:gd name="connsiteX0" fmla="*/ 0 w 45719"/>
                <a:gd name="connsiteY0" fmla="*/ 3743685 h 3743685"/>
                <a:gd name="connsiteX1" fmla="*/ 3810 w 45719"/>
                <a:gd name="connsiteY1" fmla="*/ 0 h 3743685"/>
                <a:gd name="connsiteX2" fmla="*/ 45719 w 45719"/>
                <a:gd name="connsiteY2" fmla="*/ 3743685 h 3743685"/>
                <a:gd name="connsiteX3" fmla="*/ 0 w 45719"/>
                <a:gd name="connsiteY3" fmla="*/ 3743685 h 3743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19" h="3743685">
                  <a:moveTo>
                    <a:pt x="0" y="3743685"/>
                  </a:moveTo>
                  <a:lnTo>
                    <a:pt x="3810" y="0"/>
                  </a:lnTo>
                  <a:lnTo>
                    <a:pt x="45719" y="3743685"/>
                  </a:lnTo>
                  <a:lnTo>
                    <a:pt x="0" y="3743685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35000">
                  <a:schemeClr val="dk1">
                    <a:tint val="37000"/>
                    <a:satMod val="300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3222979"/>
            <a:ext cx="1450534" cy="1717294"/>
          </a:xfrm>
          <a:prstGeom prst="rect">
            <a:avLst/>
          </a:prstGeom>
        </p:spPr>
      </p:pic>
      <p:pic>
        <p:nvPicPr>
          <p:cNvPr id="15" name="Picture 8" descr="Мужские позы для фотосесси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96136" y="3140968"/>
            <a:ext cx="2697857" cy="179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Выгнутая вверх стрелка 8"/>
          <p:cNvSpPr/>
          <p:nvPr/>
        </p:nvSpPr>
        <p:spPr>
          <a:xfrm>
            <a:off x="1883804" y="1736691"/>
            <a:ext cx="3192251" cy="1368152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68618" y="6390890"/>
            <a:ext cx="3806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Кто у нас в конце цепочки?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9" name="Выгнутая вверх стрелка 18"/>
          <p:cNvSpPr/>
          <p:nvPr/>
        </p:nvSpPr>
        <p:spPr>
          <a:xfrm flipH="1" flipV="1">
            <a:off x="1799939" y="5137491"/>
            <a:ext cx="3039942" cy="1368152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8618" y="3172367"/>
            <a:ext cx="1124969" cy="1818518"/>
          </a:xfrm>
          <a:prstGeom prst="rect">
            <a:avLst/>
          </a:prstGeom>
        </p:spPr>
      </p:pic>
      <p:sp>
        <p:nvSpPr>
          <p:cNvPr id="14" name="Выгнутая вверх стрелка 13"/>
          <p:cNvSpPr/>
          <p:nvPr/>
        </p:nvSpPr>
        <p:spPr>
          <a:xfrm flipH="1" flipV="1">
            <a:off x="4301718" y="4951202"/>
            <a:ext cx="3039942" cy="1368152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89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307" y="1505427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E99A00"/>
                </a:solidFill>
              </a:rPr>
              <a:t>Что повторяется?</a:t>
            </a:r>
            <a:endParaRPr lang="ru-RU" b="1" dirty="0">
              <a:solidFill>
                <a:srgbClr val="E99A00"/>
              </a:solidFill>
            </a:endParaRPr>
          </a:p>
        </p:txBody>
      </p:sp>
      <p:pic>
        <p:nvPicPr>
          <p:cNvPr id="5" name="Picture 2" descr="C:\Users\ldmitry\Desktop\ddd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52" y="323343"/>
            <a:ext cx="1462973" cy="108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2269976" y="548680"/>
            <a:ext cx="5470376" cy="803108"/>
            <a:chOff x="2269976" y="452479"/>
            <a:chExt cx="5470376" cy="803108"/>
          </a:xfrm>
        </p:grpSpPr>
        <p:sp>
          <p:nvSpPr>
            <p:cNvPr id="4" name="Заголовок 1"/>
            <p:cNvSpPr txBox="1">
              <a:spLocks/>
            </p:cNvSpPr>
            <p:nvPr/>
          </p:nvSpPr>
          <p:spPr>
            <a:xfrm>
              <a:off x="2269976" y="452479"/>
              <a:ext cx="5470376" cy="80310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70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000" b="1" i="1" dirty="0" smtClean="0">
                  <a:latin typeface="Proxima Nova Rg" pitchFamily="2" charset="0"/>
                </a:rPr>
                <a:t>DataArms. </a:t>
              </a:r>
              <a:r>
                <a:rPr lang="ru-RU" sz="4000" i="1" dirty="0" smtClean="0">
                  <a:latin typeface="Proxima Nova Lt" pitchFamily="2" charset="0"/>
                </a:rPr>
                <a:t>Мозги и руки вместе.</a:t>
              </a:r>
              <a:endParaRPr lang="ru-RU" sz="4000" i="1" dirty="0">
                <a:latin typeface="Proxima Nova Lt" pitchFamily="2" charset="0"/>
              </a:endParaRPr>
            </a:p>
          </p:txBody>
        </p:sp>
        <p:sp>
          <p:nvSpPr>
            <p:cNvPr id="6" name="Равнобедренный треугольник 5"/>
            <p:cNvSpPr/>
            <p:nvPr/>
          </p:nvSpPr>
          <p:spPr>
            <a:xfrm rot="5400000">
              <a:off x="4232899" y="-729700"/>
              <a:ext cx="45719" cy="3743685"/>
            </a:xfrm>
            <a:custGeom>
              <a:avLst/>
              <a:gdLst>
                <a:gd name="connsiteX0" fmla="*/ 0 w 45719"/>
                <a:gd name="connsiteY0" fmla="*/ 3743685 h 3743685"/>
                <a:gd name="connsiteX1" fmla="*/ 22860 w 45719"/>
                <a:gd name="connsiteY1" fmla="*/ 0 h 3743685"/>
                <a:gd name="connsiteX2" fmla="*/ 45719 w 45719"/>
                <a:gd name="connsiteY2" fmla="*/ 3743685 h 3743685"/>
                <a:gd name="connsiteX3" fmla="*/ 0 w 45719"/>
                <a:gd name="connsiteY3" fmla="*/ 3743685 h 3743685"/>
                <a:gd name="connsiteX0" fmla="*/ 0 w 45719"/>
                <a:gd name="connsiteY0" fmla="*/ 3743685 h 3743685"/>
                <a:gd name="connsiteX1" fmla="*/ 3810 w 45719"/>
                <a:gd name="connsiteY1" fmla="*/ 0 h 3743685"/>
                <a:gd name="connsiteX2" fmla="*/ 45719 w 45719"/>
                <a:gd name="connsiteY2" fmla="*/ 3743685 h 3743685"/>
                <a:gd name="connsiteX3" fmla="*/ 0 w 45719"/>
                <a:gd name="connsiteY3" fmla="*/ 3743685 h 3743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19" h="3743685">
                  <a:moveTo>
                    <a:pt x="0" y="3743685"/>
                  </a:moveTo>
                  <a:lnTo>
                    <a:pt x="3810" y="0"/>
                  </a:lnTo>
                  <a:lnTo>
                    <a:pt x="45719" y="3743685"/>
                  </a:lnTo>
                  <a:lnTo>
                    <a:pt x="0" y="3743685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35000">
                  <a:schemeClr val="dk1">
                    <a:tint val="37000"/>
                    <a:satMod val="300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824302" y="2564904"/>
            <a:ext cx="76361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ru-RU" sz="2400" dirty="0" smtClean="0"/>
          </a:p>
          <a:p>
            <a:pPr marL="342900" indent="-342900">
              <a:buAutoNum type="arabicPeriod"/>
            </a:pPr>
            <a:r>
              <a:rPr lang="ru-RU" sz="2400" dirty="0" smtClean="0"/>
              <a:t>Повторяется часть запроса, но из-за перегруппировки сложные запросы мы переписываем во многих местах.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Куски </a:t>
            </a:r>
            <a:r>
              <a:rPr lang="en-US" sz="2400" dirty="0" smtClean="0"/>
              <a:t>SQL</a:t>
            </a:r>
            <a:r>
              <a:rPr lang="ru-RU" sz="2400" dirty="0" smtClean="0"/>
              <a:t>, такие как фильтры мусора или вычисления переходят из запроса в запрос.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18719" y="5778817"/>
            <a:ext cx="60472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Итог – мы копим дублирующийся код.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93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307" y="1505427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E99A00"/>
                </a:solidFill>
              </a:rPr>
              <a:t>Факты о наших запросах</a:t>
            </a:r>
            <a:endParaRPr lang="ru-RU" b="1" dirty="0">
              <a:solidFill>
                <a:srgbClr val="E99A00"/>
              </a:solidFill>
            </a:endParaRPr>
          </a:p>
        </p:txBody>
      </p:sp>
      <p:pic>
        <p:nvPicPr>
          <p:cNvPr id="5" name="Picture 2" descr="C:\Users\ldmitry\Desktop\ddd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52" y="323343"/>
            <a:ext cx="1462973" cy="108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2269976" y="548680"/>
            <a:ext cx="5470376" cy="803108"/>
            <a:chOff x="2269976" y="452479"/>
            <a:chExt cx="5470376" cy="803108"/>
          </a:xfrm>
        </p:grpSpPr>
        <p:sp>
          <p:nvSpPr>
            <p:cNvPr id="4" name="Заголовок 1"/>
            <p:cNvSpPr txBox="1">
              <a:spLocks/>
            </p:cNvSpPr>
            <p:nvPr/>
          </p:nvSpPr>
          <p:spPr>
            <a:xfrm>
              <a:off x="2269976" y="452479"/>
              <a:ext cx="5470376" cy="80310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70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000" b="1" i="1" dirty="0" smtClean="0">
                  <a:latin typeface="Proxima Nova Rg" pitchFamily="2" charset="0"/>
                </a:rPr>
                <a:t>DataArms. </a:t>
              </a:r>
              <a:r>
                <a:rPr lang="ru-RU" sz="4000" i="1" dirty="0" smtClean="0">
                  <a:latin typeface="Proxima Nova Lt" pitchFamily="2" charset="0"/>
                </a:rPr>
                <a:t>Мозги и руки вместе.</a:t>
              </a:r>
              <a:endParaRPr lang="ru-RU" sz="4000" i="1" dirty="0">
                <a:latin typeface="Proxima Nova Lt" pitchFamily="2" charset="0"/>
              </a:endParaRPr>
            </a:p>
          </p:txBody>
        </p:sp>
        <p:sp>
          <p:nvSpPr>
            <p:cNvPr id="6" name="Равнобедренный треугольник 5"/>
            <p:cNvSpPr/>
            <p:nvPr/>
          </p:nvSpPr>
          <p:spPr>
            <a:xfrm rot="5400000">
              <a:off x="4232899" y="-729700"/>
              <a:ext cx="45719" cy="3743685"/>
            </a:xfrm>
            <a:custGeom>
              <a:avLst/>
              <a:gdLst>
                <a:gd name="connsiteX0" fmla="*/ 0 w 45719"/>
                <a:gd name="connsiteY0" fmla="*/ 3743685 h 3743685"/>
                <a:gd name="connsiteX1" fmla="*/ 22860 w 45719"/>
                <a:gd name="connsiteY1" fmla="*/ 0 h 3743685"/>
                <a:gd name="connsiteX2" fmla="*/ 45719 w 45719"/>
                <a:gd name="connsiteY2" fmla="*/ 3743685 h 3743685"/>
                <a:gd name="connsiteX3" fmla="*/ 0 w 45719"/>
                <a:gd name="connsiteY3" fmla="*/ 3743685 h 3743685"/>
                <a:gd name="connsiteX0" fmla="*/ 0 w 45719"/>
                <a:gd name="connsiteY0" fmla="*/ 3743685 h 3743685"/>
                <a:gd name="connsiteX1" fmla="*/ 3810 w 45719"/>
                <a:gd name="connsiteY1" fmla="*/ 0 h 3743685"/>
                <a:gd name="connsiteX2" fmla="*/ 45719 w 45719"/>
                <a:gd name="connsiteY2" fmla="*/ 3743685 h 3743685"/>
                <a:gd name="connsiteX3" fmla="*/ 0 w 45719"/>
                <a:gd name="connsiteY3" fmla="*/ 3743685 h 3743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19" h="3743685">
                  <a:moveTo>
                    <a:pt x="0" y="3743685"/>
                  </a:moveTo>
                  <a:lnTo>
                    <a:pt x="3810" y="0"/>
                  </a:lnTo>
                  <a:lnTo>
                    <a:pt x="45719" y="3743685"/>
                  </a:lnTo>
                  <a:lnTo>
                    <a:pt x="0" y="3743685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35000">
                  <a:schemeClr val="dk1">
                    <a:tint val="37000"/>
                    <a:satMod val="300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824302" y="2564904"/>
            <a:ext cx="76361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ru-RU" sz="2400" dirty="0" smtClean="0"/>
          </a:p>
          <a:p>
            <a:pPr marL="342900" indent="-342900">
              <a:buAutoNum type="arabicPeriod"/>
            </a:pPr>
            <a:r>
              <a:rPr lang="ru-RU" sz="2400" dirty="0" smtClean="0"/>
              <a:t>Отчёты писались в разное время. Иногда разными людьми. Какой из них содержит правильный запрос?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Когда в новом отчёте условие отбора уточняется, </a:t>
            </a:r>
            <a:br>
              <a:rPr lang="ru-RU" sz="2400" dirty="0" smtClean="0"/>
            </a:br>
            <a:r>
              <a:rPr lang="ru-RU" sz="2400" dirty="0" smtClean="0"/>
              <a:t>оно редко переносится в старые отчёты.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Иногда проще написать с нуля.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4322" y="5517232"/>
            <a:ext cx="7276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Итог – запросы могут давать разные цифры.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25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695904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E99A00"/>
                </a:solidFill>
              </a:rPr>
              <a:t>Матрица Кимбала</a:t>
            </a:r>
            <a:endParaRPr lang="ru-RU" b="1" dirty="0">
              <a:solidFill>
                <a:srgbClr val="E99A00"/>
              </a:solidFill>
            </a:endParaRPr>
          </a:p>
        </p:txBody>
      </p:sp>
      <p:pic>
        <p:nvPicPr>
          <p:cNvPr id="5" name="Picture 2" descr="C:\Users\ldmitry\Desktop\ddd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52" y="323343"/>
            <a:ext cx="1462973" cy="108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2269976" y="548680"/>
            <a:ext cx="5470376" cy="803108"/>
            <a:chOff x="2269976" y="452479"/>
            <a:chExt cx="5470376" cy="803108"/>
          </a:xfrm>
        </p:grpSpPr>
        <p:sp>
          <p:nvSpPr>
            <p:cNvPr id="4" name="Заголовок 1"/>
            <p:cNvSpPr txBox="1">
              <a:spLocks/>
            </p:cNvSpPr>
            <p:nvPr/>
          </p:nvSpPr>
          <p:spPr>
            <a:xfrm>
              <a:off x="2269976" y="452479"/>
              <a:ext cx="5470376" cy="80310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70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000" b="1" i="1" dirty="0" smtClean="0">
                  <a:latin typeface="Proxima Nova Rg" pitchFamily="2" charset="0"/>
                </a:rPr>
                <a:t>DataArms. </a:t>
              </a:r>
              <a:r>
                <a:rPr lang="ru-RU" sz="4000" i="1" dirty="0" smtClean="0">
                  <a:latin typeface="Proxima Nova Lt" pitchFamily="2" charset="0"/>
                </a:rPr>
                <a:t>Мозги и руки вместе.</a:t>
              </a:r>
              <a:endParaRPr lang="ru-RU" sz="4000" i="1" dirty="0">
                <a:latin typeface="Proxima Nova Lt" pitchFamily="2" charset="0"/>
              </a:endParaRPr>
            </a:p>
          </p:txBody>
        </p:sp>
        <p:sp>
          <p:nvSpPr>
            <p:cNvPr id="6" name="Равнобедренный треугольник 5"/>
            <p:cNvSpPr/>
            <p:nvPr/>
          </p:nvSpPr>
          <p:spPr>
            <a:xfrm rot="5400000">
              <a:off x="4232899" y="-729700"/>
              <a:ext cx="45719" cy="3743685"/>
            </a:xfrm>
            <a:custGeom>
              <a:avLst/>
              <a:gdLst>
                <a:gd name="connsiteX0" fmla="*/ 0 w 45719"/>
                <a:gd name="connsiteY0" fmla="*/ 3743685 h 3743685"/>
                <a:gd name="connsiteX1" fmla="*/ 22860 w 45719"/>
                <a:gd name="connsiteY1" fmla="*/ 0 h 3743685"/>
                <a:gd name="connsiteX2" fmla="*/ 45719 w 45719"/>
                <a:gd name="connsiteY2" fmla="*/ 3743685 h 3743685"/>
                <a:gd name="connsiteX3" fmla="*/ 0 w 45719"/>
                <a:gd name="connsiteY3" fmla="*/ 3743685 h 3743685"/>
                <a:gd name="connsiteX0" fmla="*/ 0 w 45719"/>
                <a:gd name="connsiteY0" fmla="*/ 3743685 h 3743685"/>
                <a:gd name="connsiteX1" fmla="*/ 3810 w 45719"/>
                <a:gd name="connsiteY1" fmla="*/ 0 h 3743685"/>
                <a:gd name="connsiteX2" fmla="*/ 45719 w 45719"/>
                <a:gd name="connsiteY2" fmla="*/ 3743685 h 3743685"/>
                <a:gd name="connsiteX3" fmla="*/ 0 w 45719"/>
                <a:gd name="connsiteY3" fmla="*/ 3743685 h 3743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19" h="3743685">
                  <a:moveTo>
                    <a:pt x="0" y="3743685"/>
                  </a:moveTo>
                  <a:lnTo>
                    <a:pt x="3810" y="0"/>
                  </a:lnTo>
                  <a:lnTo>
                    <a:pt x="45719" y="3743685"/>
                  </a:lnTo>
                  <a:lnTo>
                    <a:pt x="0" y="3743685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35000">
                  <a:schemeClr val="dk1">
                    <a:tint val="37000"/>
                    <a:satMod val="300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24302" y="2564904"/>
            <a:ext cx="76361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ru-RU" sz="2400" dirty="0" smtClean="0"/>
          </a:p>
          <a:p>
            <a:r>
              <a:rPr lang="ru-RU" sz="2400" dirty="0" smtClean="0"/>
              <a:t>По горизонтали – группировки для аналитических разрезов, называемые «Измерениями».</a:t>
            </a:r>
          </a:p>
          <a:p>
            <a:endParaRPr lang="ru-RU" sz="2400" dirty="0"/>
          </a:p>
          <a:p>
            <a:r>
              <a:rPr lang="ru-RU" sz="2400" dirty="0" smtClean="0"/>
              <a:t>По вертикали – группировки для показателей (фактов)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04322" y="5301208"/>
            <a:ext cx="72760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Итог – мы визуализируем что в каком разрезе может быть необходимо бизнесу.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36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408"/>
            <a:ext cx="9143999" cy="691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26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307" y="1505427"/>
            <a:ext cx="8229600" cy="93885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E99A00"/>
                </a:solidFill>
              </a:rPr>
              <a:t>Путь консолидации кода</a:t>
            </a:r>
            <a:endParaRPr lang="ru-RU" b="1" dirty="0">
              <a:solidFill>
                <a:srgbClr val="E99A00"/>
              </a:solidFill>
            </a:endParaRPr>
          </a:p>
        </p:txBody>
      </p:sp>
      <p:pic>
        <p:nvPicPr>
          <p:cNvPr id="5" name="Picture 2" descr="C:\Users\ldmitry\Desktop\ddd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52" y="323343"/>
            <a:ext cx="1462973" cy="108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2269976" y="548680"/>
            <a:ext cx="5470376" cy="803108"/>
            <a:chOff x="2269976" y="452479"/>
            <a:chExt cx="5470376" cy="803108"/>
          </a:xfrm>
        </p:grpSpPr>
        <p:sp>
          <p:nvSpPr>
            <p:cNvPr id="4" name="Заголовок 1"/>
            <p:cNvSpPr txBox="1">
              <a:spLocks/>
            </p:cNvSpPr>
            <p:nvPr/>
          </p:nvSpPr>
          <p:spPr>
            <a:xfrm>
              <a:off x="2269976" y="452479"/>
              <a:ext cx="5470376" cy="80310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70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000" b="1" i="1" dirty="0" smtClean="0">
                  <a:latin typeface="Proxima Nova Rg" pitchFamily="2" charset="0"/>
                </a:rPr>
                <a:t>DataArms. </a:t>
              </a:r>
              <a:r>
                <a:rPr lang="ru-RU" sz="4000" i="1" dirty="0" smtClean="0">
                  <a:latin typeface="Proxima Nova Lt" pitchFamily="2" charset="0"/>
                </a:rPr>
                <a:t>Мозги и руки вместе.</a:t>
              </a:r>
              <a:endParaRPr lang="ru-RU" sz="4000" i="1" dirty="0">
                <a:latin typeface="Proxima Nova Lt" pitchFamily="2" charset="0"/>
              </a:endParaRPr>
            </a:p>
          </p:txBody>
        </p:sp>
        <p:sp>
          <p:nvSpPr>
            <p:cNvPr id="6" name="Равнобедренный треугольник 5"/>
            <p:cNvSpPr/>
            <p:nvPr/>
          </p:nvSpPr>
          <p:spPr>
            <a:xfrm rot="5400000">
              <a:off x="4232899" y="-729700"/>
              <a:ext cx="45719" cy="3743685"/>
            </a:xfrm>
            <a:custGeom>
              <a:avLst/>
              <a:gdLst>
                <a:gd name="connsiteX0" fmla="*/ 0 w 45719"/>
                <a:gd name="connsiteY0" fmla="*/ 3743685 h 3743685"/>
                <a:gd name="connsiteX1" fmla="*/ 22860 w 45719"/>
                <a:gd name="connsiteY1" fmla="*/ 0 h 3743685"/>
                <a:gd name="connsiteX2" fmla="*/ 45719 w 45719"/>
                <a:gd name="connsiteY2" fmla="*/ 3743685 h 3743685"/>
                <a:gd name="connsiteX3" fmla="*/ 0 w 45719"/>
                <a:gd name="connsiteY3" fmla="*/ 3743685 h 3743685"/>
                <a:gd name="connsiteX0" fmla="*/ 0 w 45719"/>
                <a:gd name="connsiteY0" fmla="*/ 3743685 h 3743685"/>
                <a:gd name="connsiteX1" fmla="*/ 3810 w 45719"/>
                <a:gd name="connsiteY1" fmla="*/ 0 h 3743685"/>
                <a:gd name="connsiteX2" fmla="*/ 45719 w 45719"/>
                <a:gd name="connsiteY2" fmla="*/ 3743685 h 3743685"/>
                <a:gd name="connsiteX3" fmla="*/ 0 w 45719"/>
                <a:gd name="connsiteY3" fmla="*/ 3743685 h 3743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19" h="3743685">
                  <a:moveTo>
                    <a:pt x="0" y="3743685"/>
                  </a:moveTo>
                  <a:lnTo>
                    <a:pt x="3810" y="0"/>
                  </a:lnTo>
                  <a:lnTo>
                    <a:pt x="45719" y="3743685"/>
                  </a:lnTo>
                  <a:lnTo>
                    <a:pt x="0" y="3743685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35000">
                  <a:schemeClr val="dk1">
                    <a:tint val="37000"/>
                    <a:satMod val="300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054082" y="5563374"/>
            <a:ext cx="71765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Итог – каждый показатель считается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один раз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во всех разрезах.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4307" y="2303294"/>
            <a:ext cx="76361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ru-RU" sz="2400" dirty="0" smtClean="0"/>
          </a:p>
          <a:p>
            <a:pPr marL="342900" indent="-342900">
              <a:buAutoNum type="arabicPeriod"/>
            </a:pPr>
            <a:r>
              <a:rPr lang="ru-RU" sz="2400" dirty="0" smtClean="0"/>
              <a:t>Вы создаёте шаблоны для ключевых запросов.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Вы создаёте представления и временные таблицы для промежуточных данных.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Вы систематизируете аналитические разрезы и показатели.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Вы строите таблицы в стиле </a:t>
            </a:r>
            <a:r>
              <a:rPr lang="en-US" sz="2400" dirty="0" smtClean="0"/>
              <a:t>DWH</a:t>
            </a:r>
            <a:r>
              <a:rPr lang="ru-RU" sz="2400" dirty="0" smtClean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или просто строите </a:t>
            </a:r>
            <a:r>
              <a:rPr lang="en-US" sz="2400" dirty="0" smtClean="0"/>
              <a:t>DWH</a:t>
            </a:r>
            <a:endParaRPr lang="ru-RU" sz="2400" dirty="0" smtClean="0"/>
          </a:p>
          <a:p>
            <a:pPr marL="342900" indent="-342900">
              <a:buAutoNum type="arabicPeriod"/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59031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64894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E99A00"/>
                </a:solidFill>
              </a:rPr>
              <a:t>Что такое измерение?</a:t>
            </a:r>
            <a:endParaRPr lang="ru-RU" b="1" dirty="0">
              <a:solidFill>
                <a:srgbClr val="E99A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1340768"/>
            <a:ext cx="763613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Таблица, содержащая поля (атрибуты) относящиеся к чему-либо, например, </a:t>
            </a:r>
            <a:r>
              <a:rPr lang="ru-RU" sz="2400" b="1" dirty="0" smtClean="0"/>
              <a:t>атрибуты абонента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endParaRPr lang="ru-RU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Тип (физ. лицо </a:t>
            </a:r>
            <a:r>
              <a:rPr lang="en-US" sz="2400" dirty="0" smtClean="0"/>
              <a:t>/</a:t>
            </a:r>
            <a:r>
              <a:rPr lang="ru-RU" sz="2400" dirty="0" smtClean="0"/>
              <a:t> юр. лицо)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ФИО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Г</a:t>
            </a:r>
            <a:r>
              <a:rPr lang="ru-RU" sz="2400" dirty="0" smtClean="0"/>
              <a:t>руппа в биллинге</a:t>
            </a:r>
          </a:p>
          <a:p>
            <a:pPr marL="457200" indent="-457200">
              <a:buFont typeface="+mj-lt"/>
              <a:buAutoNum type="arabicPeriod"/>
            </a:pPr>
            <a:endParaRPr lang="ru-RU" sz="2400" dirty="0"/>
          </a:p>
          <a:p>
            <a:r>
              <a:rPr lang="ru-RU" sz="2400" b="1" dirty="0" smtClean="0"/>
              <a:t>Атрибуты тарифного плана</a:t>
            </a:r>
            <a:r>
              <a:rPr lang="ru-RU" sz="2400" dirty="0" smtClean="0"/>
              <a:t>:</a:t>
            </a:r>
          </a:p>
          <a:p>
            <a:endParaRPr lang="ru-RU" sz="2400" dirty="0"/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Категория (с ТВ, без ТВ)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Тарифная линейка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Название тарифа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Является промо-тарифом?</a:t>
            </a:r>
          </a:p>
          <a:p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163519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E99A00"/>
                </a:solidFill>
              </a:rPr>
              <a:t>В отчётах, атрибуты измерений становятся уровнями группировки.. </a:t>
            </a:r>
            <a:endParaRPr lang="ru-RU" b="1" dirty="0">
              <a:solidFill>
                <a:srgbClr val="E99A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01" y="1929000"/>
            <a:ext cx="9065299" cy="3777208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5536" y="5800013"/>
            <a:ext cx="82296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E99A00"/>
                </a:solidFill>
              </a:rPr>
              <a:t>..или полями фильтрации </a:t>
            </a:r>
            <a:endParaRPr lang="ru-RU" b="1" dirty="0">
              <a:solidFill>
                <a:srgbClr val="E99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4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E99A00"/>
                </a:solidFill>
              </a:rPr>
              <a:t>Кто мы?</a:t>
            </a:r>
            <a:endParaRPr lang="ru-RU" b="1" dirty="0">
              <a:solidFill>
                <a:srgbClr val="E99A00"/>
              </a:solidFill>
            </a:endParaRPr>
          </a:p>
        </p:txBody>
      </p:sp>
      <p:pic>
        <p:nvPicPr>
          <p:cNvPr id="5" name="Picture 2" descr="C:\Users\ldmitry\Desktop\ddd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52" y="323343"/>
            <a:ext cx="1462973" cy="108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2269976" y="548680"/>
            <a:ext cx="5470376" cy="803108"/>
            <a:chOff x="2269976" y="452479"/>
            <a:chExt cx="5470376" cy="803108"/>
          </a:xfrm>
        </p:grpSpPr>
        <p:sp>
          <p:nvSpPr>
            <p:cNvPr id="4" name="Заголовок 1"/>
            <p:cNvSpPr txBox="1">
              <a:spLocks/>
            </p:cNvSpPr>
            <p:nvPr/>
          </p:nvSpPr>
          <p:spPr>
            <a:xfrm>
              <a:off x="2269976" y="452479"/>
              <a:ext cx="5470376" cy="80310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70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000" b="1" i="1" dirty="0" smtClean="0">
                  <a:latin typeface="Proxima Nova Rg" pitchFamily="2" charset="0"/>
                </a:rPr>
                <a:t>DataArms. </a:t>
              </a:r>
              <a:r>
                <a:rPr lang="ru-RU" sz="4000" i="1" dirty="0" smtClean="0">
                  <a:latin typeface="Proxima Nova Lt" pitchFamily="2" charset="0"/>
                </a:rPr>
                <a:t>Мозги и руки вместе.</a:t>
              </a:r>
              <a:endParaRPr lang="ru-RU" sz="4000" i="1" dirty="0">
                <a:latin typeface="Proxima Nova Lt" pitchFamily="2" charset="0"/>
              </a:endParaRPr>
            </a:p>
          </p:txBody>
        </p:sp>
        <p:sp>
          <p:nvSpPr>
            <p:cNvPr id="6" name="Равнобедренный треугольник 5"/>
            <p:cNvSpPr/>
            <p:nvPr/>
          </p:nvSpPr>
          <p:spPr>
            <a:xfrm rot="5400000">
              <a:off x="4232899" y="-729700"/>
              <a:ext cx="45719" cy="3743685"/>
            </a:xfrm>
            <a:custGeom>
              <a:avLst/>
              <a:gdLst>
                <a:gd name="connsiteX0" fmla="*/ 0 w 45719"/>
                <a:gd name="connsiteY0" fmla="*/ 3743685 h 3743685"/>
                <a:gd name="connsiteX1" fmla="*/ 22860 w 45719"/>
                <a:gd name="connsiteY1" fmla="*/ 0 h 3743685"/>
                <a:gd name="connsiteX2" fmla="*/ 45719 w 45719"/>
                <a:gd name="connsiteY2" fmla="*/ 3743685 h 3743685"/>
                <a:gd name="connsiteX3" fmla="*/ 0 w 45719"/>
                <a:gd name="connsiteY3" fmla="*/ 3743685 h 3743685"/>
                <a:gd name="connsiteX0" fmla="*/ 0 w 45719"/>
                <a:gd name="connsiteY0" fmla="*/ 3743685 h 3743685"/>
                <a:gd name="connsiteX1" fmla="*/ 3810 w 45719"/>
                <a:gd name="connsiteY1" fmla="*/ 0 h 3743685"/>
                <a:gd name="connsiteX2" fmla="*/ 45719 w 45719"/>
                <a:gd name="connsiteY2" fmla="*/ 3743685 h 3743685"/>
                <a:gd name="connsiteX3" fmla="*/ 0 w 45719"/>
                <a:gd name="connsiteY3" fmla="*/ 3743685 h 3743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19" h="3743685">
                  <a:moveTo>
                    <a:pt x="0" y="3743685"/>
                  </a:moveTo>
                  <a:lnTo>
                    <a:pt x="3810" y="0"/>
                  </a:lnTo>
                  <a:lnTo>
                    <a:pt x="45719" y="3743685"/>
                  </a:lnTo>
                  <a:lnTo>
                    <a:pt x="0" y="3743685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35000">
                  <a:schemeClr val="dk1">
                    <a:tint val="37000"/>
                    <a:satMod val="300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95" y="4725144"/>
            <a:ext cx="1471588" cy="138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30" y="2394980"/>
            <a:ext cx="1471588" cy="187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771798" y="4616753"/>
            <a:ext cx="4019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Барканов Константин Сергеевич (1988)</a:t>
            </a:r>
            <a:br>
              <a:rPr lang="ru-RU" dirty="0" smtClean="0"/>
            </a:br>
            <a:r>
              <a:rPr lang="en-US" sz="14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400" dirty="0" smtClean="0"/>
              <a:t>Компетенции: </a:t>
            </a:r>
            <a:r>
              <a:rPr lang="en-US" sz="1400" dirty="0" smtClean="0"/>
              <a:t>BI, DWH, Software Development</a:t>
            </a:r>
          </a:p>
          <a:p>
            <a:r>
              <a:rPr lang="ru-RU" sz="1400" dirty="0"/>
              <a:t>И</a:t>
            </a:r>
            <a:r>
              <a:rPr lang="ru-RU" sz="1400" dirty="0" smtClean="0"/>
              <a:t> </a:t>
            </a:r>
            <a:r>
              <a:rPr lang="ru-RU" sz="1400" dirty="0"/>
              <a:t>так же: </a:t>
            </a:r>
            <a:r>
              <a:rPr lang="en-US" sz="1400" dirty="0"/>
              <a:t>BG, LAN, </a:t>
            </a:r>
            <a:r>
              <a:rPr lang="en-US" sz="1400" dirty="0" smtClean="0"/>
              <a:t>Bill-Master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783673" y="2374785"/>
            <a:ext cx="43466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Ларионов Дмитрий Валерьевич (1978)</a:t>
            </a:r>
            <a:br>
              <a:rPr lang="ru-RU" dirty="0" smtClean="0"/>
            </a:br>
            <a:r>
              <a:rPr lang="ru-RU" sz="1400" dirty="0" smtClean="0"/>
              <a:t> </a:t>
            </a:r>
          </a:p>
          <a:p>
            <a:r>
              <a:rPr lang="ru-RU" sz="1400" dirty="0" smtClean="0"/>
              <a:t>Компетенции: </a:t>
            </a:r>
            <a:r>
              <a:rPr lang="en-US" sz="1400" dirty="0" smtClean="0"/>
              <a:t>BA, BI, DWH, ITSM, Software Architecture</a:t>
            </a:r>
            <a:endParaRPr lang="ru-RU" sz="1400" dirty="0" smtClean="0"/>
          </a:p>
          <a:p>
            <a:r>
              <a:rPr lang="ru-RU" sz="1400" dirty="0" smtClean="0"/>
              <a:t>А так же: </a:t>
            </a:r>
            <a:r>
              <a:rPr lang="en-US" sz="1400" dirty="0" smtClean="0"/>
              <a:t>BG, LAN, Bill-Master</a:t>
            </a:r>
            <a:r>
              <a:rPr lang="ru-RU" sz="1400" dirty="0" smtClean="0"/>
              <a:t>, немножко </a:t>
            </a:r>
            <a:r>
              <a:rPr lang="en-US" sz="1400" dirty="0" smtClean="0"/>
              <a:t>UTM</a:t>
            </a:r>
            <a:endParaRPr lang="ru-RU" sz="1400" dirty="0" smtClean="0"/>
          </a:p>
        </p:txBody>
      </p:sp>
      <p:grpSp>
        <p:nvGrpSpPr>
          <p:cNvPr id="15" name="Группа 14"/>
          <p:cNvGrpSpPr/>
          <p:nvPr/>
        </p:nvGrpSpPr>
        <p:grpSpPr>
          <a:xfrm>
            <a:off x="5139932" y="3800646"/>
            <a:ext cx="2456404" cy="635729"/>
            <a:chOff x="5210336" y="3889004"/>
            <a:chExt cx="2456404" cy="635729"/>
          </a:xfrm>
        </p:grpSpPr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0336" y="3889004"/>
              <a:ext cx="403282" cy="6357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7846" y="4019566"/>
              <a:ext cx="508894" cy="3746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3976632"/>
              <a:ext cx="466958" cy="4604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3512" y="4054943"/>
              <a:ext cx="475590" cy="303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2783673" y="3924320"/>
            <a:ext cx="2282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Проф. сертификация: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2752573" y="6042614"/>
            <a:ext cx="2282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Проф. сертификация:</a:t>
            </a:r>
            <a:endParaRPr lang="ru-RU" dirty="0"/>
          </a:p>
        </p:txBody>
      </p:sp>
      <p:pic>
        <p:nvPicPr>
          <p:cNvPr id="36" name="Объект 7"/>
          <p:cNvPicPr>
            <a:picLocks noGrp="1" noChangeAspect="1"/>
          </p:cNvPicPr>
          <p:nvPr>
            <p:ph idx="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633" y="5846636"/>
            <a:ext cx="1259632" cy="789738"/>
          </a:xfrm>
        </p:spPr>
      </p:pic>
    </p:spTree>
    <p:extLst>
      <p:ext uri="{BB962C8B-B14F-4D97-AF65-F5344CB8AC3E}">
        <p14:creationId xmlns:p14="http://schemas.microsoft.com/office/powerpoint/2010/main" val="378954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64894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E99A00"/>
                </a:solidFill>
              </a:rPr>
              <a:t>Пример атрибутов даты</a:t>
            </a:r>
            <a:endParaRPr lang="ru-RU" b="1" dirty="0">
              <a:solidFill>
                <a:srgbClr val="E99A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1844824"/>
            <a:ext cx="763613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Мы на этапе формирования измерения, включаем все атрибуты, которые нам могут быть необходимы. Например, для измерения Дата это:</a:t>
            </a:r>
          </a:p>
          <a:p>
            <a:endParaRPr lang="ru-RU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Дата во всех возможных форматах.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Месяц, которому принадлежит дата.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Номер недели (если нужно).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Номер и название дня недели.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Является ли дата последним днём месяца?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Является ли дата выходным днём?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Является ли дата чем-то ещё…. ?</a:t>
            </a:r>
          </a:p>
          <a:p>
            <a:pPr marL="457200" indent="-457200">
              <a:buFont typeface="+mj-lt"/>
              <a:buAutoNum type="arabicPeriod"/>
            </a:pPr>
            <a:endParaRPr lang="ru-RU" sz="2400" dirty="0" smtClean="0"/>
          </a:p>
          <a:p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348467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35" y="0"/>
            <a:ext cx="772472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5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307" y="15751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E99A00"/>
                </a:solidFill>
              </a:rPr>
              <a:t>Как сделать, чтобы цифры не прыгали?</a:t>
            </a:r>
            <a:endParaRPr lang="ru-RU" b="1" dirty="0">
              <a:solidFill>
                <a:srgbClr val="E99A00"/>
              </a:solidFill>
            </a:endParaRPr>
          </a:p>
        </p:txBody>
      </p:sp>
      <p:pic>
        <p:nvPicPr>
          <p:cNvPr id="5" name="Picture 2" descr="C:\Users\ldmitry\Desktop\ddd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52" y="323343"/>
            <a:ext cx="1462973" cy="108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2269976" y="548680"/>
            <a:ext cx="5470376" cy="803108"/>
            <a:chOff x="2269976" y="452479"/>
            <a:chExt cx="5470376" cy="803108"/>
          </a:xfrm>
        </p:grpSpPr>
        <p:sp>
          <p:nvSpPr>
            <p:cNvPr id="4" name="Заголовок 1"/>
            <p:cNvSpPr txBox="1">
              <a:spLocks/>
            </p:cNvSpPr>
            <p:nvPr/>
          </p:nvSpPr>
          <p:spPr>
            <a:xfrm>
              <a:off x="2269976" y="452479"/>
              <a:ext cx="5470376" cy="80310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70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000" b="1" i="1" dirty="0" smtClean="0">
                  <a:latin typeface="Proxima Nova Rg" pitchFamily="2" charset="0"/>
                </a:rPr>
                <a:t>DataArms. </a:t>
              </a:r>
              <a:r>
                <a:rPr lang="ru-RU" sz="4000" i="1" dirty="0" smtClean="0">
                  <a:latin typeface="Proxima Nova Lt" pitchFamily="2" charset="0"/>
                </a:rPr>
                <a:t>Мозги и руки вместе.</a:t>
              </a:r>
              <a:endParaRPr lang="ru-RU" sz="4000" i="1" dirty="0">
                <a:latin typeface="Proxima Nova Lt" pitchFamily="2" charset="0"/>
              </a:endParaRPr>
            </a:p>
          </p:txBody>
        </p:sp>
        <p:sp>
          <p:nvSpPr>
            <p:cNvPr id="6" name="Равнобедренный треугольник 5"/>
            <p:cNvSpPr/>
            <p:nvPr/>
          </p:nvSpPr>
          <p:spPr>
            <a:xfrm rot="5400000">
              <a:off x="4232899" y="-729700"/>
              <a:ext cx="45719" cy="3743685"/>
            </a:xfrm>
            <a:custGeom>
              <a:avLst/>
              <a:gdLst>
                <a:gd name="connsiteX0" fmla="*/ 0 w 45719"/>
                <a:gd name="connsiteY0" fmla="*/ 3743685 h 3743685"/>
                <a:gd name="connsiteX1" fmla="*/ 22860 w 45719"/>
                <a:gd name="connsiteY1" fmla="*/ 0 h 3743685"/>
                <a:gd name="connsiteX2" fmla="*/ 45719 w 45719"/>
                <a:gd name="connsiteY2" fmla="*/ 3743685 h 3743685"/>
                <a:gd name="connsiteX3" fmla="*/ 0 w 45719"/>
                <a:gd name="connsiteY3" fmla="*/ 3743685 h 3743685"/>
                <a:gd name="connsiteX0" fmla="*/ 0 w 45719"/>
                <a:gd name="connsiteY0" fmla="*/ 3743685 h 3743685"/>
                <a:gd name="connsiteX1" fmla="*/ 3810 w 45719"/>
                <a:gd name="connsiteY1" fmla="*/ 0 h 3743685"/>
                <a:gd name="connsiteX2" fmla="*/ 45719 w 45719"/>
                <a:gd name="connsiteY2" fmla="*/ 3743685 h 3743685"/>
                <a:gd name="connsiteX3" fmla="*/ 0 w 45719"/>
                <a:gd name="connsiteY3" fmla="*/ 3743685 h 3743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19" h="3743685">
                  <a:moveTo>
                    <a:pt x="0" y="3743685"/>
                  </a:moveTo>
                  <a:lnTo>
                    <a:pt x="3810" y="0"/>
                  </a:lnTo>
                  <a:lnTo>
                    <a:pt x="45719" y="3743685"/>
                  </a:lnTo>
                  <a:lnTo>
                    <a:pt x="0" y="3743685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35000">
                  <a:schemeClr val="dk1">
                    <a:tint val="37000"/>
                    <a:satMod val="300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96418" y="2883165"/>
            <a:ext cx="76493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ru-RU" sz="2400" dirty="0" smtClean="0"/>
          </a:p>
          <a:p>
            <a:r>
              <a:rPr lang="ru-RU" sz="2400" dirty="0" smtClean="0"/>
              <a:t>При изменении данных в биллинге, есть альтернатива:</a:t>
            </a:r>
          </a:p>
          <a:p>
            <a:endParaRPr lang="ru-RU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Изменить атрибут в таблице измерения.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Создать новую запись в таблице измерения.</a:t>
            </a:r>
          </a:p>
          <a:p>
            <a:pPr marL="457200" indent="-457200">
              <a:buFont typeface="+mj-lt"/>
              <a:buAutoNum type="arabicPeriod"/>
            </a:pPr>
            <a:endParaRPr lang="ru-RU" sz="2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899592" y="5373216"/>
            <a:ext cx="67952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Н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еважно сколько записей создано в измерении на одну бизнес-сущность.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4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307" y="15751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E99A00"/>
                </a:solidFill>
              </a:rPr>
              <a:t>Как сделать, чтобы цифры не прыгали?</a:t>
            </a:r>
            <a:endParaRPr lang="ru-RU" b="1" dirty="0">
              <a:solidFill>
                <a:srgbClr val="E99A00"/>
              </a:solidFill>
            </a:endParaRPr>
          </a:p>
        </p:txBody>
      </p:sp>
      <p:pic>
        <p:nvPicPr>
          <p:cNvPr id="5" name="Picture 2" descr="C:\Users\ldmitry\Desktop\ddd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52" y="323343"/>
            <a:ext cx="1462973" cy="108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2269976" y="548680"/>
            <a:ext cx="5470376" cy="803108"/>
            <a:chOff x="2269976" y="452479"/>
            <a:chExt cx="5470376" cy="803108"/>
          </a:xfrm>
        </p:grpSpPr>
        <p:sp>
          <p:nvSpPr>
            <p:cNvPr id="4" name="Заголовок 1"/>
            <p:cNvSpPr txBox="1">
              <a:spLocks/>
            </p:cNvSpPr>
            <p:nvPr/>
          </p:nvSpPr>
          <p:spPr>
            <a:xfrm>
              <a:off x="2269976" y="452479"/>
              <a:ext cx="5470376" cy="80310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70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000" b="1" i="1" dirty="0" smtClean="0">
                  <a:latin typeface="Proxima Nova Rg" pitchFamily="2" charset="0"/>
                </a:rPr>
                <a:t>DataArms. </a:t>
              </a:r>
              <a:r>
                <a:rPr lang="ru-RU" sz="4000" i="1" dirty="0" smtClean="0">
                  <a:latin typeface="Proxima Nova Lt" pitchFamily="2" charset="0"/>
                </a:rPr>
                <a:t>Мозги и руки вместе.</a:t>
              </a:r>
              <a:endParaRPr lang="ru-RU" sz="4000" i="1" dirty="0">
                <a:latin typeface="Proxima Nova Lt" pitchFamily="2" charset="0"/>
              </a:endParaRPr>
            </a:p>
          </p:txBody>
        </p:sp>
        <p:sp>
          <p:nvSpPr>
            <p:cNvPr id="6" name="Равнобедренный треугольник 5"/>
            <p:cNvSpPr/>
            <p:nvPr/>
          </p:nvSpPr>
          <p:spPr>
            <a:xfrm rot="5400000">
              <a:off x="4232899" y="-729700"/>
              <a:ext cx="45719" cy="3743685"/>
            </a:xfrm>
            <a:custGeom>
              <a:avLst/>
              <a:gdLst>
                <a:gd name="connsiteX0" fmla="*/ 0 w 45719"/>
                <a:gd name="connsiteY0" fmla="*/ 3743685 h 3743685"/>
                <a:gd name="connsiteX1" fmla="*/ 22860 w 45719"/>
                <a:gd name="connsiteY1" fmla="*/ 0 h 3743685"/>
                <a:gd name="connsiteX2" fmla="*/ 45719 w 45719"/>
                <a:gd name="connsiteY2" fmla="*/ 3743685 h 3743685"/>
                <a:gd name="connsiteX3" fmla="*/ 0 w 45719"/>
                <a:gd name="connsiteY3" fmla="*/ 3743685 h 3743685"/>
                <a:gd name="connsiteX0" fmla="*/ 0 w 45719"/>
                <a:gd name="connsiteY0" fmla="*/ 3743685 h 3743685"/>
                <a:gd name="connsiteX1" fmla="*/ 3810 w 45719"/>
                <a:gd name="connsiteY1" fmla="*/ 0 h 3743685"/>
                <a:gd name="connsiteX2" fmla="*/ 45719 w 45719"/>
                <a:gd name="connsiteY2" fmla="*/ 3743685 h 3743685"/>
                <a:gd name="connsiteX3" fmla="*/ 0 w 45719"/>
                <a:gd name="connsiteY3" fmla="*/ 3743685 h 3743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19" h="3743685">
                  <a:moveTo>
                    <a:pt x="0" y="3743685"/>
                  </a:moveTo>
                  <a:lnTo>
                    <a:pt x="3810" y="0"/>
                  </a:lnTo>
                  <a:lnTo>
                    <a:pt x="45719" y="3743685"/>
                  </a:lnTo>
                  <a:lnTo>
                    <a:pt x="0" y="3743685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35000">
                  <a:schemeClr val="dk1">
                    <a:tint val="37000"/>
                    <a:satMod val="300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73508"/>
            <a:ext cx="9139202" cy="15843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6631" y="4869160"/>
            <a:ext cx="8568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Факты прошлого, привязанные к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AccountKey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 123213764,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всегда будут отбираться 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или группироваться по «Тип» = «Физ.лицо».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13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307" y="1283453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E99A00"/>
                </a:solidFill>
              </a:rPr>
              <a:t>Дата признания факта</a:t>
            </a:r>
            <a:endParaRPr lang="ru-RU" b="1" dirty="0">
              <a:solidFill>
                <a:srgbClr val="E99A00"/>
              </a:solidFill>
            </a:endParaRPr>
          </a:p>
        </p:txBody>
      </p:sp>
      <p:pic>
        <p:nvPicPr>
          <p:cNvPr id="5" name="Picture 2" descr="C:\Users\ldmitry\Desktop\ddd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52" y="323343"/>
            <a:ext cx="1462973" cy="108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2269976" y="548680"/>
            <a:ext cx="5470376" cy="803108"/>
            <a:chOff x="2269976" y="452479"/>
            <a:chExt cx="5470376" cy="803108"/>
          </a:xfrm>
        </p:grpSpPr>
        <p:sp>
          <p:nvSpPr>
            <p:cNvPr id="4" name="Заголовок 1"/>
            <p:cNvSpPr txBox="1">
              <a:spLocks/>
            </p:cNvSpPr>
            <p:nvPr/>
          </p:nvSpPr>
          <p:spPr>
            <a:xfrm>
              <a:off x="2269976" y="452479"/>
              <a:ext cx="5470376" cy="80310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70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000" b="1" i="1" dirty="0" smtClean="0">
                  <a:latin typeface="Proxima Nova Rg" pitchFamily="2" charset="0"/>
                </a:rPr>
                <a:t>DataArms. </a:t>
              </a:r>
              <a:r>
                <a:rPr lang="ru-RU" sz="4000" i="1" dirty="0" smtClean="0">
                  <a:latin typeface="Proxima Nova Lt" pitchFamily="2" charset="0"/>
                </a:rPr>
                <a:t>Мозги и руки вместе.</a:t>
              </a:r>
              <a:endParaRPr lang="ru-RU" sz="4000" i="1" dirty="0">
                <a:latin typeface="Proxima Nova Lt" pitchFamily="2" charset="0"/>
              </a:endParaRPr>
            </a:p>
          </p:txBody>
        </p:sp>
        <p:sp>
          <p:nvSpPr>
            <p:cNvPr id="6" name="Равнобедренный треугольник 5"/>
            <p:cNvSpPr/>
            <p:nvPr/>
          </p:nvSpPr>
          <p:spPr>
            <a:xfrm rot="5400000">
              <a:off x="4232899" y="-729700"/>
              <a:ext cx="45719" cy="3743685"/>
            </a:xfrm>
            <a:custGeom>
              <a:avLst/>
              <a:gdLst>
                <a:gd name="connsiteX0" fmla="*/ 0 w 45719"/>
                <a:gd name="connsiteY0" fmla="*/ 3743685 h 3743685"/>
                <a:gd name="connsiteX1" fmla="*/ 22860 w 45719"/>
                <a:gd name="connsiteY1" fmla="*/ 0 h 3743685"/>
                <a:gd name="connsiteX2" fmla="*/ 45719 w 45719"/>
                <a:gd name="connsiteY2" fmla="*/ 3743685 h 3743685"/>
                <a:gd name="connsiteX3" fmla="*/ 0 w 45719"/>
                <a:gd name="connsiteY3" fmla="*/ 3743685 h 3743685"/>
                <a:gd name="connsiteX0" fmla="*/ 0 w 45719"/>
                <a:gd name="connsiteY0" fmla="*/ 3743685 h 3743685"/>
                <a:gd name="connsiteX1" fmla="*/ 3810 w 45719"/>
                <a:gd name="connsiteY1" fmla="*/ 0 h 3743685"/>
                <a:gd name="connsiteX2" fmla="*/ 45719 w 45719"/>
                <a:gd name="connsiteY2" fmla="*/ 3743685 h 3743685"/>
                <a:gd name="connsiteX3" fmla="*/ 0 w 45719"/>
                <a:gd name="connsiteY3" fmla="*/ 3743685 h 3743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19" h="3743685">
                  <a:moveTo>
                    <a:pt x="0" y="3743685"/>
                  </a:moveTo>
                  <a:lnTo>
                    <a:pt x="3810" y="0"/>
                  </a:lnTo>
                  <a:lnTo>
                    <a:pt x="45719" y="3743685"/>
                  </a:lnTo>
                  <a:lnTo>
                    <a:pt x="0" y="3743685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35000">
                  <a:schemeClr val="dk1">
                    <a:tint val="37000"/>
                    <a:satMod val="300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96418" y="2422745"/>
            <a:ext cx="76493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Мы признаём выручку, </a:t>
            </a:r>
            <a:r>
              <a:rPr lang="en-US" sz="2400" dirty="0" smtClean="0"/>
              <a:t>ARPU, </a:t>
            </a:r>
            <a:r>
              <a:rPr lang="ru-RU" sz="2400" dirty="0" smtClean="0"/>
              <a:t>факт активности абонента и другие месячные факты последним числом месяца.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Это означает – записи в таблице фактов, привязываются к записям измерений, которые были актуальны на последнее число месяца.</a:t>
            </a:r>
          </a:p>
          <a:p>
            <a:pPr marL="457200" indent="-457200">
              <a:buFont typeface="+mj-lt"/>
              <a:buAutoNum type="arabicPeriod"/>
            </a:pPr>
            <a:endParaRPr lang="ru-RU" sz="2400" dirty="0" smtClean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5184"/>
            <a:ext cx="9139202" cy="158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22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02854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E99A00"/>
                </a:solidFill>
              </a:rPr>
              <a:t>Как выглядит </a:t>
            </a:r>
            <a:r>
              <a:rPr lang="en-US" b="1" dirty="0" smtClean="0">
                <a:solidFill>
                  <a:srgbClr val="E99A00"/>
                </a:solidFill>
              </a:rPr>
              <a:t>SQL </a:t>
            </a:r>
            <a:r>
              <a:rPr lang="ru-RU" b="1" dirty="0" smtClean="0">
                <a:solidFill>
                  <a:srgbClr val="E99A00"/>
                </a:solidFill>
              </a:rPr>
              <a:t>запрос?</a:t>
            </a:r>
            <a:endParaRPr lang="ru-RU" b="1" dirty="0">
              <a:solidFill>
                <a:srgbClr val="E99A00"/>
              </a:solidFill>
            </a:endParaRPr>
          </a:p>
        </p:txBody>
      </p:sp>
      <p:pic>
        <p:nvPicPr>
          <p:cNvPr id="5" name="Picture 2" descr="C:\Users\ldmitry\Desktop\ddd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52" y="323343"/>
            <a:ext cx="1462973" cy="108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2269976" y="548680"/>
            <a:ext cx="5470376" cy="803108"/>
            <a:chOff x="2269976" y="452479"/>
            <a:chExt cx="5470376" cy="803108"/>
          </a:xfrm>
        </p:grpSpPr>
        <p:sp>
          <p:nvSpPr>
            <p:cNvPr id="4" name="Заголовок 1"/>
            <p:cNvSpPr txBox="1">
              <a:spLocks/>
            </p:cNvSpPr>
            <p:nvPr/>
          </p:nvSpPr>
          <p:spPr>
            <a:xfrm>
              <a:off x="2269976" y="452479"/>
              <a:ext cx="5470376" cy="80310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70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000" b="1" i="1" dirty="0" smtClean="0">
                  <a:latin typeface="Proxima Nova Rg" pitchFamily="2" charset="0"/>
                </a:rPr>
                <a:t>DataArms. </a:t>
              </a:r>
              <a:r>
                <a:rPr lang="ru-RU" sz="4000" i="1" dirty="0" smtClean="0">
                  <a:latin typeface="Proxima Nova Lt" pitchFamily="2" charset="0"/>
                </a:rPr>
                <a:t>Мозги и руки вместе.</a:t>
              </a:r>
              <a:endParaRPr lang="ru-RU" sz="4000" i="1" dirty="0">
                <a:latin typeface="Proxima Nova Lt" pitchFamily="2" charset="0"/>
              </a:endParaRPr>
            </a:p>
          </p:txBody>
        </p:sp>
        <p:sp>
          <p:nvSpPr>
            <p:cNvPr id="6" name="Равнобедренный треугольник 5"/>
            <p:cNvSpPr/>
            <p:nvPr/>
          </p:nvSpPr>
          <p:spPr>
            <a:xfrm rot="5400000">
              <a:off x="4232899" y="-729700"/>
              <a:ext cx="45719" cy="3743685"/>
            </a:xfrm>
            <a:custGeom>
              <a:avLst/>
              <a:gdLst>
                <a:gd name="connsiteX0" fmla="*/ 0 w 45719"/>
                <a:gd name="connsiteY0" fmla="*/ 3743685 h 3743685"/>
                <a:gd name="connsiteX1" fmla="*/ 22860 w 45719"/>
                <a:gd name="connsiteY1" fmla="*/ 0 h 3743685"/>
                <a:gd name="connsiteX2" fmla="*/ 45719 w 45719"/>
                <a:gd name="connsiteY2" fmla="*/ 3743685 h 3743685"/>
                <a:gd name="connsiteX3" fmla="*/ 0 w 45719"/>
                <a:gd name="connsiteY3" fmla="*/ 3743685 h 3743685"/>
                <a:gd name="connsiteX0" fmla="*/ 0 w 45719"/>
                <a:gd name="connsiteY0" fmla="*/ 3743685 h 3743685"/>
                <a:gd name="connsiteX1" fmla="*/ 3810 w 45719"/>
                <a:gd name="connsiteY1" fmla="*/ 0 h 3743685"/>
                <a:gd name="connsiteX2" fmla="*/ 45719 w 45719"/>
                <a:gd name="connsiteY2" fmla="*/ 3743685 h 3743685"/>
                <a:gd name="connsiteX3" fmla="*/ 0 w 45719"/>
                <a:gd name="connsiteY3" fmla="*/ 3743685 h 3743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19" h="3743685">
                  <a:moveTo>
                    <a:pt x="0" y="3743685"/>
                  </a:moveTo>
                  <a:lnTo>
                    <a:pt x="3810" y="0"/>
                  </a:lnTo>
                  <a:lnTo>
                    <a:pt x="45719" y="3743685"/>
                  </a:lnTo>
                  <a:lnTo>
                    <a:pt x="0" y="3743685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35000">
                  <a:schemeClr val="dk1">
                    <a:tint val="37000"/>
                    <a:satMod val="300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27584" y="2508756"/>
            <a:ext cx="76493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SELECT .. </a:t>
            </a:r>
            <a:r>
              <a:rPr lang="ru-RU" sz="2400" dirty="0"/>
              <a:t>п</a:t>
            </a:r>
            <a:r>
              <a:rPr lang="ru-RU" sz="2400" dirty="0" smtClean="0"/>
              <a:t>оля .. </a:t>
            </a:r>
          </a:p>
          <a:p>
            <a:r>
              <a:rPr lang="en-US" sz="2400" dirty="0" smtClean="0"/>
              <a:t>FROM &lt;</a:t>
            </a:r>
            <a:r>
              <a:rPr lang="ru-RU" sz="2400" dirty="0" smtClean="0"/>
              <a:t>таблица фактов</a:t>
            </a:r>
            <a:r>
              <a:rPr lang="en-US" sz="2400" dirty="0" smtClean="0"/>
              <a:t>&gt;</a:t>
            </a:r>
            <a:endParaRPr lang="ru-RU" sz="2400" dirty="0" smtClean="0"/>
          </a:p>
          <a:p>
            <a:r>
              <a:rPr lang="en-US" sz="2400" dirty="0" smtClean="0"/>
              <a:t>LEFT JOIN </a:t>
            </a:r>
            <a:r>
              <a:rPr lang="en-US" sz="2400" dirty="0"/>
              <a:t>&lt;</a:t>
            </a:r>
            <a:r>
              <a:rPr lang="ru-RU" sz="2400" dirty="0"/>
              <a:t>таблица </a:t>
            </a:r>
            <a:r>
              <a:rPr lang="ru-RU" sz="2400" dirty="0" smtClean="0"/>
              <a:t>измерений</a:t>
            </a:r>
            <a:r>
              <a:rPr lang="en-US" sz="2400" dirty="0" smtClean="0"/>
              <a:t>&gt;</a:t>
            </a:r>
            <a:endParaRPr lang="ru-RU" sz="2400" dirty="0"/>
          </a:p>
          <a:p>
            <a:r>
              <a:rPr lang="en-US" sz="2400" dirty="0"/>
              <a:t>LEFT JOIN &lt;</a:t>
            </a:r>
            <a:r>
              <a:rPr lang="ru-RU" sz="2400" dirty="0"/>
              <a:t>таблица измерений</a:t>
            </a:r>
            <a:r>
              <a:rPr lang="en-US" sz="2400" dirty="0"/>
              <a:t>&gt;</a:t>
            </a:r>
            <a:endParaRPr lang="ru-RU" sz="2400" dirty="0"/>
          </a:p>
          <a:p>
            <a:r>
              <a:rPr lang="ru-RU" sz="2400" dirty="0" smtClean="0"/>
              <a:t>..</a:t>
            </a:r>
          </a:p>
          <a:p>
            <a:r>
              <a:rPr lang="en-US" sz="2400" dirty="0" smtClean="0"/>
              <a:t>WHERE .. </a:t>
            </a:r>
            <a:r>
              <a:rPr lang="ru-RU" sz="2400" dirty="0" smtClean="0"/>
              <a:t>условия отбора по атрибутам измерений</a:t>
            </a:r>
          </a:p>
          <a:p>
            <a:pPr marL="457200" indent="-457200">
              <a:buFont typeface="+mj-lt"/>
              <a:buAutoNum type="arabicPeriod"/>
            </a:pPr>
            <a:endParaRPr lang="ru-RU" sz="24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259785" y="5085184"/>
            <a:ext cx="87849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В каждом запросе участвует таблица фактов – большая (миллионы записей) и таблицы измерений – маленькие (от сотен записей до сотен тысяч записей).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32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2" y="188639"/>
            <a:ext cx="9140477" cy="648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14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7692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E99A00"/>
                </a:solidFill>
              </a:rPr>
              <a:t>В «звёздной» схеме нет проблем с оптимизацией </a:t>
            </a:r>
            <a:endParaRPr lang="ru-RU" b="1" dirty="0">
              <a:solidFill>
                <a:srgbClr val="E99A00"/>
              </a:solidFill>
            </a:endParaRPr>
          </a:p>
        </p:txBody>
      </p:sp>
      <p:pic>
        <p:nvPicPr>
          <p:cNvPr id="5" name="Picture 2" descr="C:\Users\ldmitry\Desktop\ddd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52" y="323343"/>
            <a:ext cx="1462973" cy="108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2269976" y="548680"/>
            <a:ext cx="5470376" cy="803108"/>
            <a:chOff x="2269976" y="452479"/>
            <a:chExt cx="5470376" cy="803108"/>
          </a:xfrm>
        </p:grpSpPr>
        <p:sp>
          <p:nvSpPr>
            <p:cNvPr id="4" name="Заголовок 1"/>
            <p:cNvSpPr txBox="1">
              <a:spLocks/>
            </p:cNvSpPr>
            <p:nvPr/>
          </p:nvSpPr>
          <p:spPr>
            <a:xfrm>
              <a:off x="2269976" y="452479"/>
              <a:ext cx="5470376" cy="80310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70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000" b="1" i="1" dirty="0" smtClean="0">
                  <a:latin typeface="Proxima Nova Rg" pitchFamily="2" charset="0"/>
                </a:rPr>
                <a:t>DataArms. </a:t>
              </a:r>
              <a:r>
                <a:rPr lang="ru-RU" sz="4000" i="1" dirty="0" smtClean="0">
                  <a:latin typeface="Proxima Nova Lt" pitchFamily="2" charset="0"/>
                </a:rPr>
                <a:t>Мозги и руки вместе.</a:t>
              </a:r>
              <a:endParaRPr lang="ru-RU" sz="4000" i="1" dirty="0">
                <a:latin typeface="Proxima Nova Lt" pitchFamily="2" charset="0"/>
              </a:endParaRPr>
            </a:p>
          </p:txBody>
        </p:sp>
        <p:sp>
          <p:nvSpPr>
            <p:cNvPr id="6" name="Равнобедренный треугольник 5"/>
            <p:cNvSpPr/>
            <p:nvPr/>
          </p:nvSpPr>
          <p:spPr>
            <a:xfrm rot="5400000">
              <a:off x="4232899" y="-729700"/>
              <a:ext cx="45719" cy="3743685"/>
            </a:xfrm>
            <a:custGeom>
              <a:avLst/>
              <a:gdLst>
                <a:gd name="connsiteX0" fmla="*/ 0 w 45719"/>
                <a:gd name="connsiteY0" fmla="*/ 3743685 h 3743685"/>
                <a:gd name="connsiteX1" fmla="*/ 22860 w 45719"/>
                <a:gd name="connsiteY1" fmla="*/ 0 h 3743685"/>
                <a:gd name="connsiteX2" fmla="*/ 45719 w 45719"/>
                <a:gd name="connsiteY2" fmla="*/ 3743685 h 3743685"/>
                <a:gd name="connsiteX3" fmla="*/ 0 w 45719"/>
                <a:gd name="connsiteY3" fmla="*/ 3743685 h 3743685"/>
                <a:gd name="connsiteX0" fmla="*/ 0 w 45719"/>
                <a:gd name="connsiteY0" fmla="*/ 3743685 h 3743685"/>
                <a:gd name="connsiteX1" fmla="*/ 3810 w 45719"/>
                <a:gd name="connsiteY1" fmla="*/ 0 h 3743685"/>
                <a:gd name="connsiteX2" fmla="*/ 45719 w 45719"/>
                <a:gd name="connsiteY2" fmla="*/ 3743685 h 3743685"/>
                <a:gd name="connsiteX3" fmla="*/ 0 w 45719"/>
                <a:gd name="connsiteY3" fmla="*/ 3743685 h 3743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19" h="3743685">
                  <a:moveTo>
                    <a:pt x="0" y="3743685"/>
                  </a:moveTo>
                  <a:lnTo>
                    <a:pt x="3810" y="0"/>
                  </a:lnTo>
                  <a:lnTo>
                    <a:pt x="45719" y="3743685"/>
                  </a:lnTo>
                  <a:lnTo>
                    <a:pt x="0" y="3743685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35000">
                  <a:schemeClr val="dk1">
                    <a:tint val="37000"/>
                    <a:satMod val="300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55576" y="3717032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/>
              <a:t>Вы связываете меньше таблиц, чем в нормализованной.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В одном запросе участвует только одна большая таблица.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Одни и те же индексы будут полезны во всех запросах.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5580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7692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E99A00"/>
                </a:solidFill>
              </a:rPr>
              <a:t>Нет проблем с хранением истории</a:t>
            </a:r>
            <a:endParaRPr lang="ru-RU" b="1" dirty="0">
              <a:solidFill>
                <a:srgbClr val="E99A00"/>
              </a:solidFill>
            </a:endParaRPr>
          </a:p>
        </p:txBody>
      </p:sp>
      <p:pic>
        <p:nvPicPr>
          <p:cNvPr id="5" name="Picture 2" descr="C:\Users\ldmitry\Desktop\ddd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52" y="323343"/>
            <a:ext cx="1462973" cy="108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2269976" y="548680"/>
            <a:ext cx="5470376" cy="803108"/>
            <a:chOff x="2269976" y="452479"/>
            <a:chExt cx="5470376" cy="803108"/>
          </a:xfrm>
        </p:grpSpPr>
        <p:sp>
          <p:nvSpPr>
            <p:cNvPr id="4" name="Заголовок 1"/>
            <p:cNvSpPr txBox="1">
              <a:spLocks/>
            </p:cNvSpPr>
            <p:nvPr/>
          </p:nvSpPr>
          <p:spPr>
            <a:xfrm>
              <a:off x="2269976" y="452479"/>
              <a:ext cx="5470376" cy="80310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70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000" b="1" i="1" dirty="0" smtClean="0">
                  <a:latin typeface="Proxima Nova Rg" pitchFamily="2" charset="0"/>
                </a:rPr>
                <a:t>DataArms. </a:t>
              </a:r>
              <a:r>
                <a:rPr lang="ru-RU" sz="4000" i="1" dirty="0" smtClean="0">
                  <a:latin typeface="Proxima Nova Lt" pitchFamily="2" charset="0"/>
                </a:rPr>
                <a:t>Мозги и руки вместе.</a:t>
              </a:r>
              <a:endParaRPr lang="ru-RU" sz="4000" i="1" dirty="0">
                <a:latin typeface="Proxima Nova Lt" pitchFamily="2" charset="0"/>
              </a:endParaRPr>
            </a:p>
          </p:txBody>
        </p:sp>
        <p:sp>
          <p:nvSpPr>
            <p:cNvPr id="6" name="Равнобедренный треугольник 5"/>
            <p:cNvSpPr/>
            <p:nvPr/>
          </p:nvSpPr>
          <p:spPr>
            <a:xfrm rot="5400000">
              <a:off x="4232899" y="-729700"/>
              <a:ext cx="45719" cy="3743685"/>
            </a:xfrm>
            <a:custGeom>
              <a:avLst/>
              <a:gdLst>
                <a:gd name="connsiteX0" fmla="*/ 0 w 45719"/>
                <a:gd name="connsiteY0" fmla="*/ 3743685 h 3743685"/>
                <a:gd name="connsiteX1" fmla="*/ 22860 w 45719"/>
                <a:gd name="connsiteY1" fmla="*/ 0 h 3743685"/>
                <a:gd name="connsiteX2" fmla="*/ 45719 w 45719"/>
                <a:gd name="connsiteY2" fmla="*/ 3743685 h 3743685"/>
                <a:gd name="connsiteX3" fmla="*/ 0 w 45719"/>
                <a:gd name="connsiteY3" fmla="*/ 3743685 h 3743685"/>
                <a:gd name="connsiteX0" fmla="*/ 0 w 45719"/>
                <a:gd name="connsiteY0" fmla="*/ 3743685 h 3743685"/>
                <a:gd name="connsiteX1" fmla="*/ 3810 w 45719"/>
                <a:gd name="connsiteY1" fmla="*/ 0 h 3743685"/>
                <a:gd name="connsiteX2" fmla="*/ 45719 w 45719"/>
                <a:gd name="connsiteY2" fmla="*/ 3743685 h 3743685"/>
                <a:gd name="connsiteX3" fmla="*/ 0 w 45719"/>
                <a:gd name="connsiteY3" fmla="*/ 3743685 h 3743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19" h="3743685">
                  <a:moveTo>
                    <a:pt x="0" y="3743685"/>
                  </a:moveTo>
                  <a:lnTo>
                    <a:pt x="3810" y="0"/>
                  </a:lnTo>
                  <a:lnTo>
                    <a:pt x="45719" y="3743685"/>
                  </a:lnTo>
                  <a:lnTo>
                    <a:pt x="0" y="3743685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35000">
                  <a:schemeClr val="dk1">
                    <a:tint val="37000"/>
                    <a:satMod val="300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55576" y="3717032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Поскольку Вы храните бизнес-показатели, а не сырые данные, они сжаты – содержат то, что Вам нужно знать о бизнесе, а не записи аккаунтинга</a:t>
            </a:r>
            <a:r>
              <a:rPr lang="ru-RU" sz="2400" dirty="0"/>
              <a:t> </a:t>
            </a:r>
            <a:r>
              <a:rPr lang="ru-RU" sz="2400" dirty="0" smtClean="0"/>
              <a:t>за каждые 5 минут или неудачные попытки авторизаций.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2402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7692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E99A00"/>
                </a:solidFill>
              </a:rPr>
              <a:t>Вы не теряете данные при смене биллинга</a:t>
            </a:r>
            <a:endParaRPr lang="ru-RU" b="1" dirty="0">
              <a:solidFill>
                <a:srgbClr val="E99A00"/>
              </a:solidFill>
            </a:endParaRPr>
          </a:p>
        </p:txBody>
      </p:sp>
      <p:pic>
        <p:nvPicPr>
          <p:cNvPr id="5" name="Picture 2" descr="C:\Users\ldmitry\Desktop\ddd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52" y="323343"/>
            <a:ext cx="1462973" cy="108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2269976" y="548680"/>
            <a:ext cx="5470376" cy="803108"/>
            <a:chOff x="2269976" y="452479"/>
            <a:chExt cx="5470376" cy="803108"/>
          </a:xfrm>
        </p:grpSpPr>
        <p:sp>
          <p:nvSpPr>
            <p:cNvPr id="4" name="Заголовок 1"/>
            <p:cNvSpPr txBox="1">
              <a:spLocks/>
            </p:cNvSpPr>
            <p:nvPr/>
          </p:nvSpPr>
          <p:spPr>
            <a:xfrm>
              <a:off x="2269976" y="452479"/>
              <a:ext cx="5470376" cy="80310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70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000" b="1" i="1" dirty="0" smtClean="0">
                  <a:latin typeface="Proxima Nova Rg" pitchFamily="2" charset="0"/>
                </a:rPr>
                <a:t>DataArms. </a:t>
              </a:r>
              <a:r>
                <a:rPr lang="ru-RU" sz="4000" i="1" dirty="0" smtClean="0">
                  <a:latin typeface="Proxima Nova Lt" pitchFamily="2" charset="0"/>
                </a:rPr>
                <a:t>Мозги и руки вместе.</a:t>
              </a:r>
              <a:endParaRPr lang="ru-RU" sz="4000" i="1" dirty="0">
                <a:latin typeface="Proxima Nova Lt" pitchFamily="2" charset="0"/>
              </a:endParaRPr>
            </a:p>
          </p:txBody>
        </p:sp>
        <p:sp>
          <p:nvSpPr>
            <p:cNvPr id="6" name="Равнобедренный треугольник 5"/>
            <p:cNvSpPr/>
            <p:nvPr/>
          </p:nvSpPr>
          <p:spPr>
            <a:xfrm rot="5400000">
              <a:off x="4232899" y="-729700"/>
              <a:ext cx="45719" cy="3743685"/>
            </a:xfrm>
            <a:custGeom>
              <a:avLst/>
              <a:gdLst>
                <a:gd name="connsiteX0" fmla="*/ 0 w 45719"/>
                <a:gd name="connsiteY0" fmla="*/ 3743685 h 3743685"/>
                <a:gd name="connsiteX1" fmla="*/ 22860 w 45719"/>
                <a:gd name="connsiteY1" fmla="*/ 0 h 3743685"/>
                <a:gd name="connsiteX2" fmla="*/ 45719 w 45719"/>
                <a:gd name="connsiteY2" fmla="*/ 3743685 h 3743685"/>
                <a:gd name="connsiteX3" fmla="*/ 0 w 45719"/>
                <a:gd name="connsiteY3" fmla="*/ 3743685 h 3743685"/>
                <a:gd name="connsiteX0" fmla="*/ 0 w 45719"/>
                <a:gd name="connsiteY0" fmla="*/ 3743685 h 3743685"/>
                <a:gd name="connsiteX1" fmla="*/ 3810 w 45719"/>
                <a:gd name="connsiteY1" fmla="*/ 0 h 3743685"/>
                <a:gd name="connsiteX2" fmla="*/ 45719 w 45719"/>
                <a:gd name="connsiteY2" fmla="*/ 3743685 h 3743685"/>
                <a:gd name="connsiteX3" fmla="*/ 0 w 45719"/>
                <a:gd name="connsiteY3" fmla="*/ 3743685 h 3743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19" h="3743685">
                  <a:moveTo>
                    <a:pt x="0" y="3743685"/>
                  </a:moveTo>
                  <a:lnTo>
                    <a:pt x="3810" y="0"/>
                  </a:lnTo>
                  <a:lnTo>
                    <a:pt x="45719" y="3743685"/>
                  </a:lnTo>
                  <a:lnTo>
                    <a:pt x="0" y="3743685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35000">
                  <a:schemeClr val="dk1">
                    <a:tint val="37000"/>
                    <a:satMod val="300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89035" y="3886731"/>
            <a:ext cx="80283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Если Вы строите </a:t>
            </a:r>
            <a:r>
              <a:rPr lang="en-US" sz="2800" dirty="0" smtClean="0"/>
              <a:t>DWH </a:t>
            </a:r>
            <a:r>
              <a:rPr lang="ru-RU" sz="2800" dirty="0" smtClean="0"/>
              <a:t>в отдельной базе, то у Вас не меняются отчёты. Меняются только процедуры загрузки данных.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0085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2129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E99A00"/>
                </a:solidFill>
              </a:rPr>
              <a:t>Как мы тратим время</a:t>
            </a:r>
            <a:br>
              <a:rPr lang="ru-RU" b="1" dirty="0" smtClean="0">
                <a:solidFill>
                  <a:srgbClr val="E99A00"/>
                </a:solidFill>
              </a:rPr>
            </a:br>
            <a:r>
              <a:rPr lang="ru-RU" b="1" dirty="0" smtClean="0">
                <a:solidFill>
                  <a:srgbClr val="E99A00"/>
                </a:solidFill>
              </a:rPr>
              <a:t>при написании запросов?</a:t>
            </a:r>
            <a:endParaRPr lang="ru-RU" b="1" dirty="0">
              <a:solidFill>
                <a:srgbClr val="E99A00"/>
              </a:solidFill>
            </a:endParaRPr>
          </a:p>
        </p:txBody>
      </p:sp>
      <p:pic>
        <p:nvPicPr>
          <p:cNvPr id="5" name="Picture 2" descr="C:\Users\ldmitry\Desktop\ddd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52" y="323343"/>
            <a:ext cx="1462973" cy="108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2269976" y="548680"/>
            <a:ext cx="5470376" cy="803108"/>
            <a:chOff x="2269976" y="452479"/>
            <a:chExt cx="5470376" cy="803108"/>
          </a:xfrm>
        </p:grpSpPr>
        <p:sp>
          <p:nvSpPr>
            <p:cNvPr id="4" name="Заголовок 1"/>
            <p:cNvSpPr txBox="1">
              <a:spLocks/>
            </p:cNvSpPr>
            <p:nvPr/>
          </p:nvSpPr>
          <p:spPr>
            <a:xfrm>
              <a:off x="2269976" y="452479"/>
              <a:ext cx="5470376" cy="80310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70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000" b="1" i="1" dirty="0" smtClean="0">
                  <a:latin typeface="Proxima Nova Rg" pitchFamily="2" charset="0"/>
                </a:rPr>
                <a:t>DataArms. </a:t>
              </a:r>
              <a:r>
                <a:rPr lang="ru-RU" sz="4000" i="1" dirty="0" smtClean="0">
                  <a:latin typeface="Proxima Nova Lt" pitchFamily="2" charset="0"/>
                </a:rPr>
                <a:t>Мозги и руки вместе.</a:t>
              </a:r>
              <a:endParaRPr lang="ru-RU" sz="4000" i="1" dirty="0">
                <a:latin typeface="Proxima Nova Lt" pitchFamily="2" charset="0"/>
              </a:endParaRPr>
            </a:p>
          </p:txBody>
        </p:sp>
        <p:sp>
          <p:nvSpPr>
            <p:cNvPr id="6" name="Равнобедренный треугольник 5"/>
            <p:cNvSpPr/>
            <p:nvPr/>
          </p:nvSpPr>
          <p:spPr>
            <a:xfrm rot="5400000">
              <a:off x="4232899" y="-729700"/>
              <a:ext cx="45719" cy="3743685"/>
            </a:xfrm>
            <a:custGeom>
              <a:avLst/>
              <a:gdLst>
                <a:gd name="connsiteX0" fmla="*/ 0 w 45719"/>
                <a:gd name="connsiteY0" fmla="*/ 3743685 h 3743685"/>
                <a:gd name="connsiteX1" fmla="*/ 22860 w 45719"/>
                <a:gd name="connsiteY1" fmla="*/ 0 h 3743685"/>
                <a:gd name="connsiteX2" fmla="*/ 45719 w 45719"/>
                <a:gd name="connsiteY2" fmla="*/ 3743685 h 3743685"/>
                <a:gd name="connsiteX3" fmla="*/ 0 w 45719"/>
                <a:gd name="connsiteY3" fmla="*/ 3743685 h 3743685"/>
                <a:gd name="connsiteX0" fmla="*/ 0 w 45719"/>
                <a:gd name="connsiteY0" fmla="*/ 3743685 h 3743685"/>
                <a:gd name="connsiteX1" fmla="*/ 3810 w 45719"/>
                <a:gd name="connsiteY1" fmla="*/ 0 h 3743685"/>
                <a:gd name="connsiteX2" fmla="*/ 45719 w 45719"/>
                <a:gd name="connsiteY2" fmla="*/ 3743685 h 3743685"/>
                <a:gd name="connsiteX3" fmla="*/ 0 w 45719"/>
                <a:gd name="connsiteY3" fmla="*/ 3743685 h 3743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19" h="3743685">
                  <a:moveTo>
                    <a:pt x="0" y="3743685"/>
                  </a:moveTo>
                  <a:lnTo>
                    <a:pt x="3810" y="0"/>
                  </a:lnTo>
                  <a:lnTo>
                    <a:pt x="45719" y="3743685"/>
                  </a:lnTo>
                  <a:lnTo>
                    <a:pt x="0" y="3743685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35000">
                  <a:schemeClr val="dk1">
                    <a:tint val="37000"/>
                    <a:satMod val="300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01256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76927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E99A00"/>
                </a:solidFill>
              </a:rPr>
              <a:t>Нет проблем с консолидацией</a:t>
            </a:r>
            <a:endParaRPr lang="ru-RU" b="1" dirty="0">
              <a:solidFill>
                <a:srgbClr val="E99A00"/>
              </a:solidFill>
            </a:endParaRPr>
          </a:p>
        </p:txBody>
      </p:sp>
      <p:pic>
        <p:nvPicPr>
          <p:cNvPr id="5" name="Picture 2" descr="C:\Users\ldmitry\Desktop\ddd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52" y="323343"/>
            <a:ext cx="1462973" cy="108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2269976" y="548680"/>
            <a:ext cx="5470376" cy="803108"/>
            <a:chOff x="2269976" y="452479"/>
            <a:chExt cx="5470376" cy="803108"/>
          </a:xfrm>
        </p:grpSpPr>
        <p:sp>
          <p:nvSpPr>
            <p:cNvPr id="4" name="Заголовок 1"/>
            <p:cNvSpPr txBox="1">
              <a:spLocks/>
            </p:cNvSpPr>
            <p:nvPr/>
          </p:nvSpPr>
          <p:spPr>
            <a:xfrm>
              <a:off x="2269976" y="452479"/>
              <a:ext cx="5470376" cy="80310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70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000" b="1" i="1" dirty="0" smtClean="0">
                  <a:latin typeface="Proxima Nova Rg" pitchFamily="2" charset="0"/>
                </a:rPr>
                <a:t>DataArms. </a:t>
              </a:r>
              <a:r>
                <a:rPr lang="ru-RU" sz="4000" i="1" dirty="0" smtClean="0">
                  <a:latin typeface="Proxima Nova Lt" pitchFamily="2" charset="0"/>
                </a:rPr>
                <a:t>Мозги и руки вместе.</a:t>
              </a:r>
              <a:endParaRPr lang="ru-RU" sz="4000" i="1" dirty="0">
                <a:latin typeface="Proxima Nova Lt" pitchFamily="2" charset="0"/>
              </a:endParaRPr>
            </a:p>
          </p:txBody>
        </p:sp>
        <p:sp>
          <p:nvSpPr>
            <p:cNvPr id="6" name="Равнобедренный треугольник 5"/>
            <p:cNvSpPr/>
            <p:nvPr/>
          </p:nvSpPr>
          <p:spPr>
            <a:xfrm rot="5400000">
              <a:off x="4232899" y="-729700"/>
              <a:ext cx="45719" cy="3743685"/>
            </a:xfrm>
            <a:custGeom>
              <a:avLst/>
              <a:gdLst>
                <a:gd name="connsiteX0" fmla="*/ 0 w 45719"/>
                <a:gd name="connsiteY0" fmla="*/ 3743685 h 3743685"/>
                <a:gd name="connsiteX1" fmla="*/ 22860 w 45719"/>
                <a:gd name="connsiteY1" fmla="*/ 0 h 3743685"/>
                <a:gd name="connsiteX2" fmla="*/ 45719 w 45719"/>
                <a:gd name="connsiteY2" fmla="*/ 3743685 h 3743685"/>
                <a:gd name="connsiteX3" fmla="*/ 0 w 45719"/>
                <a:gd name="connsiteY3" fmla="*/ 3743685 h 3743685"/>
                <a:gd name="connsiteX0" fmla="*/ 0 w 45719"/>
                <a:gd name="connsiteY0" fmla="*/ 3743685 h 3743685"/>
                <a:gd name="connsiteX1" fmla="*/ 3810 w 45719"/>
                <a:gd name="connsiteY1" fmla="*/ 0 h 3743685"/>
                <a:gd name="connsiteX2" fmla="*/ 45719 w 45719"/>
                <a:gd name="connsiteY2" fmla="*/ 3743685 h 3743685"/>
                <a:gd name="connsiteX3" fmla="*/ 0 w 45719"/>
                <a:gd name="connsiteY3" fmla="*/ 3743685 h 3743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19" h="3743685">
                  <a:moveTo>
                    <a:pt x="0" y="3743685"/>
                  </a:moveTo>
                  <a:lnTo>
                    <a:pt x="3810" y="0"/>
                  </a:lnTo>
                  <a:lnTo>
                    <a:pt x="45719" y="3743685"/>
                  </a:lnTo>
                  <a:lnTo>
                    <a:pt x="0" y="3743685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35000">
                  <a:schemeClr val="dk1">
                    <a:tint val="37000"/>
                    <a:satMod val="300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55576" y="3573016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Вы можете строить филиальную сеть на отдельных экземплярах биллинга, или консолидировать данные поглощённых операторов или консолидировать данные группы компаний.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2196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425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E99A00"/>
                </a:solidFill>
              </a:rPr>
              <a:t>Показатели во всех разрезах суммируются в один итог</a:t>
            </a:r>
            <a:endParaRPr lang="ru-RU" b="1" dirty="0">
              <a:solidFill>
                <a:srgbClr val="E99A00"/>
              </a:solidFill>
            </a:endParaRPr>
          </a:p>
        </p:txBody>
      </p:sp>
      <p:pic>
        <p:nvPicPr>
          <p:cNvPr id="5" name="Picture 2" descr="C:\Users\ldmitry\Desktop\ddd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52" y="323343"/>
            <a:ext cx="1462973" cy="108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2269976" y="548680"/>
            <a:ext cx="5470376" cy="803108"/>
            <a:chOff x="2269976" y="452479"/>
            <a:chExt cx="5470376" cy="803108"/>
          </a:xfrm>
        </p:grpSpPr>
        <p:sp>
          <p:nvSpPr>
            <p:cNvPr id="4" name="Заголовок 1"/>
            <p:cNvSpPr txBox="1">
              <a:spLocks/>
            </p:cNvSpPr>
            <p:nvPr/>
          </p:nvSpPr>
          <p:spPr>
            <a:xfrm>
              <a:off x="2269976" y="452479"/>
              <a:ext cx="5470376" cy="80310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70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000" b="1" i="1" dirty="0" smtClean="0">
                  <a:latin typeface="Proxima Nova Rg" pitchFamily="2" charset="0"/>
                </a:rPr>
                <a:t>DataArms. </a:t>
              </a:r>
              <a:r>
                <a:rPr lang="ru-RU" sz="4000" i="1" dirty="0" smtClean="0">
                  <a:latin typeface="Proxima Nova Lt" pitchFamily="2" charset="0"/>
                </a:rPr>
                <a:t>Мозги и руки вместе.</a:t>
              </a:r>
              <a:endParaRPr lang="ru-RU" sz="4000" i="1" dirty="0">
                <a:latin typeface="Proxima Nova Lt" pitchFamily="2" charset="0"/>
              </a:endParaRPr>
            </a:p>
          </p:txBody>
        </p:sp>
        <p:sp>
          <p:nvSpPr>
            <p:cNvPr id="6" name="Равнобедренный треугольник 5"/>
            <p:cNvSpPr/>
            <p:nvPr/>
          </p:nvSpPr>
          <p:spPr>
            <a:xfrm rot="5400000">
              <a:off x="4232899" y="-729700"/>
              <a:ext cx="45719" cy="3743685"/>
            </a:xfrm>
            <a:custGeom>
              <a:avLst/>
              <a:gdLst>
                <a:gd name="connsiteX0" fmla="*/ 0 w 45719"/>
                <a:gd name="connsiteY0" fmla="*/ 3743685 h 3743685"/>
                <a:gd name="connsiteX1" fmla="*/ 22860 w 45719"/>
                <a:gd name="connsiteY1" fmla="*/ 0 h 3743685"/>
                <a:gd name="connsiteX2" fmla="*/ 45719 w 45719"/>
                <a:gd name="connsiteY2" fmla="*/ 3743685 h 3743685"/>
                <a:gd name="connsiteX3" fmla="*/ 0 w 45719"/>
                <a:gd name="connsiteY3" fmla="*/ 3743685 h 3743685"/>
                <a:gd name="connsiteX0" fmla="*/ 0 w 45719"/>
                <a:gd name="connsiteY0" fmla="*/ 3743685 h 3743685"/>
                <a:gd name="connsiteX1" fmla="*/ 3810 w 45719"/>
                <a:gd name="connsiteY1" fmla="*/ 0 h 3743685"/>
                <a:gd name="connsiteX2" fmla="*/ 45719 w 45719"/>
                <a:gd name="connsiteY2" fmla="*/ 3743685 h 3743685"/>
                <a:gd name="connsiteX3" fmla="*/ 0 w 45719"/>
                <a:gd name="connsiteY3" fmla="*/ 3743685 h 3743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19" h="3743685">
                  <a:moveTo>
                    <a:pt x="0" y="3743685"/>
                  </a:moveTo>
                  <a:lnTo>
                    <a:pt x="3810" y="0"/>
                  </a:lnTo>
                  <a:lnTo>
                    <a:pt x="45719" y="3743685"/>
                  </a:lnTo>
                  <a:lnTo>
                    <a:pt x="0" y="3743685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35000">
                  <a:schemeClr val="dk1">
                    <a:tint val="37000"/>
                    <a:satMod val="300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899592" y="3789040"/>
            <a:ext cx="7523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Гарантированно, выручка или количество абонентов, разбитое по адресам, по месяцам, по тарифам, по чему-либо ещё будет одинаковая в колонке Итого.</a:t>
            </a:r>
          </a:p>
          <a:p>
            <a:endParaRPr lang="ru-RU" sz="2400" dirty="0"/>
          </a:p>
          <a:p>
            <a:r>
              <a:rPr lang="ru-RU" sz="2400" dirty="0" smtClean="0"/>
              <a:t>Вы не ошибётесь при написании </a:t>
            </a:r>
            <a:r>
              <a:rPr lang="en-US" sz="2400" dirty="0" smtClean="0"/>
              <a:t>SQL </a:t>
            </a:r>
            <a:r>
              <a:rPr lang="ru-RU" sz="2400" dirty="0" smtClean="0"/>
              <a:t>запроса, поскольку Вы стандартизовали данные.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5653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42536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E99A00"/>
                </a:solidFill>
              </a:rPr>
              <a:t>Биллинг не тормозит</a:t>
            </a:r>
            <a:endParaRPr lang="ru-RU" b="1" dirty="0">
              <a:solidFill>
                <a:srgbClr val="E99A00"/>
              </a:solidFill>
            </a:endParaRPr>
          </a:p>
        </p:txBody>
      </p:sp>
      <p:pic>
        <p:nvPicPr>
          <p:cNvPr id="5" name="Picture 2" descr="C:\Users\ldmitry\Desktop\ddd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52" y="323343"/>
            <a:ext cx="1462973" cy="108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2269976" y="548680"/>
            <a:ext cx="5470376" cy="803108"/>
            <a:chOff x="2269976" y="452479"/>
            <a:chExt cx="5470376" cy="803108"/>
          </a:xfrm>
        </p:grpSpPr>
        <p:sp>
          <p:nvSpPr>
            <p:cNvPr id="4" name="Заголовок 1"/>
            <p:cNvSpPr txBox="1">
              <a:spLocks/>
            </p:cNvSpPr>
            <p:nvPr/>
          </p:nvSpPr>
          <p:spPr>
            <a:xfrm>
              <a:off x="2269976" y="452479"/>
              <a:ext cx="5470376" cy="80310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70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000" b="1" i="1" dirty="0" smtClean="0">
                  <a:latin typeface="Proxima Nova Rg" pitchFamily="2" charset="0"/>
                </a:rPr>
                <a:t>DataArms. </a:t>
              </a:r>
              <a:r>
                <a:rPr lang="ru-RU" sz="4000" i="1" dirty="0" smtClean="0">
                  <a:latin typeface="Proxima Nova Lt" pitchFamily="2" charset="0"/>
                </a:rPr>
                <a:t>Мозги и руки вместе.</a:t>
              </a:r>
              <a:endParaRPr lang="ru-RU" sz="4000" i="1" dirty="0">
                <a:latin typeface="Proxima Nova Lt" pitchFamily="2" charset="0"/>
              </a:endParaRPr>
            </a:p>
          </p:txBody>
        </p:sp>
        <p:sp>
          <p:nvSpPr>
            <p:cNvPr id="6" name="Равнобедренный треугольник 5"/>
            <p:cNvSpPr/>
            <p:nvPr/>
          </p:nvSpPr>
          <p:spPr>
            <a:xfrm rot="5400000">
              <a:off x="4232899" y="-729700"/>
              <a:ext cx="45719" cy="3743685"/>
            </a:xfrm>
            <a:custGeom>
              <a:avLst/>
              <a:gdLst>
                <a:gd name="connsiteX0" fmla="*/ 0 w 45719"/>
                <a:gd name="connsiteY0" fmla="*/ 3743685 h 3743685"/>
                <a:gd name="connsiteX1" fmla="*/ 22860 w 45719"/>
                <a:gd name="connsiteY1" fmla="*/ 0 h 3743685"/>
                <a:gd name="connsiteX2" fmla="*/ 45719 w 45719"/>
                <a:gd name="connsiteY2" fmla="*/ 3743685 h 3743685"/>
                <a:gd name="connsiteX3" fmla="*/ 0 w 45719"/>
                <a:gd name="connsiteY3" fmla="*/ 3743685 h 3743685"/>
                <a:gd name="connsiteX0" fmla="*/ 0 w 45719"/>
                <a:gd name="connsiteY0" fmla="*/ 3743685 h 3743685"/>
                <a:gd name="connsiteX1" fmla="*/ 3810 w 45719"/>
                <a:gd name="connsiteY1" fmla="*/ 0 h 3743685"/>
                <a:gd name="connsiteX2" fmla="*/ 45719 w 45719"/>
                <a:gd name="connsiteY2" fmla="*/ 3743685 h 3743685"/>
                <a:gd name="connsiteX3" fmla="*/ 0 w 45719"/>
                <a:gd name="connsiteY3" fmla="*/ 3743685 h 3743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19" h="3743685">
                  <a:moveTo>
                    <a:pt x="0" y="3743685"/>
                  </a:moveTo>
                  <a:lnTo>
                    <a:pt x="3810" y="0"/>
                  </a:lnTo>
                  <a:lnTo>
                    <a:pt x="45719" y="3743685"/>
                  </a:lnTo>
                  <a:lnTo>
                    <a:pt x="0" y="3743685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35000">
                  <a:schemeClr val="dk1">
                    <a:tint val="37000"/>
                    <a:satMod val="300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043608" y="4017949"/>
            <a:ext cx="7379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Поскольку Вы не запрашиваете таблицы, которые в данный момент используются для работы биллинга.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2872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425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E99A00"/>
                </a:solidFill>
              </a:rPr>
              <a:t>Достаточно исправить ошибку в единственном месте</a:t>
            </a:r>
            <a:endParaRPr lang="ru-RU" b="1" dirty="0">
              <a:solidFill>
                <a:srgbClr val="E99A00"/>
              </a:solidFill>
            </a:endParaRPr>
          </a:p>
        </p:txBody>
      </p:sp>
      <p:pic>
        <p:nvPicPr>
          <p:cNvPr id="5" name="Picture 2" descr="C:\Users\ldmitry\Desktop\ddd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52" y="323343"/>
            <a:ext cx="1462973" cy="108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2269976" y="548680"/>
            <a:ext cx="5470376" cy="803108"/>
            <a:chOff x="2269976" y="452479"/>
            <a:chExt cx="5470376" cy="803108"/>
          </a:xfrm>
        </p:grpSpPr>
        <p:sp>
          <p:nvSpPr>
            <p:cNvPr id="4" name="Заголовок 1"/>
            <p:cNvSpPr txBox="1">
              <a:spLocks/>
            </p:cNvSpPr>
            <p:nvPr/>
          </p:nvSpPr>
          <p:spPr>
            <a:xfrm>
              <a:off x="2269976" y="452479"/>
              <a:ext cx="5470376" cy="80310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70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000" b="1" i="1" dirty="0" smtClean="0">
                  <a:latin typeface="Proxima Nova Rg" pitchFamily="2" charset="0"/>
                </a:rPr>
                <a:t>DataArms. </a:t>
              </a:r>
              <a:r>
                <a:rPr lang="ru-RU" sz="4000" i="1" dirty="0" smtClean="0">
                  <a:latin typeface="Proxima Nova Lt" pitchFamily="2" charset="0"/>
                </a:rPr>
                <a:t>Мозги и руки вместе.</a:t>
              </a:r>
              <a:endParaRPr lang="ru-RU" sz="4000" i="1" dirty="0">
                <a:latin typeface="Proxima Nova Lt" pitchFamily="2" charset="0"/>
              </a:endParaRPr>
            </a:p>
          </p:txBody>
        </p:sp>
        <p:sp>
          <p:nvSpPr>
            <p:cNvPr id="6" name="Равнобедренный треугольник 5"/>
            <p:cNvSpPr/>
            <p:nvPr/>
          </p:nvSpPr>
          <p:spPr>
            <a:xfrm rot="5400000">
              <a:off x="4232899" y="-729700"/>
              <a:ext cx="45719" cy="3743685"/>
            </a:xfrm>
            <a:custGeom>
              <a:avLst/>
              <a:gdLst>
                <a:gd name="connsiteX0" fmla="*/ 0 w 45719"/>
                <a:gd name="connsiteY0" fmla="*/ 3743685 h 3743685"/>
                <a:gd name="connsiteX1" fmla="*/ 22860 w 45719"/>
                <a:gd name="connsiteY1" fmla="*/ 0 h 3743685"/>
                <a:gd name="connsiteX2" fmla="*/ 45719 w 45719"/>
                <a:gd name="connsiteY2" fmla="*/ 3743685 h 3743685"/>
                <a:gd name="connsiteX3" fmla="*/ 0 w 45719"/>
                <a:gd name="connsiteY3" fmla="*/ 3743685 h 3743685"/>
                <a:gd name="connsiteX0" fmla="*/ 0 w 45719"/>
                <a:gd name="connsiteY0" fmla="*/ 3743685 h 3743685"/>
                <a:gd name="connsiteX1" fmla="*/ 3810 w 45719"/>
                <a:gd name="connsiteY1" fmla="*/ 0 h 3743685"/>
                <a:gd name="connsiteX2" fmla="*/ 45719 w 45719"/>
                <a:gd name="connsiteY2" fmla="*/ 3743685 h 3743685"/>
                <a:gd name="connsiteX3" fmla="*/ 0 w 45719"/>
                <a:gd name="connsiteY3" fmla="*/ 3743685 h 3743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19" h="3743685">
                  <a:moveTo>
                    <a:pt x="0" y="3743685"/>
                  </a:moveTo>
                  <a:lnTo>
                    <a:pt x="3810" y="0"/>
                  </a:lnTo>
                  <a:lnTo>
                    <a:pt x="45719" y="3743685"/>
                  </a:lnTo>
                  <a:lnTo>
                    <a:pt x="0" y="3743685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35000">
                  <a:schemeClr val="dk1">
                    <a:tint val="37000"/>
                    <a:satMod val="300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892492" y="4017949"/>
            <a:ext cx="7379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Если Вы неправильно считаете какой-то показатель, то Вы сделали ошибку в каком-то одном месте и исправлять так же будете в одном.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6115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42536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E99A00"/>
                </a:solidFill>
              </a:rPr>
              <a:t>Цифры не прыгают</a:t>
            </a:r>
            <a:endParaRPr lang="ru-RU" b="1" dirty="0">
              <a:solidFill>
                <a:srgbClr val="E99A00"/>
              </a:solidFill>
            </a:endParaRPr>
          </a:p>
        </p:txBody>
      </p:sp>
      <p:pic>
        <p:nvPicPr>
          <p:cNvPr id="5" name="Picture 2" descr="C:\Users\ldmitry\Desktop\ddd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52" y="323343"/>
            <a:ext cx="1462973" cy="108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2269976" y="548680"/>
            <a:ext cx="5470376" cy="803108"/>
            <a:chOff x="2269976" y="452479"/>
            <a:chExt cx="5470376" cy="803108"/>
          </a:xfrm>
        </p:grpSpPr>
        <p:sp>
          <p:nvSpPr>
            <p:cNvPr id="4" name="Заголовок 1"/>
            <p:cNvSpPr txBox="1">
              <a:spLocks/>
            </p:cNvSpPr>
            <p:nvPr/>
          </p:nvSpPr>
          <p:spPr>
            <a:xfrm>
              <a:off x="2269976" y="452479"/>
              <a:ext cx="5470376" cy="80310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70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000" b="1" i="1" dirty="0" smtClean="0">
                  <a:latin typeface="Proxima Nova Rg" pitchFamily="2" charset="0"/>
                </a:rPr>
                <a:t>DataArms. </a:t>
              </a:r>
              <a:r>
                <a:rPr lang="ru-RU" sz="4000" i="1" dirty="0" smtClean="0">
                  <a:latin typeface="Proxima Nova Lt" pitchFamily="2" charset="0"/>
                </a:rPr>
                <a:t>Мозги и руки вместе.</a:t>
              </a:r>
              <a:endParaRPr lang="ru-RU" sz="4000" i="1" dirty="0">
                <a:latin typeface="Proxima Nova Lt" pitchFamily="2" charset="0"/>
              </a:endParaRPr>
            </a:p>
          </p:txBody>
        </p:sp>
        <p:sp>
          <p:nvSpPr>
            <p:cNvPr id="6" name="Равнобедренный треугольник 5"/>
            <p:cNvSpPr/>
            <p:nvPr/>
          </p:nvSpPr>
          <p:spPr>
            <a:xfrm rot="5400000">
              <a:off x="4232899" y="-729700"/>
              <a:ext cx="45719" cy="3743685"/>
            </a:xfrm>
            <a:custGeom>
              <a:avLst/>
              <a:gdLst>
                <a:gd name="connsiteX0" fmla="*/ 0 w 45719"/>
                <a:gd name="connsiteY0" fmla="*/ 3743685 h 3743685"/>
                <a:gd name="connsiteX1" fmla="*/ 22860 w 45719"/>
                <a:gd name="connsiteY1" fmla="*/ 0 h 3743685"/>
                <a:gd name="connsiteX2" fmla="*/ 45719 w 45719"/>
                <a:gd name="connsiteY2" fmla="*/ 3743685 h 3743685"/>
                <a:gd name="connsiteX3" fmla="*/ 0 w 45719"/>
                <a:gd name="connsiteY3" fmla="*/ 3743685 h 3743685"/>
                <a:gd name="connsiteX0" fmla="*/ 0 w 45719"/>
                <a:gd name="connsiteY0" fmla="*/ 3743685 h 3743685"/>
                <a:gd name="connsiteX1" fmla="*/ 3810 w 45719"/>
                <a:gd name="connsiteY1" fmla="*/ 0 h 3743685"/>
                <a:gd name="connsiteX2" fmla="*/ 45719 w 45719"/>
                <a:gd name="connsiteY2" fmla="*/ 3743685 h 3743685"/>
                <a:gd name="connsiteX3" fmla="*/ 0 w 45719"/>
                <a:gd name="connsiteY3" fmla="*/ 3743685 h 3743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19" h="3743685">
                  <a:moveTo>
                    <a:pt x="0" y="3743685"/>
                  </a:moveTo>
                  <a:lnTo>
                    <a:pt x="3810" y="0"/>
                  </a:lnTo>
                  <a:lnTo>
                    <a:pt x="45719" y="3743685"/>
                  </a:lnTo>
                  <a:lnTo>
                    <a:pt x="0" y="3743685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35000">
                  <a:schemeClr val="dk1">
                    <a:tint val="37000"/>
                    <a:satMod val="300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899592" y="4024219"/>
            <a:ext cx="76399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Хотя Вы можете, если захотите, перепривязать факты к измерениям, классифицирующим абонентов по-новому.</a:t>
            </a:r>
          </a:p>
          <a:p>
            <a:endParaRPr lang="ru-RU" sz="2400" dirty="0"/>
          </a:p>
          <a:p>
            <a:r>
              <a:rPr lang="ru-RU" sz="2400" dirty="0" smtClean="0"/>
              <a:t>Вы можете попробовать сделать это, например</a:t>
            </a:r>
            <a:r>
              <a:rPr lang="en-US" sz="2400" dirty="0"/>
              <a:t>,</a:t>
            </a:r>
            <a:r>
              <a:rPr lang="ru-RU" sz="2400" dirty="0" smtClean="0"/>
              <a:t> подняв копию базы </a:t>
            </a:r>
            <a:r>
              <a:rPr lang="en-US" sz="2400" dirty="0" smtClean="0"/>
              <a:t>DWH</a:t>
            </a:r>
            <a:r>
              <a:rPr lang="ru-RU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536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307" y="184183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E99A00"/>
                </a:solidFill>
              </a:rPr>
              <a:t>Можно идти к высокоуровневым показателям, не усложняя отчёты</a:t>
            </a:r>
            <a:endParaRPr lang="ru-RU" b="1" dirty="0">
              <a:solidFill>
                <a:srgbClr val="E99A00"/>
              </a:solidFill>
            </a:endParaRPr>
          </a:p>
        </p:txBody>
      </p:sp>
      <p:pic>
        <p:nvPicPr>
          <p:cNvPr id="5" name="Picture 2" descr="C:\Users\ldmitry\Desktop\ddd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52" y="323343"/>
            <a:ext cx="1462973" cy="108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2269976" y="548680"/>
            <a:ext cx="5470376" cy="803108"/>
            <a:chOff x="2269976" y="452479"/>
            <a:chExt cx="5470376" cy="803108"/>
          </a:xfrm>
        </p:grpSpPr>
        <p:sp>
          <p:nvSpPr>
            <p:cNvPr id="4" name="Заголовок 1"/>
            <p:cNvSpPr txBox="1">
              <a:spLocks/>
            </p:cNvSpPr>
            <p:nvPr/>
          </p:nvSpPr>
          <p:spPr>
            <a:xfrm>
              <a:off x="2269976" y="452479"/>
              <a:ext cx="5470376" cy="80310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70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000" b="1" i="1" dirty="0" smtClean="0">
                  <a:latin typeface="Proxima Nova Rg" pitchFamily="2" charset="0"/>
                </a:rPr>
                <a:t>DataArms. </a:t>
              </a:r>
              <a:r>
                <a:rPr lang="ru-RU" sz="4000" i="1" dirty="0" smtClean="0">
                  <a:latin typeface="Proxima Nova Lt" pitchFamily="2" charset="0"/>
                </a:rPr>
                <a:t>Мозги и руки вместе.</a:t>
              </a:r>
              <a:endParaRPr lang="ru-RU" sz="4000" i="1" dirty="0">
                <a:latin typeface="Proxima Nova Lt" pitchFamily="2" charset="0"/>
              </a:endParaRPr>
            </a:p>
          </p:txBody>
        </p:sp>
        <p:sp>
          <p:nvSpPr>
            <p:cNvPr id="6" name="Равнобедренный треугольник 5"/>
            <p:cNvSpPr/>
            <p:nvPr/>
          </p:nvSpPr>
          <p:spPr>
            <a:xfrm rot="5400000">
              <a:off x="4232899" y="-729700"/>
              <a:ext cx="45719" cy="3743685"/>
            </a:xfrm>
            <a:custGeom>
              <a:avLst/>
              <a:gdLst>
                <a:gd name="connsiteX0" fmla="*/ 0 w 45719"/>
                <a:gd name="connsiteY0" fmla="*/ 3743685 h 3743685"/>
                <a:gd name="connsiteX1" fmla="*/ 22860 w 45719"/>
                <a:gd name="connsiteY1" fmla="*/ 0 h 3743685"/>
                <a:gd name="connsiteX2" fmla="*/ 45719 w 45719"/>
                <a:gd name="connsiteY2" fmla="*/ 3743685 h 3743685"/>
                <a:gd name="connsiteX3" fmla="*/ 0 w 45719"/>
                <a:gd name="connsiteY3" fmla="*/ 3743685 h 3743685"/>
                <a:gd name="connsiteX0" fmla="*/ 0 w 45719"/>
                <a:gd name="connsiteY0" fmla="*/ 3743685 h 3743685"/>
                <a:gd name="connsiteX1" fmla="*/ 3810 w 45719"/>
                <a:gd name="connsiteY1" fmla="*/ 0 h 3743685"/>
                <a:gd name="connsiteX2" fmla="*/ 45719 w 45719"/>
                <a:gd name="connsiteY2" fmla="*/ 3743685 h 3743685"/>
                <a:gd name="connsiteX3" fmla="*/ 0 w 45719"/>
                <a:gd name="connsiteY3" fmla="*/ 3743685 h 3743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19" h="3743685">
                  <a:moveTo>
                    <a:pt x="0" y="3743685"/>
                  </a:moveTo>
                  <a:lnTo>
                    <a:pt x="3810" y="0"/>
                  </a:lnTo>
                  <a:lnTo>
                    <a:pt x="45719" y="3743685"/>
                  </a:lnTo>
                  <a:lnTo>
                    <a:pt x="0" y="3743685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35000">
                  <a:schemeClr val="dk1">
                    <a:tint val="37000"/>
                    <a:satMod val="300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185190" y="3236117"/>
            <a:ext cx="69872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Что бы измерить изменение выручки в результате тарифной миграции, Вы достраиваете показатели миграции – нужно обработать факт смены тарифа, </a:t>
            </a:r>
            <a:r>
              <a:rPr lang="en-US" sz="2400" dirty="0" smtClean="0"/>
              <a:t>ARPU </a:t>
            </a:r>
            <a:r>
              <a:rPr lang="ru-RU" sz="2400" dirty="0" smtClean="0"/>
              <a:t>уже есть в показателях тарифных планов.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0159" y="5398867"/>
            <a:ext cx="69562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У Вас не появляется трёхэтажных вложенных запросов.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10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307" y="1841831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E99A00"/>
                </a:solidFill>
              </a:rPr>
              <a:t>Любую цифру можно раскрыть</a:t>
            </a:r>
            <a:endParaRPr lang="ru-RU" b="1" dirty="0">
              <a:solidFill>
                <a:srgbClr val="E99A00"/>
              </a:solidFill>
            </a:endParaRPr>
          </a:p>
        </p:txBody>
      </p:sp>
      <p:pic>
        <p:nvPicPr>
          <p:cNvPr id="5" name="Picture 2" descr="C:\Users\ldmitry\Desktop\ddd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52" y="323343"/>
            <a:ext cx="1462973" cy="108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2269976" y="548680"/>
            <a:ext cx="5470376" cy="803108"/>
            <a:chOff x="2269976" y="452479"/>
            <a:chExt cx="5470376" cy="803108"/>
          </a:xfrm>
        </p:grpSpPr>
        <p:sp>
          <p:nvSpPr>
            <p:cNvPr id="4" name="Заголовок 1"/>
            <p:cNvSpPr txBox="1">
              <a:spLocks/>
            </p:cNvSpPr>
            <p:nvPr/>
          </p:nvSpPr>
          <p:spPr>
            <a:xfrm>
              <a:off x="2269976" y="452479"/>
              <a:ext cx="5470376" cy="80310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70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000" b="1" i="1" dirty="0" smtClean="0">
                  <a:latin typeface="Proxima Nova Rg" pitchFamily="2" charset="0"/>
                </a:rPr>
                <a:t>DataArms. </a:t>
              </a:r>
              <a:r>
                <a:rPr lang="ru-RU" sz="4000" i="1" dirty="0" smtClean="0">
                  <a:latin typeface="Proxima Nova Lt" pitchFamily="2" charset="0"/>
                </a:rPr>
                <a:t>Мозги и руки вместе.</a:t>
              </a:r>
              <a:endParaRPr lang="ru-RU" sz="4000" i="1" dirty="0">
                <a:latin typeface="Proxima Nova Lt" pitchFamily="2" charset="0"/>
              </a:endParaRPr>
            </a:p>
          </p:txBody>
        </p:sp>
        <p:sp>
          <p:nvSpPr>
            <p:cNvPr id="6" name="Равнобедренный треугольник 5"/>
            <p:cNvSpPr/>
            <p:nvPr/>
          </p:nvSpPr>
          <p:spPr>
            <a:xfrm rot="5400000">
              <a:off x="4232899" y="-729700"/>
              <a:ext cx="45719" cy="3743685"/>
            </a:xfrm>
            <a:custGeom>
              <a:avLst/>
              <a:gdLst>
                <a:gd name="connsiteX0" fmla="*/ 0 w 45719"/>
                <a:gd name="connsiteY0" fmla="*/ 3743685 h 3743685"/>
                <a:gd name="connsiteX1" fmla="*/ 22860 w 45719"/>
                <a:gd name="connsiteY1" fmla="*/ 0 h 3743685"/>
                <a:gd name="connsiteX2" fmla="*/ 45719 w 45719"/>
                <a:gd name="connsiteY2" fmla="*/ 3743685 h 3743685"/>
                <a:gd name="connsiteX3" fmla="*/ 0 w 45719"/>
                <a:gd name="connsiteY3" fmla="*/ 3743685 h 3743685"/>
                <a:gd name="connsiteX0" fmla="*/ 0 w 45719"/>
                <a:gd name="connsiteY0" fmla="*/ 3743685 h 3743685"/>
                <a:gd name="connsiteX1" fmla="*/ 3810 w 45719"/>
                <a:gd name="connsiteY1" fmla="*/ 0 h 3743685"/>
                <a:gd name="connsiteX2" fmla="*/ 45719 w 45719"/>
                <a:gd name="connsiteY2" fmla="*/ 3743685 h 3743685"/>
                <a:gd name="connsiteX3" fmla="*/ 0 w 45719"/>
                <a:gd name="connsiteY3" fmla="*/ 3743685 h 3743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19" h="3743685">
                  <a:moveTo>
                    <a:pt x="0" y="3743685"/>
                  </a:moveTo>
                  <a:lnTo>
                    <a:pt x="3810" y="0"/>
                  </a:lnTo>
                  <a:lnTo>
                    <a:pt x="45719" y="3743685"/>
                  </a:lnTo>
                  <a:lnTo>
                    <a:pt x="0" y="3743685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35000">
                  <a:schemeClr val="dk1">
                    <a:tint val="37000"/>
                    <a:satMod val="300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955494" y="3494274"/>
            <a:ext cx="71312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Вы всегда можете развернуть любую цифру в отчёте до списка абонентов, поскольку в фактах Вы храните запись с самой низкой гранулярностью.</a:t>
            </a:r>
          </a:p>
        </p:txBody>
      </p:sp>
    </p:spTree>
    <p:extLst>
      <p:ext uri="{BB962C8B-B14F-4D97-AF65-F5344CB8AC3E}">
        <p14:creationId xmlns:p14="http://schemas.microsoft.com/office/powerpoint/2010/main" val="400557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640"/>
            <a:ext cx="9144000" cy="648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24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185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E99A00"/>
                </a:solidFill>
              </a:rPr>
              <a:t>Вы легко изменяете способ работы с данными</a:t>
            </a:r>
            <a:endParaRPr lang="ru-RU" b="1" dirty="0">
              <a:solidFill>
                <a:srgbClr val="E99A00"/>
              </a:solidFill>
            </a:endParaRPr>
          </a:p>
        </p:txBody>
      </p:sp>
      <p:pic>
        <p:nvPicPr>
          <p:cNvPr id="5" name="Picture 2" descr="C:\Users\ldmitry\Desktop\ddd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52" y="323343"/>
            <a:ext cx="1462973" cy="108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2269976" y="548680"/>
            <a:ext cx="5470376" cy="803108"/>
            <a:chOff x="2269976" y="452479"/>
            <a:chExt cx="5470376" cy="803108"/>
          </a:xfrm>
        </p:grpSpPr>
        <p:sp>
          <p:nvSpPr>
            <p:cNvPr id="4" name="Заголовок 1"/>
            <p:cNvSpPr txBox="1">
              <a:spLocks/>
            </p:cNvSpPr>
            <p:nvPr/>
          </p:nvSpPr>
          <p:spPr>
            <a:xfrm>
              <a:off x="2269976" y="452479"/>
              <a:ext cx="5470376" cy="80310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70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000" b="1" i="1" dirty="0" smtClean="0">
                  <a:latin typeface="Proxima Nova Rg" pitchFamily="2" charset="0"/>
                </a:rPr>
                <a:t>DataArms. </a:t>
              </a:r>
              <a:r>
                <a:rPr lang="ru-RU" sz="4000" i="1" dirty="0" smtClean="0">
                  <a:latin typeface="Proxima Nova Lt" pitchFamily="2" charset="0"/>
                </a:rPr>
                <a:t>Мозги и руки вместе.</a:t>
              </a:r>
              <a:endParaRPr lang="ru-RU" sz="4000" i="1" dirty="0">
                <a:latin typeface="Proxima Nova Lt" pitchFamily="2" charset="0"/>
              </a:endParaRPr>
            </a:p>
          </p:txBody>
        </p:sp>
        <p:sp>
          <p:nvSpPr>
            <p:cNvPr id="6" name="Равнобедренный треугольник 5"/>
            <p:cNvSpPr/>
            <p:nvPr/>
          </p:nvSpPr>
          <p:spPr>
            <a:xfrm rot="5400000">
              <a:off x="4232899" y="-729700"/>
              <a:ext cx="45719" cy="3743685"/>
            </a:xfrm>
            <a:custGeom>
              <a:avLst/>
              <a:gdLst>
                <a:gd name="connsiteX0" fmla="*/ 0 w 45719"/>
                <a:gd name="connsiteY0" fmla="*/ 3743685 h 3743685"/>
                <a:gd name="connsiteX1" fmla="*/ 22860 w 45719"/>
                <a:gd name="connsiteY1" fmla="*/ 0 h 3743685"/>
                <a:gd name="connsiteX2" fmla="*/ 45719 w 45719"/>
                <a:gd name="connsiteY2" fmla="*/ 3743685 h 3743685"/>
                <a:gd name="connsiteX3" fmla="*/ 0 w 45719"/>
                <a:gd name="connsiteY3" fmla="*/ 3743685 h 3743685"/>
                <a:gd name="connsiteX0" fmla="*/ 0 w 45719"/>
                <a:gd name="connsiteY0" fmla="*/ 3743685 h 3743685"/>
                <a:gd name="connsiteX1" fmla="*/ 3810 w 45719"/>
                <a:gd name="connsiteY1" fmla="*/ 0 h 3743685"/>
                <a:gd name="connsiteX2" fmla="*/ 45719 w 45719"/>
                <a:gd name="connsiteY2" fmla="*/ 3743685 h 3743685"/>
                <a:gd name="connsiteX3" fmla="*/ 0 w 45719"/>
                <a:gd name="connsiteY3" fmla="*/ 3743685 h 3743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19" h="3743685">
                  <a:moveTo>
                    <a:pt x="0" y="3743685"/>
                  </a:moveTo>
                  <a:lnTo>
                    <a:pt x="3810" y="0"/>
                  </a:lnTo>
                  <a:lnTo>
                    <a:pt x="45719" y="3743685"/>
                  </a:lnTo>
                  <a:lnTo>
                    <a:pt x="0" y="3743685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35000">
                  <a:schemeClr val="dk1">
                    <a:tint val="37000"/>
                    <a:satMod val="300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15752" y="3501008"/>
            <a:ext cx="77948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Поскольку логика обработки находится не в отчётах, </a:t>
            </a:r>
            <a:r>
              <a:rPr lang="ru-RU" sz="2400" dirty="0" smtClean="0"/>
              <a:t>Вы можете перейти с одной системы отчётности на другую, если вам нужны новые возможности – подписка на отчёт или экспорт в нужные форматы.</a:t>
            </a:r>
          </a:p>
          <a:p>
            <a:endParaRPr lang="ru-RU" sz="2400" dirty="0"/>
          </a:p>
          <a:p>
            <a:r>
              <a:rPr lang="ru-RU" sz="2400" dirty="0" smtClean="0"/>
              <a:t>К данным в «звёздной схеме» Вы можете добавить </a:t>
            </a:r>
            <a:r>
              <a:rPr lang="en-US" sz="2400" dirty="0" smtClean="0"/>
              <a:t>OLAP </a:t>
            </a:r>
            <a:r>
              <a:rPr lang="ru-RU" sz="2400" dirty="0" smtClean="0"/>
              <a:t>и подключаться из </a:t>
            </a:r>
            <a:r>
              <a:rPr lang="en-US" sz="2400" dirty="0" smtClean="0"/>
              <a:t>Excel </a:t>
            </a:r>
            <a:r>
              <a:rPr lang="ru-RU" sz="2400" dirty="0" smtClean="0"/>
              <a:t>напрямую.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9811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74" y="188640"/>
            <a:ext cx="9154747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04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2129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E99A00"/>
                </a:solidFill>
              </a:rPr>
              <a:t>Сценарий 1 – </a:t>
            </a:r>
            <a:br>
              <a:rPr lang="ru-RU" b="1" dirty="0" smtClean="0">
                <a:solidFill>
                  <a:srgbClr val="E99A00"/>
                </a:solidFill>
              </a:rPr>
            </a:br>
            <a:r>
              <a:rPr lang="ru-RU" b="1" dirty="0" smtClean="0">
                <a:solidFill>
                  <a:srgbClr val="E99A00"/>
                </a:solidFill>
              </a:rPr>
              <a:t>бизнес получает показатели от ИТ</a:t>
            </a:r>
            <a:endParaRPr lang="ru-RU" b="1" dirty="0">
              <a:solidFill>
                <a:srgbClr val="E99A00"/>
              </a:solidFill>
            </a:endParaRPr>
          </a:p>
        </p:txBody>
      </p:sp>
      <p:pic>
        <p:nvPicPr>
          <p:cNvPr id="5" name="Picture 2" descr="C:\Users\ldmitry\Desktop\ddd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52" y="323343"/>
            <a:ext cx="1462973" cy="108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2269976" y="548680"/>
            <a:ext cx="5470376" cy="803108"/>
            <a:chOff x="2269976" y="452479"/>
            <a:chExt cx="5470376" cy="803108"/>
          </a:xfrm>
        </p:grpSpPr>
        <p:sp>
          <p:nvSpPr>
            <p:cNvPr id="4" name="Заголовок 1"/>
            <p:cNvSpPr txBox="1">
              <a:spLocks/>
            </p:cNvSpPr>
            <p:nvPr/>
          </p:nvSpPr>
          <p:spPr>
            <a:xfrm>
              <a:off x="2269976" y="452479"/>
              <a:ext cx="5470376" cy="80310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70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000" b="1" i="1" dirty="0" smtClean="0">
                  <a:latin typeface="Proxima Nova Rg" pitchFamily="2" charset="0"/>
                </a:rPr>
                <a:t>DataArms. </a:t>
              </a:r>
              <a:r>
                <a:rPr lang="ru-RU" sz="4000" i="1" dirty="0" smtClean="0">
                  <a:latin typeface="Proxima Nova Lt" pitchFamily="2" charset="0"/>
                </a:rPr>
                <a:t>Мозги и руки вместе.</a:t>
              </a:r>
              <a:endParaRPr lang="ru-RU" sz="4000" i="1" dirty="0">
                <a:latin typeface="Proxima Nova Lt" pitchFamily="2" charset="0"/>
              </a:endParaRPr>
            </a:p>
          </p:txBody>
        </p:sp>
        <p:sp>
          <p:nvSpPr>
            <p:cNvPr id="6" name="Равнобедренный треугольник 5"/>
            <p:cNvSpPr/>
            <p:nvPr/>
          </p:nvSpPr>
          <p:spPr>
            <a:xfrm rot="5400000">
              <a:off x="4232899" y="-729700"/>
              <a:ext cx="45719" cy="3743685"/>
            </a:xfrm>
            <a:custGeom>
              <a:avLst/>
              <a:gdLst>
                <a:gd name="connsiteX0" fmla="*/ 0 w 45719"/>
                <a:gd name="connsiteY0" fmla="*/ 3743685 h 3743685"/>
                <a:gd name="connsiteX1" fmla="*/ 22860 w 45719"/>
                <a:gd name="connsiteY1" fmla="*/ 0 h 3743685"/>
                <a:gd name="connsiteX2" fmla="*/ 45719 w 45719"/>
                <a:gd name="connsiteY2" fmla="*/ 3743685 h 3743685"/>
                <a:gd name="connsiteX3" fmla="*/ 0 w 45719"/>
                <a:gd name="connsiteY3" fmla="*/ 3743685 h 3743685"/>
                <a:gd name="connsiteX0" fmla="*/ 0 w 45719"/>
                <a:gd name="connsiteY0" fmla="*/ 3743685 h 3743685"/>
                <a:gd name="connsiteX1" fmla="*/ 3810 w 45719"/>
                <a:gd name="connsiteY1" fmla="*/ 0 h 3743685"/>
                <a:gd name="connsiteX2" fmla="*/ 45719 w 45719"/>
                <a:gd name="connsiteY2" fmla="*/ 3743685 h 3743685"/>
                <a:gd name="connsiteX3" fmla="*/ 0 w 45719"/>
                <a:gd name="connsiteY3" fmla="*/ 3743685 h 3743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19" h="3743685">
                  <a:moveTo>
                    <a:pt x="0" y="3743685"/>
                  </a:moveTo>
                  <a:lnTo>
                    <a:pt x="3810" y="0"/>
                  </a:lnTo>
                  <a:lnTo>
                    <a:pt x="45719" y="3743685"/>
                  </a:lnTo>
                  <a:lnTo>
                    <a:pt x="0" y="3743685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35000">
                  <a:schemeClr val="dk1">
                    <a:tint val="37000"/>
                    <a:satMod val="300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30483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185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E99A00"/>
                </a:solidFill>
              </a:rPr>
              <a:t>Вы </a:t>
            </a:r>
            <a:r>
              <a:rPr lang="ru-RU" b="1" dirty="0" smtClean="0">
                <a:solidFill>
                  <a:srgbClr val="E99A00"/>
                </a:solidFill>
              </a:rPr>
              <a:t>консолидируете данные не только из биллинга</a:t>
            </a:r>
            <a:endParaRPr lang="ru-RU" b="1" dirty="0">
              <a:solidFill>
                <a:srgbClr val="E99A00"/>
              </a:solidFill>
            </a:endParaRPr>
          </a:p>
        </p:txBody>
      </p:sp>
      <p:pic>
        <p:nvPicPr>
          <p:cNvPr id="5" name="Picture 2" descr="C:\Users\ldmitry\Desktop\ddd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52" y="323343"/>
            <a:ext cx="1462973" cy="108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2269976" y="548680"/>
            <a:ext cx="5470376" cy="803108"/>
            <a:chOff x="2269976" y="452479"/>
            <a:chExt cx="5470376" cy="803108"/>
          </a:xfrm>
        </p:grpSpPr>
        <p:sp>
          <p:nvSpPr>
            <p:cNvPr id="4" name="Заголовок 1"/>
            <p:cNvSpPr txBox="1">
              <a:spLocks/>
            </p:cNvSpPr>
            <p:nvPr/>
          </p:nvSpPr>
          <p:spPr>
            <a:xfrm>
              <a:off x="2269976" y="452479"/>
              <a:ext cx="5470376" cy="80310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70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000" b="1" i="1" dirty="0" smtClean="0">
                  <a:latin typeface="Proxima Nova Rg" pitchFamily="2" charset="0"/>
                </a:rPr>
                <a:t>DataArms. </a:t>
              </a:r>
              <a:r>
                <a:rPr lang="ru-RU" sz="4000" i="1" dirty="0" smtClean="0">
                  <a:latin typeface="Proxima Nova Lt" pitchFamily="2" charset="0"/>
                </a:rPr>
                <a:t>Мозги и руки вместе.</a:t>
              </a:r>
              <a:endParaRPr lang="ru-RU" sz="4000" i="1" dirty="0">
                <a:latin typeface="Proxima Nova Lt" pitchFamily="2" charset="0"/>
              </a:endParaRPr>
            </a:p>
          </p:txBody>
        </p:sp>
        <p:sp>
          <p:nvSpPr>
            <p:cNvPr id="6" name="Равнобедренный треугольник 5"/>
            <p:cNvSpPr/>
            <p:nvPr/>
          </p:nvSpPr>
          <p:spPr>
            <a:xfrm rot="5400000">
              <a:off x="4232899" y="-729700"/>
              <a:ext cx="45719" cy="3743685"/>
            </a:xfrm>
            <a:custGeom>
              <a:avLst/>
              <a:gdLst>
                <a:gd name="connsiteX0" fmla="*/ 0 w 45719"/>
                <a:gd name="connsiteY0" fmla="*/ 3743685 h 3743685"/>
                <a:gd name="connsiteX1" fmla="*/ 22860 w 45719"/>
                <a:gd name="connsiteY1" fmla="*/ 0 h 3743685"/>
                <a:gd name="connsiteX2" fmla="*/ 45719 w 45719"/>
                <a:gd name="connsiteY2" fmla="*/ 3743685 h 3743685"/>
                <a:gd name="connsiteX3" fmla="*/ 0 w 45719"/>
                <a:gd name="connsiteY3" fmla="*/ 3743685 h 3743685"/>
                <a:gd name="connsiteX0" fmla="*/ 0 w 45719"/>
                <a:gd name="connsiteY0" fmla="*/ 3743685 h 3743685"/>
                <a:gd name="connsiteX1" fmla="*/ 3810 w 45719"/>
                <a:gd name="connsiteY1" fmla="*/ 0 h 3743685"/>
                <a:gd name="connsiteX2" fmla="*/ 45719 w 45719"/>
                <a:gd name="connsiteY2" fmla="*/ 3743685 h 3743685"/>
                <a:gd name="connsiteX3" fmla="*/ 0 w 45719"/>
                <a:gd name="connsiteY3" fmla="*/ 3743685 h 3743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19" h="3743685">
                  <a:moveTo>
                    <a:pt x="0" y="3743685"/>
                  </a:moveTo>
                  <a:lnTo>
                    <a:pt x="3810" y="0"/>
                  </a:lnTo>
                  <a:lnTo>
                    <a:pt x="45719" y="3743685"/>
                  </a:lnTo>
                  <a:lnTo>
                    <a:pt x="0" y="3743685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35000">
                  <a:schemeClr val="dk1">
                    <a:tint val="37000"/>
                    <a:satMod val="300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984040" y="3501008"/>
            <a:ext cx="7196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</a:t>
            </a:r>
            <a:r>
              <a:rPr lang="en-US" sz="2400" dirty="0" smtClean="0"/>
              <a:t>DWH </a:t>
            </a:r>
            <a:r>
              <a:rPr lang="ru-RU" sz="2400" dirty="0" smtClean="0"/>
              <a:t>можно строить кросс-отчёты по данным из биллинга, </a:t>
            </a:r>
            <a:r>
              <a:rPr lang="en-US" sz="2400" dirty="0" smtClean="0"/>
              <a:t>CRM </a:t>
            </a:r>
            <a:r>
              <a:rPr lang="ru-RU" sz="2400" dirty="0" smtClean="0"/>
              <a:t>и других систем. Ведь маркетинговые опросы, заявки и звонки находятся вне биллинга.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1905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95153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E99A00"/>
                </a:solidFill>
              </a:rPr>
              <a:t>Почему нужно знать цифры?</a:t>
            </a:r>
            <a:endParaRPr lang="ru-RU" b="1" dirty="0">
              <a:solidFill>
                <a:srgbClr val="E99A00"/>
              </a:solidFill>
            </a:endParaRPr>
          </a:p>
        </p:txBody>
      </p:sp>
      <p:pic>
        <p:nvPicPr>
          <p:cNvPr id="5" name="Picture 2" descr="C:\Users\ldmitry\Desktop\ddd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52" y="323343"/>
            <a:ext cx="1462973" cy="108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2269976" y="548680"/>
            <a:ext cx="5470376" cy="803108"/>
            <a:chOff x="2269976" y="452479"/>
            <a:chExt cx="5470376" cy="803108"/>
          </a:xfrm>
        </p:grpSpPr>
        <p:sp>
          <p:nvSpPr>
            <p:cNvPr id="4" name="Заголовок 1"/>
            <p:cNvSpPr txBox="1">
              <a:spLocks/>
            </p:cNvSpPr>
            <p:nvPr/>
          </p:nvSpPr>
          <p:spPr>
            <a:xfrm>
              <a:off x="2269976" y="452479"/>
              <a:ext cx="5470376" cy="80310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70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000" b="1" i="1" dirty="0" smtClean="0">
                  <a:latin typeface="Proxima Nova Rg" pitchFamily="2" charset="0"/>
                </a:rPr>
                <a:t>DataArms. </a:t>
              </a:r>
              <a:r>
                <a:rPr lang="ru-RU" sz="4000" i="1" dirty="0" smtClean="0">
                  <a:latin typeface="Proxima Nova Lt" pitchFamily="2" charset="0"/>
                </a:rPr>
                <a:t>Мозги и руки вместе.</a:t>
              </a:r>
              <a:endParaRPr lang="ru-RU" sz="4000" i="1" dirty="0">
                <a:latin typeface="Proxima Nova Lt" pitchFamily="2" charset="0"/>
              </a:endParaRPr>
            </a:p>
          </p:txBody>
        </p:sp>
        <p:sp>
          <p:nvSpPr>
            <p:cNvPr id="6" name="Равнобедренный треугольник 5"/>
            <p:cNvSpPr/>
            <p:nvPr/>
          </p:nvSpPr>
          <p:spPr>
            <a:xfrm rot="5400000">
              <a:off x="4232899" y="-729700"/>
              <a:ext cx="45719" cy="3743685"/>
            </a:xfrm>
            <a:custGeom>
              <a:avLst/>
              <a:gdLst>
                <a:gd name="connsiteX0" fmla="*/ 0 w 45719"/>
                <a:gd name="connsiteY0" fmla="*/ 3743685 h 3743685"/>
                <a:gd name="connsiteX1" fmla="*/ 22860 w 45719"/>
                <a:gd name="connsiteY1" fmla="*/ 0 h 3743685"/>
                <a:gd name="connsiteX2" fmla="*/ 45719 w 45719"/>
                <a:gd name="connsiteY2" fmla="*/ 3743685 h 3743685"/>
                <a:gd name="connsiteX3" fmla="*/ 0 w 45719"/>
                <a:gd name="connsiteY3" fmla="*/ 3743685 h 3743685"/>
                <a:gd name="connsiteX0" fmla="*/ 0 w 45719"/>
                <a:gd name="connsiteY0" fmla="*/ 3743685 h 3743685"/>
                <a:gd name="connsiteX1" fmla="*/ 3810 w 45719"/>
                <a:gd name="connsiteY1" fmla="*/ 0 h 3743685"/>
                <a:gd name="connsiteX2" fmla="*/ 45719 w 45719"/>
                <a:gd name="connsiteY2" fmla="*/ 3743685 h 3743685"/>
                <a:gd name="connsiteX3" fmla="*/ 0 w 45719"/>
                <a:gd name="connsiteY3" fmla="*/ 3743685 h 3743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19" h="3743685">
                  <a:moveTo>
                    <a:pt x="0" y="3743685"/>
                  </a:moveTo>
                  <a:lnTo>
                    <a:pt x="3810" y="0"/>
                  </a:lnTo>
                  <a:lnTo>
                    <a:pt x="45719" y="3743685"/>
                  </a:lnTo>
                  <a:lnTo>
                    <a:pt x="0" y="3743685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35000">
                  <a:schemeClr val="dk1">
                    <a:tint val="37000"/>
                    <a:satMod val="300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899592" y="2813137"/>
            <a:ext cx="7416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Представим оператора ШПД с базой 25 </a:t>
            </a:r>
            <a:r>
              <a:rPr lang="ru-RU" sz="2400" dirty="0"/>
              <a:t>тыс. абонентов, выручка в год ~150 млн. руб., прирост </a:t>
            </a:r>
            <a:r>
              <a:rPr lang="ru-RU" sz="2400" dirty="0" smtClean="0"/>
              <a:t>в месяц ~500 </a:t>
            </a:r>
            <a:r>
              <a:rPr lang="ru-RU" sz="2400" dirty="0"/>
              <a:t>абонентов, отток с возвратом ~500 абонентов </a:t>
            </a:r>
            <a:r>
              <a:rPr lang="ru-RU" sz="2400" dirty="0" smtClean="0"/>
              <a:t>(влияет на выручку на </a:t>
            </a:r>
            <a:r>
              <a:rPr lang="ru-RU" sz="2400" dirty="0"/>
              <a:t>~250 </a:t>
            </a:r>
            <a:r>
              <a:rPr lang="ru-RU" sz="2400" dirty="0" err="1" smtClean="0"/>
              <a:t>т.р</a:t>
            </a:r>
            <a:r>
              <a:rPr lang="ru-RU" sz="2400" dirty="0" smtClean="0"/>
              <a:t>.</a:t>
            </a:r>
            <a:r>
              <a:rPr lang="en-US" sz="2400" dirty="0" smtClean="0"/>
              <a:t>/</a:t>
            </a:r>
            <a:r>
              <a:rPr lang="ru-RU" sz="2400" dirty="0" smtClean="0"/>
              <a:t>мес.), тарифная </a:t>
            </a:r>
            <a:r>
              <a:rPr lang="ru-RU" sz="2400" dirty="0"/>
              <a:t>миграция ~700 абонентов </a:t>
            </a:r>
            <a:r>
              <a:rPr lang="ru-RU" sz="2400" dirty="0" smtClean="0"/>
              <a:t>(влияет на выручку </a:t>
            </a:r>
            <a:r>
              <a:rPr lang="ru-RU" sz="2400" dirty="0"/>
              <a:t>на ~140 </a:t>
            </a:r>
            <a:r>
              <a:rPr lang="ru-RU" sz="2400" dirty="0" err="1"/>
              <a:t>т.р</a:t>
            </a:r>
            <a:r>
              <a:rPr lang="ru-RU" sz="2400" dirty="0" smtClean="0"/>
              <a:t>.</a:t>
            </a:r>
            <a:r>
              <a:rPr lang="en-US" sz="2400" dirty="0" smtClean="0"/>
              <a:t>/</a:t>
            </a:r>
            <a:r>
              <a:rPr lang="ru-RU" sz="2400" dirty="0" smtClean="0"/>
              <a:t>мес.) тогда…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449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9485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E99A00"/>
                </a:solidFill>
              </a:rPr>
              <a:t>Почему нужно знать цифры?</a:t>
            </a:r>
            <a:endParaRPr lang="ru-RU" b="1" dirty="0">
              <a:solidFill>
                <a:srgbClr val="E99A00"/>
              </a:solidFill>
            </a:endParaRPr>
          </a:p>
        </p:txBody>
      </p:sp>
      <p:pic>
        <p:nvPicPr>
          <p:cNvPr id="5" name="Picture 2" descr="C:\Users\ldmitry\Desktop\ddd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52" y="323343"/>
            <a:ext cx="1462973" cy="108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2269976" y="548680"/>
            <a:ext cx="5470376" cy="803108"/>
            <a:chOff x="2269976" y="452479"/>
            <a:chExt cx="5470376" cy="803108"/>
          </a:xfrm>
        </p:grpSpPr>
        <p:sp>
          <p:nvSpPr>
            <p:cNvPr id="4" name="Заголовок 1"/>
            <p:cNvSpPr txBox="1">
              <a:spLocks/>
            </p:cNvSpPr>
            <p:nvPr/>
          </p:nvSpPr>
          <p:spPr>
            <a:xfrm>
              <a:off x="2269976" y="452479"/>
              <a:ext cx="5470376" cy="80310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70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000" b="1" i="1" dirty="0" smtClean="0">
                  <a:latin typeface="Proxima Nova Rg" pitchFamily="2" charset="0"/>
                </a:rPr>
                <a:t>DataArms. </a:t>
              </a:r>
              <a:r>
                <a:rPr lang="ru-RU" sz="4000" i="1" dirty="0" smtClean="0">
                  <a:latin typeface="Proxima Nova Lt" pitchFamily="2" charset="0"/>
                </a:rPr>
                <a:t>Мозги и руки вместе.</a:t>
              </a:r>
              <a:endParaRPr lang="ru-RU" sz="4000" i="1" dirty="0">
                <a:latin typeface="Proxima Nova Lt" pitchFamily="2" charset="0"/>
              </a:endParaRPr>
            </a:p>
          </p:txBody>
        </p:sp>
        <p:sp>
          <p:nvSpPr>
            <p:cNvPr id="6" name="Равнобедренный треугольник 5"/>
            <p:cNvSpPr/>
            <p:nvPr/>
          </p:nvSpPr>
          <p:spPr>
            <a:xfrm rot="5400000">
              <a:off x="4232899" y="-729700"/>
              <a:ext cx="45719" cy="3743685"/>
            </a:xfrm>
            <a:custGeom>
              <a:avLst/>
              <a:gdLst>
                <a:gd name="connsiteX0" fmla="*/ 0 w 45719"/>
                <a:gd name="connsiteY0" fmla="*/ 3743685 h 3743685"/>
                <a:gd name="connsiteX1" fmla="*/ 22860 w 45719"/>
                <a:gd name="connsiteY1" fmla="*/ 0 h 3743685"/>
                <a:gd name="connsiteX2" fmla="*/ 45719 w 45719"/>
                <a:gd name="connsiteY2" fmla="*/ 3743685 h 3743685"/>
                <a:gd name="connsiteX3" fmla="*/ 0 w 45719"/>
                <a:gd name="connsiteY3" fmla="*/ 3743685 h 3743685"/>
                <a:gd name="connsiteX0" fmla="*/ 0 w 45719"/>
                <a:gd name="connsiteY0" fmla="*/ 3743685 h 3743685"/>
                <a:gd name="connsiteX1" fmla="*/ 3810 w 45719"/>
                <a:gd name="connsiteY1" fmla="*/ 0 h 3743685"/>
                <a:gd name="connsiteX2" fmla="*/ 45719 w 45719"/>
                <a:gd name="connsiteY2" fmla="*/ 3743685 h 3743685"/>
                <a:gd name="connsiteX3" fmla="*/ 0 w 45719"/>
                <a:gd name="connsiteY3" fmla="*/ 3743685 h 3743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19" h="3743685">
                  <a:moveTo>
                    <a:pt x="0" y="3743685"/>
                  </a:moveTo>
                  <a:lnTo>
                    <a:pt x="3810" y="0"/>
                  </a:lnTo>
                  <a:lnTo>
                    <a:pt x="45719" y="3743685"/>
                  </a:lnTo>
                  <a:lnTo>
                    <a:pt x="0" y="3743685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35000">
                  <a:schemeClr val="dk1">
                    <a:tint val="37000"/>
                    <a:satMod val="300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65224" y="2780928"/>
            <a:ext cx="73448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400" dirty="0" smtClean="0"/>
              <a:t>Для оператора 25 тысяч абонентов, понимание причин изменения выручки только на 50% означает непонимание причин изменения денежного потока на </a:t>
            </a:r>
            <a:r>
              <a:rPr lang="ru-RU" sz="2400" dirty="0"/>
              <a:t>2 340 000 рублей в год, который состоит по большей части из прибыли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996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728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E99A00"/>
                </a:solidFill>
              </a:rPr>
              <a:t>Как изменила тарифная миграция вашу выручку в прошлом месяце?</a:t>
            </a:r>
            <a:endParaRPr lang="ru-RU" b="1" dirty="0">
              <a:solidFill>
                <a:srgbClr val="E99A00"/>
              </a:solidFill>
            </a:endParaRPr>
          </a:p>
        </p:txBody>
      </p:sp>
      <p:pic>
        <p:nvPicPr>
          <p:cNvPr id="5" name="Picture 2" descr="C:\Users\ldmitry\Desktop\ddd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52" y="323343"/>
            <a:ext cx="1462973" cy="108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2269976" y="548680"/>
            <a:ext cx="5470376" cy="803108"/>
            <a:chOff x="2269976" y="452479"/>
            <a:chExt cx="5470376" cy="803108"/>
          </a:xfrm>
        </p:grpSpPr>
        <p:sp>
          <p:nvSpPr>
            <p:cNvPr id="4" name="Заголовок 1"/>
            <p:cNvSpPr txBox="1">
              <a:spLocks/>
            </p:cNvSpPr>
            <p:nvPr/>
          </p:nvSpPr>
          <p:spPr>
            <a:xfrm>
              <a:off x="2269976" y="452479"/>
              <a:ext cx="5470376" cy="80310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70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000" b="1" i="1" dirty="0" smtClean="0">
                  <a:latin typeface="Proxima Nova Rg" pitchFamily="2" charset="0"/>
                </a:rPr>
                <a:t>DataArms. </a:t>
              </a:r>
              <a:r>
                <a:rPr lang="ru-RU" sz="4000" i="1" dirty="0" smtClean="0">
                  <a:latin typeface="Proxima Nova Lt" pitchFamily="2" charset="0"/>
                </a:rPr>
                <a:t>Мозги и руки вместе.</a:t>
              </a:r>
              <a:endParaRPr lang="ru-RU" sz="4000" i="1" dirty="0">
                <a:latin typeface="Proxima Nova Lt" pitchFamily="2" charset="0"/>
              </a:endParaRPr>
            </a:p>
          </p:txBody>
        </p:sp>
        <p:sp>
          <p:nvSpPr>
            <p:cNvPr id="6" name="Равнобедренный треугольник 5"/>
            <p:cNvSpPr/>
            <p:nvPr/>
          </p:nvSpPr>
          <p:spPr>
            <a:xfrm rot="5400000">
              <a:off x="4232899" y="-729700"/>
              <a:ext cx="45719" cy="3743685"/>
            </a:xfrm>
            <a:custGeom>
              <a:avLst/>
              <a:gdLst>
                <a:gd name="connsiteX0" fmla="*/ 0 w 45719"/>
                <a:gd name="connsiteY0" fmla="*/ 3743685 h 3743685"/>
                <a:gd name="connsiteX1" fmla="*/ 22860 w 45719"/>
                <a:gd name="connsiteY1" fmla="*/ 0 h 3743685"/>
                <a:gd name="connsiteX2" fmla="*/ 45719 w 45719"/>
                <a:gd name="connsiteY2" fmla="*/ 3743685 h 3743685"/>
                <a:gd name="connsiteX3" fmla="*/ 0 w 45719"/>
                <a:gd name="connsiteY3" fmla="*/ 3743685 h 3743685"/>
                <a:gd name="connsiteX0" fmla="*/ 0 w 45719"/>
                <a:gd name="connsiteY0" fmla="*/ 3743685 h 3743685"/>
                <a:gd name="connsiteX1" fmla="*/ 3810 w 45719"/>
                <a:gd name="connsiteY1" fmla="*/ 0 h 3743685"/>
                <a:gd name="connsiteX2" fmla="*/ 45719 w 45719"/>
                <a:gd name="connsiteY2" fmla="*/ 3743685 h 3743685"/>
                <a:gd name="connsiteX3" fmla="*/ 0 w 45719"/>
                <a:gd name="connsiteY3" fmla="*/ 3743685 h 3743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19" h="3743685">
                  <a:moveTo>
                    <a:pt x="0" y="3743685"/>
                  </a:moveTo>
                  <a:lnTo>
                    <a:pt x="3810" y="0"/>
                  </a:lnTo>
                  <a:lnTo>
                    <a:pt x="45719" y="3743685"/>
                  </a:lnTo>
                  <a:lnTo>
                    <a:pt x="0" y="3743685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35000">
                  <a:schemeClr val="dk1">
                    <a:tint val="37000"/>
                    <a:satMod val="300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37916"/>
            <a:ext cx="9144000" cy="268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98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144" y="16871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E99A00"/>
                </a:solidFill>
              </a:rPr>
              <a:t>Из чего состоит изменение абонентской базы?</a:t>
            </a:r>
            <a:endParaRPr lang="ru-RU" b="1" dirty="0">
              <a:solidFill>
                <a:srgbClr val="E99A00"/>
              </a:solidFill>
            </a:endParaRPr>
          </a:p>
        </p:txBody>
      </p:sp>
      <p:pic>
        <p:nvPicPr>
          <p:cNvPr id="5" name="Picture 2" descr="C:\Users\ldmitry\Desktop\ddd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52" y="323343"/>
            <a:ext cx="1462973" cy="108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2269976" y="548680"/>
            <a:ext cx="5470376" cy="803108"/>
            <a:chOff x="2269976" y="452479"/>
            <a:chExt cx="5470376" cy="803108"/>
          </a:xfrm>
        </p:grpSpPr>
        <p:sp>
          <p:nvSpPr>
            <p:cNvPr id="4" name="Заголовок 1"/>
            <p:cNvSpPr txBox="1">
              <a:spLocks/>
            </p:cNvSpPr>
            <p:nvPr/>
          </p:nvSpPr>
          <p:spPr>
            <a:xfrm>
              <a:off x="2269976" y="452479"/>
              <a:ext cx="5470376" cy="80310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70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000" b="1" i="1" dirty="0" smtClean="0">
                  <a:latin typeface="Proxima Nova Rg" pitchFamily="2" charset="0"/>
                </a:rPr>
                <a:t>DataArms. </a:t>
              </a:r>
              <a:r>
                <a:rPr lang="ru-RU" sz="4000" i="1" dirty="0" smtClean="0">
                  <a:latin typeface="Proxima Nova Lt" pitchFamily="2" charset="0"/>
                </a:rPr>
                <a:t>Мозги и руки вместе.</a:t>
              </a:r>
              <a:endParaRPr lang="ru-RU" sz="4000" i="1" dirty="0">
                <a:latin typeface="Proxima Nova Lt" pitchFamily="2" charset="0"/>
              </a:endParaRPr>
            </a:p>
          </p:txBody>
        </p:sp>
        <p:sp>
          <p:nvSpPr>
            <p:cNvPr id="6" name="Равнобедренный треугольник 5"/>
            <p:cNvSpPr/>
            <p:nvPr/>
          </p:nvSpPr>
          <p:spPr>
            <a:xfrm rot="5400000">
              <a:off x="4232899" y="-729700"/>
              <a:ext cx="45719" cy="3743685"/>
            </a:xfrm>
            <a:custGeom>
              <a:avLst/>
              <a:gdLst>
                <a:gd name="connsiteX0" fmla="*/ 0 w 45719"/>
                <a:gd name="connsiteY0" fmla="*/ 3743685 h 3743685"/>
                <a:gd name="connsiteX1" fmla="*/ 22860 w 45719"/>
                <a:gd name="connsiteY1" fmla="*/ 0 h 3743685"/>
                <a:gd name="connsiteX2" fmla="*/ 45719 w 45719"/>
                <a:gd name="connsiteY2" fmla="*/ 3743685 h 3743685"/>
                <a:gd name="connsiteX3" fmla="*/ 0 w 45719"/>
                <a:gd name="connsiteY3" fmla="*/ 3743685 h 3743685"/>
                <a:gd name="connsiteX0" fmla="*/ 0 w 45719"/>
                <a:gd name="connsiteY0" fmla="*/ 3743685 h 3743685"/>
                <a:gd name="connsiteX1" fmla="*/ 3810 w 45719"/>
                <a:gd name="connsiteY1" fmla="*/ 0 h 3743685"/>
                <a:gd name="connsiteX2" fmla="*/ 45719 w 45719"/>
                <a:gd name="connsiteY2" fmla="*/ 3743685 h 3743685"/>
                <a:gd name="connsiteX3" fmla="*/ 0 w 45719"/>
                <a:gd name="connsiteY3" fmla="*/ 3743685 h 3743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19" h="3743685">
                  <a:moveTo>
                    <a:pt x="0" y="3743685"/>
                  </a:moveTo>
                  <a:lnTo>
                    <a:pt x="3810" y="0"/>
                  </a:lnTo>
                  <a:lnTo>
                    <a:pt x="45719" y="3743685"/>
                  </a:lnTo>
                  <a:lnTo>
                    <a:pt x="0" y="3743685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35000">
                  <a:schemeClr val="dk1">
                    <a:tint val="37000"/>
                    <a:satMod val="300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36" y="3048863"/>
            <a:ext cx="9129960" cy="338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48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E99A00"/>
                </a:solidFill>
              </a:rPr>
              <a:t>Пора заканчивать!</a:t>
            </a:r>
            <a:endParaRPr lang="ru-RU" b="1" dirty="0">
              <a:solidFill>
                <a:srgbClr val="E99A00"/>
              </a:solidFill>
            </a:endParaRPr>
          </a:p>
        </p:txBody>
      </p:sp>
      <p:pic>
        <p:nvPicPr>
          <p:cNvPr id="5" name="Picture 2" descr="C:\Users\ldmitry\Desktop\ddd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52" y="323343"/>
            <a:ext cx="1462973" cy="108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2269976" y="548680"/>
            <a:ext cx="5470376" cy="803108"/>
            <a:chOff x="2269976" y="452479"/>
            <a:chExt cx="5470376" cy="803108"/>
          </a:xfrm>
        </p:grpSpPr>
        <p:sp>
          <p:nvSpPr>
            <p:cNvPr id="4" name="Заголовок 1"/>
            <p:cNvSpPr txBox="1">
              <a:spLocks/>
            </p:cNvSpPr>
            <p:nvPr/>
          </p:nvSpPr>
          <p:spPr>
            <a:xfrm>
              <a:off x="2269976" y="452479"/>
              <a:ext cx="5470376" cy="80310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70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000" b="1" i="1" dirty="0" smtClean="0">
                  <a:latin typeface="Proxima Nova Rg" pitchFamily="2" charset="0"/>
                </a:rPr>
                <a:t>DataArms. </a:t>
              </a:r>
              <a:r>
                <a:rPr lang="ru-RU" sz="4000" i="1" dirty="0" smtClean="0">
                  <a:latin typeface="Proxima Nova Lt" pitchFamily="2" charset="0"/>
                </a:rPr>
                <a:t>Мозги и руки вместе.</a:t>
              </a:r>
              <a:endParaRPr lang="ru-RU" sz="4000" i="1" dirty="0">
                <a:latin typeface="Proxima Nova Lt" pitchFamily="2" charset="0"/>
              </a:endParaRPr>
            </a:p>
          </p:txBody>
        </p:sp>
        <p:sp>
          <p:nvSpPr>
            <p:cNvPr id="6" name="Равнобедренный треугольник 5"/>
            <p:cNvSpPr/>
            <p:nvPr/>
          </p:nvSpPr>
          <p:spPr>
            <a:xfrm rot="5400000">
              <a:off x="4232899" y="-729700"/>
              <a:ext cx="45719" cy="3743685"/>
            </a:xfrm>
            <a:custGeom>
              <a:avLst/>
              <a:gdLst>
                <a:gd name="connsiteX0" fmla="*/ 0 w 45719"/>
                <a:gd name="connsiteY0" fmla="*/ 3743685 h 3743685"/>
                <a:gd name="connsiteX1" fmla="*/ 22860 w 45719"/>
                <a:gd name="connsiteY1" fmla="*/ 0 h 3743685"/>
                <a:gd name="connsiteX2" fmla="*/ 45719 w 45719"/>
                <a:gd name="connsiteY2" fmla="*/ 3743685 h 3743685"/>
                <a:gd name="connsiteX3" fmla="*/ 0 w 45719"/>
                <a:gd name="connsiteY3" fmla="*/ 3743685 h 3743685"/>
                <a:gd name="connsiteX0" fmla="*/ 0 w 45719"/>
                <a:gd name="connsiteY0" fmla="*/ 3743685 h 3743685"/>
                <a:gd name="connsiteX1" fmla="*/ 3810 w 45719"/>
                <a:gd name="connsiteY1" fmla="*/ 0 h 3743685"/>
                <a:gd name="connsiteX2" fmla="*/ 45719 w 45719"/>
                <a:gd name="connsiteY2" fmla="*/ 3743685 h 3743685"/>
                <a:gd name="connsiteX3" fmla="*/ 0 w 45719"/>
                <a:gd name="connsiteY3" fmla="*/ 3743685 h 3743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19" h="3743685">
                  <a:moveTo>
                    <a:pt x="0" y="3743685"/>
                  </a:moveTo>
                  <a:lnTo>
                    <a:pt x="3810" y="0"/>
                  </a:lnTo>
                  <a:lnTo>
                    <a:pt x="45719" y="3743685"/>
                  </a:lnTo>
                  <a:lnTo>
                    <a:pt x="0" y="3743685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35000">
                  <a:schemeClr val="dk1">
                    <a:tint val="37000"/>
                    <a:satMod val="300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" name="Picture 2" descr="http://pics.livejournal.com/qupec/pic/0000rcer/s320x2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799" y="2411760"/>
            <a:ext cx="2427089" cy="272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5136913"/>
            <a:ext cx="7128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Полезная информация на </a:t>
            </a:r>
            <a:r>
              <a:rPr lang="en-US" sz="2800" dirty="0" smtClean="0">
                <a:hlinkClick r:id="rId4"/>
              </a:rPr>
              <a:t>www.dataarms.ru</a:t>
            </a:r>
            <a:r>
              <a:rPr lang="en-US" sz="2800" dirty="0" smtClean="0"/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Примеры отчётов на </a:t>
            </a:r>
            <a:r>
              <a:rPr lang="en-US" sz="2800" dirty="0" smtClean="0">
                <a:hlinkClick r:id="rId5"/>
              </a:rPr>
              <a:t>dwhdemo.dataarms.ru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475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ldmitry\Desktop\ddd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52" y="323343"/>
            <a:ext cx="1462973" cy="108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2269976" y="548680"/>
            <a:ext cx="5470376" cy="803108"/>
            <a:chOff x="2269976" y="452479"/>
            <a:chExt cx="5470376" cy="803108"/>
          </a:xfrm>
        </p:grpSpPr>
        <p:sp>
          <p:nvSpPr>
            <p:cNvPr id="4" name="Заголовок 1"/>
            <p:cNvSpPr txBox="1">
              <a:spLocks/>
            </p:cNvSpPr>
            <p:nvPr/>
          </p:nvSpPr>
          <p:spPr>
            <a:xfrm>
              <a:off x="2269976" y="452479"/>
              <a:ext cx="5470376" cy="80310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70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000" b="1" i="1" dirty="0" smtClean="0">
                  <a:latin typeface="Proxima Nova Rg" pitchFamily="2" charset="0"/>
                </a:rPr>
                <a:t>DataArms. </a:t>
              </a:r>
              <a:r>
                <a:rPr lang="ru-RU" sz="4000" i="1" dirty="0" smtClean="0">
                  <a:latin typeface="Proxima Nova Lt" pitchFamily="2" charset="0"/>
                </a:rPr>
                <a:t>Мозги и руки вместе.</a:t>
              </a:r>
              <a:endParaRPr lang="ru-RU" sz="4000" i="1" dirty="0">
                <a:latin typeface="Proxima Nova Lt" pitchFamily="2" charset="0"/>
              </a:endParaRPr>
            </a:p>
          </p:txBody>
        </p:sp>
        <p:sp>
          <p:nvSpPr>
            <p:cNvPr id="6" name="Равнобедренный треугольник 5"/>
            <p:cNvSpPr/>
            <p:nvPr/>
          </p:nvSpPr>
          <p:spPr>
            <a:xfrm rot="5400000">
              <a:off x="4232899" y="-729700"/>
              <a:ext cx="45719" cy="3743685"/>
            </a:xfrm>
            <a:custGeom>
              <a:avLst/>
              <a:gdLst>
                <a:gd name="connsiteX0" fmla="*/ 0 w 45719"/>
                <a:gd name="connsiteY0" fmla="*/ 3743685 h 3743685"/>
                <a:gd name="connsiteX1" fmla="*/ 22860 w 45719"/>
                <a:gd name="connsiteY1" fmla="*/ 0 h 3743685"/>
                <a:gd name="connsiteX2" fmla="*/ 45719 w 45719"/>
                <a:gd name="connsiteY2" fmla="*/ 3743685 h 3743685"/>
                <a:gd name="connsiteX3" fmla="*/ 0 w 45719"/>
                <a:gd name="connsiteY3" fmla="*/ 3743685 h 3743685"/>
                <a:gd name="connsiteX0" fmla="*/ 0 w 45719"/>
                <a:gd name="connsiteY0" fmla="*/ 3743685 h 3743685"/>
                <a:gd name="connsiteX1" fmla="*/ 3810 w 45719"/>
                <a:gd name="connsiteY1" fmla="*/ 0 h 3743685"/>
                <a:gd name="connsiteX2" fmla="*/ 45719 w 45719"/>
                <a:gd name="connsiteY2" fmla="*/ 3743685 h 3743685"/>
                <a:gd name="connsiteX3" fmla="*/ 0 w 45719"/>
                <a:gd name="connsiteY3" fmla="*/ 3743685 h 3743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19" h="3743685">
                  <a:moveTo>
                    <a:pt x="0" y="3743685"/>
                  </a:moveTo>
                  <a:lnTo>
                    <a:pt x="3810" y="0"/>
                  </a:lnTo>
                  <a:lnTo>
                    <a:pt x="45719" y="3743685"/>
                  </a:lnTo>
                  <a:lnTo>
                    <a:pt x="0" y="3743685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35000">
                  <a:schemeClr val="dk1">
                    <a:tint val="37000"/>
                    <a:satMod val="300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32" name="Picture 8" descr="Мужские позы для фотосесс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63" y="3464768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Скругленная прямоугольная выноска 1030"/>
          <p:cNvSpPr/>
          <p:nvPr/>
        </p:nvSpPr>
        <p:spPr>
          <a:xfrm>
            <a:off x="2129755" y="2398791"/>
            <a:ext cx="1289319" cy="922389"/>
          </a:xfrm>
          <a:prstGeom prst="wedgeRoundRectCallou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 *</a:t>
            </a:r>
          </a:p>
          <a:p>
            <a:pPr algn="ctr"/>
            <a:r>
              <a:rPr lang="en-US" dirty="0" smtClean="0"/>
              <a:t>FROM…</a:t>
            </a:r>
            <a:endParaRPr lang="ru-RU" dirty="0"/>
          </a:p>
        </p:txBody>
      </p:sp>
      <p:pic>
        <p:nvPicPr>
          <p:cNvPr id="1035" name="Рисунок 10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3837325"/>
            <a:ext cx="2485714" cy="2942857"/>
          </a:xfrm>
          <a:prstGeom prst="rect">
            <a:avLst/>
          </a:prstGeom>
        </p:spPr>
      </p:pic>
      <p:sp>
        <p:nvSpPr>
          <p:cNvPr id="1036" name="Выноска-облако 1035"/>
          <p:cNvSpPr/>
          <p:nvPr/>
        </p:nvSpPr>
        <p:spPr>
          <a:xfrm>
            <a:off x="5552732" y="2459215"/>
            <a:ext cx="2232248" cy="1161256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.. надо вытащить абонентов ..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01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ldmitry\Desktop\ddd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52" y="323343"/>
            <a:ext cx="1462973" cy="108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2269976" y="548680"/>
            <a:ext cx="5470376" cy="803108"/>
            <a:chOff x="2269976" y="452479"/>
            <a:chExt cx="5470376" cy="803108"/>
          </a:xfrm>
        </p:grpSpPr>
        <p:sp>
          <p:nvSpPr>
            <p:cNvPr id="4" name="Заголовок 1"/>
            <p:cNvSpPr txBox="1">
              <a:spLocks/>
            </p:cNvSpPr>
            <p:nvPr/>
          </p:nvSpPr>
          <p:spPr>
            <a:xfrm>
              <a:off x="2269976" y="452479"/>
              <a:ext cx="5470376" cy="80310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70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000" b="1" i="1" dirty="0" smtClean="0">
                  <a:latin typeface="Proxima Nova Rg" pitchFamily="2" charset="0"/>
                </a:rPr>
                <a:t>DataArms. </a:t>
              </a:r>
              <a:r>
                <a:rPr lang="ru-RU" sz="4000" i="1" dirty="0" smtClean="0">
                  <a:latin typeface="Proxima Nova Lt" pitchFamily="2" charset="0"/>
                </a:rPr>
                <a:t>Мозги и руки вместе.</a:t>
              </a:r>
              <a:endParaRPr lang="ru-RU" sz="4000" i="1" dirty="0">
                <a:latin typeface="Proxima Nova Lt" pitchFamily="2" charset="0"/>
              </a:endParaRPr>
            </a:p>
          </p:txBody>
        </p:sp>
        <p:sp>
          <p:nvSpPr>
            <p:cNvPr id="6" name="Равнобедренный треугольник 5"/>
            <p:cNvSpPr/>
            <p:nvPr/>
          </p:nvSpPr>
          <p:spPr>
            <a:xfrm rot="5400000">
              <a:off x="4232899" y="-729700"/>
              <a:ext cx="45719" cy="3743685"/>
            </a:xfrm>
            <a:custGeom>
              <a:avLst/>
              <a:gdLst>
                <a:gd name="connsiteX0" fmla="*/ 0 w 45719"/>
                <a:gd name="connsiteY0" fmla="*/ 3743685 h 3743685"/>
                <a:gd name="connsiteX1" fmla="*/ 22860 w 45719"/>
                <a:gd name="connsiteY1" fmla="*/ 0 h 3743685"/>
                <a:gd name="connsiteX2" fmla="*/ 45719 w 45719"/>
                <a:gd name="connsiteY2" fmla="*/ 3743685 h 3743685"/>
                <a:gd name="connsiteX3" fmla="*/ 0 w 45719"/>
                <a:gd name="connsiteY3" fmla="*/ 3743685 h 3743685"/>
                <a:gd name="connsiteX0" fmla="*/ 0 w 45719"/>
                <a:gd name="connsiteY0" fmla="*/ 3743685 h 3743685"/>
                <a:gd name="connsiteX1" fmla="*/ 3810 w 45719"/>
                <a:gd name="connsiteY1" fmla="*/ 0 h 3743685"/>
                <a:gd name="connsiteX2" fmla="*/ 45719 w 45719"/>
                <a:gd name="connsiteY2" fmla="*/ 3743685 h 3743685"/>
                <a:gd name="connsiteX3" fmla="*/ 0 w 45719"/>
                <a:gd name="connsiteY3" fmla="*/ 3743685 h 3743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19" h="3743685">
                  <a:moveTo>
                    <a:pt x="0" y="3743685"/>
                  </a:moveTo>
                  <a:lnTo>
                    <a:pt x="3810" y="0"/>
                  </a:lnTo>
                  <a:lnTo>
                    <a:pt x="45719" y="3743685"/>
                  </a:lnTo>
                  <a:lnTo>
                    <a:pt x="0" y="3743685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35000">
                  <a:schemeClr val="dk1">
                    <a:tint val="37000"/>
                    <a:satMod val="300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32" name="Picture 8" descr="Мужские позы для фотосесс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63" y="3464768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Скругленная прямоугольная выноска 1030"/>
          <p:cNvSpPr/>
          <p:nvPr/>
        </p:nvSpPr>
        <p:spPr>
          <a:xfrm>
            <a:off x="1347238" y="1477799"/>
            <a:ext cx="3788214" cy="1903500"/>
          </a:xfrm>
          <a:prstGeom prst="wedgeRoundRectCallou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 * FROM ( SELECT *</a:t>
            </a:r>
          </a:p>
          <a:p>
            <a:pPr algn="ctr"/>
            <a:r>
              <a:rPr lang="en-US" dirty="0" smtClean="0"/>
              <a:t>FROM ab LEFT JOIN </a:t>
            </a:r>
            <a:r>
              <a:rPr lang="en-US" dirty="0" err="1" smtClean="0"/>
              <a:t>tp</a:t>
            </a:r>
            <a:r>
              <a:rPr lang="en-US" dirty="0" smtClean="0"/>
              <a:t> …</a:t>
            </a:r>
          </a:p>
          <a:p>
            <a:pPr algn="ctr"/>
            <a:r>
              <a:rPr lang="en-US" dirty="0" smtClean="0"/>
              <a:t>LEFT JOIN </a:t>
            </a:r>
            <a:r>
              <a:rPr lang="en-US" dirty="0" err="1" smtClean="0"/>
              <a:t>te</a:t>
            </a:r>
            <a:r>
              <a:rPr lang="en-US" dirty="0" smtClean="0"/>
              <a:t>….</a:t>
            </a:r>
          </a:p>
          <a:p>
            <a:pPr algn="ctr"/>
            <a:r>
              <a:rPr lang="en-US" dirty="0" smtClean="0"/>
              <a:t>WHERE …. GROUP BY …) LEFT JOIN …</a:t>
            </a:r>
            <a:endParaRPr lang="ru-RU" dirty="0"/>
          </a:p>
        </p:txBody>
      </p:sp>
      <p:pic>
        <p:nvPicPr>
          <p:cNvPr id="1035" name="Рисунок 10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3837325"/>
            <a:ext cx="2485714" cy="2942857"/>
          </a:xfrm>
          <a:prstGeom prst="rect">
            <a:avLst/>
          </a:prstGeom>
        </p:spPr>
      </p:pic>
      <p:sp>
        <p:nvSpPr>
          <p:cNvPr id="1036" name="Выноска-облако 1035"/>
          <p:cNvSpPr/>
          <p:nvPr/>
        </p:nvSpPr>
        <p:spPr>
          <a:xfrm>
            <a:off x="5364088" y="1988081"/>
            <a:ext cx="2976834" cy="1548603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.. на тарифах .. которые в прошлом месяце…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854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ldmitry\Desktop\ddd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52" y="323343"/>
            <a:ext cx="1462973" cy="108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2269976" y="548680"/>
            <a:ext cx="5470376" cy="803108"/>
            <a:chOff x="2269976" y="452479"/>
            <a:chExt cx="5470376" cy="803108"/>
          </a:xfrm>
        </p:grpSpPr>
        <p:sp>
          <p:nvSpPr>
            <p:cNvPr id="4" name="Заголовок 1"/>
            <p:cNvSpPr txBox="1">
              <a:spLocks/>
            </p:cNvSpPr>
            <p:nvPr/>
          </p:nvSpPr>
          <p:spPr>
            <a:xfrm>
              <a:off x="2269976" y="452479"/>
              <a:ext cx="5470376" cy="80310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70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000" b="1" i="1" dirty="0" smtClean="0">
                  <a:latin typeface="Proxima Nova Rg" pitchFamily="2" charset="0"/>
                </a:rPr>
                <a:t>DataArms. </a:t>
              </a:r>
              <a:r>
                <a:rPr lang="ru-RU" sz="4000" i="1" dirty="0" smtClean="0">
                  <a:latin typeface="Proxima Nova Lt" pitchFamily="2" charset="0"/>
                </a:rPr>
                <a:t>Мозги и руки вместе.</a:t>
              </a:r>
              <a:endParaRPr lang="ru-RU" sz="4000" i="1" dirty="0">
                <a:latin typeface="Proxima Nova Lt" pitchFamily="2" charset="0"/>
              </a:endParaRPr>
            </a:p>
          </p:txBody>
        </p:sp>
        <p:sp>
          <p:nvSpPr>
            <p:cNvPr id="6" name="Равнобедренный треугольник 5"/>
            <p:cNvSpPr/>
            <p:nvPr/>
          </p:nvSpPr>
          <p:spPr>
            <a:xfrm rot="5400000">
              <a:off x="4232899" y="-729700"/>
              <a:ext cx="45719" cy="3743685"/>
            </a:xfrm>
            <a:custGeom>
              <a:avLst/>
              <a:gdLst>
                <a:gd name="connsiteX0" fmla="*/ 0 w 45719"/>
                <a:gd name="connsiteY0" fmla="*/ 3743685 h 3743685"/>
                <a:gd name="connsiteX1" fmla="*/ 22860 w 45719"/>
                <a:gd name="connsiteY1" fmla="*/ 0 h 3743685"/>
                <a:gd name="connsiteX2" fmla="*/ 45719 w 45719"/>
                <a:gd name="connsiteY2" fmla="*/ 3743685 h 3743685"/>
                <a:gd name="connsiteX3" fmla="*/ 0 w 45719"/>
                <a:gd name="connsiteY3" fmla="*/ 3743685 h 3743685"/>
                <a:gd name="connsiteX0" fmla="*/ 0 w 45719"/>
                <a:gd name="connsiteY0" fmla="*/ 3743685 h 3743685"/>
                <a:gd name="connsiteX1" fmla="*/ 3810 w 45719"/>
                <a:gd name="connsiteY1" fmla="*/ 0 h 3743685"/>
                <a:gd name="connsiteX2" fmla="*/ 45719 w 45719"/>
                <a:gd name="connsiteY2" fmla="*/ 3743685 h 3743685"/>
                <a:gd name="connsiteX3" fmla="*/ 0 w 45719"/>
                <a:gd name="connsiteY3" fmla="*/ 3743685 h 3743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19" h="3743685">
                  <a:moveTo>
                    <a:pt x="0" y="3743685"/>
                  </a:moveTo>
                  <a:lnTo>
                    <a:pt x="3810" y="0"/>
                  </a:lnTo>
                  <a:lnTo>
                    <a:pt x="45719" y="3743685"/>
                  </a:lnTo>
                  <a:lnTo>
                    <a:pt x="0" y="3743685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35000">
                  <a:schemeClr val="dk1">
                    <a:tint val="37000"/>
                    <a:satMod val="300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32" name="Picture 8" descr="Мужские позы для фотосесс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63" y="3464768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Овальная выноска 1030"/>
          <p:cNvSpPr/>
          <p:nvPr/>
        </p:nvSpPr>
        <p:spPr>
          <a:xfrm>
            <a:off x="1723920" y="1651685"/>
            <a:ext cx="2531838" cy="1811297"/>
          </a:xfrm>
          <a:prstGeom prst="wedgeEllipseCallou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надо подумать</a:t>
            </a:r>
            <a:endParaRPr lang="ru-RU" dirty="0"/>
          </a:p>
        </p:txBody>
      </p:sp>
      <p:pic>
        <p:nvPicPr>
          <p:cNvPr id="1035" name="Рисунок 10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3837325"/>
            <a:ext cx="2485714" cy="2942857"/>
          </a:xfrm>
          <a:prstGeom prst="rect">
            <a:avLst/>
          </a:prstGeom>
        </p:spPr>
      </p:pic>
      <p:sp>
        <p:nvSpPr>
          <p:cNvPr id="1036" name="Выноска-облако 1035"/>
          <p:cNvSpPr/>
          <p:nvPr/>
        </p:nvSpPr>
        <p:spPr>
          <a:xfrm>
            <a:off x="5220072" y="1538179"/>
            <a:ext cx="3554896" cy="1924803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.. …… .. …… … …. 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и</a:t>
            </a:r>
            <a:r>
              <a:rPr lang="ru-RU" dirty="0" smtClean="0"/>
              <a:t> мне хотелось бы….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937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999" y="1410123"/>
            <a:ext cx="8229600" cy="629835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C000"/>
                </a:solidFill>
              </a:rPr>
              <a:t>Я такой молодец!</a:t>
            </a:r>
            <a:endParaRPr lang="ru-RU" sz="4000" b="1" dirty="0">
              <a:solidFill>
                <a:srgbClr val="FFC000"/>
              </a:solidFill>
            </a:endParaRPr>
          </a:p>
        </p:txBody>
      </p:sp>
      <p:pic>
        <p:nvPicPr>
          <p:cNvPr id="5" name="Picture 2" descr="C:\Users\ldmitry\Desktop\ddd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52" y="323343"/>
            <a:ext cx="1462973" cy="108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2269976" y="548680"/>
            <a:ext cx="5470376" cy="803108"/>
            <a:chOff x="2269976" y="452479"/>
            <a:chExt cx="5470376" cy="803108"/>
          </a:xfrm>
        </p:grpSpPr>
        <p:sp>
          <p:nvSpPr>
            <p:cNvPr id="4" name="Заголовок 1"/>
            <p:cNvSpPr txBox="1">
              <a:spLocks/>
            </p:cNvSpPr>
            <p:nvPr/>
          </p:nvSpPr>
          <p:spPr>
            <a:xfrm>
              <a:off x="2269976" y="452479"/>
              <a:ext cx="5470376" cy="80310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70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000" b="1" i="1" dirty="0" smtClean="0">
                  <a:latin typeface="Proxima Nova Rg" pitchFamily="2" charset="0"/>
                </a:rPr>
                <a:t>DataArms. </a:t>
              </a:r>
              <a:r>
                <a:rPr lang="ru-RU" sz="4000" i="1" dirty="0" smtClean="0">
                  <a:latin typeface="Proxima Nova Lt" pitchFamily="2" charset="0"/>
                </a:rPr>
                <a:t>Мозги и руки вместе.</a:t>
              </a:r>
              <a:endParaRPr lang="ru-RU" sz="4000" i="1" dirty="0">
                <a:latin typeface="Proxima Nova Lt" pitchFamily="2" charset="0"/>
              </a:endParaRPr>
            </a:p>
          </p:txBody>
        </p:sp>
        <p:sp>
          <p:nvSpPr>
            <p:cNvPr id="6" name="Равнобедренный треугольник 5"/>
            <p:cNvSpPr/>
            <p:nvPr/>
          </p:nvSpPr>
          <p:spPr>
            <a:xfrm rot="5400000">
              <a:off x="4232899" y="-729700"/>
              <a:ext cx="45719" cy="3743685"/>
            </a:xfrm>
            <a:custGeom>
              <a:avLst/>
              <a:gdLst>
                <a:gd name="connsiteX0" fmla="*/ 0 w 45719"/>
                <a:gd name="connsiteY0" fmla="*/ 3743685 h 3743685"/>
                <a:gd name="connsiteX1" fmla="*/ 22860 w 45719"/>
                <a:gd name="connsiteY1" fmla="*/ 0 h 3743685"/>
                <a:gd name="connsiteX2" fmla="*/ 45719 w 45719"/>
                <a:gd name="connsiteY2" fmla="*/ 3743685 h 3743685"/>
                <a:gd name="connsiteX3" fmla="*/ 0 w 45719"/>
                <a:gd name="connsiteY3" fmla="*/ 3743685 h 3743685"/>
                <a:gd name="connsiteX0" fmla="*/ 0 w 45719"/>
                <a:gd name="connsiteY0" fmla="*/ 3743685 h 3743685"/>
                <a:gd name="connsiteX1" fmla="*/ 3810 w 45719"/>
                <a:gd name="connsiteY1" fmla="*/ 0 h 3743685"/>
                <a:gd name="connsiteX2" fmla="*/ 45719 w 45719"/>
                <a:gd name="connsiteY2" fmla="*/ 3743685 h 3743685"/>
                <a:gd name="connsiteX3" fmla="*/ 0 w 45719"/>
                <a:gd name="connsiteY3" fmla="*/ 3743685 h 3743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19" h="3743685">
                  <a:moveTo>
                    <a:pt x="0" y="3743685"/>
                  </a:moveTo>
                  <a:lnTo>
                    <a:pt x="3810" y="0"/>
                  </a:lnTo>
                  <a:lnTo>
                    <a:pt x="45719" y="3743685"/>
                  </a:lnTo>
                  <a:lnTo>
                    <a:pt x="0" y="3743685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35000">
                  <a:schemeClr val="dk1">
                    <a:tint val="37000"/>
                    <a:satMod val="300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01" y="2076927"/>
            <a:ext cx="9146401" cy="478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21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ldmitry\Desktop\ddd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52" y="323343"/>
            <a:ext cx="1462973" cy="108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2269976" y="548680"/>
            <a:ext cx="5470376" cy="803108"/>
            <a:chOff x="2269976" y="452479"/>
            <a:chExt cx="5470376" cy="803108"/>
          </a:xfrm>
        </p:grpSpPr>
        <p:sp>
          <p:nvSpPr>
            <p:cNvPr id="4" name="Заголовок 1"/>
            <p:cNvSpPr txBox="1">
              <a:spLocks/>
            </p:cNvSpPr>
            <p:nvPr/>
          </p:nvSpPr>
          <p:spPr>
            <a:xfrm>
              <a:off x="2269976" y="452479"/>
              <a:ext cx="5470376" cy="80310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70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000" b="1" i="1" dirty="0" smtClean="0">
                  <a:latin typeface="Proxima Nova Rg" pitchFamily="2" charset="0"/>
                </a:rPr>
                <a:t>DataArms. </a:t>
              </a:r>
              <a:r>
                <a:rPr lang="ru-RU" sz="4000" i="1" dirty="0" smtClean="0">
                  <a:latin typeface="Proxima Nova Lt" pitchFamily="2" charset="0"/>
                </a:rPr>
                <a:t>Мозги и руки вместе.</a:t>
              </a:r>
              <a:endParaRPr lang="ru-RU" sz="4000" i="1" dirty="0">
                <a:latin typeface="Proxima Nova Lt" pitchFamily="2" charset="0"/>
              </a:endParaRPr>
            </a:p>
          </p:txBody>
        </p:sp>
        <p:sp>
          <p:nvSpPr>
            <p:cNvPr id="6" name="Равнобедренный треугольник 5"/>
            <p:cNvSpPr/>
            <p:nvPr/>
          </p:nvSpPr>
          <p:spPr>
            <a:xfrm rot="5400000">
              <a:off x="4232899" y="-729700"/>
              <a:ext cx="45719" cy="3743685"/>
            </a:xfrm>
            <a:custGeom>
              <a:avLst/>
              <a:gdLst>
                <a:gd name="connsiteX0" fmla="*/ 0 w 45719"/>
                <a:gd name="connsiteY0" fmla="*/ 3743685 h 3743685"/>
                <a:gd name="connsiteX1" fmla="*/ 22860 w 45719"/>
                <a:gd name="connsiteY1" fmla="*/ 0 h 3743685"/>
                <a:gd name="connsiteX2" fmla="*/ 45719 w 45719"/>
                <a:gd name="connsiteY2" fmla="*/ 3743685 h 3743685"/>
                <a:gd name="connsiteX3" fmla="*/ 0 w 45719"/>
                <a:gd name="connsiteY3" fmla="*/ 3743685 h 3743685"/>
                <a:gd name="connsiteX0" fmla="*/ 0 w 45719"/>
                <a:gd name="connsiteY0" fmla="*/ 3743685 h 3743685"/>
                <a:gd name="connsiteX1" fmla="*/ 3810 w 45719"/>
                <a:gd name="connsiteY1" fmla="*/ 0 h 3743685"/>
                <a:gd name="connsiteX2" fmla="*/ 45719 w 45719"/>
                <a:gd name="connsiteY2" fmla="*/ 3743685 h 3743685"/>
                <a:gd name="connsiteX3" fmla="*/ 0 w 45719"/>
                <a:gd name="connsiteY3" fmla="*/ 3743685 h 3743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19" h="3743685">
                  <a:moveTo>
                    <a:pt x="0" y="3743685"/>
                  </a:moveTo>
                  <a:lnTo>
                    <a:pt x="3810" y="0"/>
                  </a:lnTo>
                  <a:lnTo>
                    <a:pt x="45719" y="3743685"/>
                  </a:lnTo>
                  <a:lnTo>
                    <a:pt x="0" y="3743685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35000">
                  <a:schemeClr val="dk1">
                    <a:tint val="37000"/>
                    <a:satMod val="300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32" name="Picture 8" descr="Мужские позы для фотосесс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63" y="3464768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Пятно 1 1030"/>
          <p:cNvSpPr/>
          <p:nvPr/>
        </p:nvSpPr>
        <p:spPr>
          <a:xfrm>
            <a:off x="-40732" y="936791"/>
            <a:ext cx="5439089" cy="5172624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ЭТО ПОЛЕ НАДО ВЫТАЩИТЬ ИЗ САМОГО ВНУТРЕННЕГО ПОДЗАПРОСА, ГДЕ СОВСЕМ ДРУГАЯ ГРУППИРОВКА И КАК ТУДА ПРИВЯЗАТЬ ТО, ЧТО ВО ВНЕШНЕМ?</a:t>
            </a:r>
            <a:endParaRPr lang="ru-RU" dirty="0"/>
          </a:p>
        </p:txBody>
      </p:sp>
      <p:pic>
        <p:nvPicPr>
          <p:cNvPr id="1035" name="Рисунок 10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3837325"/>
            <a:ext cx="2485714" cy="2942857"/>
          </a:xfrm>
          <a:prstGeom prst="rect">
            <a:avLst/>
          </a:prstGeom>
        </p:spPr>
      </p:pic>
      <p:sp>
        <p:nvSpPr>
          <p:cNvPr id="1036" name="Выноска-облако 1035"/>
          <p:cNvSpPr/>
          <p:nvPr/>
        </p:nvSpPr>
        <p:spPr>
          <a:xfrm>
            <a:off x="5119546" y="1413019"/>
            <a:ext cx="3844941" cy="2051750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Ты можешь это сгруппировать по …. 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421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</TotalTime>
  <Words>1338</Words>
  <Application>Microsoft Office PowerPoint</Application>
  <PresentationFormat>Экран (4:3)</PresentationFormat>
  <Paragraphs>173</Paragraphs>
  <Slides>45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0" baseType="lpstr">
      <vt:lpstr>Calibri</vt:lpstr>
      <vt:lpstr>Proxima Nova Lt</vt:lpstr>
      <vt:lpstr>Proxima Nova Rg</vt:lpstr>
      <vt:lpstr>Arial</vt:lpstr>
      <vt:lpstr>Тема Office</vt:lpstr>
      <vt:lpstr>DataArms. Мозги и руки вместе.</vt:lpstr>
      <vt:lpstr>Кто мы?</vt:lpstr>
      <vt:lpstr>Как мы тратим время при написании запросов?</vt:lpstr>
      <vt:lpstr>Сценарий 1 –  бизнес получает показатели от ИТ</vt:lpstr>
      <vt:lpstr>Презентация PowerPoint</vt:lpstr>
      <vt:lpstr>Презентация PowerPoint</vt:lpstr>
      <vt:lpstr>Презентация PowerPoint</vt:lpstr>
      <vt:lpstr>Я такой молодец!</vt:lpstr>
      <vt:lpstr>Презентация PowerPoint</vt:lpstr>
      <vt:lpstr>Презентация PowerPoint</vt:lpstr>
      <vt:lpstr>Сценарий 2 –  получаем показатели от абонентской службы, отдела маркетинга, финансовой службы, расчётного отдела, кого угодно..</vt:lpstr>
      <vt:lpstr>Презентация PowerPoint</vt:lpstr>
      <vt:lpstr>Что повторяется?</vt:lpstr>
      <vt:lpstr>Факты о наших запросах</vt:lpstr>
      <vt:lpstr>Матрица Кимбала</vt:lpstr>
      <vt:lpstr>Презентация PowerPoint</vt:lpstr>
      <vt:lpstr>Путь консолидации кода</vt:lpstr>
      <vt:lpstr>Что такое измерение?</vt:lpstr>
      <vt:lpstr>В отчётах, атрибуты измерений становятся уровнями группировки.. </vt:lpstr>
      <vt:lpstr>Пример атрибутов даты</vt:lpstr>
      <vt:lpstr>Презентация PowerPoint</vt:lpstr>
      <vt:lpstr>Как сделать, чтобы цифры не прыгали?</vt:lpstr>
      <vt:lpstr>Как сделать, чтобы цифры не прыгали?</vt:lpstr>
      <vt:lpstr>Дата признания факта</vt:lpstr>
      <vt:lpstr>Как выглядит SQL запрос?</vt:lpstr>
      <vt:lpstr>Презентация PowerPoint</vt:lpstr>
      <vt:lpstr>В «звёздной» схеме нет проблем с оптимизацией </vt:lpstr>
      <vt:lpstr>Нет проблем с хранением истории</vt:lpstr>
      <vt:lpstr>Вы не теряете данные при смене биллинга</vt:lpstr>
      <vt:lpstr>Нет проблем с консолидацией</vt:lpstr>
      <vt:lpstr>Показатели во всех разрезах суммируются в один итог</vt:lpstr>
      <vt:lpstr>Биллинг не тормозит</vt:lpstr>
      <vt:lpstr>Достаточно исправить ошибку в единственном месте</vt:lpstr>
      <vt:lpstr>Цифры не прыгают</vt:lpstr>
      <vt:lpstr>Можно идти к высокоуровневым показателям, не усложняя отчёты</vt:lpstr>
      <vt:lpstr>Любую цифру можно раскрыть</vt:lpstr>
      <vt:lpstr>Презентация PowerPoint</vt:lpstr>
      <vt:lpstr>Вы легко изменяете способ работы с данными</vt:lpstr>
      <vt:lpstr>Презентация PowerPoint</vt:lpstr>
      <vt:lpstr>Вы консолидируете данные не только из биллинга</vt:lpstr>
      <vt:lpstr>Почему нужно знать цифры?</vt:lpstr>
      <vt:lpstr>Почему нужно знать цифры?</vt:lpstr>
      <vt:lpstr>Как изменила тарифная миграция вашу выручку в прошлом месяце?</vt:lpstr>
      <vt:lpstr>Из чего состоит изменение абонентской базы?</vt:lpstr>
      <vt:lpstr>Пора заканчивать!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DataArms. Мозги и руки вместе.</dc:title>
  <dc:creator>Ларионов Дмитрий Валерьевич</dc:creator>
  <cp:lastModifiedBy>Дмитрий Ларионов</cp:lastModifiedBy>
  <cp:revision>205</cp:revision>
  <dcterms:created xsi:type="dcterms:W3CDTF">2013-08-08T13:09:47Z</dcterms:created>
  <dcterms:modified xsi:type="dcterms:W3CDTF">2014-05-23T03:11:42Z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