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Default Extension="xlsx" ContentType="application/vnd.openxmlformats-officedocument.spreadsheetml.sheet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720" r:id="rId3"/>
    <p:sldMasterId id="2147483732" r:id="rId4"/>
    <p:sldMasterId id="2147483852" r:id="rId5"/>
    <p:sldMasterId id="2147483864" r:id="rId6"/>
    <p:sldMasterId id="2147483876" r:id="rId7"/>
    <p:sldMasterId id="2147483924" r:id="rId8"/>
    <p:sldMasterId id="2147483936" r:id="rId9"/>
    <p:sldMasterId id="2147483972" r:id="rId10"/>
    <p:sldMasterId id="2147483996" r:id="rId11"/>
    <p:sldMasterId id="2147484008" r:id="rId12"/>
    <p:sldMasterId id="2147484020" r:id="rId13"/>
    <p:sldMasterId id="2147484032" r:id="rId14"/>
    <p:sldMasterId id="2147484056" r:id="rId15"/>
    <p:sldMasterId id="2147484080" r:id="rId16"/>
  </p:sldMasterIdLst>
  <p:notesMasterIdLst>
    <p:notesMasterId r:id="rId41"/>
  </p:notesMasterIdLst>
  <p:sldIdLst>
    <p:sldId id="293" r:id="rId17"/>
    <p:sldId id="294" r:id="rId18"/>
    <p:sldId id="321" r:id="rId19"/>
    <p:sldId id="341" r:id="rId20"/>
    <p:sldId id="346" r:id="rId21"/>
    <p:sldId id="347" r:id="rId22"/>
    <p:sldId id="300" r:id="rId23"/>
    <p:sldId id="301" r:id="rId24"/>
    <p:sldId id="302" r:id="rId25"/>
    <p:sldId id="329" r:id="rId26"/>
    <p:sldId id="349" r:id="rId27"/>
    <p:sldId id="350" r:id="rId28"/>
    <p:sldId id="330" r:id="rId29"/>
    <p:sldId id="331" r:id="rId30"/>
    <p:sldId id="332" r:id="rId31"/>
    <p:sldId id="315" r:id="rId32"/>
    <p:sldId id="316" r:id="rId33"/>
    <p:sldId id="327" r:id="rId34"/>
    <p:sldId id="344" r:id="rId35"/>
    <p:sldId id="313" r:id="rId36"/>
    <p:sldId id="336" r:id="rId37"/>
    <p:sldId id="337" r:id="rId38"/>
    <p:sldId id="338" r:id="rId39"/>
    <p:sldId id="33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3B003B"/>
    <a:srgbClr val="14B4FC"/>
    <a:srgbClr val="00CC00"/>
    <a:srgbClr val="00A7E2"/>
    <a:srgbClr val="000080"/>
    <a:srgbClr val="F66626"/>
    <a:srgbClr val="99FF66"/>
    <a:srgbClr val="008000"/>
    <a:srgbClr val="F5770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9" autoAdjust="0"/>
    <p:restoredTop sz="94660"/>
  </p:normalViewPr>
  <p:slideViewPr>
    <p:cSldViewPr>
      <p:cViewPr varScale="1">
        <p:scale>
          <a:sx n="69" d="100"/>
          <a:sy n="69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0070C0"/>
                  </a:gs>
                  <a:gs pos="100000">
                    <a:srgbClr val="14B4FC"/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0070C0"/>
                  </a:gs>
                  <a:gs pos="100000">
                    <a:srgbClr val="14B4FC"/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0070C0"/>
                  </a:gs>
                  <a:gs pos="100000">
                    <a:srgbClr val="14B4FC"/>
                  </a:gs>
                </a:gsLst>
                <a:lin ang="5400000" scaled="0"/>
              </a:gradFill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1996</c:v>
                </c:pt>
                <c:pt idx="1">
                  <c:v>2003</c:v>
                </c:pt>
                <c:pt idx="2">
                  <c:v>2013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</c:ser>
        <c:shape val="box"/>
        <c:axId val="82253312"/>
        <c:axId val="82254848"/>
        <c:axId val="0"/>
      </c:bar3DChart>
      <c:catAx>
        <c:axId val="8225331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ru-RU"/>
          </a:p>
        </c:txPr>
        <c:crossAx val="82254848"/>
        <c:crosses val="autoZero"/>
        <c:auto val="1"/>
        <c:lblAlgn val="ctr"/>
        <c:lblOffset val="100"/>
      </c:catAx>
      <c:valAx>
        <c:axId val="8225484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700" dirty="0">
                    <a:solidFill>
                      <a:srgbClr val="0070C0"/>
                    </a:solidFill>
                  </a:rPr>
                  <a:t>Качество </a:t>
                </a:r>
                <a:r>
                  <a:rPr lang="ru-RU" sz="1700" dirty="0" smtClean="0">
                    <a:solidFill>
                      <a:srgbClr val="0070C0"/>
                    </a:solidFill>
                  </a:rPr>
                  <a:t> видео</a:t>
                </a:r>
                <a:endParaRPr lang="ru-RU" sz="1700" dirty="0">
                  <a:solidFill>
                    <a:srgbClr val="0070C0"/>
                  </a:solidFill>
                </a:endParaRPr>
              </a:p>
            </c:rich>
          </c:tx>
          <c:layout/>
        </c:title>
        <c:numFmt formatCode="General" sourceLinked="1"/>
        <c:tickLblPos val="none"/>
        <c:crossAx val="8225331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0070C0"/>
                  </a:gs>
                  <a:gs pos="100000">
                    <a:srgbClr val="00A7E2"/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0070C0"/>
                  </a:gs>
                  <a:gs pos="100000">
                    <a:srgbClr val="00A7E2"/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0070C0"/>
                  </a:gs>
                  <a:gs pos="100000">
                    <a:srgbClr val="00A7E2"/>
                  </a:gs>
                </a:gsLst>
                <a:lin ang="5400000" scaled="0"/>
              </a:gradFill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1996</c:v>
                </c:pt>
                <c:pt idx="1">
                  <c:v>2003</c:v>
                </c:pt>
                <c:pt idx="2">
                  <c:v>2013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shape val="box"/>
        <c:axId val="82301312"/>
        <c:axId val="82302848"/>
        <c:axId val="0"/>
      </c:bar3DChart>
      <c:catAx>
        <c:axId val="82301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ru-RU"/>
          </a:p>
        </c:txPr>
        <c:crossAx val="82302848"/>
        <c:crosses val="autoZero"/>
        <c:auto val="1"/>
        <c:lblAlgn val="ctr"/>
        <c:lblOffset val="100"/>
      </c:catAx>
      <c:valAx>
        <c:axId val="8230284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r>
                  <a:rPr lang="ru-RU" sz="1700" dirty="0" smtClean="0">
                    <a:solidFill>
                      <a:srgbClr val="0070C0"/>
                    </a:solidFill>
                  </a:rPr>
                  <a:t>Трафик</a:t>
                </a:r>
                <a:endParaRPr lang="ru-RU" sz="1700" dirty="0">
                  <a:solidFill>
                    <a:srgbClr val="0070C0"/>
                  </a:solidFill>
                </a:endParaRPr>
              </a:p>
            </c:rich>
          </c:tx>
          <c:layout/>
        </c:title>
        <c:numFmt formatCode="General" sourceLinked="1"/>
        <c:tickLblPos val="none"/>
        <c:crossAx val="8230131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32D00-47B8-446D-8757-11DCF696D476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C67A0-B4CE-4FB7-8242-6E23017A1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408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48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4E19-B9A3-4A1B-AFA2-54A84DA6BF17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61DD-7D24-45F3-A40D-4798E132237A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BF9A-83FA-4583-B1DF-7E356F7F13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2852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B5D-8DB6-4C5D-A339-86D6786783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9707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A427-1A4F-4DD1-94DF-5655191B07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2395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9715-B1CA-4377-80E9-1E18B8546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91794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F4EA-6B06-4180-9266-68893FE1CF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3456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76D5-9357-4B6C-B6CC-85683E16CC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7977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FA5F-1CAB-44D4-A5C2-8C0E0AF05E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2124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DAC6-CF7E-40C4-A190-D9E4D3448D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0478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56EA-C2F4-43C0-8F70-74B07C80D9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8810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79D2-DB25-47D2-92B3-680CE53F8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30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A8B1-EE08-4AED-97F4-497ABF71FA85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1ED5-59C0-4056-9540-B8FE6C37AA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3263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5FB8-A0F8-4ED1-B9D2-B7E237A0AA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4352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96DD-4B4F-4C0A-AD6E-B8EC03B436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94668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BC98-FC6A-41C6-9347-20B73CBAB5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9077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6573-5F4A-474A-BE32-097CA65544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4391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8BA8-E55B-4800-8D19-48D4813CEE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2268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CDAA-1562-48D7-B2C3-60DB6D39C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9956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E510-C62F-44D9-860A-9772EDC8A3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3591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20B6-0CDB-4A41-A83F-9F8C05084F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1691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B67-65C1-46BB-82B4-1EFD05D68D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49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CA0E-89A5-497E-9D7F-7446BDE200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0FD4-255E-40D5-8273-9EEB726537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7243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F8FC-8652-4376-83F8-B51CC1FE36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4877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AAB9-4455-4862-8720-20C16122E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420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68E0-D607-466E-99C8-E3494D5D33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1252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337A-4820-4F46-8120-7E295218CE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3122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483B-ECEC-443D-925C-42F25E135A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1823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694-5C29-484F-BAF8-4752100D72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9941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01B8-211C-485A-80C0-A692812E2D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5018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7BFC-DFED-4C61-BB7D-6D7AA1E084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3964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232C-F31F-494F-90D8-EEF414019C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5613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B5A8-70F5-4F7F-A4A1-DADFB94808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619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0E99-CED7-4042-AA1B-19E76570C8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5F02-0E85-4B79-A503-FC00C2B3C8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4508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3683-F0E1-4D1F-99BF-EB3A4799F6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9688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08AD-3218-4985-B344-32A8F71411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771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E018-23EA-4C84-AD1E-AD0D491E25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0653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1C9-55E0-4B03-9888-BB0DDCFB19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3070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D051-5C6A-45A2-9DE2-A976D5D459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3288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3EF9-6485-425D-83FB-A567823DB1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242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53A-B6A9-4999-AADE-199337B823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2926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E4C8-95EB-4C33-8EDC-6E6FEBA160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1590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D810-75B5-4F8E-9A27-4DB546D7BA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66890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8C5C-F3F6-4B5F-ABFA-0380CB7D63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274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B02F-282F-4B9F-B027-54AEA87B29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7B3D-5963-4D16-8080-92094D6067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9303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6448-36A4-43E1-B2B8-E6D8C92771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5246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29D-9FBE-4863-B245-322C217513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0957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F6A8-55E7-4AAB-BD29-D399AC6ED5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5943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3C57-C1EC-4092-BB0E-22E14BDC61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7227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E3A-60A8-477D-9E7E-768316A00F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5325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9FEA-338F-4F1E-B0B0-1A28B2C0FE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7318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336B-BD34-4B54-90D2-5CAA44BA72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6981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232F-F377-43FA-B5F1-AF8C13F6CF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0707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B920-ED83-46BD-965A-8637014BB8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6140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C84D-C91F-4E07-B747-DA4CCC4448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048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0E59-C00E-4AA7-A130-855E4B9E34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1CA3-54D1-42F6-9E9C-B566746BB0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99917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89B0-AEDE-4694-957D-A99876CCB2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0360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E84-6B89-4B68-96C1-4BEE540EB3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2488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0556-2A29-4A10-B3D7-EEEF263BC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0686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445C-223E-4E33-AED4-3BDF641D7A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205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72AD-615D-403B-9145-3FB921BDEA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3520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8073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916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4475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6329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708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42" indent="0">
              <a:buNone/>
              <a:defRPr sz="1800" b="1"/>
            </a:lvl3pPr>
            <a:lvl4pPr marL="1370464" indent="0">
              <a:buNone/>
              <a:defRPr sz="1600" b="1"/>
            </a:lvl4pPr>
            <a:lvl5pPr marL="1827283" indent="0">
              <a:buNone/>
              <a:defRPr sz="1600" b="1"/>
            </a:lvl5pPr>
            <a:lvl6pPr marL="2284105" indent="0">
              <a:buNone/>
              <a:defRPr sz="1600" b="1"/>
            </a:lvl6pPr>
            <a:lvl7pPr marL="2740926" indent="0">
              <a:buNone/>
              <a:defRPr sz="1600" b="1"/>
            </a:lvl7pPr>
            <a:lvl8pPr marL="3197744" indent="0">
              <a:buNone/>
              <a:defRPr sz="1600" b="1"/>
            </a:lvl8pPr>
            <a:lvl9pPr marL="365456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42" indent="0">
              <a:buNone/>
              <a:defRPr sz="1800" b="1"/>
            </a:lvl3pPr>
            <a:lvl4pPr marL="1370464" indent="0">
              <a:buNone/>
              <a:defRPr sz="1600" b="1"/>
            </a:lvl4pPr>
            <a:lvl5pPr marL="1827283" indent="0">
              <a:buNone/>
              <a:defRPr sz="1600" b="1"/>
            </a:lvl5pPr>
            <a:lvl6pPr marL="2284105" indent="0">
              <a:buNone/>
              <a:defRPr sz="1600" b="1"/>
            </a:lvl6pPr>
            <a:lvl7pPr marL="2740926" indent="0">
              <a:buNone/>
              <a:defRPr sz="1600" b="1"/>
            </a:lvl7pPr>
            <a:lvl8pPr marL="3197744" indent="0">
              <a:buNone/>
              <a:defRPr sz="1600" b="1"/>
            </a:lvl8pPr>
            <a:lvl9pPr marL="365456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A08A-073C-4B7E-8706-CE683BC55B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5F8B-2616-43F3-90E5-39AD2511F4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0047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2567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8088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6311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3617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8524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8979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7949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3266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3440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477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6011-3D44-4C73-9904-4CF8245D12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DAE0-792D-4780-8D04-8338335E1E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0675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9529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79376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92707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9214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894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9738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72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B9E9-26F5-4445-A778-C96148F7B8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7CF2-ABA1-42E1-8876-2CA3BC609A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52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9" indent="0">
              <a:buNone/>
              <a:defRPr sz="1200"/>
            </a:lvl2pPr>
            <a:lvl3pPr marL="913642" indent="0">
              <a:buNone/>
              <a:defRPr sz="1000"/>
            </a:lvl3pPr>
            <a:lvl4pPr marL="1370464" indent="0">
              <a:buNone/>
              <a:defRPr sz="900"/>
            </a:lvl4pPr>
            <a:lvl5pPr marL="1827283" indent="0">
              <a:buNone/>
              <a:defRPr sz="900"/>
            </a:lvl5pPr>
            <a:lvl6pPr marL="2284105" indent="0">
              <a:buNone/>
              <a:defRPr sz="900"/>
            </a:lvl6pPr>
            <a:lvl7pPr marL="2740926" indent="0">
              <a:buNone/>
              <a:defRPr sz="900"/>
            </a:lvl7pPr>
            <a:lvl8pPr marL="3197744" indent="0">
              <a:buNone/>
              <a:defRPr sz="900"/>
            </a:lvl8pPr>
            <a:lvl9pPr marL="365456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5B739-854D-4F2A-AEAC-DC5CED512C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6351-A4EF-4770-84E6-A4BEB33492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90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7247-F0C3-472E-8D98-63FB42F47706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42" indent="0">
              <a:buNone/>
              <a:defRPr sz="2400"/>
            </a:lvl3pPr>
            <a:lvl4pPr marL="1370464" indent="0">
              <a:buNone/>
              <a:defRPr sz="2000"/>
            </a:lvl4pPr>
            <a:lvl5pPr marL="1827283" indent="0">
              <a:buNone/>
              <a:defRPr sz="2000"/>
            </a:lvl5pPr>
            <a:lvl6pPr marL="2284105" indent="0">
              <a:buNone/>
              <a:defRPr sz="2000"/>
            </a:lvl6pPr>
            <a:lvl7pPr marL="2740926" indent="0">
              <a:buNone/>
              <a:defRPr sz="2000"/>
            </a:lvl7pPr>
            <a:lvl8pPr marL="3197744" indent="0">
              <a:buNone/>
              <a:defRPr sz="2000"/>
            </a:lvl8pPr>
            <a:lvl9pPr marL="3654567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9" indent="0">
              <a:buNone/>
              <a:defRPr sz="1200"/>
            </a:lvl2pPr>
            <a:lvl3pPr marL="913642" indent="0">
              <a:buNone/>
              <a:defRPr sz="1000"/>
            </a:lvl3pPr>
            <a:lvl4pPr marL="1370464" indent="0">
              <a:buNone/>
              <a:defRPr sz="900"/>
            </a:lvl4pPr>
            <a:lvl5pPr marL="1827283" indent="0">
              <a:buNone/>
              <a:defRPr sz="900"/>
            </a:lvl5pPr>
            <a:lvl6pPr marL="2284105" indent="0">
              <a:buNone/>
              <a:defRPr sz="900"/>
            </a:lvl6pPr>
            <a:lvl7pPr marL="2740926" indent="0">
              <a:buNone/>
              <a:defRPr sz="900"/>
            </a:lvl7pPr>
            <a:lvl8pPr marL="3197744" indent="0">
              <a:buNone/>
              <a:defRPr sz="900"/>
            </a:lvl8pPr>
            <a:lvl9pPr marL="365456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D82B-7BE7-4A02-BD5B-8CE51F3246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48E2-11C5-426E-B1E7-A01DCC8E41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7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4E63-83AB-4CF3-A297-275E59C0C2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70B7-D18C-49A0-91B2-7CF8C16A3E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543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610D5-9568-4E23-AEBE-E7A05D931F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1356-1B6A-4792-91DD-FE4B903EB8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455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9644-A6C4-4396-9E7F-5BD4EB1FDB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310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0CBA-82B3-42A4-B3C0-5AC15C4897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658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3D3-631B-4B39-875F-5E4E6CA0E4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92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A433-8E76-4365-B6A6-E781119D76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817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532-0D1A-4105-99DA-CFCDD5ECB0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21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13F0-5625-461B-B021-6CB4277FA2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903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C40D-7166-423D-887C-91C4EB3F3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39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1C0A-6A9B-480A-A8F3-24330619AB35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A1D3-DDEB-4EB2-9373-B4834356CC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487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C630-B0CD-4B8F-8B46-5B17F4A38E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463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9C25-ECEF-4B51-9F2C-B2B52EECF8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257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CC29-9C14-40C0-A8C6-91BCE946A9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877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CD33-E40C-4366-9E45-FDE0C3EC0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997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BD9C-41D1-4FDA-BA49-3C7CE3970D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27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82B7-1438-4CFB-907D-8F42E321CC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7752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FAFF-B904-43E5-AF53-D43469A451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577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C2A-B69B-441B-9148-49C67A096A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392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C4B1-A7C2-4E9A-A8A6-6FDF739A01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76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28C6-C92C-48F7-BD97-ABD840FD4863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6168-3580-4E9D-B443-80AB171C37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836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E004-5A06-4924-BBE4-B155BF8892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30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74B9-6396-47D7-994E-0A8A0E47CB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269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D7E1-8677-4DB2-9896-5E05E06702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666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4087-D8BB-40EF-A99E-BC96FC2FA4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157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E391-DA5C-49B5-8508-71CB526B59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915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2C93-A024-481F-9286-5A64ABDE96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284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87FB-DEA5-4F4F-86BB-CC9062DE32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108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362-CB1A-41C4-A521-7DE557B879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282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B44A-DD49-417A-B640-96D737CAC2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17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3377-344E-41B1-B35D-B897986723AF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B67E-DBB8-4784-A8BF-65F5D5B8EA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086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594F-BB2A-487F-8E48-6E2085AB32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272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4B08-63BF-42E8-AFE1-680A8DB7B0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749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2725-A104-48C3-A401-9068FE9197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8627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ECD8-B32D-46A2-ACC8-8CC4FCC035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0057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3115-DB91-4899-ACE7-1396047C15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766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4A3E-BC95-46F8-998C-A4CCF0279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915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55C1-D127-4814-B9A0-FD2E3637B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284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34B9-1DDE-4A50-8FCD-2FE145D075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1088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15B7-BE10-4FD5-927C-8A2F620D33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2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0129-ACF0-4181-A776-6E70C348D07D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202C-27DA-40BA-960C-E0849636E5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1702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5581-E552-4089-955B-9BC9604CC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086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BD8C-2C43-4CF1-942A-6B611910CC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272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1EDC-6143-43D9-A5E6-6792926E39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749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7F35-21EC-45B3-81E2-3D7B5C752D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8627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2A65-50B1-4974-86B1-CF483A9B62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005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729B-13F3-4E54-BB47-A5C20A06F3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7663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F313-2C98-4BAA-8217-9469F0FE89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316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CDE1-7D08-437B-ADC9-CD0AC0924E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0254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E4A7-FE28-4D37-B01E-E0AF252449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41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55A-76B7-4851-A495-44CC97EE9DF5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67C2-9D13-416C-9046-CCBAF23FBB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41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9FF4-571A-4960-82BD-4280350340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747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FCD7-FCCA-42A8-98AC-CBAECEB08D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2475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FC8-7E9C-4AB0-8A06-FA8B463786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8132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FDA3-7D3A-4C9C-B7C7-B0DE7C4F4A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38128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84BD-7110-4B34-9238-55B0AD2498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0408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12E1-718F-4479-828B-1E0DB56F25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2611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2A09-4271-4391-A52B-35256FA829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8497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A680-8551-4C2F-AAC3-B89033E979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3360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0F0B-2D5B-4706-84F7-6AECC7BE16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69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A119-4982-4EB6-8833-FB84EF942D92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EC89-62EA-495E-B746-98C6A87396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0099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0E8C-137D-47FD-BF81-2AF113C1D8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3624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36BA-91BF-477C-9311-50EB62316D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675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B8CB-CE39-4D0A-BFB4-3D79A5861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4437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B5C-AEA0-407A-8320-4C3CB38E85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1650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273F-1D7D-4309-8680-440BBE31F0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8004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1B52-A8A9-431E-8211-1AD960C911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1876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5B41-A8B2-43B3-A75B-653E3C8CBF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4997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B70D-99F6-4E58-A180-3147AFC325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9427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ADF-E932-456E-BC68-B4D2738490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4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79D-39C6-4711-9552-C987374B4BDE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B159-FF15-490D-B0DB-69A57BA609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1633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DC4F-BF06-42E7-A17C-0ED1F3B1A6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569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F21-7C5D-4B80-99D0-3207FA3EDD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9923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4A1A-3830-4694-81D8-903DB0A4AF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7478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C606-0C20-464F-B3E8-3CF4AA973E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1496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E4BA-C7E2-4132-A7CE-CB4B8C7220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7625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3FDB-8807-41EA-91A3-3020F72976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5387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7802-FAD6-4402-8A9B-BE8C5027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2473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F541-1BEE-4180-8662-208ADC3F0C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6976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12F1-EC3B-4469-9C9B-CF4E183061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66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0CC23-E981-4D41-ACCD-0CBFFF3CD5D4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D7A2E-2C6F-4BA0-A3A0-467EF9023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2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2BCDE-7D62-4F19-BD85-F70AAD6ECE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9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CC64-2F02-42B5-B276-2A56B8FBBD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5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9C226-C53F-4261-A44E-96898C4AF7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68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6317C-1E6C-42BB-B830-D33675E6DE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80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61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4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60" tIns="45682" rIns="91360" bIns="45682" rtlCol="0" anchor="ctr"/>
          <a:lstStyle>
            <a:lvl1pPr algn="l" defTabSz="91364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C45CA-73E1-4C02-80A0-D32A421384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60" tIns="45682" rIns="91360" bIns="45682" rtlCol="0" anchor="ctr"/>
          <a:lstStyle>
            <a:lvl1pPr algn="ctr" defTabSz="91364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60" tIns="45682" rIns="91360" bIns="45682" rtlCol="0" anchor="ctr"/>
          <a:lstStyle>
            <a:lvl1pPr algn="r" defTabSz="91364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5572E-7F55-4F17-9FA9-8727EF23B7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70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16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37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58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78" indent="-228411" algn="l" defTabSz="9136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2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5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C767E-9C83-4E5B-AF64-79FE1E48C5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6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271C-D9CD-447C-9F50-226E5B770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948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D260-07A6-4B06-B35E-3325BF8107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2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561F1-4CB6-4FDA-BA2A-6072D8037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2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B8B7-9F95-48EB-AEAC-EA85C3E4D0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16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47E8-1A71-45CF-AF2D-5F35C3D08E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1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3DAB-0C81-481D-8BD0-723AE47636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41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7.jpeg"/><Relationship Id="rId7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7.jpeg"/><Relationship Id="rId5" Type="http://schemas.openxmlformats.org/officeDocument/2006/relationships/image" Target="../media/image27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gif"/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5" Type="http://schemas.openxmlformats.org/officeDocument/2006/relationships/image" Target="../media/image5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3462109"/>
            <a:ext cx="6912768" cy="83098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Милованов</a:t>
            </a: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0144" y="1349152"/>
            <a:ext cx="6912768" cy="175431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Гибридное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операторов, предоставляющих услуги </a:t>
            </a: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нескольких регионах</a:t>
            </a: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87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и распределенная сеть головных станций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Группа 118"/>
          <p:cNvGrpSpPr/>
          <p:nvPr/>
        </p:nvGrpSpPr>
        <p:grpSpPr>
          <a:xfrm rot="699261">
            <a:off x="2104196" y="2975102"/>
            <a:ext cx="5007414" cy="1309992"/>
            <a:chOff x="1848888" y="3348866"/>
            <a:chExt cx="5007414" cy="1309992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grpSp>
          <p:nvGrpSpPr>
            <p:cNvPr id="120" name="Группа 119"/>
            <p:cNvGrpSpPr/>
            <p:nvPr/>
          </p:nvGrpSpPr>
          <p:grpSpPr>
            <a:xfrm rot="1154142">
              <a:off x="1848888" y="3869428"/>
              <a:ext cx="5007414" cy="71759"/>
              <a:chOff x="-2285330" y="3142095"/>
              <a:chExt cx="5007414" cy="109601"/>
            </a:xfrm>
            <a:grpFill/>
          </p:grpSpPr>
          <p:sp>
            <p:nvSpPr>
              <p:cNvPr id="140" name="Прямоугольник 139"/>
              <p:cNvSpPr/>
              <p:nvPr/>
            </p:nvSpPr>
            <p:spPr>
              <a:xfrm>
                <a:off x="-2285330" y="3144757"/>
                <a:ext cx="4706485" cy="1069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41" name="Равнобедренный треугольник 140"/>
              <p:cNvSpPr/>
              <p:nvPr/>
            </p:nvSpPr>
            <p:spPr>
              <a:xfrm rot="5400000">
                <a:off x="2481276" y="3134063"/>
                <a:ext cx="104761" cy="120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Равнобедренный треугольник 141"/>
              <p:cNvSpPr/>
              <p:nvPr/>
            </p:nvSpPr>
            <p:spPr>
              <a:xfrm rot="5400000">
                <a:off x="2609290" y="3136726"/>
                <a:ext cx="104761" cy="120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1" name="Прямоугольник 120"/>
            <p:cNvSpPr/>
            <p:nvPr/>
          </p:nvSpPr>
          <p:spPr>
            <a:xfrm rot="1639063">
              <a:off x="2893496" y="3348866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 rot="1639063">
              <a:off x="3054831" y="3359260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 rot="1639063">
              <a:off x="3207231" y="3431268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 rot="1639063">
              <a:off x="3359631" y="3503276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25" name="Прямоугольник 124"/>
            <p:cNvSpPr/>
            <p:nvPr/>
          </p:nvSpPr>
          <p:spPr>
            <a:xfrm rot="1639063">
              <a:off x="3523170" y="3575284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 rot="1639063">
              <a:off x="3702903" y="3639302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 rot="1639063">
              <a:off x="3883210" y="3647292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 rot="1639063">
              <a:off x="4035610" y="3719300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 rot="1639063">
              <a:off x="4206959" y="3791308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 rot="1639063">
              <a:off x="4387266" y="3863316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 rot="1639063">
              <a:off x="4566999" y="3935324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 rot="1639063">
              <a:off x="4783023" y="4007332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 rot="1639063">
              <a:off x="4999047" y="4079340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 rot="1639063">
              <a:off x="5215071" y="4151348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 rot="1639063">
              <a:off x="5431095" y="4223356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 rot="1639063">
              <a:off x="5827426" y="4363377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 rot="1639063">
              <a:off x="5647119" y="4287374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 rot="1639063">
              <a:off x="6007159" y="4439380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 rot="1639063">
              <a:off x="6223183" y="4511388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983486" y="1484784"/>
            <a:ext cx="1631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ГС Резервная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147" name="Группа 146"/>
          <p:cNvGrpSpPr/>
          <p:nvPr/>
        </p:nvGrpSpPr>
        <p:grpSpPr>
          <a:xfrm rot="20932281">
            <a:off x="4118680" y="2555917"/>
            <a:ext cx="1348618" cy="117872"/>
            <a:chOff x="1373466" y="3142095"/>
            <a:chExt cx="1348618" cy="117872"/>
          </a:xfrm>
          <a:gradFill flip="none" rotWithShape="1"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  <a:tileRect/>
          </a:gradFill>
        </p:grpSpPr>
        <p:sp>
          <p:nvSpPr>
            <p:cNvPr id="148" name="Прямоугольник 147"/>
            <p:cNvSpPr/>
            <p:nvPr/>
          </p:nvSpPr>
          <p:spPr>
            <a:xfrm>
              <a:off x="1373466" y="3144758"/>
              <a:ext cx="1047686" cy="115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49" name="Равнобедренный треугольник 148"/>
            <p:cNvSpPr/>
            <p:nvPr/>
          </p:nvSpPr>
          <p:spPr>
            <a:xfrm rot="5400000">
              <a:off x="2481276" y="3134063"/>
              <a:ext cx="104761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Равнобедренный треугольник 149"/>
            <p:cNvSpPr/>
            <p:nvPr/>
          </p:nvSpPr>
          <p:spPr>
            <a:xfrm rot="5400000">
              <a:off x="2609290" y="3136726"/>
              <a:ext cx="104761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1" name="AutoShape 8"/>
          <p:cNvSpPr>
            <a:spLocks noChangeArrowheads="1"/>
          </p:cNvSpPr>
          <p:nvPr/>
        </p:nvSpPr>
        <p:spPr bwMode="gray">
          <a:xfrm>
            <a:off x="5377288" y="1654061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/>
              <a:t>Регион 1</a:t>
            </a:r>
            <a:endParaRPr lang="en-US" altLang="ru-RU" sz="1800" b="1" dirty="0"/>
          </a:p>
        </p:txBody>
      </p:sp>
      <p:sp>
        <p:nvSpPr>
          <p:cNvPr id="152" name="AutoShape 8"/>
          <p:cNvSpPr>
            <a:spLocks noChangeArrowheads="1"/>
          </p:cNvSpPr>
          <p:nvPr/>
        </p:nvSpPr>
        <p:spPr bwMode="gray">
          <a:xfrm>
            <a:off x="6895002" y="4607914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/>
              <a:t>Регион 2</a:t>
            </a:r>
            <a:endParaRPr lang="en-US" altLang="ru-RU" sz="1800" b="1" dirty="0"/>
          </a:p>
        </p:txBody>
      </p:sp>
      <p:sp>
        <p:nvSpPr>
          <p:cNvPr id="153" name="AutoShape 8"/>
          <p:cNvSpPr>
            <a:spLocks noChangeArrowheads="1"/>
          </p:cNvSpPr>
          <p:nvPr/>
        </p:nvSpPr>
        <p:spPr bwMode="gray">
          <a:xfrm>
            <a:off x="4542427" y="4664288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/>
              <a:t>Регион 3</a:t>
            </a:r>
            <a:endParaRPr lang="en-US" altLang="ru-RU" sz="1800" b="1" dirty="0"/>
          </a:p>
        </p:txBody>
      </p:sp>
      <p:sp>
        <p:nvSpPr>
          <p:cNvPr id="154" name="AutoShape 8"/>
          <p:cNvSpPr>
            <a:spLocks noChangeArrowheads="1"/>
          </p:cNvSpPr>
          <p:nvPr/>
        </p:nvSpPr>
        <p:spPr bwMode="gray">
          <a:xfrm>
            <a:off x="1158051" y="4448264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/>
              <a:t>Регион 4</a:t>
            </a:r>
            <a:endParaRPr lang="en-US" altLang="ru-RU" sz="1800" b="1" dirty="0"/>
          </a:p>
        </p:txBody>
      </p:sp>
      <p:grpSp>
        <p:nvGrpSpPr>
          <p:cNvPr id="155" name="Группа 154"/>
          <p:cNvGrpSpPr/>
          <p:nvPr/>
        </p:nvGrpSpPr>
        <p:grpSpPr>
          <a:xfrm rot="3241031">
            <a:off x="2677464" y="3867444"/>
            <a:ext cx="2313288" cy="111862"/>
            <a:chOff x="408796" y="3137657"/>
            <a:chExt cx="2313288" cy="111862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56" name="Прямоугольник 155"/>
            <p:cNvSpPr/>
            <p:nvPr/>
          </p:nvSpPr>
          <p:spPr>
            <a:xfrm>
              <a:off x="408796" y="3137657"/>
              <a:ext cx="2012356" cy="102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57" name="Равнобедренный треугольник 156"/>
            <p:cNvSpPr/>
            <p:nvPr/>
          </p:nvSpPr>
          <p:spPr>
            <a:xfrm rot="5400000">
              <a:off x="2481276" y="3134063"/>
              <a:ext cx="104761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Равнобедренный треугольник 157"/>
            <p:cNvSpPr/>
            <p:nvPr/>
          </p:nvSpPr>
          <p:spPr>
            <a:xfrm rot="5400000">
              <a:off x="2609290" y="3136726"/>
              <a:ext cx="104761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9" name="Группа 158"/>
          <p:cNvGrpSpPr/>
          <p:nvPr/>
        </p:nvGrpSpPr>
        <p:grpSpPr>
          <a:xfrm rot="6763545">
            <a:off x="1357311" y="3634625"/>
            <a:ext cx="1500504" cy="107424"/>
            <a:chOff x="1221580" y="3142095"/>
            <a:chExt cx="1500504" cy="107424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60" name="Прямоугольник 159"/>
            <p:cNvSpPr/>
            <p:nvPr/>
          </p:nvSpPr>
          <p:spPr>
            <a:xfrm>
              <a:off x="1221580" y="3144907"/>
              <a:ext cx="1199573" cy="1019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61" name="Равнобедренный треугольник 160"/>
            <p:cNvSpPr/>
            <p:nvPr/>
          </p:nvSpPr>
          <p:spPr>
            <a:xfrm rot="5400000">
              <a:off x="2481276" y="3134063"/>
              <a:ext cx="104761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Равнобедренный треугольник 161"/>
            <p:cNvSpPr/>
            <p:nvPr/>
          </p:nvSpPr>
          <p:spPr>
            <a:xfrm rot="5400000">
              <a:off x="2609290" y="3136726"/>
              <a:ext cx="104761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162"/>
          <p:cNvGrpSpPr/>
          <p:nvPr/>
        </p:nvGrpSpPr>
        <p:grpSpPr>
          <a:xfrm rot="1912327">
            <a:off x="3978549" y="3743066"/>
            <a:ext cx="3377579" cy="121099"/>
            <a:chOff x="-655495" y="3142095"/>
            <a:chExt cx="3377579" cy="121099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64" name="Прямоугольник 163"/>
            <p:cNvSpPr/>
            <p:nvPr/>
          </p:nvSpPr>
          <p:spPr>
            <a:xfrm>
              <a:off x="-655495" y="3144755"/>
              <a:ext cx="3076649" cy="1184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65" name="Равнобедренный треугольник 164"/>
            <p:cNvSpPr/>
            <p:nvPr/>
          </p:nvSpPr>
          <p:spPr>
            <a:xfrm rot="5400000">
              <a:off x="2481276" y="3134063"/>
              <a:ext cx="104761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Равнобедренный треугольник 165"/>
            <p:cNvSpPr/>
            <p:nvPr/>
          </p:nvSpPr>
          <p:spPr>
            <a:xfrm rot="5400000">
              <a:off x="2609290" y="3136726"/>
              <a:ext cx="104761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7" name="Группа 166"/>
          <p:cNvGrpSpPr/>
          <p:nvPr/>
        </p:nvGrpSpPr>
        <p:grpSpPr>
          <a:xfrm rot="20430869">
            <a:off x="1189468" y="2346690"/>
            <a:ext cx="613761" cy="1991067"/>
            <a:chOff x="897682" y="2583534"/>
            <a:chExt cx="613761" cy="1991067"/>
          </a:xfrm>
          <a:gradFill>
            <a:gsLst>
              <a:gs pos="0">
                <a:srgbClr val="008000"/>
              </a:gs>
              <a:gs pos="100000">
                <a:srgbClr val="99FF6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grpSp>
          <p:nvGrpSpPr>
            <p:cNvPr id="168" name="Группа 167"/>
            <p:cNvGrpSpPr/>
            <p:nvPr/>
          </p:nvGrpSpPr>
          <p:grpSpPr>
            <a:xfrm rot="6700143">
              <a:off x="253188" y="3544984"/>
              <a:ext cx="1991067" cy="68167"/>
              <a:chOff x="731017" y="3142095"/>
              <a:chExt cx="1991067" cy="107424"/>
            </a:xfrm>
            <a:grpFill/>
          </p:grpSpPr>
          <p:sp>
            <p:nvSpPr>
              <p:cNvPr id="175" name="Прямоугольник 174"/>
              <p:cNvSpPr/>
              <p:nvPr/>
            </p:nvSpPr>
            <p:spPr>
              <a:xfrm>
                <a:off x="731017" y="3174812"/>
                <a:ext cx="1690134" cy="7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76" name="Равнобедренный треугольник 175"/>
              <p:cNvSpPr/>
              <p:nvPr/>
            </p:nvSpPr>
            <p:spPr>
              <a:xfrm rot="5400000">
                <a:off x="2481276" y="3134063"/>
                <a:ext cx="104761" cy="120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Равнобедренный треугольник 176"/>
              <p:cNvSpPr/>
              <p:nvPr/>
            </p:nvSpPr>
            <p:spPr>
              <a:xfrm rot="5400000">
                <a:off x="2609290" y="3136726"/>
                <a:ext cx="104761" cy="120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9" name="Прямоугольник 168"/>
            <p:cNvSpPr/>
            <p:nvPr/>
          </p:nvSpPr>
          <p:spPr>
            <a:xfrm rot="1639063">
              <a:off x="1142837" y="3229237"/>
              <a:ext cx="325729" cy="7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70" name="Прямоугольник 169"/>
            <p:cNvSpPr/>
            <p:nvPr/>
          </p:nvSpPr>
          <p:spPr>
            <a:xfrm rot="1639063">
              <a:off x="1185714" y="3427785"/>
              <a:ext cx="325729" cy="7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71" name="Прямоугольник 170"/>
            <p:cNvSpPr/>
            <p:nvPr/>
          </p:nvSpPr>
          <p:spPr>
            <a:xfrm rot="1639063">
              <a:off x="1113706" y="3571801"/>
              <a:ext cx="325729" cy="7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72" name="Прямоугольник 171"/>
            <p:cNvSpPr/>
            <p:nvPr/>
          </p:nvSpPr>
          <p:spPr>
            <a:xfrm rot="1639063">
              <a:off x="1041698" y="3715817"/>
              <a:ext cx="325729" cy="7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 rot="1639063">
              <a:off x="969690" y="3859833"/>
              <a:ext cx="325729" cy="7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74" name="Прямоугольник 173"/>
            <p:cNvSpPr/>
            <p:nvPr/>
          </p:nvSpPr>
          <p:spPr>
            <a:xfrm rot="1639063">
              <a:off x="897682" y="4003849"/>
              <a:ext cx="325729" cy="7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</p:grpSp>
      <p:grpSp>
        <p:nvGrpSpPr>
          <p:cNvPr id="196" name="Группа 195"/>
          <p:cNvGrpSpPr/>
          <p:nvPr/>
        </p:nvGrpSpPr>
        <p:grpSpPr>
          <a:xfrm rot="4363007">
            <a:off x="5617112" y="3326238"/>
            <a:ext cx="2178551" cy="648682"/>
            <a:chOff x="2672572" y="1998793"/>
            <a:chExt cx="2178551" cy="648682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grpSp>
          <p:nvGrpSpPr>
            <p:cNvPr id="197" name="Группа 196"/>
            <p:cNvGrpSpPr/>
            <p:nvPr/>
          </p:nvGrpSpPr>
          <p:grpSpPr>
            <a:xfrm rot="14659749">
              <a:off x="3437507" y="1233858"/>
              <a:ext cx="648682" cy="2178551"/>
              <a:chOff x="897682" y="2402308"/>
              <a:chExt cx="613761" cy="2178551"/>
            </a:xfrm>
            <a:grpFill/>
          </p:grpSpPr>
          <p:grpSp>
            <p:nvGrpSpPr>
              <p:cNvPr id="202" name="Группа 201"/>
              <p:cNvGrpSpPr/>
              <p:nvPr/>
            </p:nvGrpSpPr>
            <p:grpSpPr>
              <a:xfrm rot="6700143">
                <a:off x="193140" y="3456519"/>
                <a:ext cx="2178551" cy="70130"/>
                <a:chOff x="543533" y="3142095"/>
                <a:chExt cx="2178551" cy="110517"/>
              </a:xfrm>
              <a:grpFill/>
            </p:grpSpPr>
            <p:sp>
              <p:nvSpPr>
                <p:cNvPr id="209" name="Прямоугольник 208"/>
                <p:cNvSpPr/>
                <p:nvPr/>
              </p:nvSpPr>
              <p:spPr>
                <a:xfrm>
                  <a:off x="543533" y="3158845"/>
                  <a:ext cx="1877618" cy="937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10" name="Равнобедренный треугольник 209"/>
                <p:cNvSpPr/>
                <p:nvPr/>
              </p:nvSpPr>
              <p:spPr>
                <a:xfrm rot="5400000">
                  <a:off x="2481276" y="3134063"/>
                  <a:ext cx="104761" cy="12082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Равнобедренный треугольник 210"/>
                <p:cNvSpPr/>
                <p:nvPr/>
              </p:nvSpPr>
              <p:spPr>
                <a:xfrm rot="5400000">
                  <a:off x="2609290" y="3136726"/>
                  <a:ext cx="104761" cy="12082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3" name="Прямоугольник 202"/>
              <p:cNvSpPr/>
              <p:nvPr/>
            </p:nvSpPr>
            <p:spPr>
              <a:xfrm rot="1639063">
                <a:off x="1142837" y="3229237"/>
                <a:ext cx="325729" cy="7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4" name="Прямоугольник 203"/>
              <p:cNvSpPr/>
              <p:nvPr/>
            </p:nvSpPr>
            <p:spPr>
              <a:xfrm rot="1639063">
                <a:off x="1185714" y="3427785"/>
                <a:ext cx="325729" cy="7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5" name="Прямоугольник 204"/>
              <p:cNvSpPr/>
              <p:nvPr/>
            </p:nvSpPr>
            <p:spPr>
              <a:xfrm rot="1639063">
                <a:off x="1113706" y="3571801"/>
                <a:ext cx="325729" cy="7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 rot="1639063">
                <a:off x="1041698" y="3715817"/>
                <a:ext cx="325729" cy="7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7" name="Прямоугольник 206"/>
              <p:cNvSpPr/>
              <p:nvPr/>
            </p:nvSpPr>
            <p:spPr>
              <a:xfrm rot="1639063">
                <a:off x="969690" y="3859833"/>
                <a:ext cx="325729" cy="7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 rot="1639063">
                <a:off x="897682" y="4003849"/>
                <a:ext cx="325729" cy="7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198" name="Прямоугольник 197"/>
            <p:cNvSpPr/>
            <p:nvPr/>
          </p:nvSpPr>
          <p:spPr>
            <a:xfrm rot="16298812">
              <a:off x="3275499" y="2208679"/>
              <a:ext cx="197216" cy="46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99" name="Прямоугольник 198"/>
            <p:cNvSpPr/>
            <p:nvPr/>
          </p:nvSpPr>
          <p:spPr>
            <a:xfrm rot="16298812">
              <a:off x="3151005" y="2280687"/>
              <a:ext cx="197216" cy="46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>
            <a:xfrm rot="16298812">
              <a:off x="2987467" y="2280687"/>
              <a:ext cx="197216" cy="46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>
            <a:xfrm rot="16298812">
              <a:off x="2790965" y="2280687"/>
              <a:ext cx="197216" cy="46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 rot="240609">
            <a:off x="3099354" y="1727753"/>
            <a:ext cx="2178551" cy="523939"/>
            <a:chOff x="2645552" y="2004947"/>
            <a:chExt cx="2178551" cy="523939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grpSp>
          <p:nvGrpSpPr>
            <p:cNvPr id="213" name="Группа 212"/>
            <p:cNvGrpSpPr/>
            <p:nvPr/>
          </p:nvGrpSpPr>
          <p:grpSpPr>
            <a:xfrm rot="14659749">
              <a:off x="3472858" y="1177641"/>
              <a:ext cx="523939" cy="2178551"/>
              <a:chOff x="1015710" y="2402308"/>
              <a:chExt cx="495733" cy="2178551"/>
            </a:xfrm>
            <a:grpFill/>
          </p:grpSpPr>
          <p:grpSp>
            <p:nvGrpSpPr>
              <p:cNvPr id="218" name="Группа 217"/>
              <p:cNvGrpSpPr/>
              <p:nvPr/>
            </p:nvGrpSpPr>
            <p:grpSpPr>
              <a:xfrm rot="6700143">
                <a:off x="193140" y="3456519"/>
                <a:ext cx="2178551" cy="70130"/>
                <a:chOff x="543533" y="3142095"/>
                <a:chExt cx="2178551" cy="110517"/>
              </a:xfrm>
              <a:grpFill/>
            </p:grpSpPr>
            <p:sp>
              <p:nvSpPr>
                <p:cNvPr id="225" name="Прямоугольник 224"/>
                <p:cNvSpPr/>
                <p:nvPr/>
              </p:nvSpPr>
              <p:spPr>
                <a:xfrm>
                  <a:off x="543533" y="3158845"/>
                  <a:ext cx="1877618" cy="937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26" name="Равнобедренный треугольник 225"/>
                <p:cNvSpPr/>
                <p:nvPr/>
              </p:nvSpPr>
              <p:spPr>
                <a:xfrm rot="5400000">
                  <a:off x="2481276" y="3134063"/>
                  <a:ext cx="104761" cy="12082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7" name="Равнобедренный треугольник 226"/>
                <p:cNvSpPr/>
                <p:nvPr/>
              </p:nvSpPr>
              <p:spPr>
                <a:xfrm rot="5400000">
                  <a:off x="2609290" y="3136726"/>
                  <a:ext cx="104761" cy="12082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9" name="Прямоугольник 218"/>
              <p:cNvSpPr/>
              <p:nvPr/>
            </p:nvSpPr>
            <p:spPr>
              <a:xfrm rot="1639063">
                <a:off x="1269596" y="3261794"/>
                <a:ext cx="196072" cy="50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0" name="Прямоугольник 219"/>
              <p:cNvSpPr/>
              <p:nvPr/>
            </p:nvSpPr>
            <p:spPr>
              <a:xfrm rot="1639063">
                <a:off x="1185714" y="3427785"/>
                <a:ext cx="325729" cy="7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1" name="Прямоугольник 220"/>
              <p:cNvSpPr/>
              <p:nvPr/>
            </p:nvSpPr>
            <p:spPr>
              <a:xfrm rot="1639063">
                <a:off x="1113706" y="3571801"/>
                <a:ext cx="325729" cy="7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2" name="Прямоугольник 221"/>
              <p:cNvSpPr/>
              <p:nvPr/>
            </p:nvSpPr>
            <p:spPr>
              <a:xfrm rot="1639063">
                <a:off x="1108659" y="3733014"/>
                <a:ext cx="253045" cy="785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3" name="Прямоугольник 222"/>
              <p:cNvSpPr/>
              <p:nvPr/>
            </p:nvSpPr>
            <p:spPr>
              <a:xfrm rot="1639063">
                <a:off x="1065390" y="3884412"/>
                <a:ext cx="222820" cy="776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4" name="Прямоугольник 223"/>
              <p:cNvSpPr/>
              <p:nvPr/>
            </p:nvSpPr>
            <p:spPr>
              <a:xfrm rot="1639063">
                <a:off x="1015710" y="4034164"/>
                <a:ext cx="201794" cy="66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214" name="Прямоугольник 213"/>
            <p:cNvSpPr/>
            <p:nvPr/>
          </p:nvSpPr>
          <p:spPr>
            <a:xfrm rot="16298812">
              <a:off x="3275499" y="2208679"/>
              <a:ext cx="197216" cy="46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15" name="Прямоугольник 214"/>
            <p:cNvSpPr/>
            <p:nvPr/>
          </p:nvSpPr>
          <p:spPr>
            <a:xfrm rot="16298812">
              <a:off x="3151005" y="2280687"/>
              <a:ext cx="197216" cy="46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16" name="Прямоугольник 215"/>
            <p:cNvSpPr/>
            <p:nvPr/>
          </p:nvSpPr>
          <p:spPr>
            <a:xfrm rot="16298812">
              <a:off x="2987467" y="2280687"/>
              <a:ext cx="197216" cy="46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17" name="Прямоугольник 216"/>
            <p:cNvSpPr/>
            <p:nvPr/>
          </p:nvSpPr>
          <p:spPr>
            <a:xfrm rot="16298812">
              <a:off x="2790965" y="2280687"/>
              <a:ext cx="197216" cy="46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</p:grpSp>
      <p:grpSp>
        <p:nvGrpSpPr>
          <p:cNvPr id="229" name="Группа 228"/>
          <p:cNvGrpSpPr/>
          <p:nvPr/>
        </p:nvGrpSpPr>
        <p:grpSpPr>
          <a:xfrm rot="333592">
            <a:off x="2364439" y="5159280"/>
            <a:ext cx="1986537" cy="107424"/>
            <a:chOff x="735547" y="3142095"/>
            <a:chExt cx="1986537" cy="107424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230" name="Прямоугольник 229"/>
            <p:cNvSpPr/>
            <p:nvPr/>
          </p:nvSpPr>
          <p:spPr>
            <a:xfrm>
              <a:off x="735547" y="3144759"/>
              <a:ext cx="1685605" cy="1004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31" name="Равнобедренный треугольник 230"/>
            <p:cNvSpPr/>
            <p:nvPr/>
          </p:nvSpPr>
          <p:spPr>
            <a:xfrm rot="5400000">
              <a:off x="2481276" y="3134063"/>
              <a:ext cx="104761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Равнобедренный треугольник 231"/>
            <p:cNvSpPr/>
            <p:nvPr/>
          </p:nvSpPr>
          <p:spPr>
            <a:xfrm rot="5400000">
              <a:off x="2609290" y="3136726"/>
              <a:ext cx="104761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2690189" y="2239143"/>
            <a:ext cx="1631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ГС Столица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239" name="Группа 238"/>
          <p:cNvGrpSpPr/>
          <p:nvPr/>
        </p:nvGrpSpPr>
        <p:grpSpPr>
          <a:xfrm rot="1842371">
            <a:off x="1467792" y="2952425"/>
            <a:ext cx="3609014" cy="1227590"/>
            <a:chOff x="3207231" y="3431268"/>
            <a:chExt cx="3609014" cy="1227590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grpSp>
          <p:nvGrpSpPr>
            <p:cNvPr id="240" name="Группа 239"/>
            <p:cNvGrpSpPr/>
            <p:nvPr/>
          </p:nvGrpSpPr>
          <p:grpSpPr>
            <a:xfrm rot="1154142">
              <a:off x="3243705" y="4105800"/>
              <a:ext cx="3572540" cy="71760"/>
              <a:chOff x="-850456" y="3142095"/>
              <a:chExt cx="3572540" cy="109602"/>
            </a:xfrm>
            <a:grpFill/>
          </p:grpSpPr>
          <p:sp>
            <p:nvSpPr>
              <p:cNvPr id="260" name="Прямоугольник 259"/>
              <p:cNvSpPr/>
              <p:nvPr/>
            </p:nvSpPr>
            <p:spPr>
              <a:xfrm>
                <a:off x="-850456" y="3154176"/>
                <a:ext cx="3271611" cy="975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61" name="Равнобедренный треугольник 260"/>
              <p:cNvSpPr/>
              <p:nvPr/>
            </p:nvSpPr>
            <p:spPr>
              <a:xfrm rot="5400000">
                <a:off x="2481276" y="3134063"/>
                <a:ext cx="104761" cy="120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Равнобедренный треугольник 261"/>
              <p:cNvSpPr/>
              <p:nvPr/>
            </p:nvSpPr>
            <p:spPr>
              <a:xfrm rot="5400000">
                <a:off x="2609290" y="3136726"/>
                <a:ext cx="104761" cy="120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3" name="Прямоугольник 242"/>
            <p:cNvSpPr/>
            <p:nvPr/>
          </p:nvSpPr>
          <p:spPr>
            <a:xfrm rot="1639063">
              <a:off x="3207231" y="3431268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44" name="Прямоугольник 243"/>
            <p:cNvSpPr/>
            <p:nvPr/>
          </p:nvSpPr>
          <p:spPr>
            <a:xfrm rot="1639063">
              <a:off x="3359631" y="3503276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45" name="Прямоугольник 244"/>
            <p:cNvSpPr/>
            <p:nvPr/>
          </p:nvSpPr>
          <p:spPr>
            <a:xfrm rot="1639063">
              <a:off x="3523170" y="3575284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48" name="Прямоугольник 247"/>
            <p:cNvSpPr/>
            <p:nvPr/>
          </p:nvSpPr>
          <p:spPr>
            <a:xfrm rot="1639063">
              <a:off x="4035610" y="3719300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49" name="Прямоугольник 248"/>
            <p:cNvSpPr/>
            <p:nvPr/>
          </p:nvSpPr>
          <p:spPr>
            <a:xfrm rot="1639063">
              <a:off x="4206959" y="3791308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50" name="Прямоугольник 249"/>
            <p:cNvSpPr/>
            <p:nvPr/>
          </p:nvSpPr>
          <p:spPr>
            <a:xfrm rot="1639063">
              <a:off x="4387266" y="3863316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51" name="Прямоугольник 250"/>
            <p:cNvSpPr/>
            <p:nvPr/>
          </p:nvSpPr>
          <p:spPr>
            <a:xfrm rot="1639063">
              <a:off x="4566999" y="3935324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52" name="Прямоугольник 251"/>
            <p:cNvSpPr/>
            <p:nvPr/>
          </p:nvSpPr>
          <p:spPr>
            <a:xfrm rot="1639063">
              <a:off x="4783023" y="4007332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53" name="Прямоугольник 252"/>
            <p:cNvSpPr/>
            <p:nvPr/>
          </p:nvSpPr>
          <p:spPr>
            <a:xfrm rot="1639063">
              <a:off x="4999047" y="4079340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54" name="Прямоугольник 253"/>
            <p:cNvSpPr/>
            <p:nvPr/>
          </p:nvSpPr>
          <p:spPr>
            <a:xfrm rot="1639063">
              <a:off x="5215071" y="4151348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55" name="Прямоугольник 254"/>
            <p:cNvSpPr/>
            <p:nvPr/>
          </p:nvSpPr>
          <p:spPr>
            <a:xfrm rot="1639063">
              <a:off x="5431095" y="4223356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56" name="Прямоугольник 255"/>
            <p:cNvSpPr/>
            <p:nvPr/>
          </p:nvSpPr>
          <p:spPr>
            <a:xfrm rot="1639063">
              <a:off x="5827426" y="4363377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57" name="Прямоугольник 256"/>
            <p:cNvSpPr/>
            <p:nvPr/>
          </p:nvSpPr>
          <p:spPr>
            <a:xfrm rot="1639063">
              <a:off x="5647119" y="4287374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58" name="Прямоугольник 257"/>
            <p:cNvSpPr/>
            <p:nvPr/>
          </p:nvSpPr>
          <p:spPr>
            <a:xfrm rot="1639063">
              <a:off x="6007159" y="4439380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59" name="Прямоугольник 258"/>
            <p:cNvSpPr/>
            <p:nvPr/>
          </p:nvSpPr>
          <p:spPr>
            <a:xfrm rot="1639063">
              <a:off x="6223183" y="4511388"/>
              <a:ext cx="45719" cy="14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</p:grpSp>
      <p:pic>
        <p:nvPicPr>
          <p:cNvPr id="233" name="Picture 2" descr="C:\Users\Maria\Desktop\CodecWork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47" b="13143"/>
          <a:stretch/>
        </p:blipFill>
        <p:spPr bwMode="auto">
          <a:xfrm>
            <a:off x="1810571" y="2513721"/>
            <a:ext cx="2396613" cy="440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2" descr="C:\Users\Maria\Desktop\CodecWork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16000" contrast="-1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084"/>
          <a:stretch/>
        </p:blipFill>
        <p:spPr bwMode="auto">
          <a:xfrm>
            <a:off x="871114" y="1784157"/>
            <a:ext cx="2081888" cy="466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10</a:t>
            </a:fld>
            <a:endParaRPr lang="ru-RU" sz="1400" b="1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6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Apple HTTP Live Streaming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5576" y="2924944"/>
            <a:ext cx="7920880" cy="28083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800" b="1" u="sng" dirty="0" smtClean="0">
                <a:solidFill>
                  <a:srgbClr val="0070C0"/>
                </a:solidFill>
              </a:rPr>
              <a:t>Преимущества:</a:t>
            </a:r>
            <a:endParaRPr lang="ru-RU" sz="3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algn="just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2"/>
              </a:buBlip>
            </a:pPr>
            <a:r>
              <a:rPr lang="ru-RU" sz="3400" b="1" dirty="0" smtClean="0">
                <a:solidFill>
                  <a:srgbClr val="000080"/>
                </a:solidFill>
              </a:rPr>
              <a:t>Использование </a:t>
            </a:r>
            <a:r>
              <a:rPr lang="ru-RU" sz="3400" b="1" dirty="0">
                <a:solidFill>
                  <a:srgbClr val="000080"/>
                </a:solidFill>
              </a:rPr>
              <a:t>контейнера MPEG-2 TS значительно упрощает </a:t>
            </a:r>
            <a:r>
              <a:rPr lang="ru-RU" sz="3400" b="1" dirty="0" smtClean="0">
                <a:solidFill>
                  <a:srgbClr val="000080"/>
                </a:solidFill>
              </a:rPr>
              <a:t>интеграцию HLS </a:t>
            </a:r>
            <a:r>
              <a:rPr lang="ru-RU" sz="3400" b="1" dirty="0">
                <a:solidFill>
                  <a:srgbClr val="000080"/>
                </a:solidFill>
              </a:rPr>
              <a:t>в существующие системы цифрового телевидения.</a:t>
            </a:r>
          </a:p>
          <a:p>
            <a:pPr algn="just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2"/>
              </a:buBlip>
            </a:pPr>
            <a:r>
              <a:rPr lang="ru-RU" sz="3400" b="1" dirty="0" smtClean="0">
                <a:solidFill>
                  <a:srgbClr val="000080"/>
                </a:solidFill>
              </a:rPr>
              <a:t>Для </a:t>
            </a:r>
            <a:r>
              <a:rPr lang="ru-RU" sz="3400" b="1" dirty="0">
                <a:solidFill>
                  <a:srgbClr val="000080"/>
                </a:solidFill>
              </a:rPr>
              <a:t>сжатия видео и аудио потоков </a:t>
            </a:r>
            <a:r>
              <a:rPr lang="ru-RU" sz="3400" b="1" dirty="0" smtClean="0">
                <a:solidFill>
                  <a:srgbClr val="000080"/>
                </a:solidFill>
              </a:rPr>
              <a:t>используются </a:t>
            </a:r>
            <a:r>
              <a:rPr lang="ru-RU" sz="3400" b="1" dirty="0">
                <a:solidFill>
                  <a:srgbClr val="000080"/>
                </a:solidFill>
              </a:rPr>
              <a:t>широко </a:t>
            </a:r>
            <a:r>
              <a:rPr lang="ru-RU" sz="3400" b="1" dirty="0" smtClean="0">
                <a:solidFill>
                  <a:srgbClr val="000080"/>
                </a:solidFill>
              </a:rPr>
              <a:t>распространенные  </a:t>
            </a:r>
            <a:r>
              <a:rPr lang="ru-RU" sz="3400" b="1" dirty="0">
                <a:solidFill>
                  <a:srgbClr val="000080"/>
                </a:solidFill>
              </a:rPr>
              <a:t>кодеки MPEG H.264 и AAC соответственно.</a:t>
            </a:r>
          </a:p>
          <a:p>
            <a:pPr algn="just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2"/>
              </a:buBlip>
            </a:pPr>
            <a:r>
              <a:rPr lang="ru-RU" sz="3400" b="1" dirty="0" smtClean="0">
                <a:solidFill>
                  <a:srgbClr val="000080"/>
                </a:solidFill>
              </a:rPr>
              <a:t>Поддержку </a:t>
            </a:r>
            <a:r>
              <a:rPr lang="ru-RU" sz="3400" b="1" dirty="0">
                <a:solidFill>
                  <a:srgbClr val="000080"/>
                </a:solidFill>
              </a:rPr>
              <a:t>данного стандарта легко реализовать на приемных устройствах, </a:t>
            </a:r>
            <a:r>
              <a:rPr lang="ru-RU" sz="3400" b="1" dirty="0" smtClean="0">
                <a:solidFill>
                  <a:srgbClr val="000080"/>
                </a:solidFill>
              </a:rPr>
              <a:t>что </a:t>
            </a:r>
            <a:r>
              <a:rPr lang="ru-RU" sz="3400" b="1" dirty="0">
                <a:solidFill>
                  <a:srgbClr val="000080"/>
                </a:solidFill>
              </a:rPr>
              <a:t>способствует его широкому внедрению в будущем.</a:t>
            </a:r>
          </a:p>
          <a:p>
            <a:pPr algn="just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2"/>
              </a:buBlip>
            </a:pPr>
            <a:r>
              <a:rPr lang="ru-RU" sz="3400" b="1" dirty="0" smtClean="0">
                <a:solidFill>
                  <a:srgbClr val="000080"/>
                </a:solidFill>
              </a:rPr>
              <a:t>Стандарт является открытым, нет необходимости выплачивать </a:t>
            </a:r>
            <a:r>
              <a:rPr lang="en-US" sz="3400" b="1" dirty="0" smtClean="0">
                <a:solidFill>
                  <a:srgbClr val="000080"/>
                </a:solidFill>
              </a:rPr>
              <a:t>      </a:t>
            </a:r>
            <a:r>
              <a:rPr lang="ru-RU" sz="3400" b="1" dirty="0" smtClean="0">
                <a:solidFill>
                  <a:srgbClr val="000080"/>
                </a:solidFill>
              </a:rPr>
              <a:t> лицензионные отчисления.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71470" y="1700808"/>
            <a:ext cx="804900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2"/>
              </a:buBlip>
            </a:pPr>
            <a:r>
              <a:rPr lang="ru-RU" sz="1600" b="1" dirty="0" smtClean="0">
                <a:solidFill>
                  <a:srgbClr val="000080"/>
                </a:solidFill>
              </a:rPr>
              <a:t>Июнь </a:t>
            </a:r>
            <a:r>
              <a:rPr lang="ru-RU" sz="1600" b="1" dirty="0">
                <a:solidFill>
                  <a:srgbClr val="000080"/>
                </a:solidFill>
              </a:rPr>
              <a:t>2009 года </a:t>
            </a:r>
            <a:r>
              <a:rPr lang="ru-RU" sz="1600" b="1" dirty="0" smtClean="0">
                <a:solidFill>
                  <a:srgbClr val="000080"/>
                </a:solidFill>
              </a:rPr>
              <a:t>– впервые </a:t>
            </a:r>
            <a:r>
              <a:rPr lang="ru-RU" sz="1600" b="1" dirty="0">
                <a:solidFill>
                  <a:srgbClr val="000080"/>
                </a:solidFill>
              </a:rPr>
              <a:t>представлена в  </a:t>
            </a:r>
            <a:r>
              <a:rPr lang="ru-RU" sz="1600" b="1" dirty="0" err="1" smtClean="0">
                <a:solidFill>
                  <a:srgbClr val="000080"/>
                </a:solidFill>
              </a:rPr>
              <a:t>iPhone</a:t>
            </a:r>
            <a:r>
              <a:rPr lang="ru-RU" sz="1600" b="1" dirty="0" smtClean="0">
                <a:solidFill>
                  <a:srgbClr val="000080"/>
                </a:solidFill>
              </a:rPr>
              <a:t> </a:t>
            </a:r>
            <a:r>
              <a:rPr lang="ru-RU" sz="1600" b="1" dirty="0">
                <a:solidFill>
                  <a:srgbClr val="000080"/>
                </a:solidFill>
              </a:rPr>
              <a:t>OS 3.0.</a:t>
            </a:r>
          </a:p>
          <a:p>
            <a:pPr marL="285750" indent="-285750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2"/>
              </a:buBlip>
            </a:pPr>
            <a:r>
              <a:rPr lang="ru-RU" sz="1600" b="1" dirty="0" smtClean="0">
                <a:solidFill>
                  <a:srgbClr val="000080"/>
                </a:solidFill>
              </a:rPr>
              <a:t>Самый распространенный </a:t>
            </a:r>
            <a:r>
              <a:rPr lang="ru-RU" sz="1600" b="1" dirty="0">
                <a:solidFill>
                  <a:srgbClr val="000080"/>
                </a:solidFill>
              </a:rPr>
              <a:t>протокол вещания в Интернете</a:t>
            </a:r>
          </a:p>
          <a:p>
            <a:pPr marL="285750" indent="-285750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2"/>
              </a:buBlip>
            </a:pPr>
            <a:r>
              <a:rPr lang="ru-RU" sz="1600" b="1" dirty="0" smtClean="0">
                <a:solidFill>
                  <a:srgbClr val="000080"/>
                </a:solidFill>
              </a:rPr>
              <a:t>Поддерживаемые </a:t>
            </a:r>
            <a:r>
              <a:rPr lang="ru-RU" sz="1600" b="1" dirty="0">
                <a:solidFill>
                  <a:srgbClr val="000080"/>
                </a:solidFill>
              </a:rPr>
              <a:t>устройства: все устройства компании </a:t>
            </a:r>
            <a:r>
              <a:rPr lang="ru-RU" sz="1600" b="1" dirty="0" err="1">
                <a:solidFill>
                  <a:srgbClr val="000080"/>
                </a:solidFill>
              </a:rPr>
              <a:t>Apple</a:t>
            </a:r>
            <a:r>
              <a:rPr lang="ru-RU" sz="1600" b="1" dirty="0">
                <a:solidFill>
                  <a:srgbClr val="000080"/>
                </a:solidFill>
              </a:rPr>
              <a:t> (</a:t>
            </a:r>
            <a:r>
              <a:rPr lang="ru-RU" sz="1600" b="1" dirty="0" err="1">
                <a:solidFill>
                  <a:srgbClr val="000080"/>
                </a:solidFill>
              </a:rPr>
              <a:t>iPhone</a:t>
            </a:r>
            <a:r>
              <a:rPr lang="ru-RU" sz="1600" b="1" dirty="0">
                <a:solidFill>
                  <a:srgbClr val="000080"/>
                </a:solidFill>
              </a:rPr>
              <a:t>, </a:t>
            </a:r>
            <a:r>
              <a:rPr lang="ru-RU" sz="1600" b="1" dirty="0" err="1">
                <a:solidFill>
                  <a:srgbClr val="000080"/>
                </a:solidFill>
              </a:rPr>
              <a:t>iPad</a:t>
            </a:r>
            <a:r>
              <a:rPr lang="ru-RU" sz="1600" b="1" dirty="0">
                <a:solidFill>
                  <a:srgbClr val="000080"/>
                </a:solidFill>
              </a:rPr>
              <a:t>, </a:t>
            </a:r>
            <a:r>
              <a:rPr lang="ru-RU" sz="1600" b="1" dirty="0" err="1">
                <a:solidFill>
                  <a:srgbClr val="000080"/>
                </a:solidFill>
              </a:rPr>
              <a:t>iPod</a:t>
            </a:r>
            <a:r>
              <a:rPr lang="ru-RU" sz="1600" b="1" dirty="0">
                <a:solidFill>
                  <a:srgbClr val="000080"/>
                </a:solidFill>
              </a:rPr>
              <a:t> и т.д.), </a:t>
            </a:r>
            <a:r>
              <a:rPr lang="ru-RU" sz="1600" b="1" dirty="0" smtClean="0">
                <a:solidFill>
                  <a:srgbClr val="000080"/>
                </a:solidFill>
              </a:rPr>
              <a:t>широкое </a:t>
            </a:r>
            <a:r>
              <a:rPr lang="ru-RU" sz="1600" b="1" dirty="0">
                <a:solidFill>
                  <a:srgbClr val="000080"/>
                </a:solidFill>
              </a:rPr>
              <a:t>разнообразие клиентских приложений и </a:t>
            </a:r>
            <a:r>
              <a:rPr lang="ru-RU" sz="1600" b="1" dirty="0" err="1">
                <a:solidFill>
                  <a:srgbClr val="000080"/>
                </a:solidFill>
              </a:rPr>
              <a:t>STBs</a:t>
            </a:r>
            <a:r>
              <a:rPr lang="ru-RU" sz="1600" b="1" dirty="0">
                <a:solidFill>
                  <a:srgbClr val="000080"/>
                </a:solidFill>
              </a:rPr>
              <a:t>. </a:t>
            </a:r>
            <a:r>
              <a:rPr lang="ru-RU" sz="1600" b="1" dirty="0">
                <a:solidFill>
                  <a:srgbClr val="008000"/>
                </a:solidFill>
              </a:rPr>
              <a:t>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11</a:t>
            </a:fld>
            <a:endParaRPr lang="ru-RU" sz="14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2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Мультискрин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адаптивное кодирование от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Элекард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Maria.Ber\Desktop\C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2913063"/>
            <a:ext cx="1554163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Maria.Ber\Desktop\CSTB'13\маркетинговые материалы\Кросс платформенный плеер\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573" y="4433094"/>
            <a:ext cx="4381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Users\Maria.Ber\Desktop\a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2350" y="2073275"/>
            <a:ext cx="895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C:\Users\Maria.Ber\Desktop\CD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1888" y="4797425"/>
            <a:ext cx="76134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57"/>
          <p:cNvSpPr txBox="1">
            <a:spLocks noChangeArrowheads="1"/>
          </p:cNvSpPr>
          <p:nvPr/>
        </p:nvSpPr>
        <p:spPr bwMode="auto">
          <a:xfrm>
            <a:off x="3767138" y="5066020"/>
            <a:ext cx="1308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itchFamily="34" charset="0"/>
              </a:rPr>
              <a:t>Мобильные устройства</a:t>
            </a:r>
            <a:endParaRPr lang="ru-RU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2" name="TextBox 58"/>
          <p:cNvSpPr txBox="1">
            <a:spLocks noChangeArrowheads="1"/>
          </p:cNvSpPr>
          <p:nvPr/>
        </p:nvSpPr>
        <p:spPr bwMode="auto">
          <a:xfrm>
            <a:off x="3767138" y="3787775"/>
            <a:ext cx="868362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err="1" smtClean="0">
                <a:solidFill>
                  <a:srgbClr val="0070C0"/>
                </a:solidFill>
                <a:latin typeface="Calibri" pitchFamily="34" charset="0"/>
              </a:rPr>
              <a:t>Сеттопы</a:t>
            </a:r>
            <a:endParaRPr lang="ru-RU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Группа 59"/>
          <p:cNvGrpSpPr>
            <a:grpSpLocks/>
          </p:cNvGrpSpPr>
          <p:nvPr/>
        </p:nvGrpSpPr>
        <p:grpSpPr bwMode="auto">
          <a:xfrm rot="5400000">
            <a:off x="398462" y="4271963"/>
            <a:ext cx="690563" cy="217488"/>
            <a:chOff x="2569776" y="4788024"/>
            <a:chExt cx="576304" cy="73743"/>
          </a:xfrm>
          <a:gradFill flip="none" rotWithShape="1">
            <a:gsLst>
              <a:gs pos="0">
                <a:srgbClr val="99FF66"/>
              </a:gs>
              <a:gs pos="100000">
                <a:srgbClr val="588735"/>
              </a:gs>
              <a:gs pos="100000">
                <a:srgbClr val="E3E6F3"/>
              </a:gs>
            </a:gsLst>
            <a:lin ang="0" scaled="1"/>
            <a:tileRect/>
          </a:gradFill>
        </p:grpSpPr>
        <p:sp>
          <p:nvSpPr>
            <p:cNvPr id="14" name="Прямоугольник 13"/>
            <p:cNvSpPr>
              <a:spLocks noChangeArrowheads="1"/>
            </p:cNvSpPr>
            <p:nvPr/>
          </p:nvSpPr>
          <p:spPr bwMode="auto">
            <a:xfrm>
              <a:off x="2569776" y="4787486"/>
              <a:ext cx="406725" cy="72128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Равнобедренный треугольник 14"/>
            <p:cNvSpPr>
              <a:spLocks noChangeArrowheads="1"/>
            </p:cNvSpPr>
            <p:nvPr/>
          </p:nvSpPr>
          <p:spPr bwMode="auto">
            <a:xfrm rot="5400000">
              <a:off x="3003366" y="4786826"/>
              <a:ext cx="72128" cy="70217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Равнобедренный треугольник 15"/>
            <p:cNvSpPr>
              <a:spLocks noChangeArrowheads="1"/>
            </p:cNvSpPr>
            <p:nvPr/>
          </p:nvSpPr>
          <p:spPr bwMode="auto">
            <a:xfrm rot="5400000">
              <a:off x="3074907" y="4788441"/>
              <a:ext cx="72128" cy="70217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" name="Группа 63"/>
          <p:cNvGrpSpPr>
            <a:grpSpLocks/>
          </p:cNvGrpSpPr>
          <p:nvPr/>
        </p:nvGrpSpPr>
        <p:grpSpPr bwMode="auto">
          <a:xfrm>
            <a:off x="1924050" y="5021263"/>
            <a:ext cx="503238" cy="258762"/>
            <a:chOff x="2694912" y="4788024"/>
            <a:chExt cx="451168" cy="73742"/>
          </a:xfrm>
          <a:gradFill>
            <a:gsLst>
              <a:gs pos="0">
                <a:srgbClr val="588735"/>
              </a:gs>
              <a:gs pos="100000">
                <a:srgbClr val="99FF66"/>
              </a:gs>
            </a:gsLst>
            <a:lin ang="0" scaled="1"/>
          </a:gradFill>
        </p:grpSpPr>
        <p:sp>
          <p:nvSpPr>
            <p:cNvPr id="18" name="Прямоугольник 17"/>
            <p:cNvSpPr/>
            <p:nvPr/>
          </p:nvSpPr>
          <p:spPr>
            <a:xfrm>
              <a:off x="2694912" y="4793905"/>
              <a:ext cx="276109" cy="579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9" name="Равнобедренный треугольник 18"/>
            <p:cNvSpPr>
              <a:spLocks noChangeArrowheads="1"/>
            </p:cNvSpPr>
            <p:nvPr/>
          </p:nvSpPr>
          <p:spPr bwMode="auto">
            <a:xfrm rot="5400000">
              <a:off x="3002659" y="4789121"/>
              <a:ext cx="71932" cy="69738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Равнобедренный треугольник 19"/>
            <p:cNvSpPr>
              <a:spLocks noChangeArrowheads="1"/>
            </p:cNvSpPr>
            <p:nvPr/>
          </p:nvSpPr>
          <p:spPr bwMode="auto">
            <a:xfrm rot="5400000">
              <a:off x="3075244" y="4790930"/>
              <a:ext cx="71932" cy="69739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9" name="Группа 67"/>
          <p:cNvGrpSpPr>
            <a:grpSpLocks/>
          </p:cNvGrpSpPr>
          <p:nvPr/>
        </p:nvGrpSpPr>
        <p:grpSpPr bwMode="auto">
          <a:xfrm>
            <a:off x="3360738" y="3856038"/>
            <a:ext cx="415925" cy="96837"/>
            <a:chOff x="2773290" y="4788024"/>
            <a:chExt cx="372790" cy="80644"/>
          </a:xfrm>
          <a:gradFill>
            <a:gsLst>
              <a:gs pos="0">
                <a:srgbClr val="588735"/>
              </a:gs>
              <a:gs pos="100000">
                <a:srgbClr val="99FF66"/>
              </a:gs>
            </a:gsLst>
            <a:lin ang="0" scaled="1"/>
          </a:gradFill>
        </p:grpSpPr>
        <p:sp>
          <p:nvSpPr>
            <p:cNvPr id="22" name="Прямоугольник 21"/>
            <p:cNvSpPr/>
            <p:nvPr/>
          </p:nvSpPr>
          <p:spPr>
            <a:xfrm>
              <a:off x="2773290" y="4789346"/>
              <a:ext cx="203469" cy="793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3" name="Равнобедренный треугольник 22"/>
            <p:cNvSpPr>
              <a:spLocks noChangeArrowheads="1"/>
            </p:cNvSpPr>
            <p:nvPr/>
          </p:nvSpPr>
          <p:spPr bwMode="auto">
            <a:xfrm rot="5400000">
              <a:off x="3002959" y="4788859"/>
              <a:ext cx="71390" cy="69720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Равнобедренный треугольник 23"/>
            <p:cNvSpPr>
              <a:spLocks noChangeArrowheads="1"/>
            </p:cNvSpPr>
            <p:nvPr/>
          </p:nvSpPr>
          <p:spPr bwMode="auto">
            <a:xfrm rot="5400000">
              <a:off x="3074863" y="4790842"/>
              <a:ext cx="72713" cy="69721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3" name="Группа 71"/>
          <p:cNvGrpSpPr>
            <a:grpSpLocks/>
          </p:cNvGrpSpPr>
          <p:nvPr/>
        </p:nvGrpSpPr>
        <p:grpSpPr bwMode="auto">
          <a:xfrm>
            <a:off x="3360738" y="2813050"/>
            <a:ext cx="415925" cy="96838"/>
            <a:chOff x="2773290" y="4788024"/>
            <a:chExt cx="372790" cy="80644"/>
          </a:xfrm>
          <a:gradFill>
            <a:gsLst>
              <a:gs pos="0">
                <a:srgbClr val="588735"/>
              </a:gs>
              <a:gs pos="100000">
                <a:srgbClr val="99FF66"/>
              </a:gs>
            </a:gsLst>
            <a:lin ang="0" scaled="1"/>
          </a:gradFill>
        </p:grpSpPr>
        <p:sp>
          <p:nvSpPr>
            <p:cNvPr id="26" name="Прямоугольник 25"/>
            <p:cNvSpPr/>
            <p:nvPr/>
          </p:nvSpPr>
          <p:spPr>
            <a:xfrm>
              <a:off x="2773290" y="4789346"/>
              <a:ext cx="203469" cy="793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7" name="Равнобедренный треугольник 26"/>
            <p:cNvSpPr>
              <a:spLocks noChangeArrowheads="1"/>
            </p:cNvSpPr>
            <p:nvPr/>
          </p:nvSpPr>
          <p:spPr bwMode="auto">
            <a:xfrm rot="5400000">
              <a:off x="3002959" y="4788859"/>
              <a:ext cx="71389" cy="69720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Равнобедренный треугольник 27"/>
            <p:cNvSpPr>
              <a:spLocks noChangeArrowheads="1"/>
            </p:cNvSpPr>
            <p:nvPr/>
          </p:nvSpPr>
          <p:spPr bwMode="auto">
            <a:xfrm rot="5400000">
              <a:off x="3074864" y="4790842"/>
              <a:ext cx="72711" cy="69721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 rot="5400000">
            <a:off x="2171700" y="3948113"/>
            <a:ext cx="2333625" cy="66675"/>
          </a:xfrm>
          <a:prstGeom prst="rec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3"/>
              </a:solidFill>
              <a:latin typeface="+mn-lt"/>
              <a:cs typeface="+mn-cs"/>
            </a:endParaRPr>
          </a:p>
        </p:txBody>
      </p:sp>
      <p:grpSp>
        <p:nvGrpSpPr>
          <p:cNvPr id="17" name="Группа 76"/>
          <p:cNvGrpSpPr>
            <a:grpSpLocks/>
          </p:cNvGrpSpPr>
          <p:nvPr/>
        </p:nvGrpSpPr>
        <p:grpSpPr bwMode="auto">
          <a:xfrm rot="5400000">
            <a:off x="1242218" y="4272757"/>
            <a:ext cx="690563" cy="215900"/>
            <a:chOff x="2569776" y="4788024"/>
            <a:chExt cx="576304" cy="73743"/>
          </a:xfrm>
          <a:gradFill>
            <a:gsLst>
              <a:gs pos="0">
                <a:srgbClr val="99FF66"/>
              </a:gs>
              <a:gs pos="100000">
                <a:srgbClr val="588735"/>
              </a:gs>
              <a:gs pos="100000">
                <a:srgbClr val="E3E6F3"/>
              </a:gs>
            </a:gsLst>
            <a:lin ang="0" scaled="1"/>
          </a:gradFill>
        </p:grpSpPr>
        <p:sp>
          <p:nvSpPr>
            <p:cNvPr id="31" name="Прямоугольник 30"/>
            <p:cNvSpPr>
              <a:spLocks noChangeArrowheads="1"/>
            </p:cNvSpPr>
            <p:nvPr/>
          </p:nvSpPr>
          <p:spPr bwMode="auto">
            <a:xfrm>
              <a:off x="2569776" y="4791819"/>
              <a:ext cx="406725" cy="72116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Равнобедренный треугольник 31"/>
            <p:cNvSpPr>
              <a:spLocks noChangeArrowheads="1"/>
            </p:cNvSpPr>
            <p:nvPr/>
          </p:nvSpPr>
          <p:spPr bwMode="auto">
            <a:xfrm rot="5400000">
              <a:off x="3003372" y="4791142"/>
              <a:ext cx="72116" cy="70217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Равнобедренный треугольник 32"/>
            <p:cNvSpPr>
              <a:spLocks noChangeArrowheads="1"/>
            </p:cNvSpPr>
            <p:nvPr/>
          </p:nvSpPr>
          <p:spPr bwMode="auto">
            <a:xfrm rot="5400000">
              <a:off x="3074913" y="4792769"/>
              <a:ext cx="72116" cy="70217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1" name="Группа 80"/>
          <p:cNvGrpSpPr>
            <a:grpSpLocks/>
          </p:cNvGrpSpPr>
          <p:nvPr/>
        </p:nvGrpSpPr>
        <p:grpSpPr bwMode="auto">
          <a:xfrm rot="5400000">
            <a:off x="835025" y="4271963"/>
            <a:ext cx="690563" cy="217487"/>
            <a:chOff x="2569776" y="4788024"/>
            <a:chExt cx="576304" cy="73743"/>
          </a:xfrm>
          <a:gradFill>
            <a:gsLst>
              <a:gs pos="0">
                <a:srgbClr val="99FF66"/>
              </a:gs>
              <a:gs pos="100000">
                <a:srgbClr val="588735"/>
              </a:gs>
              <a:gs pos="100000">
                <a:srgbClr val="E3E6F3"/>
              </a:gs>
            </a:gsLst>
            <a:lin ang="0" scaled="1"/>
          </a:gradFill>
        </p:grpSpPr>
        <p:sp>
          <p:nvSpPr>
            <p:cNvPr id="35" name="Прямоугольник 34"/>
            <p:cNvSpPr>
              <a:spLocks noChangeArrowheads="1"/>
            </p:cNvSpPr>
            <p:nvPr/>
          </p:nvSpPr>
          <p:spPr bwMode="auto">
            <a:xfrm>
              <a:off x="2569776" y="4787486"/>
              <a:ext cx="406725" cy="72128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Равнобедренный треугольник 35"/>
            <p:cNvSpPr>
              <a:spLocks noChangeArrowheads="1"/>
            </p:cNvSpPr>
            <p:nvPr/>
          </p:nvSpPr>
          <p:spPr bwMode="auto">
            <a:xfrm rot="5400000">
              <a:off x="3003366" y="4786827"/>
              <a:ext cx="72128" cy="70217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Равнобедренный треугольник 36"/>
            <p:cNvSpPr>
              <a:spLocks noChangeArrowheads="1"/>
            </p:cNvSpPr>
            <p:nvPr/>
          </p:nvSpPr>
          <p:spPr bwMode="auto">
            <a:xfrm rot="5400000">
              <a:off x="3074907" y="4788441"/>
              <a:ext cx="72128" cy="70217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5" name="Группа 84"/>
          <p:cNvGrpSpPr>
            <a:grpSpLocks/>
          </p:cNvGrpSpPr>
          <p:nvPr/>
        </p:nvGrpSpPr>
        <p:grpSpPr bwMode="auto">
          <a:xfrm rot="5400000">
            <a:off x="824707" y="2502694"/>
            <a:ext cx="692150" cy="217487"/>
            <a:chOff x="2569776" y="4788024"/>
            <a:chExt cx="576304" cy="73743"/>
          </a:xfrm>
          <a:gradFill>
            <a:gsLst>
              <a:gs pos="0">
                <a:srgbClr val="588735"/>
              </a:gs>
              <a:gs pos="100000">
                <a:srgbClr val="99FF66"/>
              </a:gs>
            </a:gsLst>
            <a:lin ang="0" scaled="1"/>
          </a:gradFill>
        </p:grpSpPr>
        <p:sp>
          <p:nvSpPr>
            <p:cNvPr id="39" name="Прямоугольник 38"/>
            <p:cNvSpPr>
              <a:spLocks noChangeArrowheads="1"/>
            </p:cNvSpPr>
            <p:nvPr/>
          </p:nvSpPr>
          <p:spPr bwMode="auto">
            <a:xfrm>
              <a:off x="2569776" y="4787486"/>
              <a:ext cx="407114" cy="72128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Равнобедренный треугольник 39"/>
            <p:cNvSpPr>
              <a:spLocks noChangeArrowheads="1"/>
            </p:cNvSpPr>
            <p:nvPr/>
          </p:nvSpPr>
          <p:spPr bwMode="auto">
            <a:xfrm rot="5400000">
              <a:off x="3002951" y="4786247"/>
              <a:ext cx="72128" cy="71377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Равнобедренный треугольник 40"/>
            <p:cNvSpPr>
              <a:spLocks noChangeArrowheads="1"/>
            </p:cNvSpPr>
            <p:nvPr/>
          </p:nvSpPr>
          <p:spPr bwMode="auto">
            <a:xfrm rot="5400000">
              <a:off x="3074988" y="4788522"/>
              <a:ext cx="72128" cy="70056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2" name="TextBox 88"/>
          <p:cNvSpPr txBox="1">
            <a:spLocks noChangeArrowheads="1"/>
          </p:cNvSpPr>
          <p:nvPr/>
        </p:nvSpPr>
        <p:spPr bwMode="auto">
          <a:xfrm>
            <a:off x="1379538" y="2143125"/>
            <a:ext cx="11033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IP, Analog, SDI, ASI, HDMI</a:t>
            </a:r>
            <a:endParaRPr lang="ru-RU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30" name="Группа 89"/>
          <p:cNvGrpSpPr>
            <a:grpSpLocks/>
          </p:cNvGrpSpPr>
          <p:nvPr/>
        </p:nvGrpSpPr>
        <p:grpSpPr bwMode="auto">
          <a:xfrm>
            <a:off x="3125788" y="5083175"/>
            <a:ext cx="681037" cy="88900"/>
            <a:chOff x="2535621" y="4788024"/>
            <a:chExt cx="610459" cy="73742"/>
          </a:xfrm>
          <a:gradFill>
            <a:gsLst>
              <a:gs pos="0">
                <a:srgbClr val="588735"/>
              </a:gs>
              <a:gs pos="100000">
                <a:srgbClr val="99FF66"/>
              </a:gs>
            </a:gsLst>
            <a:lin ang="0" scaled="1"/>
          </a:gradFill>
        </p:grpSpPr>
        <p:sp>
          <p:nvSpPr>
            <p:cNvPr id="44" name="Прямоугольник 43"/>
            <p:cNvSpPr/>
            <p:nvPr/>
          </p:nvSpPr>
          <p:spPr>
            <a:xfrm>
              <a:off x="2535621" y="4789341"/>
              <a:ext cx="441125" cy="72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5" name="Равнобедренный треугольник 44"/>
            <p:cNvSpPr>
              <a:spLocks noChangeArrowheads="1"/>
            </p:cNvSpPr>
            <p:nvPr/>
          </p:nvSpPr>
          <p:spPr bwMode="auto">
            <a:xfrm rot="5400000">
              <a:off x="3002432" y="4789374"/>
              <a:ext cx="72426" cy="69727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6" name="Равнобедренный треугольник 45"/>
            <p:cNvSpPr>
              <a:spLocks noChangeArrowheads="1"/>
            </p:cNvSpPr>
            <p:nvPr/>
          </p:nvSpPr>
          <p:spPr bwMode="auto">
            <a:xfrm rot="5400000">
              <a:off x="3075005" y="4790690"/>
              <a:ext cx="72425" cy="69726"/>
            </a:xfrm>
            <a:prstGeom prst="triangle">
              <a:avLst>
                <a:gd name="adj" fmla="val 50000"/>
              </a:avLst>
            </a:prstGeom>
            <a:grpFill/>
            <a:ln w="2540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defTabSz="10728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7" name="TextBox 93"/>
          <p:cNvSpPr txBox="1">
            <a:spLocks noChangeArrowheads="1"/>
          </p:cNvSpPr>
          <p:nvPr/>
        </p:nvSpPr>
        <p:spPr bwMode="auto">
          <a:xfrm>
            <a:off x="1924050" y="4738688"/>
            <a:ext cx="6381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HTTP</a:t>
            </a:r>
            <a:endParaRPr lang="ru-RU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446" y="3904057"/>
            <a:ext cx="240310" cy="610321"/>
          </a:xfrm>
          <a:prstGeom prst="rect">
            <a:avLst/>
          </a:prstGeom>
          <a:noFill/>
          <a:ln w="9525">
            <a:noFill/>
          </a:ln>
        </p:spPr>
        <p:txBody>
          <a:bodyPr vert="vert270" lIns="0" tIns="0" rIns="0" bIns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 700K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77006" y="3900264"/>
            <a:ext cx="240310" cy="649136"/>
          </a:xfrm>
          <a:prstGeom prst="rect">
            <a:avLst/>
          </a:prstGeom>
          <a:noFill/>
          <a:ln w="9525">
            <a:noFill/>
          </a:ln>
        </p:spPr>
        <p:txBody>
          <a:bodyPr vert="vert270" lIns="0" tIns="0" rIns="0" bIns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 500K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65450" y="3884849"/>
            <a:ext cx="240310" cy="664550"/>
          </a:xfrm>
          <a:prstGeom prst="rect">
            <a:avLst/>
          </a:prstGeom>
          <a:noFill/>
          <a:ln w="9525">
            <a:noFill/>
          </a:ln>
        </p:spPr>
        <p:txBody>
          <a:bodyPr vert="vert270" lIns="0" tIns="0" rIns="0" bIns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 1Mbit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51" name="TextBox 99"/>
          <p:cNvSpPr txBox="1">
            <a:spLocks noChangeArrowheads="1"/>
          </p:cNvSpPr>
          <p:nvPr/>
        </p:nvSpPr>
        <p:spPr bwMode="auto">
          <a:xfrm>
            <a:off x="3768725" y="2709863"/>
            <a:ext cx="1017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Smart TV</a:t>
            </a:r>
            <a:endParaRPr lang="ru-RU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3" name="TextBox 88"/>
          <p:cNvSpPr txBox="1">
            <a:spLocks noChangeArrowheads="1"/>
          </p:cNvSpPr>
          <p:nvPr/>
        </p:nvSpPr>
        <p:spPr bwMode="auto">
          <a:xfrm>
            <a:off x="250825" y="2139950"/>
            <a:ext cx="7921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MPEG-2 / </a:t>
            </a:r>
          </a:p>
          <a:p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 AVC</a:t>
            </a:r>
          </a:p>
        </p:txBody>
      </p:sp>
      <p:sp>
        <p:nvSpPr>
          <p:cNvPr id="74" name="Объект 4"/>
          <p:cNvSpPr>
            <a:spLocks/>
          </p:cNvSpPr>
          <p:nvPr/>
        </p:nvSpPr>
        <p:spPr bwMode="auto">
          <a:xfrm>
            <a:off x="5148263" y="1485900"/>
            <a:ext cx="396081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8000"/>
              </a:buClr>
              <a:buSzPct val="120000"/>
              <a:buBlip>
                <a:blip r:embed="rId6"/>
              </a:buBlip>
            </a:pPr>
            <a:r>
              <a:rPr lang="ru-RU" sz="1500" b="1" dirty="0">
                <a:solidFill>
                  <a:srgbClr val="000080"/>
                </a:solidFill>
                <a:latin typeface="Calibri" pitchFamily="34" charset="0"/>
              </a:rPr>
              <a:t>Кодирование в </a:t>
            </a:r>
            <a:r>
              <a:rPr lang="ru-RU" sz="1500" b="1" dirty="0" err="1">
                <a:solidFill>
                  <a:srgbClr val="000080"/>
                </a:solidFill>
                <a:latin typeface="Calibri" pitchFamily="34" charset="0"/>
              </a:rPr>
              <a:t>мультибитрейт</a:t>
            </a:r>
            <a:r>
              <a:rPr lang="ru-RU" sz="1500" b="1" dirty="0">
                <a:solidFill>
                  <a:srgbClr val="000080"/>
                </a:solidFill>
                <a:latin typeface="Calibri" pitchFamily="34" charset="0"/>
              </a:rPr>
              <a:t> для последующего адаптивного вещания</a:t>
            </a: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8000"/>
              </a:buClr>
              <a:buSzPct val="120000"/>
              <a:buBlip>
                <a:blip r:embed="rId6"/>
              </a:buBlip>
            </a:pPr>
            <a:endParaRPr lang="ru-RU" sz="1500" b="1" dirty="0">
              <a:solidFill>
                <a:srgbClr val="000080"/>
              </a:solidFill>
              <a:latin typeface="Calibri" pitchFamily="34" charset="0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8000"/>
              </a:buClr>
              <a:buSzPct val="120000"/>
              <a:buBlip>
                <a:blip r:embed="rId6"/>
              </a:buBlip>
            </a:pPr>
            <a:r>
              <a:rPr lang="ru-RU" sz="1500" b="1" dirty="0">
                <a:solidFill>
                  <a:srgbClr val="000080"/>
                </a:solidFill>
                <a:latin typeface="Calibri" pitchFamily="34" charset="0"/>
              </a:rPr>
              <a:t>Настройка профиля каждой полосы вещания индивидуально под приёмное устройство</a:t>
            </a: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8000"/>
              </a:buClr>
              <a:buSzPct val="120000"/>
              <a:buBlip>
                <a:blip r:embed="rId6"/>
              </a:buBlip>
            </a:pPr>
            <a:endParaRPr lang="ru-RU" sz="1500" b="1" dirty="0">
              <a:solidFill>
                <a:srgbClr val="000080"/>
              </a:solidFill>
              <a:latin typeface="Calibri" pitchFamily="34" charset="0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8000"/>
              </a:buClr>
              <a:buSzPct val="120000"/>
              <a:buBlip>
                <a:blip r:embed="rId6"/>
              </a:buBlip>
            </a:pPr>
            <a:r>
              <a:rPr lang="ru-RU" sz="1500" b="1" dirty="0">
                <a:solidFill>
                  <a:srgbClr val="000080"/>
                </a:solidFill>
                <a:latin typeface="Calibri" pitchFamily="34" charset="0"/>
              </a:rPr>
              <a:t>Неограниченное число полос для каждого канала</a:t>
            </a: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8000"/>
              </a:buClr>
              <a:buSzPct val="120000"/>
              <a:buBlip>
                <a:blip r:embed="rId6"/>
              </a:buBlip>
            </a:pPr>
            <a:endParaRPr lang="ru-RU" sz="1500" b="1" dirty="0">
              <a:solidFill>
                <a:srgbClr val="000080"/>
              </a:solidFill>
              <a:latin typeface="Calibri" pitchFamily="34" charset="0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8000"/>
              </a:buClr>
              <a:buSzPct val="120000"/>
              <a:buBlip>
                <a:blip r:embed="rId6"/>
              </a:buBlip>
            </a:pPr>
            <a:r>
              <a:rPr lang="ru-RU" sz="1500" b="1" dirty="0">
                <a:solidFill>
                  <a:srgbClr val="000080"/>
                </a:solidFill>
                <a:latin typeface="Calibri" pitchFamily="34" charset="0"/>
              </a:rPr>
              <a:t>Отдельный сервер для подготовки и вещания видео в формате </a:t>
            </a:r>
            <a:r>
              <a:rPr lang="en-US" sz="1500" b="1" dirty="0">
                <a:solidFill>
                  <a:srgbClr val="000080"/>
                </a:solidFill>
                <a:latin typeface="Calibri" pitchFamily="34" charset="0"/>
              </a:rPr>
              <a:t>Apple HTTP Live Streaming (HLS)</a:t>
            </a:r>
            <a:endParaRPr lang="ru-RU" sz="1500" b="1" dirty="0">
              <a:solidFill>
                <a:srgbClr val="000080"/>
              </a:solidFill>
              <a:latin typeface="Calibri" pitchFamily="34" charset="0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8000"/>
              </a:buClr>
              <a:buSzPct val="120000"/>
              <a:buBlip>
                <a:blip r:embed="rId6"/>
              </a:buBlip>
            </a:pPr>
            <a:endParaRPr lang="ru-RU" sz="1500" b="1" dirty="0">
              <a:solidFill>
                <a:srgbClr val="000080"/>
              </a:solidFill>
              <a:latin typeface="Calibri" pitchFamily="34" charset="0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8000"/>
              </a:buClr>
              <a:buSzPct val="120000"/>
              <a:buBlip>
                <a:blip r:embed="rId6"/>
              </a:buBlip>
            </a:pPr>
            <a:r>
              <a:rPr lang="ru-RU" sz="1500" b="1" dirty="0">
                <a:solidFill>
                  <a:srgbClr val="000080"/>
                </a:solidFill>
                <a:latin typeface="Calibri" pitchFamily="34" charset="0"/>
              </a:rPr>
              <a:t>Совместимость с популярными серверами вещания </a:t>
            </a:r>
            <a:r>
              <a:rPr lang="en-US" sz="1500" b="1" dirty="0" err="1">
                <a:solidFill>
                  <a:srgbClr val="000080"/>
                </a:solidFill>
                <a:latin typeface="Calibri" pitchFamily="34" charset="0"/>
              </a:rPr>
              <a:t>Wowza</a:t>
            </a:r>
            <a:r>
              <a:rPr lang="en-US" sz="1500" b="1" dirty="0">
                <a:solidFill>
                  <a:srgbClr val="000080"/>
                </a:solidFill>
                <a:latin typeface="Calibri" pitchFamily="34" charset="0"/>
              </a:rPr>
              <a:t>, </a:t>
            </a:r>
            <a:r>
              <a:rPr lang="en-US" sz="1500" b="1" dirty="0" err="1">
                <a:solidFill>
                  <a:srgbClr val="000080"/>
                </a:solidFill>
                <a:latin typeface="Calibri" pitchFamily="34" charset="0"/>
              </a:rPr>
              <a:t>Evostream</a:t>
            </a:r>
            <a:endParaRPr lang="en-US" sz="1500" b="1" dirty="0">
              <a:solidFill>
                <a:srgbClr val="000080"/>
              </a:solidFill>
              <a:latin typeface="Calibri" pitchFamily="34" charset="0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8000"/>
              </a:buClr>
              <a:buSzPct val="120000"/>
              <a:buBlip>
                <a:blip r:embed="rId6"/>
              </a:buBlip>
            </a:pPr>
            <a:endParaRPr lang="en-US" sz="1500" b="1" dirty="0">
              <a:solidFill>
                <a:srgbClr val="000080"/>
              </a:solidFill>
              <a:latin typeface="Calibri" pitchFamily="34" charset="0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8000"/>
              </a:buClr>
              <a:buSzPct val="120000"/>
              <a:buBlip>
                <a:blip r:embed="rId6"/>
              </a:buBlip>
            </a:pPr>
            <a:r>
              <a:rPr lang="ru-RU" sz="1500" b="1" dirty="0">
                <a:solidFill>
                  <a:srgbClr val="000080"/>
                </a:solidFill>
                <a:latin typeface="Calibri" pitchFamily="34" charset="0"/>
              </a:rPr>
              <a:t>Совместимость со множеством приёмных устройств</a:t>
            </a: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8000"/>
              </a:buClr>
              <a:buSzPct val="120000"/>
              <a:buBlip>
                <a:blip r:embed="rId6"/>
              </a:buBlip>
            </a:pPr>
            <a:endParaRPr lang="ru-RU" sz="1500" b="1" dirty="0">
              <a:solidFill>
                <a:srgbClr val="000080"/>
              </a:solidFill>
              <a:latin typeface="Calibri" pitchFamily="34" charset="0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008000"/>
              </a:buClr>
              <a:buSzPct val="120000"/>
              <a:buBlip>
                <a:blip r:embed="rId6"/>
              </a:buBlip>
            </a:pPr>
            <a:r>
              <a:rPr lang="ru-RU" sz="1500" b="1" dirty="0">
                <a:solidFill>
                  <a:srgbClr val="000080"/>
                </a:solidFill>
                <a:latin typeface="Calibri" pitchFamily="34" charset="0"/>
              </a:rPr>
              <a:t>Возможность интеграции с системами </a:t>
            </a:r>
            <a:r>
              <a:rPr lang="ru-RU" sz="1500" b="1" dirty="0" err="1">
                <a:solidFill>
                  <a:srgbClr val="000080"/>
                </a:solidFill>
                <a:latin typeface="Calibri" pitchFamily="34" charset="0"/>
              </a:rPr>
              <a:t>биллинга</a:t>
            </a:r>
            <a:r>
              <a:rPr lang="ru-RU" sz="1500" b="1" dirty="0">
                <a:solidFill>
                  <a:srgbClr val="000080"/>
                </a:solidFill>
                <a:latin typeface="Calibri" pitchFamily="34" charset="0"/>
              </a:rPr>
              <a:t> и защиты контента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5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24" name="Picture 7" descr="C:\Users\Maria.Ber\Desktop\scheme (Time-Shifted WebTV) r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02" y="3303142"/>
            <a:ext cx="1037675" cy="307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124"/>
          <p:cNvGrpSpPr/>
          <p:nvPr/>
        </p:nvGrpSpPr>
        <p:grpSpPr>
          <a:xfrm>
            <a:off x="464193" y="4725144"/>
            <a:ext cx="1440161" cy="964833"/>
            <a:chOff x="971601" y="2780929"/>
            <a:chExt cx="2489683" cy="1623119"/>
          </a:xfrm>
        </p:grpSpPr>
        <p:pic>
          <p:nvPicPr>
            <p:cNvPr id="126" name="Picture 3" descr="C:\Users\Maria.Ber\Desktop\Рисунок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2780929"/>
              <a:ext cx="2489683" cy="16231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TextBox 126"/>
            <p:cNvSpPr txBox="1"/>
            <p:nvPr/>
          </p:nvSpPr>
          <p:spPr>
            <a:xfrm>
              <a:off x="1388350" y="3178273"/>
              <a:ext cx="1656185" cy="8284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V-Cinema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HLS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12</a:t>
            </a:fld>
            <a:endParaRPr lang="ru-RU" sz="1400" b="1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7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Головная станция Столица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3005830" y="5074089"/>
            <a:ext cx="1298888" cy="107424"/>
            <a:chOff x="1979712" y="1918411"/>
            <a:chExt cx="1298888" cy="142253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58" name="Прямоугольник 157"/>
            <p:cNvSpPr/>
            <p:nvPr/>
          </p:nvSpPr>
          <p:spPr>
            <a:xfrm>
              <a:off x="1979712" y="1921938"/>
              <a:ext cx="997956" cy="1352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59" name="Равнобедренный треугольник 158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Равнобедренный треугольник 159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2933182" y="2331343"/>
            <a:ext cx="4007601" cy="107425"/>
            <a:chOff x="135575" y="1918411"/>
            <a:chExt cx="3143025" cy="142253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62" name="Прямоугольник 161"/>
            <p:cNvSpPr/>
            <p:nvPr/>
          </p:nvSpPr>
          <p:spPr>
            <a:xfrm>
              <a:off x="135575" y="1921936"/>
              <a:ext cx="2842093" cy="135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63" name="Равнобедренный треугольник 162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Равнобедренный треугольник 163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5" name="AutoShape 8"/>
          <p:cNvSpPr>
            <a:spLocks noChangeArrowheads="1"/>
          </p:cNvSpPr>
          <p:nvPr/>
        </p:nvSpPr>
        <p:spPr bwMode="gray">
          <a:xfrm>
            <a:off x="476544" y="1841399"/>
            <a:ext cx="2376265" cy="4035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B0F0"/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altLang="ru-RU" sz="1800" b="1" dirty="0"/>
          </a:p>
        </p:txBody>
      </p:sp>
      <p:sp>
        <p:nvSpPr>
          <p:cNvPr id="166" name="AutoShape 8"/>
          <p:cNvSpPr>
            <a:spLocks noChangeArrowheads="1"/>
          </p:cNvSpPr>
          <p:nvPr/>
        </p:nvSpPr>
        <p:spPr bwMode="gray">
          <a:xfrm>
            <a:off x="7471066" y="1844824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Абоненты</a:t>
            </a:r>
          </a:p>
          <a:p>
            <a:pPr algn="ctr" eaLnBrk="0" hangingPunct="0"/>
            <a:r>
              <a:rPr lang="en-US" altLang="ru-RU" sz="1800" b="1" dirty="0">
                <a:solidFill>
                  <a:srgbClr val="002060"/>
                </a:solidFill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столицы</a:t>
            </a:r>
            <a:endParaRPr lang="en-US" altLang="ru-RU" sz="1800" b="1" dirty="0">
              <a:solidFill>
                <a:srgbClr val="00206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301682" y="4766955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HTTP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68" name="AutoShape 8"/>
          <p:cNvSpPr>
            <a:spLocks noChangeArrowheads="1"/>
          </p:cNvSpPr>
          <p:nvPr/>
        </p:nvSpPr>
        <p:spPr bwMode="gray">
          <a:xfrm>
            <a:off x="7254466" y="4479338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altLang="ru-RU" sz="1800" b="1" dirty="0" smtClean="0"/>
          </a:p>
          <a:p>
            <a:pPr algn="ctr" eaLnBrk="0" hangingPunct="0"/>
            <a:endParaRPr lang="en-US" altLang="ru-RU" sz="1800" b="1" dirty="0"/>
          </a:p>
        </p:txBody>
      </p:sp>
      <p:sp>
        <p:nvSpPr>
          <p:cNvPr id="169" name="AutoShape 8"/>
          <p:cNvSpPr>
            <a:spLocks noChangeArrowheads="1"/>
          </p:cNvSpPr>
          <p:nvPr/>
        </p:nvSpPr>
        <p:spPr bwMode="gray">
          <a:xfrm>
            <a:off x="7686514" y="4479338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altLang="ru-RU" sz="1800" b="1" dirty="0" smtClean="0"/>
          </a:p>
        </p:txBody>
      </p:sp>
      <p:sp>
        <p:nvSpPr>
          <p:cNvPr id="170" name="AutoShape 8"/>
          <p:cNvSpPr>
            <a:spLocks noChangeArrowheads="1"/>
          </p:cNvSpPr>
          <p:nvPr/>
        </p:nvSpPr>
        <p:spPr bwMode="gray">
          <a:xfrm>
            <a:off x="7406866" y="4749822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Регионы</a:t>
            </a:r>
            <a:endParaRPr lang="en-US" altLang="ru-RU" sz="1800" b="1" dirty="0">
              <a:solidFill>
                <a:srgbClr val="002060"/>
              </a:solidFill>
            </a:endParaRPr>
          </a:p>
        </p:txBody>
      </p:sp>
      <p:sp>
        <p:nvSpPr>
          <p:cNvPr id="171" name="AutoShape 8"/>
          <p:cNvSpPr>
            <a:spLocks noChangeArrowheads="1"/>
          </p:cNvSpPr>
          <p:nvPr/>
        </p:nvSpPr>
        <p:spPr bwMode="gray">
          <a:xfrm>
            <a:off x="7471066" y="3028099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Абоненты</a:t>
            </a:r>
          </a:p>
          <a:p>
            <a:pPr algn="ctr" eaLnBrk="0" hangingPunct="0"/>
            <a:r>
              <a:rPr lang="en-US" altLang="ru-RU" sz="1800" b="1" dirty="0">
                <a:solidFill>
                  <a:srgbClr val="002060"/>
                </a:solidFill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столицы</a:t>
            </a:r>
            <a:endParaRPr lang="en-US" altLang="ru-RU" sz="1800" b="1" dirty="0">
              <a:solidFill>
                <a:srgbClr val="002060"/>
              </a:solidFill>
            </a:endParaRPr>
          </a:p>
        </p:txBody>
      </p:sp>
      <p:grpSp>
        <p:nvGrpSpPr>
          <p:cNvPr id="172" name="Группа 171"/>
          <p:cNvGrpSpPr/>
          <p:nvPr/>
        </p:nvGrpSpPr>
        <p:grpSpPr>
          <a:xfrm>
            <a:off x="4355975" y="4454148"/>
            <a:ext cx="1751615" cy="1214272"/>
            <a:chOff x="3526078" y="8018004"/>
            <a:chExt cx="2489683" cy="1623119"/>
          </a:xfrm>
        </p:grpSpPr>
        <p:pic>
          <p:nvPicPr>
            <p:cNvPr id="173" name="Picture 3" descr="C:\Users\Maria.Ber\Desktop\Рисунок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078" y="8018004"/>
              <a:ext cx="2489683" cy="16231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" name="TextBox 173"/>
            <p:cNvSpPr txBox="1"/>
            <p:nvPr/>
          </p:nvSpPr>
          <p:spPr>
            <a:xfrm>
              <a:off x="3709902" y="8509395"/>
              <a:ext cx="2122034" cy="6582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V-Cinema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Stream Switcher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4355976" y="2932179"/>
            <a:ext cx="1727167" cy="1274741"/>
            <a:chOff x="971601" y="2746327"/>
            <a:chExt cx="2489683" cy="1623119"/>
          </a:xfrm>
        </p:grpSpPr>
        <p:pic>
          <p:nvPicPr>
            <p:cNvPr id="176" name="Picture 3" descr="C:\Users\Maria.Ber\Desktop\Рисунок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2746327"/>
              <a:ext cx="2489683" cy="16231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" name="TextBox 176"/>
            <p:cNvSpPr txBox="1"/>
            <p:nvPr/>
          </p:nvSpPr>
          <p:spPr>
            <a:xfrm>
              <a:off x="1407209" y="3244574"/>
              <a:ext cx="1656185" cy="8284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V-Cinema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HLS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4545089" y="2006686"/>
            <a:ext cx="1348940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UDP (multicast)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179" name="Группа 178"/>
          <p:cNvGrpSpPr/>
          <p:nvPr/>
        </p:nvGrpSpPr>
        <p:grpSpPr>
          <a:xfrm>
            <a:off x="6160448" y="5014271"/>
            <a:ext cx="1094018" cy="107425"/>
            <a:chOff x="2420599" y="1918411"/>
            <a:chExt cx="858001" cy="142253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80" name="Прямоугольник 179"/>
            <p:cNvSpPr/>
            <p:nvPr/>
          </p:nvSpPr>
          <p:spPr>
            <a:xfrm>
              <a:off x="2420599" y="1921936"/>
              <a:ext cx="557069" cy="138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81" name="Равнобедренный треугольник 180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Равнобедренный треугольник 181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6305291" y="3271874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HLS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184" name="Группа 183"/>
          <p:cNvGrpSpPr/>
          <p:nvPr/>
        </p:nvGrpSpPr>
        <p:grpSpPr>
          <a:xfrm>
            <a:off x="6164057" y="3519190"/>
            <a:ext cx="1094018" cy="107425"/>
            <a:chOff x="2420599" y="1918411"/>
            <a:chExt cx="858001" cy="142253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85" name="Прямоугольник 184"/>
            <p:cNvSpPr/>
            <p:nvPr/>
          </p:nvSpPr>
          <p:spPr>
            <a:xfrm>
              <a:off x="2420599" y="1921936"/>
              <a:ext cx="557069" cy="138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86" name="Равнобедренный треугольник 185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Равнобедренный треугольник 186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2933181" y="4805912"/>
            <a:ext cx="1348940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UDP (multicast)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189" name="Группа 188"/>
          <p:cNvGrpSpPr/>
          <p:nvPr/>
        </p:nvGrpSpPr>
        <p:grpSpPr>
          <a:xfrm>
            <a:off x="3005830" y="3616112"/>
            <a:ext cx="1298888" cy="107424"/>
            <a:chOff x="1979712" y="1918411"/>
            <a:chExt cx="1298888" cy="142253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90" name="Прямоугольник 189"/>
            <p:cNvSpPr/>
            <p:nvPr/>
          </p:nvSpPr>
          <p:spPr>
            <a:xfrm>
              <a:off x="1979712" y="1921938"/>
              <a:ext cx="997956" cy="1352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91" name="Равнобедренный треугольник 190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Равнобедренный треугольник 191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3034632" y="3320988"/>
            <a:ext cx="1348940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UDP (multicast)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90228" y="2173609"/>
            <a:ext cx="314889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u="sng" dirty="0">
                <a:solidFill>
                  <a:srgbClr val="002060"/>
                </a:solidFill>
              </a:rPr>
              <a:t>Основной пакет </a:t>
            </a:r>
          </a:p>
          <a:p>
            <a:pPr algn="ctr" eaLnBrk="0" hangingPunct="0"/>
            <a:r>
              <a:rPr lang="ru-RU" altLang="ru-RU" sz="2000" b="1" u="sng" dirty="0">
                <a:solidFill>
                  <a:srgbClr val="002060"/>
                </a:solidFill>
              </a:rPr>
              <a:t>телеканалов </a:t>
            </a:r>
          </a:p>
          <a:p>
            <a:pPr algn="ctr" eaLnBrk="0" hangingPunct="0"/>
            <a:r>
              <a:rPr lang="ru-RU" altLang="ru-RU" sz="2000" b="1" u="sng" dirty="0">
                <a:solidFill>
                  <a:srgbClr val="002060"/>
                </a:solidFill>
              </a:rPr>
              <a:t>с ГС </a:t>
            </a:r>
            <a:r>
              <a:rPr lang="ru-RU" altLang="ru-RU" sz="2000" b="1" u="sng" dirty="0" smtClean="0">
                <a:solidFill>
                  <a:srgbClr val="002060"/>
                </a:solidFill>
              </a:rPr>
              <a:t>Столица</a:t>
            </a:r>
            <a:endParaRPr lang="en-US" altLang="ru-RU" sz="2000" b="1" u="sng" dirty="0" smtClean="0">
              <a:solidFill>
                <a:srgbClr val="002060"/>
              </a:solidFill>
            </a:endParaRPr>
          </a:p>
          <a:p>
            <a:pPr eaLnBrk="0" hangingPunct="0"/>
            <a:endParaRPr lang="ru-RU" altLang="ru-RU" sz="1600" b="1" dirty="0">
              <a:solidFill>
                <a:srgbClr val="002060"/>
              </a:solidFill>
            </a:endParaRPr>
          </a:p>
          <a:p>
            <a:pPr eaLnBrk="0" hangingPunct="0"/>
            <a:endParaRPr lang="en-US" altLang="ru-RU" sz="1600" b="1" dirty="0" smtClean="0">
              <a:solidFill>
                <a:srgbClr val="002060"/>
              </a:solidFill>
            </a:endParaRPr>
          </a:p>
          <a:p>
            <a:pPr eaLnBrk="0" hangingPunct="0"/>
            <a:endParaRPr lang="en-US" altLang="ru-RU" sz="1600" b="1" dirty="0">
              <a:solidFill>
                <a:srgbClr val="002060"/>
              </a:solidFill>
            </a:endParaRPr>
          </a:p>
          <a:p>
            <a:pPr algn="ctr" eaLnBrk="0" hangingPunct="0"/>
            <a:endParaRPr lang="en-US" altLang="ru-RU" sz="2000" b="1" u="sng" dirty="0">
              <a:solidFill>
                <a:srgbClr val="002060"/>
              </a:solidFill>
            </a:endParaRPr>
          </a:p>
          <a:p>
            <a:pPr marL="342900" indent="-342900" algn="ctr" eaLnBrk="0" hangingPunct="0">
              <a:buFont typeface="Arial" panose="020B0604020202020204" pitchFamily="34" charset="0"/>
              <a:buChar char="•"/>
            </a:pPr>
            <a:endParaRPr lang="en-US" alt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228" y="327410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eaLnBrk="0" hangingPunct="0"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2060"/>
                </a:solidFill>
              </a:rPr>
              <a:t>Телеканалы со</a:t>
            </a:r>
          </a:p>
          <a:p>
            <a:pPr lvl="1" eaLnBrk="0" hangingPunct="0"/>
            <a:r>
              <a:rPr lang="en-US" altLang="ru-RU" sz="1600" b="1" dirty="0">
                <a:solidFill>
                  <a:srgbClr val="002060"/>
                </a:solidFill>
              </a:rPr>
              <a:t>      </a:t>
            </a:r>
            <a:r>
              <a:rPr lang="ru-RU" altLang="ru-RU" sz="1600" b="1" dirty="0">
                <a:solidFill>
                  <a:srgbClr val="002060"/>
                </a:solidFill>
              </a:rPr>
              <a:t>спутника</a:t>
            </a:r>
          </a:p>
          <a:p>
            <a:pPr marL="742950" lvl="1" indent="-285750" eaLnBrk="0" hangingPunct="0">
              <a:buFont typeface="Wingdings" panose="05000000000000000000" pitchFamily="2" charset="2"/>
              <a:buChar char="q"/>
            </a:pPr>
            <a:endParaRPr lang="en-US" altLang="ru-RU" sz="1600" b="1" dirty="0">
              <a:solidFill>
                <a:srgbClr val="002060"/>
              </a:solidFill>
            </a:endParaRPr>
          </a:p>
          <a:p>
            <a:pPr marL="742950" lvl="1" indent="-285750" eaLnBrk="0" hangingPunct="0"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2060"/>
                </a:solidFill>
              </a:rPr>
              <a:t>Телеканалы других</a:t>
            </a:r>
          </a:p>
          <a:p>
            <a:pPr lvl="1" eaLnBrk="0" hangingPunct="0"/>
            <a:r>
              <a:rPr lang="en-US" altLang="ru-RU" sz="1600" b="1" dirty="0">
                <a:solidFill>
                  <a:srgbClr val="002060"/>
                </a:solidFill>
              </a:rPr>
              <a:t>      </a:t>
            </a:r>
            <a:r>
              <a:rPr lang="ru-RU" altLang="ru-RU" sz="1600" b="1" dirty="0">
                <a:solidFill>
                  <a:srgbClr val="002060"/>
                </a:solidFill>
              </a:rPr>
              <a:t>провайдеров</a:t>
            </a:r>
          </a:p>
          <a:p>
            <a:pPr marL="742950" lvl="1" indent="-285750" eaLnBrk="0" hangingPunct="0">
              <a:buFont typeface="Wingdings" panose="05000000000000000000" pitchFamily="2" charset="2"/>
              <a:buChar char="q"/>
            </a:pPr>
            <a:endParaRPr lang="en-US" altLang="ru-RU" sz="1600" b="1" dirty="0">
              <a:solidFill>
                <a:srgbClr val="002060"/>
              </a:solidFill>
            </a:endParaRPr>
          </a:p>
          <a:p>
            <a:pPr marL="742950" lvl="1" indent="-285750" eaLnBrk="0" hangingPunct="0"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2060"/>
                </a:solidFill>
              </a:rPr>
              <a:t>Местные </a:t>
            </a:r>
          </a:p>
          <a:p>
            <a:pPr lvl="1" eaLnBrk="0" hangingPunct="0"/>
            <a:r>
              <a:rPr lang="en-US" altLang="ru-RU" sz="1600" b="1" dirty="0">
                <a:solidFill>
                  <a:srgbClr val="002060"/>
                </a:solidFill>
              </a:rPr>
              <a:t>      </a:t>
            </a:r>
            <a:r>
              <a:rPr lang="ru-RU" altLang="ru-RU" sz="1600" b="1" dirty="0">
                <a:solidFill>
                  <a:srgbClr val="002060"/>
                </a:solidFill>
              </a:rPr>
              <a:t>телеканалы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13</a:t>
            </a:fld>
            <a:endParaRPr lang="ru-RU" sz="14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90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Головная станция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utoShape 8"/>
          <p:cNvSpPr>
            <a:spLocks noChangeArrowheads="1"/>
          </p:cNvSpPr>
          <p:nvPr/>
        </p:nvSpPr>
        <p:spPr bwMode="gray">
          <a:xfrm>
            <a:off x="425164" y="1484784"/>
            <a:ext cx="2456638" cy="42484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B0F0"/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altLang="ru-RU" sz="18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3752" y="1828175"/>
            <a:ext cx="31488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u="sng" dirty="0" smtClean="0">
                <a:solidFill>
                  <a:srgbClr val="002060"/>
                </a:solidFill>
              </a:rPr>
              <a:t>Пакет  каналов</a:t>
            </a:r>
            <a:endParaRPr lang="ru-RU" altLang="ru-RU" sz="2000" b="1" u="sng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altLang="ru-RU" sz="2000" b="1" u="sng" dirty="0" smtClean="0">
                <a:solidFill>
                  <a:srgbClr val="002060"/>
                </a:solidFill>
              </a:rPr>
              <a:t>Региона </a:t>
            </a:r>
            <a:endParaRPr lang="ru-RU" altLang="ru-RU" sz="2000" b="1" u="sng" dirty="0">
              <a:solidFill>
                <a:srgbClr val="002060"/>
              </a:solidFill>
            </a:endParaRPr>
          </a:p>
          <a:p>
            <a:pPr eaLnBrk="0" hangingPunct="0"/>
            <a:endParaRPr lang="en-US" altLang="ru-RU" sz="1600" b="1" dirty="0" smtClean="0">
              <a:solidFill>
                <a:srgbClr val="002060"/>
              </a:solidFill>
            </a:endParaRPr>
          </a:p>
          <a:p>
            <a:pPr eaLnBrk="0" hangingPunct="0"/>
            <a:endParaRPr lang="en-US" altLang="ru-RU" sz="1600" b="1" dirty="0">
              <a:solidFill>
                <a:srgbClr val="002060"/>
              </a:solidFill>
            </a:endParaRPr>
          </a:p>
          <a:p>
            <a:pPr algn="ctr" eaLnBrk="0" hangingPunct="0"/>
            <a:endParaRPr lang="en-US" altLang="ru-RU" sz="2000" b="1" u="sng" dirty="0">
              <a:solidFill>
                <a:srgbClr val="002060"/>
              </a:solidFill>
            </a:endParaRPr>
          </a:p>
          <a:p>
            <a:pPr marL="342900" indent="-342900" algn="ctr" eaLnBrk="0" hangingPunct="0">
              <a:buFont typeface="Arial" panose="020B0604020202020204" pitchFamily="34" charset="0"/>
              <a:buChar char="•"/>
            </a:pPr>
            <a:endParaRPr lang="en-US" altLang="ru-RU" sz="2000" b="1" u="sng" dirty="0">
              <a:solidFill>
                <a:srgbClr val="002060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6225480" y="2471942"/>
            <a:ext cx="1210892" cy="107425"/>
            <a:chOff x="2328939" y="1918411"/>
            <a:chExt cx="949661" cy="142253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27" name="Прямоугольник 126"/>
            <p:cNvSpPr/>
            <p:nvPr/>
          </p:nvSpPr>
          <p:spPr>
            <a:xfrm>
              <a:off x="2328939" y="1921936"/>
              <a:ext cx="648728" cy="135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28" name="Равнобедренный треугольник 127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Равнобедренный треугольник 128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AutoShape 8"/>
          <p:cNvSpPr>
            <a:spLocks noChangeArrowheads="1"/>
          </p:cNvSpPr>
          <p:nvPr/>
        </p:nvSpPr>
        <p:spPr bwMode="gray">
          <a:xfrm>
            <a:off x="7471066" y="2017058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Абоненты</a:t>
            </a:r>
          </a:p>
          <a:p>
            <a:pPr algn="ctr" eaLnBrk="0" hangingPunct="0"/>
            <a:r>
              <a:rPr lang="en-US" altLang="ru-RU" sz="1800" b="1" dirty="0">
                <a:solidFill>
                  <a:srgbClr val="002060"/>
                </a:solidFill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региона</a:t>
            </a:r>
            <a:endParaRPr lang="en-US" altLang="ru-RU" sz="1800" b="1" dirty="0">
              <a:solidFill>
                <a:srgbClr val="002060"/>
              </a:solidFill>
            </a:endParaRPr>
          </a:p>
        </p:txBody>
      </p:sp>
      <p:sp>
        <p:nvSpPr>
          <p:cNvPr id="61" name="AutoShape 8"/>
          <p:cNvSpPr>
            <a:spLocks noChangeArrowheads="1"/>
          </p:cNvSpPr>
          <p:nvPr/>
        </p:nvSpPr>
        <p:spPr bwMode="gray">
          <a:xfrm>
            <a:off x="7327050" y="4454041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altLang="ru-RU" sz="1800" b="1" dirty="0" smtClean="0"/>
          </a:p>
          <a:p>
            <a:pPr algn="ctr" eaLnBrk="0" hangingPunct="0"/>
            <a:endParaRPr lang="en-US" altLang="ru-RU" sz="1800" b="1" dirty="0"/>
          </a:p>
        </p:txBody>
      </p:sp>
      <p:sp>
        <p:nvSpPr>
          <p:cNvPr id="62" name="AutoShape 8"/>
          <p:cNvSpPr>
            <a:spLocks noChangeArrowheads="1"/>
          </p:cNvSpPr>
          <p:nvPr/>
        </p:nvSpPr>
        <p:spPr bwMode="gray">
          <a:xfrm>
            <a:off x="7759098" y="4454041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altLang="ru-RU" sz="1800" b="1" dirty="0" smtClean="0"/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gray">
          <a:xfrm>
            <a:off x="7479450" y="4724525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Абоненты</a:t>
            </a:r>
          </a:p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региона</a:t>
            </a:r>
            <a:endParaRPr lang="en-US" altLang="ru-RU" sz="1800" b="1" dirty="0">
              <a:solidFill>
                <a:srgbClr val="002060"/>
              </a:solidFill>
            </a:endParaRPr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gray">
          <a:xfrm>
            <a:off x="7489812" y="3169186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Регион </a:t>
            </a:r>
            <a:r>
              <a:rPr lang="en-US" altLang="ru-RU" sz="1800" b="1" dirty="0" smtClean="0">
                <a:solidFill>
                  <a:srgbClr val="002060"/>
                </a:solidFill>
              </a:rPr>
              <a:t>N</a:t>
            </a:r>
            <a:endParaRPr lang="en-US" altLang="ru-RU" sz="1800" b="1" dirty="0">
              <a:solidFill>
                <a:srgbClr val="002060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349713" y="1977551"/>
            <a:ext cx="1806463" cy="2464921"/>
            <a:chOff x="3526078" y="8018004"/>
            <a:chExt cx="2489683" cy="1623119"/>
          </a:xfrm>
        </p:grpSpPr>
        <p:pic>
          <p:nvPicPr>
            <p:cNvPr id="125" name="Picture 3" descr="C:\Users\Maria.Ber\Desktop\Рисунок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078" y="8018004"/>
              <a:ext cx="2489683" cy="16231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TextBox 125"/>
            <p:cNvSpPr txBox="1"/>
            <p:nvPr/>
          </p:nvSpPr>
          <p:spPr>
            <a:xfrm>
              <a:off x="3709902" y="8509395"/>
              <a:ext cx="2122034" cy="6582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V-Cinema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Stream Switcher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101758" y="1993407"/>
            <a:ext cx="1348940" cy="4308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UDP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(multicast)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12883" y="3016392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 HTTP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6225479" y="3314784"/>
            <a:ext cx="1253971" cy="114216"/>
            <a:chOff x="2295153" y="1918411"/>
            <a:chExt cx="983447" cy="151246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22" name="Прямоугольник 121"/>
            <p:cNvSpPr/>
            <p:nvPr/>
          </p:nvSpPr>
          <p:spPr>
            <a:xfrm>
              <a:off x="2295153" y="1921936"/>
              <a:ext cx="682515" cy="1477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23" name="Равнобедренный треугольник 122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Равнобедренный треугольник 123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419872" y="3836211"/>
            <a:ext cx="674470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39084" y="3367764"/>
            <a:ext cx="340828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77346" y="2719253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HTTP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2987824" y="2966572"/>
            <a:ext cx="1267946" cy="107426"/>
            <a:chOff x="1994935" y="1918411"/>
            <a:chExt cx="1283665" cy="142254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11" name="Прямоугольник 110"/>
            <p:cNvSpPr/>
            <p:nvPr/>
          </p:nvSpPr>
          <p:spPr>
            <a:xfrm>
              <a:off x="1994935" y="1921936"/>
              <a:ext cx="982733" cy="138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12" name="Равнобедренный треугольник 111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Равнобедренный треугольник 112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263423" y="4503586"/>
            <a:ext cx="458773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UDP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4523104" y="5005978"/>
            <a:ext cx="1440161" cy="964833"/>
            <a:chOff x="971601" y="2780929"/>
            <a:chExt cx="2489683" cy="1623119"/>
          </a:xfrm>
        </p:grpSpPr>
        <p:pic>
          <p:nvPicPr>
            <p:cNvPr id="109" name="Picture 3" descr="C:\Users\Maria.Ber\Desktop\Рисунок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2780929"/>
              <a:ext cx="2489683" cy="16231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>
              <a:off x="1388350" y="3178273"/>
              <a:ext cx="1656185" cy="8284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V-Cinema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HLS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409325" y="4908402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HLS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2987687" y="2356633"/>
            <a:ext cx="1267473" cy="107426"/>
            <a:chOff x="1995413" y="1918411"/>
            <a:chExt cx="1283187" cy="142254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06" name="Прямоугольник 105"/>
            <p:cNvSpPr/>
            <p:nvPr/>
          </p:nvSpPr>
          <p:spPr>
            <a:xfrm>
              <a:off x="1995413" y="1921936"/>
              <a:ext cx="982255" cy="138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07" name="Равнобедренный треугольник 106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Равнобедренный треугольник 107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962760" y="3616187"/>
            <a:ext cx="1267946" cy="107426"/>
            <a:chOff x="1994935" y="1918411"/>
            <a:chExt cx="1283665" cy="142254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03" name="Прямоугольник 102"/>
            <p:cNvSpPr/>
            <p:nvPr/>
          </p:nvSpPr>
          <p:spPr>
            <a:xfrm>
              <a:off x="1994935" y="1921936"/>
              <a:ext cx="982733" cy="138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04" name="Равнобедренный треугольник 103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Равнобедренный треугольник 104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2943349" y="4104097"/>
            <a:ext cx="1267946" cy="107426"/>
            <a:chOff x="1994935" y="1918411"/>
            <a:chExt cx="1283665" cy="142254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00" name="Прямоугольник 99"/>
            <p:cNvSpPr/>
            <p:nvPr/>
          </p:nvSpPr>
          <p:spPr>
            <a:xfrm>
              <a:off x="1994935" y="1921936"/>
              <a:ext cx="982733" cy="138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01" name="Равнобедренный треугольник 100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Равнобедренный треугольник 101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5963266" y="5154622"/>
            <a:ext cx="1396076" cy="107424"/>
            <a:chOff x="2183705" y="1918411"/>
            <a:chExt cx="1094895" cy="142253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94" name="Прямоугольник 93"/>
            <p:cNvSpPr/>
            <p:nvPr/>
          </p:nvSpPr>
          <p:spPr>
            <a:xfrm>
              <a:off x="2183705" y="1921936"/>
              <a:ext cx="793964" cy="138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95" name="Равнобедренный треугольник 94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Равнобедренный треугольник 95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6024" y="2640533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eaLnBrk="0" hangingPunct="0"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2060"/>
                </a:solidFill>
              </a:rPr>
              <a:t>Основной пакет </a:t>
            </a:r>
          </a:p>
          <a:p>
            <a:pPr lvl="1" eaLnBrk="0" hangingPunct="0"/>
            <a:r>
              <a:rPr lang="en-US" altLang="ru-RU" sz="1600" b="1" dirty="0">
                <a:solidFill>
                  <a:srgbClr val="002060"/>
                </a:solidFill>
              </a:rPr>
              <a:t>      </a:t>
            </a:r>
            <a:r>
              <a:rPr lang="ru-RU" altLang="ru-RU" sz="1600" b="1" dirty="0">
                <a:solidFill>
                  <a:srgbClr val="002060"/>
                </a:solidFill>
              </a:rPr>
              <a:t>с ГС Столица</a:t>
            </a:r>
            <a:endParaRPr lang="en-US" altLang="ru-RU" sz="1600" b="1" dirty="0">
              <a:solidFill>
                <a:srgbClr val="002060"/>
              </a:solidFill>
            </a:endParaRPr>
          </a:p>
          <a:p>
            <a:pPr lvl="1" eaLnBrk="0" hangingPunct="0"/>
            <a:endParaRPr lang="ru-RU" altLang="ru-RU" sz="800" b="1" dirty="0">
              <a:solidFill>
                <a:srgbClr val="002060"/>
              </a:solidFill>
            </a:endParaRPr>
          </a:p>
          <a:p>
            <a:pPr marL="628650" lvl="1" indent="-171450" eaLnBrk="0" hangingPunct="0">
              <a:buFont typeface="Wingdings" panose="05000000000000000000" pitchFamily="2" charset="2"/>
              <a:buChar char="q"/>
            </a:pPr>
            <a:r>
              <a:rPr lang="en-US" altLang="ru-RU" sz="1600" b="1" dirty="0">
                <a:solidFill>
                  <a:srgbClr val="002060"/>
                </a:solidFill>
              </a:rPr>
              <a:t>  </a:t>
            </a:r>
            <a:r>
              <a:rPr lang="ru-RU" altLang="ru-RU" sz="1600" b="1" dirty="0">
                <a:solidFill>
                  <a:srgbClr val="002060"/>
                </a:solidFill>
              </a:rPr>
              <a:t>Регион М, </a:t>
            </a:r>
          </a:p>
          <a:p>
            <a:pPr lvl="1" eaLnBrk="0" hangingPunct="0"/>
            <a:r>
              <a:rPr lang="en-US" altLang="ru-RU" sz="1600" b="1" dirty="0">
                <a:solidFill>
                  <a:srgbClr val="002060"/>
                </a:solidFill>
              </a:rPr>
              <a:t>      </a:t>
            </a:r>
            <a:r>
              <a:rPr lang="ru-RU" altLang="ru-RU" sz="1600" b="1" dirty="0">
                <a:solidFill>
                  <a:srgbClr val="002060"/>
                </a:solidFill>
              </a:rPr>
              <a:t>часть каналов</a:t>
            </a:r>
          </a:p>
          <a:p>
            <a:pPr marL="628650" lvl="1" indent="-171450" eaLnBrk="0" hangingPunct="0">
              <a:buFont typeface="Wingdings" panose="05000000000000000000" pitchFamily="2" charset="2"/>
              <a:buChar char="q"/>
            </a:pPr>
            <a:endParaRPr lang="en-US" altLang="ru-RU" sz="800" b="1" dirty="0">
              <a:solidFill>
                <a:srgbClr val="002060"/>
              </a:solidFill>
            </a:endParaRPr>
          </a:p>
          <a:p>
            <a:pPr marL="742950" lvl="1" indent="-285750" eaLnBrk="0" hangingPunct="0"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2060"/>
                </a:solidFill>
              </a:rPr>
              <a:t>Телеканалы других</a:t>
            </a:r>
          </a:p>
          <a:p>
            <a:pPr lvl="1" eaLnBrk="0" hangingPunct="0"/>
            <a:r>
              <a:rPr lang="en-US" altLang="ru-RU" sz="1600" b="1" dirty="0">
                <a:solidFill>
                  <a:srgbClr val="002060"/>
                </a:solidFill>
              </a:rPr>
              <a:t>      </a:t>
            </a:r>
            <a:r>
              <a:rPr lang="ru-RU" altLang="ru-RU" sz="1600" b="1" dirty="0">
                <a:solidFill>
                  <a:srgbClr val="002060"/>
                </a:solidFill>
              </a:rPr>
              <a:t>провайдеров</a:t>
            </a:r>
          </a:p>
          <a:p>
            <a:pPr marL="628650" lvl="1" indent="-171450" eaLnBrk="0" hangingPunct="0">
              <a:buFont typeface="Wingdings" panose="05000000000000000000" pitchFamily="2" charset="2"/>
              <a:buChar char="q"/>
            </a:pPr>
            <a:endParaRPr lang="en-US" altLang="ru-RU" sz="800" b="1" dirty="0">
              <a:solidFill>
                <a:srgbClr val="002060"/>
              </a:solidFill>
            </a:endParaRPr>
          </a:p>
          <a:p>
            <a:pPr marL="742950" lvl="1" indent="-285750" eaLnBrk="0" hangingPunct="0"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rgbClr val="002060"/>
                </a:solidFill>
              </a:rPr>
              <a:t>Местные </a:t>
            </a:r>
          </a:p>
          <a:p>
            <a:pPr lvl="1" eaLnBrk="0" hangingPunct="0"/>
            <a:r>
              <a:rPr lang="en-US" altLang="ru-RU" sz="1600" b="1" dirty="0">
                <a:solidFill>
                  <a:srgbClr val="002060"/>
                </a:solidFill>
              </a:rPr>
              <a:t>      </a:t>
            </a:r>
            <a:r>
              <a:rPr lang="ru-RU" altLang="ru-RU" sz="1600" b="1" dirty="0">
                <a:solidFill>
                  <a:srgbClr val="002060"/>
                </a:solidFill>
              </a:rPr>
              <a:t>телеканалы </a:t>
            </a:r>
          </a:p>
        </p:txBody>
      </p:sp>
      <p:grpSp>
        <p:nvGrpSpPr>
          <p:cNvPr id="130" name="Группа 129"/>
          <p:cNvGrpSpPr/>
          <p:nvPr/>
        </p:nvGrpSpPr>
        <p:grpSpPr>
          <a:xfrm rot="5400000">
            <a:off x="4770173" y="4591422"/>
            <a:ext cx="843928" cy="107424"/>
            <a:chOff x="2616736" y="1918411"/>
            <a:chExt cx="661864" cy="142253"/>
          </a:xfrm>
          <a:gradFill>
            <a:gsLst>
              <a:gs pos="0">
                <a:srgbClr val="99FF66"/>
              </a:gs>
              <a:gs pos="100000">
                <a:srgbClr val="008000"/>
              </a:gs>
            </a:gsLst>
            <a:lin ang="0" scaled="1"/>
          </a:gradFill>
        </p:grpSpPr>
        <p:sp>
          <p:nvSpPr>
            <p:cNvPr id="131" name="Прямоугольник 130"/>
            <p:cNvSpPr/>
            <p:nvPr/>
          </p:nvSpPr>
          <p:spPr>
            <a:xfrm>
              <a:off x="2616736" y="1921939"/>
              <a:ext cx="360932" cy="135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2" name="Равнобедренный треугольник 131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Равнобедренный треугольник 132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2699792" y="1916832"/>
            <a:ext cx="1614940" cy="4308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HTTP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 (</a:t>
            </a:r>
            <a:r>
              <a:rPr lang="ru-RU" sz="1400" b="1" dirty="0" smtClean="0">
                <a:solidFill>
                  <a:srgbClr val="0070C0"/>
                </a:solidFill>
              </a:rPr>
              <a:t>импорт </a:t>
            </a:r>
            <a:r>
              <a:rPr lang="ru-RU" sz="1400" b="1" dirty="0" err="1" smtClean="0">
                <a:solidFill>
                  <a:srgbClr val="0070C0"/>
                </a:solidFill>
              </a:rPr>
              <a:t>плейлиста</a:t>
            </a:r>
            <a:r>
              <a:rPr lang="en-US" sz="1400" b="1" dirty="0" smtClean="0">
                <a:solidFill>
                  <a:srgbClr val="0070C0"/>
                </a:solidFill>
              </a:rPr>
              <a:t>)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14</a:t>
            </a:fld>
            <a:endParaRPr lang="ru-RU" sz="14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4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760640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решения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idx="1"/>
          </p:nvPr>
        </p:nvSpPr>
        <p:spPr>
          <a:xfrm>
            <a:off x="2339752" y="980728"/>
            <a:ext cx="6336704" cy="37444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800"/>
              </a:spcBef>
              <a:spcAft>
                <a:spcPts val="1200"/>
              </a:spcAft>
              <a:buNone/>
            </a:pPr>
            <a:r>
              <a:rPr lang="ru-RU" sz="1800" b="1" u="sng" dirty="0" smtClean="0">
                <a:solidFill>
                  <a:srgbClr val="0070C0"/>
                </a:solidFill>
              </a:rPr>
              <a:t>Преимущества:</a:t>
            </a:r>
            <a:endParaRPr lang="en-US" sz="1800" b="1" u="sng" dirty="0" smtClean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600" b="1" dirty="0" smtClean="0">
                <a:solidFill>
                  <a:srgbClr val="000080"/>
                </a:solidFill>
              </a:rPr>
              <a:t>Модульность  </a:t>
            </a:r>
          </a:p>
          <a:p>
            <a:pPr algn="just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600" b="1" dirty="0" smtClean="0">
                <a:solidFill>
                  <a:srgbClr val="000080"/>
                </a:solidFill>
              </a:rPr>
              <a:t>Расширяемость </a:t>
            </a:r>
          </a:p>
          <a:p>
            <a:pPr algn="just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600" b="1" dirty="0" smtClean="0">
                <a:solidFill>
                  <a:srgbClr val="000080"/>
                </a:solidFill>
              </a:rPr>
              <a:t>Комплексное решение на базе технологий одного производителя и техническая поддержка от производителя</a:t>
            </a:r>
          </a:p>
          <a:p>
            <a:pPr algn="just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600" b="1" dirty="0" smtClean="0">
                <a:solidFill>
                  <a:srgbClr val="000080"/>
                </a:solidFill>
              </a:rPr>
              <a:t>Единая система управления всеми серверами с помощью веб-интерфейса</a:t>
            </a:r>
          </a:p>
          <a:p>
            <a:pPr algn="just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600" b="1" dirty="0" smtClean="0">
                <a:solidFill>
                  <a:srgbClr val="000080"/>
                </a:solidFill>
              </a:rPr>
              <a:t>Возможность интеграции решения с системами </a:t>
            </a:r>
            <a:r>
              <a:rPr lang="ru-RU" sz="1600" b="1" dirty="0" err="1" smtClean="0">
                <a:solidFill>
                  <a:srgbClr val="000080"/>
                </a:solidFill>
              </a:rPr>
              <a:t>биллинга</a:t>
            </a:r>
            <a:r>
              <a:rPr lang="en-US" sz="1600" b="1" dirty="0" smtClean="0">
                <a:solidFill>
                  <a:srgbClr val="000080"/>
                </a:solidFill>
              </a:rPr>
              <a:t>, CDN</a:t>
            </a:r>
            <a:endParaRPr lang="ru-RU" sz="1600" b="1" dirty="0" smtClean="0">
              <a:solidFill>
                <a:srgbClr val="000080"/>
              </a:solidFill>
            </a:endParaRPr>
          </a:p>
          <a:p>
            <a:pPr algn="just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600" b="1" dirty="0" smtClean="0">
                <a:solidFill>
                  <a:srgbClr val="000080"/>
                </a:solidFill>
              </a:rPr>
              <a:t>Возможность увеличения </a:t>
            </a:r>
            <a:r>
              <a:rPr lang="en-US" sz="1600" b="1" dirty="0" smtClean="0">
                <a:solidFill>
                  <a:srgbClr val="000080"/>
                </a:solidFill>
              </a:rPr>
              <a:t>ARPU </a:t>
            </a:r>
            <a:r>
              <a:rPr lang="ru-RU" sz="1600" b="1" dirty="0" smtClean="0">
                <a:solidFill>
                  <a:srgbClr val="000080"/>
                </a:solidFill>
              </a:rPr>
              <a:t>за счет мобильных абонентов</a:t>
            </a:r>
          </a:p>
          <a:p>
            <a:pPr marL="0" indent="0">
              <a:spcBef>
                <a:spcPts val="600"/>
              </a:spcBef>
              <a:buNone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3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2930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b="1" u="sng" dirty="0">
                <a:solidFill>
                  <a:srgbClr val="0070C0"/>
                </a:solidFill>
              </a:rPr>
              <a:t>Дополнительные возможности:</a:t>
            </a:r>
          </a:p>
          <a:p>
            <a:pPr marL="285750" indent="-285750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600" b="1" dirty="0">
                <a:solidFill>
                  <a:srgbClr val="000080"/>
                </a:solidFill>
              </a:rPr>
              <a:t>Импорт основного списка каналов</a:t>
            </a:r>
          </a:p>
          <a:p>
            <a:pPr marL="285750" indent="-285750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600" b="1" dirty="0">
                <a:solidFill>
                  <a:srgbClr val="000080"/>
                </a:solidFill>
              </a:rPr>
              <a:t>Резервирование центральной ГС</a:t>
            </a:r>
          </a:p>
          <a:p>
            <a:pPr marL="285750" indent="-285750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600" b="1" dirty="0">
                <a:solidFill>
                  <a:srgbClr val="000080"/>
                </a:solidFill>
              </a:rPr>
              <a:t>Резервирование источника каналов</a:t>
            </a:r>
          </a:p>
          <a:p>
            <a:pPr marL="285750" indent="-285750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600" b="1" dirty="0">
                <a:solidFill>
                  <a:srgbClr val="000080"/>
                </a:solidFill>
              </a:rPr>
              <a:t>Резервирование канала доставки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15</a:t>
            </a:fld>
            <a:endParaRPr lang="ru-RU" sz="1400" b="1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7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повышения надежности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680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u="sng" dirty="0" smtClean="0">
                <a:solidFill>
                  <a:srgbClr val="0070C0"/>
                </a:solidFill>
              </a:rPr>
              <a:t>Традиционные способы </a:t>
            </a:r>
            <a:r>
              <a:rPr lang="ru-RU" sz="3600" b="1" u="sng" dirty="0">
                <a:solidFill>
                  <a:srgbClr val="0070C0"/>
                </a:solidFill>
              </a:rPr>
              <a:t>повышения надежности </a:t>
            </a:r>
            <a:r>
              <a:rPr lang="ru-RU" sz="3600" b="1" u="sng" dirty="0" smtClean="0">
                <a:solidFill>
                  <a:srgbClr val="0070C0"/>
                </a:solidFill>
              </a:rPr>
              <a:t>систем</a:t>
            </a:r>
          </a:p>
          <a:p>
            <a:pPr>
              <a:buSzPct val="120000"/>
              <a:buBlip>
                <a:blip r:embed="rId3"/>
              </a:buBlip>
            </a:pPr>
            <a:endParaRPr lang="ru-RU" b="1" u="sng" dirty="0" smtClean="0">
              <a:solidFill>
                <a:srgbClr val="00008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900" b="1" dirty="0" smtClean="0">
                <a:solidFill>
                  <a:srgbClr val="000080"/>
                </a:solidFill>
              </a:rPr>
              <a:t>       Аппаратное </a:t>
            </a:r>
            <a:r>
              <a:rPr lang="ru-RU" sz="2900" b="1" dirty="0">
                <a:solidFill>
                  <a:srgbClr val="000080"/>
                </a:solidFill>
              </a:rPr>
              <a:t>и программное резервирование серверов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900" b="1" dirty="0" smtClean="0">
                <a:solidFill>
                  <a:srgbClr val="000080"/>
                </a:solidFill>
              </a:rPr>
              <a:t>       Переключение </a:t>
            </a:r>
            <a:r>
              <a:rPr lang="ru-RU" sz="2900" b="1" dirty="0">
                <a:solidFill>
                  <a:srgbClr val="000080"/>
                </a:solidFill>
              </a:rPr>
              <a:t>на резервный источник </a:t>
            </a:r>
            <a:r>
              <a:rPr lang="ru-RU" sz="2900" b="1" dirty="0" smtClean="0">
                <a:solidFill>
                  <a:srgbClr val="000080"/>
                </a:solidFill>
              </a:rPr>
              <a:t>сигнала </a:t>
            </a:r>
            <a:r>
              <a:rPr lang="ru-RU" sz="2900" b="1" dirty="0">
                <a:solidFill>
                  <a:srgbClr val="000080"/>
                </a:solidFill>
              </a:rPr>
              <a:t>при пропадании основного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900" b="1" dirty="0" smtClean="0">
                <a:solidFill>
                  <a:srgbClr val="000080"/>
                </a:solidFill>
              </a:rPr>
              <a:t>       Использование </a:t>
            </a:r>
            <a:r>
              <a:rPr lang="ru-RU" sz="2900" b="1" dirty="0">
                <a:solidFill>
                  <a:srgbClr val="000080"/>
                </a:solidFill>
              </a:rPr>
              <a:t>альтернативных каналов доставки, в </a:t>
            </a:r>
            <a:r>
              <a:rPr lang="ru-RU" sz="2900" b="1" dirty="0" err="1">
                <a:solidFill>
                  <a:srgbClr val="000080"/>
                </a:solidFill>
              </a:rPr>
              <a:t>т.ч</a:t>
            </a:r>
            <a:r>
              <a:rPr lang="ru-RU" sz="2900" b="1" dirty="0">
                <a:solidFill>
                  <a:srgbClr val="000080"/>
                </a:solidFill>
              </a:rPr>
              <a:t>. публичного </a:t>
            </a:r>
            <a:r>
              <a:rPr lang="ru-RU" sz="2900" b="1" dirty="0" smtClean="0">
                <a:solidFill>
                  <a:srgbClr val="000080"/>
                </a:solidFill>
              </a:rPr>
              <a:t>Интернет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u="sng" dirty="0" smtClean="0">
                <a:solidFill>
                  <a:srgbClr val="0070C0"/>
                </a:solidFill>
              </a:rPr>
              <a:t>Средства </a:t>
            </a:r>
            <a:r>
              <a:rPr lang="ru-RU" sz="3600" b="1" u="sng" dirty="0">
                <a:solidFill>
                  <a:srgbClr val="0070C0"/>
                </a:solidFill>
              </a:rPr>
              <a:t>контроля и </a:t>
            </a:r>
            <a:r>
              <a:rPr lang="ru-RU" sz="3600" b="1" u="sng" dirty="0" smtClean="0">
                <a:solidFill>
                  <a:srgbClr val="0070C0"/>
                </a:solidFill>
              </a:rPr>
              <a:t>анализа для быстрой локализации проблем</a:t>
            </a:r>
          </a:p>
          <a:p>
            <a:pPr marL="0" indent="0">
              <a:buNone/>
            </a:pPr>
            <a:endParaRPr lang="ru-RU" b="1" u="sng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900" b="1" dirty="0" smtClean="0">
                <a:solidFill>
                  <a:srgbClr val="000080"/>
                </a:solidFill>
              </a:rPr>
              <a:t>       Визуальный </a:t>
            </a:r>
            <a:r>
              <a:rPr lang="ru-RU" sz="2900" b="1" dirty="0">
                <a:solidFill>
                  <a:srgbClr val="000080"/>
                </a:solidFill>
              </a:rPr>
              <a:t>мониторинг подготовленного для вещания контента </a:t>
            </a:r>
            <a:endParaRPr lang="ru-RU" sz="2900" b="1" dirty="0" smtClean="0">
              <a:solidFill>
                <a:srgbClr val="00008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900" b="1" dirty="0" smtClean="0">
                <a:solidFill>
                  <a:srgbClr val="000080"/>
                </a:solidFill>
              </a:rPr>
              <a:t>       Система </a:t>
            </a:r>
            <a:r>
              <a:rPr lang="ru-RU" sz="2900" b="1" dirty="0">
                <a:solidFill>
                  <a:srgbClr val="000080"/>
                </a:solidFill>
              </a:rPr>
              <a:t>анализа характеристик потоков в реальном времени </a:t>
            </a:r>
            <a:endParaRPr lang="ru-RU" sz="2900" b="1" dirty="0" smtClean="0">
              <a:solidFill>
                <a:srgbClr val="00008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900" b="1" dirty="0" smtClean="0">
                <a:solidFill>
                  <a:srgbClr val="000080"/>
                </a:solidFill>
              </a:rPr>
              <a:t>       Автономные </a:t>
            </a:r>
            <a:r>
              <a:rPr lang="ru-RU" sz="2900" b="1" dirty="0">
                <a:solidFill>
                  <a:srgbClr val="000080"/>
                </a:solidFill>
              </a:rPr>
              <a:t>анализаторы, позволяющие контролировать транспортные потоки </a:t>
            </a:r>
            <a:r>
              <a:rPr lang="ru-RU" sz="2900" b="1" dirty="0" smtClean="0">
                <a:solidFill>
                  <a:srgbClr val="000080"/>
                </a:solidFill>
              </a:rPr>
              <a:t>в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900" b="1" dirty="0">
                <a:solidFill>
                  <a:srgbClr val="000080"/>
                </a:solidFill>
              </a:rPr>
              <a:t> </a:t>
            </a:r>
            <a:r>
              <a:rPr lang="ru-RU" sz="2900" b="1" dirty="0" smtClean="0">
                <a:solidFill>
                  <a:srgbClr val="000080"/>
                </a:solidFill>
              </a:rPr>
              <a:t>      </a:t>
            </a:r>
            <a:r>
              <a:rPr lang="ru-RU" sz="2900" b="1" dirty="0">
                <a:solidFill>
                  <a:srgbClr val="000080"/>
                </a:solidFill>
              </a:rPr>
              <a:t>любой точке приемо-передающего тракта </a:t>
            </a:r>
            <a:endParaRPr lang="ru-RU" sz="2900" b="1" dirty="0" smtClean="0">
              <a:solidFill>
                <a:srgbClr val="00008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900" b="1" dirty="0" smtClean="0">
                <a:solidFill>
                  <a:srgbClr val="000080"/>
                </a:solidFill>
              </a:rPr>
              <a:t>       Автономная вставка баннера при </a:t>
            </a:r>
            <a:r>
              <a:rPr lang="ru-RU" sz="2900" b="1" dirty="0">
                <a:solidFill>
                  <a:srgbClr val="000080"/>
                </a:solidFill>
              </a:rPr>
              <a:t>пропадании входного </a:t>
            </a:r>
            <a:r>
              <a:rPr lang="ru-RU" sz="2900" b="1" dirty="0" smtClean="0">
                <a:solidFill>
                  <a:srgbClr val="000080"/>
                </a:solidFill>
              </a:rPr>
              <a:t>потока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16</a:t>
            </a:fld>
            <a:endParaRPr lang="ru-RU" sz="1400" b="1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20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373616" cy="41805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мониторинг качества вещания –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sz="half" idx="4294967295"/>
          </p:nvPr>
        </p:nvSpPr>
        <p:spPr>
          <a:xfrm>
            <a:off x="3995936" y="1268760"/>
            <a:ext cx="4680520" cy="4968551"/>
          </a:xfrm>
        </p:spPr>
        <p:txBody>
          <a:bodyPr lIns="107287" tIns="53643" rIns="107287" bIns="53643">
            <a:normAutofit lnSpcReduction="10000"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Основные функциональные возможности:</a:t>
            </a:r>
          </a:p>
          <a:p>
            <a:pPr>
              <a:lnSpc>
                <a:spcPct val="80000"/>
              </a:lnSpc>
              <a:buClr>
                <a:srgbClr val="008000"/>
              </a:buClr>
              <a:buFont typeface="Wingdings" panose="05000000000000000000" pitchFamily="2" charset="2"/>
              <a:buChar char="q"/>
            </a:pPr>
            <a:endParaRPr lang="ru-RU" sz="1600" b="1" u="sng" dirty="0" smtClean="0">
              <a:solidFill>
                <a:srgbClr val="000080"/>
              </a:solidFill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b="1" dirty="0" smtClean="0">
                <a:solidFill>
                  <a:srgbClr val="000080"/>
                </a:solidFill>
              </a:rPr>
              <a:t>Визуальный мониторинг вещания в режиме реального времени</a:t>
            </a:r>
            <a:endParaRPr lang="en-US" sz="1700" b="1" dirty="0" smtClean="0">
              <a:solidFill>
                <a:srgbClr val="000080"/>
              </a:solidFill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b="1" dirty="0" smtClean="0">
                <a:solidFill>
                  <a:srgbClr val="000080"/>
                </a:solidFill>
              </a:rPr>
              <a:t>Контроль </a:t>
            </a:r>
            <a:r>
              <a:rPr lang="ru-RU" sz="1700" b="1" dirty="0">
                <a:solidFill>
                  <a:srgbClr val="000080"/>
                </a:solidFill>
              </a:rPr>
              <a:t>качества вещания видео, уровня аудио, значений </a:t>
            </a:r>
            <a:r>
              <a:rPr lang="ru-RU" sz="1700" b="1" dirty="0" err="1">
                <a:solidFill>
                  <a:srgbClr val="000080"/>
                </a:solidFill>
              </a:rPr>
              <a:t>битрейта</a:t>
            </a:r>
            <a:r>
              <a:rPr lang="ru-RU" sz="1700" b="1" dirty="0">
                <a:solidFill>
                  <a:srgbClr val="000080"/>
                </a:solidFill>
              </a:rPr>
              <a:t>, отправка статистики по SNMP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b="1" dirty="0" smtClean="0">
                <a:solidFill>
                  <a:srgbClr val="000080"/>
                </a:solidFill>
              </a:rPr>
              <a:t>Оповещение </a:t>
            </a:r>
            <a:r>
              <a:rPr lang="ru-RU" sz="1700" b="1" dirty="0">
                <a:solidFill>
                  <a:srgbClr val="000080"/>
                </a:solidFill>
              </a:rPr>
              <a:t>о пропадании видео/аудио сигнала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b="1" dirty="0" smtClean="0">
                <a:solidFill>
                  <a:srgbClr val="000080"/>
                </a:solidFill>
              </a:rPr>
              <a:t>Удаленный </a:t>
            </a:r>
            <a:r>
              <a:rPr lang="ru-RU" sz="1700" b="1" dirty="0">
                <a:solidFill>
                  <a:srgbClr val="000080"/>
                </a:solidFill>
              </a:rPr>
              <a:t>мониторинг вещания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b="1" dirty="0" smtClean="0">
                <a:solidFill>
                  <a:srgbClr val="000080"/>
                </a:solidFill>
              </a:rPr>
              <a:t>Запись </a:t>
            </a:r>
            <a:r>
              <a:rPr lang="ru-RU" sz="1700" b="1" dirty="0">
                <a:solidFill>
                  <a:srgbClr val="000080"/>
                </a:solidFill>
              </a:rPr>
              <a:t>выбранных потоков в архив файлов, возможность записи с пониженным качеством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b="1" dirty="0" smtClean="0">
                <a:solidFill>
                  <a:srgbClr val="000080"/>
                </a:solidFill>
              </a:rPr>
              <a:t>Функция </a:t>
            </a:r>
            <a:r>
              <a:rPr lang="ru-RU" sz="1700" b="1" dirty="0">
                <a:solidFill>
                  <a:srgbClr val="000080"/>
                </a:solidFill>
              </a:rPr>
              <a:t>наложения на видео текущего времени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b="1" dirty="0" smtClean="0">
                <a:solidFill>
                  <a:srgbClr val="000080"/>
                </a:solidFill>
              </a:rPr>
              <a:t>Отображение </a:t>
            </a:r>
            <a:r>
              <a:rPr lang="ru-RU" sz="1700" b="1" dirty="0">
                <a:solidFill>
                  <a:srgbClr val="000080"/>
                </a:solidFill>
              </a:rPr>
              <a:t>каналов в полноэкранном режиме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b="1" dirty="0" smtClean="0">
                <a:solidFill>
                  <a:srgbClr val="000080"/>
                </a:solidFill>
              </a:rPr>
              <a:t>Прямой </a:t>
            </a:r>
            <a:r>
              <a:rPr lang="ru-RU" sz="1700" b="1" dirty="0">
                <a:solidFill>
                  <a:srgbClr val="000080"/>
                </a:solidFill>
              </a:rPr>
              <a:t>вызов </a:t>
            </a:r>
            <a:r>
              <a:rPr lang="ru-RU" sz="1700" b="1" dirty="0" err="1">
                <a:solidFill>
                  <a:srgbClr val="000080"/>
                </a:solidFill>
              </a:rPr>
              <a:t>Elecard</a:t>
            </a:r>
            <a:r>
              <a:rPr lang="ru-RU" sz="1700" b="1" dirty="0">
                <a:solidFill>
                  <a:srgbClr val="000080"/>
                </a:solidFill>
              </a:rPr>
              <a:t> </a:t>
            </a:r>
            <a:r>
              <a:rPr lang="ru-RU" sz="1700" b="1" dirty="0" err="1">
                <a:solidFill>
                  <a:srgbClr val="000080"/>
                </a:solidFill>
              </a:rPr>
              <a:t>Stream</a:t>
            </a:r>
            <a:r>
              <a:rPr lang="ru-RU" sz="1700" b="1" dirty="0">
                <a:solidFill>
                  <a:srgbClr val="000080"/>
                </a:solidFill>
              </a:rPr>
              <a:t> </a:t>
            </a:r>
            <a:r>
              <a:rPr lang="ru-RU" sz="1700" b="1" dirty="0" err="1">
                <a:solidFill>
                  <a:srgbClr val="000080"/>
                </a:solidFill>
              </a:rPr>
              <a:t>Inspector</a:t>
            </a:r>
            <a:r>
              <a:rPr lang="ru-RU" sz="1700" b="1" dirty="0">
                <a:solidFill>
                  <a:srgbClr val="000080"/>
                </a:solidFill>
              </a:rPr>
              <a:t> для детальной диагностики проблем вещания</a:t>
            </a:r>
            <a:endParaRPr lang="ru-RU" sz="1700" b="1" dirty="0" smtClean="0">
              <a:solidFill>
                <a:srgbClr val="000080"/>
              </a:solidFill>
            </a:endParaRP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428237" y="1700808"/>
            <a:ext cx="975411" cy="1653540"/>
            <a:chOff x="1011175" y="1731407"/>
            <a:chExt cx="1716782" cy="1888882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011175" y="1731407"/>
              <a:ext cx="1368152" cy="175359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altLang="ru-RU">
                <a:latin typeface="Verdana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011175" y="1932699"/>
              <a:ext cx="1716782" cy="1687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8000"/>
                </a:buClr>
                <a:buSzPct val="120000"/>
              </a:pPr>
              <a:r>
                <a:rPr lang="en-US" sz="1400" b="1" dirty="0">
                  <a:solidFill>
                    <a:srgbClr val="000080"/>
                  </a:solidFill>
                  <a:latin typeface="Calibri" pitchFamily="34" charset="0"/>
                </a:rPr>
                <a:t>IP</a:t>
              </a:r>
            </a:p>
            <a:p>
              <a:pPr>
                <a:buClr>
                  <a:srgbClr val="008000"/>
                </a:buClr>
                <a:buSzPct val="120000"/>
              </a:pPr>
              <a:r>
                <a:rPr lang="en-US" sz="1400" b="1" dirty="0">
                  <a:solidFill>
                    <a:srgbClr val="000080"/>
                  </a:solidFill>
                  <a:latin typeface="Calibri" pitchFamily="34" charset="0"/>
                </a:rPr>
                <a:t>SDI</a:t>
              </a:r>
            </a:p>
            <a:p>
              <a:pPr>
                <a:buClr>
                  <a:srgbClr val="008000"/>
                </a:buClr>
                <a:buSzPct val="120000"/>
              </a:pPr>
              <a:r>
                <a:rPr lang="en-US" sz="1400" b="1" dirty="0">
                  <a:solidFill>
                    <a:srgbClr val="000080"/>
                  </a:solidFill>
                  <a:latin typeface="Calibri" pitchFamily="34" charset="0"/>
                </a:rPr>
                <a:t>ASI</a:t>
              </a:r>
            </a:p>
            <a:p>
              <a:pPr>
                <a:buClr>
                  <a:srgbClr val="008000"/>
                </a:buClr>
                <a:buSzPct val="120000"/>
              </a:pPr>
              <a:r>
                <a:rPr lang="en-US" sz="1400" b="1" dirty="0">
                  <a:solidFill>
                    <a:srgbClr val="000080"/>
                  </a:solidFill>
                  <a:latin typeface="Calibri" pitchFamily="34" charset="0"/>
                </a:rPr>
                <a:t>HDMI</a:t>
              </a:r>
            </a:p>
            <a:p>
              <a:pPr>
                <a:buClr>
                  <a:srgbClr val="008000"/>
                </a:buClr>
                <a:buSzPct val="120000"/>
              </a:pPr>
              <a:r>
                <a:rPr lang="en-US" sz="1400" b="1" dirty="0">
                  <a:solidFill>
                    <a:srgbClr val="000080"/>
                  </a:solidFill>
                  <a:latin typeface="Calibri" pitchFamily="34" charset="0"/>
                </a:rPr>
                <a:t>Analog</a:t>
              </a:r>
            </a:p>
            <a:p>
              <a:pPr marL="285750" indent="-285750" algn="ctr"/>
              <a:endParaRPr lang="ru-RU" sz="20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39" name="Объект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338" y="3717032"/>
            <a:ext cx="3026779" cy="178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/>
          <p:nvPr/>
        </p:nvGrpSpPr>
        <p:grpSpPr>
          <a:xfrm>
            <a:off x="1403648" y="2204864"/>
            <a:ext cx="654496" cy="420639"/>
            <a:chOff x="6431527" y="1772815"/>
            <a:chExt cx="924114" cy="420639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6431528" y="1772815"/>
              <a:ext cx="924113" cy="115839"/>
              <a:chOff x="2553850" y="1918411"/>
              <a:chExt cx="724750" cy="153395"/>
            </a:xfrm>
            <a:gradFill>
              <a:gsLst>
                <a:gs pos="0">
                  <a:srgbClr val="588735"/>
                </a:gs>
                <a:gs pos="100000">
                  <a:srgbClr val="00CC00"/>
                </a:gs>
              </a:gsLst>
              <a:lin ang="0" scaled="1"/>
            </a:gradFill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2553850" y="1921936"/>
                <a:ext cx="423818" cy="1498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2" name="Равнобедренный треугольник 41"/>
              <p:cNvSpPr/>
              <p:nvPr/>
            </p:nvSpPr>
            <p:spPr>
              <a:xfrm rot="5400000">
                <a:off x="3020809" y="1927362"/>
                <a:ext cx="138727" cy="120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Равнобедренный треугольник 42"/>
              <p:cNvSpPr/>
              <p:nvPr/>
            </p:nvSpPr>
            <p:spPr>
              <a:xfrm rot="5400000">
                <a:off x="3148823" y="1930888"/>
                <a:ext cx="138727" cy="120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6431527" y="1925215"/>
              <a:ext cx="924113" cy="115839"/>
              <a:chOff x="2553850" y="1918411"/>
              <a:chExt cx="724750" cy="153395"/>
            </a:xfrm>
            <a:gradFill>
              <a:gsLst>
                <a:gs pos="0">
                  <a:srgbClr val="588735"/>
                </a:gs>
                <a:gs pos="100000">
                  <a:srgbClr val="00CC00"/>
                </a:gs>
              </a:gsLst>
              <a:lin ang="0" scaled="1"/>
            </a:gradFill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2553850" y="1921936"/>
                <a:ext cx="423818" cy="1498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 rot="5400000">
                <a:off x="3020809" y="1927362"/>
                <a:ext cx="138727" cy="120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Равнобедренный треугольник 46"/>
              <p:cNvSpPr/>
              <p:nvPr/>
            </p:nvSpPr>
            <p:spPr>
              <a:xfrm rot="5400000">
                <a:off x="3148823" y="1930888"/>
                <a:ext cx="138727" cy="120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6431527" y="2077615"/>
              <a:ext cx="924113" cy="115839"/>
              <a:chOff x="2553850" y="1918411"/>
              <a:chExt cx="724750" cy="153395"/>
            </a:xfrm>
            <a:gradFill>
              <a:gsLst>
                <a:gs pos="0">
                  <a:srgbClr val="588735"/>
                </a:gs>
                <a:gs pos="100000">
                  <a:srgbClr val="00CC00"/>
                </a:gs>
              </a:gsLst>
              <a:lin ang="0" scaled="1"/>
            </a:gradFill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2553850" y="1921936"/>
                <a:ext cx="423818" cy="1498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0" name="Равнобедренный треугольник 49"/>
              <p:cNvSpPr/>
              <p:nvPr/>
            </p:nvSpPr>
            <p:spPr>
              <a:xfrm rot="5400000">
                <a:off x="3020809" y="1927362"/>
                <a:ext cx="138727" cy="120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 rot="5400000">
                <a:off x="3148823" y="1930888"/>
                <a:ext cx="138727" cy="1208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3" name="Picture 2" descr="C:\Users\Maria\Desktop\CodecWork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1558412" cy="392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17</a:t>
            </a:fld>
            <a:endParaRPr lang="ru-RU" sz="1400" b="1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5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92280" y="5472030"/>
            <a:ext cx="1008112" cy="83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419872" y="0"/>
            <a:ext cx="100811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274638"/>
            <a:ext cx="518457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Удаленный мониторинг вещания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887134"/>
            <a:ext cx="2155882" cy="11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Maria.Ber\Desktop\as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19" y="1556792"/>
            <a:ext cx="1031477" cy="845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33326" y="2226350"/>
            <a:ext cx="59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5696" y="3586819"/>
            <a:ext cx="111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Планшеты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151" y="2960676"/>
            <a:ext cx="1036490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HLS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84811" y="4699023"/>
            <a:ext cx="1319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Смартфоны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187624" y="3252020"/>
            <a:ext cx="1152908" cy="442281"/>
            <a:chOff x="1619672" y="5949280"/>
            <a:chExt cx="1152908" cy="576064"/>
          </a:xfrm>
          <a:gradFill>
            <a:gsLst>
              <a:gs pos="0">
                <a:srgbClr val="008000"/>
              </a:gs>
              <a:gs pos="100000">
                <a:srgbClr val="99FF66"/>
              </a:gs>
              <a:gs pos="100000">
                <a:srgbClr val="E3E6F3"/>
              </a:gs>
            </a:gsLst>
            <a:lin ang="0" scaled="1"/>
          </a:gradFill>
        </p:grpSpPr>
        <p:grpSp>
          <p:nvGrpSpPr>
            <p:cNvPr id="28" name="Группа 27"/>
            <p:cNvGrpSpPr/>
            <p:nvPr/>
          </p:nvGrpSpPr>
          <p:grpSpPr>
            <a:xfrm>
              <a:off x="1619672" y="5949280"/>
              <a:ext cx="1152908" cy="148938"/>
              <a:chOff x="2241741" y="4788024"/>
              <a:chExt cx="904339" cy="80644"/>
            </a:xfrm>
            <a:grpFill/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2241741" y="4789758"/>
                <a:ext cx="735064" cy="789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8" name="Равнобедренный треугольник 37"/>
              <p:cNvSpPr/>
              <p:nvPr/>
            </p:nvSpPr>
            <p:spPr>
              <a:xfrm rot="5400000">
                <a:off x="3002931" y="4788891"/>
                <a:ext cx="72008" cy="70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Равнобедренный треугольник 38"/>
              <p:cNvSpPr/>
              <p:nvPr/>
            </p:nvSpPr>
            <p:spPr>
              <a:xfrm rot="5400000">
                <a:off x="3074939" y="4790625"/>
                <a:ext cx="72008" cy="70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619672" y="6160382"/>
              <a:ext cx="1152908" cy="148938"/>
              <a:chOff x="2241741" y="4788024"/>
              <a:chExt cx="904339" cy="80644"/>
            </a:xfrm>
            <a:grpFill/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2241741" y="4789758"/>
                <a:ext cx="735064" cy="789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 rot="5400000">
                <a:off x="3002931" y="4788891"/>
                <a:ext cx="72008" cy="70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 rot="5400000">
                <a:off x="3074939" y="4790625"/>
                <a:ext cx="72008" cy="70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1619672" y="6376406"/>
              <a:ext cx="1152908" cy="148938"/>
              <a:chOff x="2241741" y="4788024"/>
              <a:chExt cx="904339" cy="80644"/>
            </a:xfrm>
            <a:grpFill/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2241741" y="4789758"/>
                <a:ext cx="735064" cy="789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Равнобедренный треугольник 31"/>
              <p:cNvSpPr/>
              <p:nvPr/>
            </p:nvSpPr>
            <p:spPr>
              <a:xfrm rot="5400000">
                <a:off x="3002931" y="4788891"/>
                <a:ext cx="72008" cy="70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 rot="5400000">
                <a:off x="3074939" y="4790625"/>
                <a:ext cx="72008" cy="70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187624" y="3768373"/>
            <a:ext cx="1279342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150 </a:t>
            </a:r>
            <a:r>
              <a:rPr lang="ru-RU" sz="1600" b="1" dirty="0" smtClean="0">
                <a:solidFill>
                  <a:srgbClr val="0070C0"/>
                </a:solidFill>
              </a:rPr>
              <a:t>каналов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5730187" y="1772817"/>
            <a:ext cx="475256" cy="148938"/>
            <a:chOff x="2773290" y="4788024"/>
            <a:chExt cx="372790" cy="80644"/>
          </a:xfrm>
          <a:gradFill>
            <a:gsLst>
              <a:gs pos="0">
                <a:srgbClr val="008000"/>
              </a:gs>
              <a:gs pos="100000">
                <a:srgbClr val="99FF6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48" name="Прямоугольник 47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Равнобедренный треугольник 49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4667699" y="3208053"/>
            <a:ext cx="1085229" cy="146012"/>
          </a:xfrm>
          <a:prstGeom prst="rect">
            <a:avLst/>
          </a:prstGeom>
          <a:gradFill flip="none" rotWithShape="1">
            <a:gsLst>
              <a:gs pos="0">
                <a:srgbClr val="99FF66"/>
              </a:gs>
              <a:gs pos="100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5400000">
            <a:off x="4146416" y="3307727"/>
            <a:ext cx="3168353" cy="985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pic>
        <p:nvPicPr>
          <p:cNvPr id="59" name="Picture 6" descr="C:\Users\Maria.Ber\Desktop\CSTB'13\маркетинговые материалы\Кросс платформенный плеер\i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9258" y="2804793"/>
            <a:ext cx="581398" cy="9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ria\Desktop\Smartpho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362" y="4498808"/>
            <a:ext cx="684485" cy="586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Группа 59"/>
          <p:cNvGrpSpPr/>
          <p:nvPr/>
        </p:nvGrpSpPr>
        <p:grpSpPr>
          <a:xfrm>
            <a:off x="5738963" y="3208054"/>
            <a:ext cx="475256" cy="148938"/>
            <a:chOff x="2773290" y="4788024"/>
            <a:chExt cx="372790" cy="80644"/>
          </a:xfrm>
          <a:gradFill>
            <a:gsLst>
              <a:gs pos="0">
                <a:srgbClr val="008000"/>
              </a:gs>
              <a:gs pos="100000">
                <a:srgbClr val="99FF6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61" name="Прямоугольник 60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721517" y="4792230"/>
            <a:ext cx="475256" cy="148938"/>
            <a:chOff x="2773290" y="4788024"/>
            <a:chExt cx="372790" cy="80644"/>
          </a:xfrm>
          <a:gradFill>
            <a:gsLst>
              <a:gs pos="0">
                <a:srgbClr val="008000"/>
              </a:gs>
              <a:gs pos="100000">
                <a:srgbClr val="99FF6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65" name="Прямоугольник 64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18</a:t>
            </a:fld>
            <a:endParaRPr lang="ru-RU" sz="1400" b="1" dirty="0">
              <a:solidFill>
                <a:srgbClr val="000080"/>
              </a:solidFill>
            </a:endParaRPr>
          </a:p>
        </p:txBody>
      </p:sp>
      <p:sp>
        <p:nvSpPr>
          <p:cNvPr id="42" name="TextBox 57"/>
          <p:cNvSpPr txBox="1">
            <a:spLocks noChangeArrowheads="1"/>
          </p:cNvSpPr>
          <p:nvPr/>
        </p:nvSpPr>
        <p:spPr bwMode="auto">
          <a:xfrm>
            <a:off x="2339752" y="2564904"/>
            <a:ext cx="24861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70C0"/>
                </a:solidFill>
                <a:latin typeface="Calibri" pitchFamily="34" charset="0"/>
              </a:rPr>
              <a:t>Elecard</a:t>
            </a:r>
            <a:r>
              <a:rPr lang="en-US" sz="1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Calibri" pitchFamily="34" charset="0"/>
              </a:rPr>
              <a:t>MultuStream</a:t>
            </a:r>
            <a:r>
              <a:rPr lang="en-US" sz="1400" b="1" dirty="0" smtClean="0">
                <a:solidFill>
                  <a:srgbClr val="0070C0"/>
                </a:solidFill>
                <a:latin typeface="Calibri" pitchFamily="34" charset="0"/>
              </a:rPr>
              <a:t> Player</a:t>
            </a:r>
            <a:endParaRPr lang="ru-RU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7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Antenna_US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50282"/>
            <a:ext cx="1080120" cy="108012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>
                <a:solidFill>
                  <a:srgbClr val="588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ru-RU" sz="2000" b="1" dirty="0" smtClean="0">
                <a:solidFill>
                  <a:srgbClr val="588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588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StreamScope</a:t>
            </a:r>
            <a:endParaRPr lang="ru-RU" sz="2000" b="1" dirty="0">
              <a:solidFill>
                <a:srgbClr val="5887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SD-Card-HS-SD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4265" y="3534375"/>
            <a:ext cx="1082586" cy="1082586"/>
          </a:xfrm>
          <a:prstGeom prst="rect">
            <a:avLst/>
          </a:prstGeom>
        </p:spPr>
      </p:pic>
      <p:pic>
        <p:nvPicPr>
          <p:cNvPr id="6" name="Рисунок 5" descr="Front panel2.png"/>
          <p:cNvPicPr>
            <a:picLocks noChangeAspect="1"/>
          </p:cNvPicPr>
          <p:nvPr/>
        </p:nvPicPr>
        <p:blipFill>
          <a:blip r:embed="rId5" cstate="print"/>
          <a:srcRect t="17021" b="20569"/>
          <a:stretch>
            <a:fillRect/>
          </a:stretch>
        </p:blipFill>
        <p:spPr>
          <a:xfrm>
            <a:off x="1547664" y="3429000"/>
            <a:ext cx="5509831" cy="792088"/>
          </a:xfrm>
          <a:prstGeom prst="rect">
            <a:avLst/>
          </a:prstGeom>
        </p:spPr>
      </p:pic>
      <p:pic>
        <p:nvPicPr>
          <p:cNvPr id="7" name="Рисунок 6" descr="WIF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590442"/>
            <a:ext cx="936104" cy="936104"/>
          </a:xfrm>
          <a:prstGeom prst="rect">
            <a:avLst/>
          </a:prstGeom>
        </p:spPr>
      </p:pic>
      <p:pic>
        <p:nvPicPr>
          <p:cNvPr id="8" name="Рисунок 7" descr="wst296_ethern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4758" y="1222290"/>
            <a:ext cx="1008112" cy="1008112"/>
          </a:xfrm>
          <a:prstGeom prst="rect">
            <a:avLst/>
          </a:prstGeom>
        </p:spPr>
      </p:pic>
      <p:pic>
        <p:nvPicPr>
          <p:cNvPr id="9" name="Рисунок 8" descr="3G_logo-800x6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6428" y="2196797"/>
            <a:ext cx="956819" cy="71761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987824" y="2302410"/>
            <a:ext cx="1872208" cy="756084"/>
            <a:chOff x="4499992" y="1700808"/>
            <a:chExt cx="3457282" cy="1368152"/>
          </a:xfrm>
        </p:grpSpPr>
        <p:pic>
          <p:nvPicPr>
            <p:cNvPr id="11" name="Рисунок 10" descr="dvb-c_logo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9992" y="1772816"/>
              <a:ext cx="1368152" cy="598567"/>
            </a:xfrm>
            <a:prstGeom prst="rect">
              <a:avLst/>
            </a:prstGeom>
          </p:spPr>
        </p:pic>
        <p:pic>
          <p:nvPicPr>
            <p:cNvPr id="12" name="Рисунок 11" descr="DVB-S-Logo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99992" y="2420888"/>
              <a:ext cx="1440160" cy="603926"/>
            </a:xfrm>
            <a:prstGeom prst="rect">
              <a:avLst/>
            </a:prstGeom>
          </p:spPr>
        </p:pic>
        <p:pic>
          <p:nvPicPr>
            <p:cNvPr id="13" name="Рисунок 12" descr="dvb-t-and-dvb-t2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84168" y="1700808"/>
              <a:ext cx="1873106" cy="1368152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5060067" y="2370938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Analog TV</a:t>
            </a:r>
          </a:p>
        </p:txBody>
      </p:sp>
      <p:pic>
        <p:nvPicPr>
          <p:cNvPr id="16" name="Рисунок 15" descr="ssmg_software_solutions_smart_card_technology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84168" y="1263682"/>
            <a:ext cx="1416770" cy="1416770"/>
          </a:xfrm>
          <a:prstGeom prst="rect">
            <a:avLst/>
          </a:prstGeom>
        </p:spPr>
      </p:pic>
      <p:pic>
        <p:nvPicPr>
          <p:cNvPr id="17" name="Рисунок 16" descr="alphacrypt1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35668" y="2420839"/>
            <a:ext cx="1713612" cy="1071008"/>
          </a:xfrm>
          <a:prstGeom prst="rect">
            <a:avLst/>
          </a:prstGeom>
        </p:spPr>
      </p:pic>
      <p:pic>
        <p:nvPicPr>
          <p:cNvPr id="18" name="Рисунок 17" descr="pic_20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4508" y="3602238"/>
            <a:ext cx="940147" cy="704066"/>
          </a:xfrm>
          <a:prstGeom prst="rect">
            <a:avLst/>
          </a:prstGeom>
        </p:spPr>
      </p:pic>
      <p:pic>
        <p:nvPicPr>
          <p:cNvPr id="19" name="Рисунок 18" descr="hdmi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924820" y="1290775"/>
            <a:ext cx="1331255" cy="699148"/>
          </a:xfrm>
          <a:prstGeom prst="rect">
            <a:avLst/>
          </a:prstGeom>
        </p:spPr>
      </p:pic>
      <p:sp>
        <p:nvSpPr>
          <p:cNvPr id="20" name="AutoShape 21"/>
          <p:cNvSpPr>
            <a:spLocks noChangeArrowheads="1"/>
          </p:cNvSpPr>
          <p:nvPr/>
        </p:nvSpPr>
        <p:spPr bwMode="gray">
          <a:xfrm>
            <a:off x="3645077" y="4561582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691681" y="5099174"/>
            <a:ext cx="547371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просмотренных телепередачах и демографических данных телезрителей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5224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519113" y="274638"/>
            <a:ext cx="8085137" cy="417512"/>
          </a:xfrm>
        </p:spPr>
        <p:txBody>
          <a:bodyPr/>
          <a:lstStyle/>
          <a:p>
            <a:pPr algn="l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компании</a:t>
            </a:r>
          </a:p>
        </p:txBody>
      </p:sp>
      <p:pic>
        <p:nvPicPr>
          <p:cNvPr id="6758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605" b="20525"/>
          <a:stretch>
            <a:fillRect/>
          </a:stretch>
        </p:blipFill>
        <p:spPr bwMode="auto">
          <a:xfrm>
            <a:off x="6219825" y="0"/>
            <a:ext cx="29606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758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724400"/>
            <a:ext cx="16002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303338"/>
            <a:ext cx="3633788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7590" name="Text Box 9"/>
          <p:cNvSpPr txBox="1">
            <a:spLocks noChangeArrowheads="1"/>
          </p:cNvSpPr>
          <p:nvPr/>
        </p:nvSpPr>
        <p:spPr bwMode="auto">
          <a:xfrm>
            <a:off x="4643438" y="1689100"/>
            <a:ext cx="43210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44" tIns="44973" rIns="89944" bIns="44973"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4B4FC"/>
              </a:buClr>
              <a:buBlip>
                <a:blip r:embed="rId6"/>
              </a:buBlip>
            </a:pPr>
            <a:r>
              <a:rPr lang="ru-RU" altLang="ru-RU" sz="2000" b="1" dirty="0" smtClean="0">
                <a:solidFill>
                  <a:srgbClr val="000080"/>
                </a:solidFill>
                <a:ea typeface="SimSun" pitchFamily="2" charset="-122"/>
                <a:cs typeface="Times New Roman" pitchFamily="18" charset="0"/>
              </a:rPr>
              <a:t>Основана в апреле </a:t>
            </a:r>
            <a:r>
              <a:rPr lang="en-US" altLang="ru-RU" sz="2000" b="1" dirty="0" smtClean="0">
                <a:solidFill>
                  <a:srgbClr val="000080"/>
                </a:solidFill>
                <a:ea typeface="SimSun" pitchFamily="2" charset="-122"/>
                <a:cs typeface="Times New Roman" pitchFamily="18" charset="0"/>
              </a:rPr>
              <a:t>1988</a:t>
            </a:r>
            <a:r>
              <a:rPr lang="ru-RU" altLang="ru-RU" sz="2000" b="1" dirty="0" smtClean="0">
                <a:solidFill>
                  <a:srgbClr val="000080"/>
                </a:solidFill>
                <a:ea typeface="SimSun" pitchFamily="2" charset="-122"/>
                <a:cs typeface="Times New Roman" pitchFamily="18" charset="0"/>
              </a:rPr>
              <a:t> г.</a:t>
            </a:r>
            <a:endParaRPr lang="en-US" altLang="ru-RU" sz="2000" b="1" dirty="0" smtClean="0">
              <a:solidFill>
                <a:srgbClr val="000080"/>
              </a:solidFill>
              <a:ea typeface="SimSun" pitchFamily="2" charset="-122"/>
              <a:cs typeface="Times New Roman" pitchFamily="18" charset="0"/>
            </a:endParaRPr>
          </a:p>
          <a:p>
            <a:pPr defTabSz="91281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4B4FC"/>
              </a:buClr>
              <a:buBlip>
                <a:blip r:embed="rId6"/>
              </a:buBlip>
            </a:pPr>
            <a:r>
              <a:rPr lang="ru-RU" altLang="ru-RU" sz="2000" b="1" dirty="0" smtClean="0">
                <a:solidFill>
                  <a:srgbClr val="000080"/>
                </a:solidFill>
                <a:ea typeface="SimSun" pitchFamily="2" charset="-122"/>
                <a:cs typeface="Times New Roman" pitchFamily="18" charset="0"/>
              </a:rPr>
              <a:t>В составе 7 частных </a:t>
            </a:r>
            <a:r>
              <a:rPr lang="en-US" altLang="ru-RU" sz="2000" b="1" dirty="0" smtClean="0">
                <a:solidFill>
                  <a:srgbClr val="000080"/>
                </a:solidFill>
                <a:ea typeface="SimSun" pitchFamily="2" charset="-122"/>
                <a:cs typeface="Times New Roman" pitchFamily="18" charset="0"/>
              </a:rPr>
              <a:t>IT </a:t>
            </a:r>
            <a:r>
              <a:rPr lang="ru-RU" altLang="ru-RU" sz="2000" b="1" dirty="0" smtClean="0">
                <a:solidFill>
                  <a:srgbClr val="000080"/>
                </a:solidFill>
                <a:ea typeface="SimSun" pitchFamily="2" charset="-122"/>
                <a:cs typeface="Times New Roman" pitchFamily="18" charset="0"/>
              </a:rPr>
              <a:t>компаний</a:t>
            </a:r>
            <a:endParaRPr lang="en-US" altLang="ru-RU" sz="2000" b="1" dirty="0" smtClean="0">
              <a:solidFill>
                <a:srgbClr val="000080"/>
              </a:solidFill>
              <a:ea typeface="SimSun" pitchFamily="2" charset="-122"/>
              <a:cs typeface="Times New Roman" pitchFamily="18" charset="0"/>
            </a:endParaRPr>
          </a:p>
          <a:p>
            <a:pPr defTabSz="91281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4B4FC"/>
              </a:buClr>
              <a:buBlip>
                <a:blip r:embed="rId6"/>
              </a:buBlip>
            </a:pPr>
            <a:r>
              <a:rPr lang="ru-RU" altLang="ru-RU" sz="2000" b="1" dirty="0" smtClean="0">
                <a:solidFill>
                  <a:srgbClr val="000080"/>
                </a:solidFill>
                <a:ea typeface="SimSun" pitchFamily="2" charset="-122"/>
                <a:cs typeface="Times New Roman" pitchFamily="18" charset="0"/>
              </a:rPr>
              <a:t>Более 160 сотрудников</a:t>
            </a:r>
            <a:endParaRPr lang="en-US" altLang="ru-RU" sz="2000" b="1" dirty="0" smtClean="0">
              <a:solidFill>
                <a:srgbClr val="000080"/>
              </a:solidFill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19672" y="4040534"/>
            <a:ext cx="7128792" cy="2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44" tIns="44973" rIns="89944" bIns="44973"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fontAlgn="base" hangingPunct="1">
              <a:lnSpc>
                <a:spcPct val="80000"/>
              </a:lnSpc>
              <a:spcBef>
                <a:spcPts val="400"/>
              </a:spcBef>
              <a:spcAft>
                <a:spcPts val="1200"/>
              </a:spcAft>
              <a:buClr>
                <a:srgbClr val="14B4FC"/>
              </a:buClr>
              <a:buBlip>
                <a:blip r:embed="rId6"/>
              </a:buBlip>
            </a:pPr>
            <a:r>
              <a:rPr lang="ru-RU" altLang="ru-RU" sz="2000" b="1" dirty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Более 8,500 компаний из 140 стран </a:t>
            </a:r>
            <a:r>
              <a:rPr lang="ru-RU" altLang="ru-RU" sz="2000" b="1" dirty="0" smtClean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мира</a:t>
            </a:r>
            <a:r>
              <a:rPr lang="ru-RU" altLang="ru-RU" sz="2000" dirty="0" smtClean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 лицензируют </a:t>
            </a:r>
            <a:r>
              <a:rPr lang="ru-RU" altLang="ru-RU" sz="2000" dirty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технологии компании </a:t>
            </a:r>
            <a:r>
              <a:rPr lang="ru-RU" altLang="ru-RU" sz="2000" dirty="0" err="1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Элекард</a:t>
            </a:r>
            <a:endParaRPr lang="ru-RU" altLang="ru-RU" sz="2000" dirty="0">
              <a:solidFill>
                <a:srgbClr val="000080"/>
              </a:solidFill>
              <a:ea typeface="SimSun" pitchFamily="2" charset="-122"/>
              <a:cs typeface="Arial" pitchFamily="34" charset="0"/>
            </a:endParaRPr>
          </a:p>
          <a:p>
            <a:pPr defTabSz="912813" eaLnBrk="1" fontAlgn="base" hangingPunct="1">
              <a:lnSpc>
                <a:spcPct val="80000"/>
              </a:lnSpc>
              <a:spcBef>
                <a:spcPts val="400"/>
              </a:spcBef>
              <a:spcAft>
                <a:spcPts val="1200"/>
              </a:spcAft>
              <a:buClr>
                <a:srgbClr val="14B4FC"/>
              </a:buClr>
              <a:buBlip>
                <a:blip r:embed="rId6"/>
              </a:buBlip>
            </a:pPr>
            <a:r>
              <a:rPr lang="ru-RU" altLang="ru-RU" sz="2000" dirty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Более </a:t>
            </a:r>
            <a:r>
              <a:rPr lang="ru-RU" altLang="ru-RU" sz="2000" b="1" dirty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20 млн. конечных пользователей</a:t>
            </a:r>
          </a:p>
          <a:p>
            <a:pPr defTabSz="912813" eaLnBrk="1" fontAlgn="base" hangingPunct="1">
              <a:lnSpc>
                <a:spcPct val="80000"/>
              </a:lnSpc>
              <a:spcBef>
                <a:spcPts val="400"/>
              </a:spcBef>
              <a:spcAft>
                <a:spcPts val="1200"/>
              </a:spcAft>
              <a:buClr>
                <a:srgbClr val="14B4FC"/>
              </a:buClr>
              <a:buBlip>
                <a:blip r:embed="rId6"/>
              </a:buBlip>
            </a:pPr>
            <a:r>
              <a:rPr lang="ru-RU" altLang="ru-RU" sz="2000" dirty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Профессиональная линейка программно-аппаратных продуктов </a:t>
            </a:r>
            <a:r>
              <a:rPr lang="ru-RU" altLang="ru-RU" sz="2000" b="1" dirty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для профессионального рынка цифрового телевещания </a:t>
            </a:r>
            <a:r>
              <a:rPr lang="ru-RU" altLang="ru-RU" sz="2000" dirty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с </a:t>
            </a:r>
            <a:r>
              <a:rPr lang="ru-RU" altLang="ru-RU" sz="2000" dirty="0" smtClean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2006 г</a:t>
            </a:r>
            <a:r>
              <a:rPr lang="ru-RU" altLang="ru-RU" sz="2000" dirty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. </a:t>
            </a:r>
          </a:p>
          <a:p>
            <a:pPr defTabSz="912813" eaLnBrk="1" fontAlgn="base" hangingPunct="1">
              <a:lnSpc>
                <a:spcPct val="80000"/>
              </a:lnSpc>
              <a:spcBef>
                <a:spcPts val="400"/>
              </a:spcBef>
              <a:spcAft>
                <a:spcPts val="1200"/>
              </a:spcAft>
              <a:buFont typeface="Wingdings" pitchFamily="2" charset="2"/>
              <a:buChar char="q"/>
            </a:pPr>
            <a:endParaRPr lang="ru-RU" altLang="ru-RU" sz="2000" b="1" dirty="0">
              <a:solidFill>
                <a:srgbClr val="000080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>
              <a:defRPr/>
            </a:pPr>
            <a:fld id="{05375F02-0E85-4B79-A503-FC00C2B3C85D}" type="slidenum">
              <a:rPr lang="ru-RU" sz="1400" b="1" smtClean="0">
                <a:solidFill>
                  <a:srgbClr val="000080"/>
                </a:solidFill>
              </a:rPr>
              <a:pPr algn="ctr">
                <a:defRPr/>
              </a:pPr>
              <a:t>2</a:t>
            </a:fld>
            <a:endParaRPr lang="ru-RU" sz="1400" b="1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1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мониторинг качества вещания –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0765" y="1125538"/>
            <a:ext cx="8964613" cy="4318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dirty="0" smtClean="0">
                <a:solidFill>
                  <a:srgbClr val="000080"/>
                </a:solidFill>
              </a:rPr>
              <a:t>Анализ характеристик и контроль качества мультимедиа потоков в реальном времени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4294967295"/>
          </p:nvPr>
        </p:nvSpPr>
        <p:spPr>
          <a:xfrm>
            <a:off x="457200" y="2132013"/>
            <a:ext cx="4835525" cy="3529012"/>
          </a:xfrm>
        </p:spPr>
        <p:txBody>
          <a:bodyPr lIns="107287" tIns="53643" rIns="107287" bIns="53643"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Основные функциональные возможности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5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500" b="1" dirty="0" smtClean="0">
                <a:solidFill>
                  <a:srgbClr val="000080"/>
                </a:solidFill>
              </a:rPr>
              <a:t>Самая подробная информация уровня транспортного потока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500" b="1" dirty="0" smtClean="0">
                <a:solidFill>
                  <a:srgbClr val="000080"/>
                </a:solidFill>
              </a:rPr>
              <a:t>Диаграмма долей элементарных потоков от общего транспортного потока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500" b="1" dirty="0" smtClean="0">
                <a:solidFill>
                  <a:srgbClr val="000080"/>
                </a:solidFill>
              </a:rPr>
              <a:t>Вычисление </a:t>
            </a:r>
            <a:r>
              <a:rPr lang="ru-RU" sz="1500" b="1" dirty="0" err="1" smtClean="0">
                <a:solidFill>
                  <a:srgbClr val="000080"/>
                </a:solidFill>
              </a:rPr>
              <a:t>оверхеда</a:t>
            </a:r>
            <a:endParaRPr lang="ru-RU" sz="1500" b="1" dirty="0" smtClean="0">
              <a:solidFill>
                <a:srgbClr val="000080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500" b="1" dirty="0" smtClean="0">
                <a:solidFill>
                  <a:srgbClr val="000080"/>
                </a:solidFill>
              </a:rPr>
              <a:t>Анализ интерливинга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500" b="1" dirty="0" smtClean="0">
                <a:solidFill>
                  <a:srgbClr val="000080"/>
                </a:solidFill>
              </a:rPr>
              <a:t>Отображение таблиц транспортного потока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500" b="1" dirty="0" smtClean="0">
                <a:solidFill>
                  <a:srgbClr val="000080"/>
                </a:solidFill>
              </a:rPr>
              <a:t>Анализ ошибок транспортного потока по ETSI TR 101 290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500" b="1" dirty="0" smtClean="0">
                <a:solidFill>
                  <a:srgbClr val="000080"/>
                </a:solidFill>
              </a:rPr>
              <a:t>Вычисление E-PSNR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500" b="1" dirty="0" smtClean="0">
                <a:solidFill>
                  <a:srgbClr val="000080"/>
                </a:solidFill>
              </a:rPr>
              <a:t>Запись потока в файл</a:t>
            </a:r>
          </a:p>
        </p:txBody>
      </p:sp>
      <p:pic>
        <p:nvPicPr>
          <p:cNvPr id="31" name="Объект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041525"/>
            <a:ext cx="3313113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Объект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6275" y="3789363"/>
            <a:ext cx="17938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Объект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7413" y="4724400"/>
            <a:ext cx="352107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20</a:t>
            </a:fld>
            <a:endParaRPr lang="ru-RU" sz="1400" b="1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8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 1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5803024" y="1940181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0080"/>
                </a:solidFill>
              </a:rPr>
              <a:t>Регион 1</a:t>
            </a:r>
            <a:endParaRPr lang="en-US" altLang="ru-RU" sz="1800" b="1" dirty="0">
              <a:solidFill>
                <a:srgbClr val="00008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369715" y="4102279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0080"/>
                </a:solidFill>
              </a:rPr>
              <a:t>Регион </a:t>
            </a:r>
            <a:r>
              <a:rPr lang="en-US" altLang="ru-RU" sz="1800" b="1" dirty="0" smtClean="0">
                <a:solidFill>
                  <a:srgbClr val="000080"/>
                </a:solidFill>
              </a:rPr>
              <a:t>2</a:t>
            </a:r>
            <a:endParaRPr lang="en-US" altLang="ru-RU" sz="1800" b="1" dirty="0">
              <a:solidFill>
                <a:srgbClr val="000080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2827484" y="5113402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0080"/>
                </a:solidFill>
              </a:rPr>
              <a:t>Регион </a:t>
            </a:r>
            <a:r>
              <a:rPr lang="en-US" altLang="ru-RU" sz="1800" b="1" dirty="0" smtClean="0">
                <a:solidFill>
                  <a:srgbClr val="000080"/>
                </a:solidFill>
              </a:rPr>
              <a:t>3</a:t>
            </a:r>
            <a:endParaRPr lang="en-US" altLang="ru-RU" sz="1800" b="1" dirty="0">
              <a:solidFill>
                <a:srgbClr val="000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719423">
            <a:off x="2558645" y="1725921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HLS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06869" y="3038949"/>
            <a:ext cx="1094018" cy="107425"/>
            <a:chOff x="2420599" y="1918411"/>
            <a:chExt cx="858001" cy="14225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420599" y="1921936"/>
              <a:ext cx="557069" cy="138728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21325149">
            <a:off x="2622341" y="2587502"/>
            <a:ext cx="3080471" cy="107426"/>
            <a:chOff x="862692" y="1918411"/>
            <a:chExt cx="2415908" cy="14225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0" scaled="1"/>
          </a:gradFill>
        </p:grpSpPr>
        <p:sp>
          <p:nvSpPr>
            <p:cNvPr id="16" name="Прямоугольник 15"/>
            <p:cNvSpPr/>
            <p:nvPr/>
          </p:nvSpPr>
          <p:spPr>
            <a:xfrm>
              <a:off x="862692" y="1921936"/>
              <a:ext cx="2114976" cy="138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 rot="901824">
            <a:off x="2573898" y="3826545"/>
            <a:ext cx="3720129" cy="110661"/>
            <a:chOff x="361030" y="1918411"/>
            <a:chExt cx="2917570" cy="146538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0" scaled="1"/>
          </a:gradFill>
        </p:grpSpPr>
        <p:sp>
          <p:nvSpPr>
            <p:cNvPr id="20" name="Прямоугольник 19"/>
            <p:cNvSpPr/>
            <p:nvPr/>
          </p:nvSpPr>
          <p:spPr>
            <a:xfrm>
              <a:off x="361030" y="1921934"/>
              <a:ext cx="2616638" cy="143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 rot="3667359">
            <a:off x="2064114" y="4503920"/>
            <a:ext cx="1281718" cy="116337"/>
            <a:chOff x="2273392" y="1918411"/>
            <a:chExt cx="1005208" cy="15405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0" scaled="1"/>
          </a:gradFill>
        </p:grpSpPr>
        <p:sp>
          <p:nvSpPr>
            <p:cNvPr id="24" name="Прямоугольник 23"/>
            <p:cNvSpPr/>
            <p:nvPr/>
          </p:nvSpPr>
          <p:spPr>
            <a:xfrm>
              <a:off x="2273392" y="1921937"/>
              <a:ext cx="704276" cy="1505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7934153">
            <a:off x="3400709" y="3924014"/>
            <a:ext cx="3080471" cy="107426"/>
            <a:chOff x="862692" y="1918411"/>
            <a:chExt cx="2415908" cy="142254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0" scaled="1"/>
          </a:gradFill>
        </p:grpSpPr>
        <p:sp>
          <p:nvSpPr>
            <p:cNvPr id="28" name="Прямоугольник 27"/>
            <p:cNvSpPr/>
            <p:nvPr/>
          </p:nvSpPr>
          <p:spPr>
            <a:xfrm>
              <a:off x="862692" y="1921936"/>
              <a:ext cx="2114976" cy="138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 rot="15321654">
            <a:off x="6133527" y="3403309"/>
            <a:ext cx="1033034" cy="116339"/>
            <a:chOff x="2468425" y="1918411"/>
            <a:chExt cx="810175" cy="154057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0" scaled="1"/>
          </a:gradFill>
        </p:grpSpPr>
        <p:sp>
          <p:nvSpPr>
            <p:cNvPr id="32" name="Прямоугольник 31"/>
            <p:cNvSpPr/>
            <p:nvPr/>
          </p:nvSpPr>
          <p:spPr>
            <a:xfrm>
              <a:off x="2468425" y="1927914"/>
              <a:ext cx="509246" cy="144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 rot="20612912">
            <a:off x="2515102" y="1927142"/>
            <a:ext cx="1094018" cy="107425"/>
            <a:chOff x="2420599" y="1918411"/>
            <a:chExt cx="858001" cy="142253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0" scaled="1"/>
          </a:gradFill>
        </p:grpSpPr>
        <p:sp>
          <p:nvSpPr>
            <p:cNvPr id="36" name="Прямоугольник 35"/>
            <p:cNvSpPr/>
            <p:nvPr/>
          </p:nvSpPr>
          <p:spPr>
            <a:xfrm>
              <a:off x="2420599" y="1921936"/>
              <a:ext cx="557069" cy="138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7" name="Равнобедренный треугольник 36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0612912">
            <a:off x="6924287" y="1746648"/>
            <a:ext cx="1094018" cy="107425"/>
            <a:chOff x="2420599" y="1918411"/>
            <a:chExt cx="858001" cy="142253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0" scaled="1"/>
          </a:gradFill>
        </p:grpSpPr>
        <p:sp>
          <p:nvSpPr>
            <p:cNvPr id="40" name="Прямоугольник 39"/>
            <p:cNvSpPr/>
            <p:nvPr/>
          </p:nvSpPr>
          <p:spPr>
            <a:xfrm>
              <a:off x="2420599" y="1921936"/>
              <a:ext cx="557069" cy="138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 rot="20612912">
            <a:off x="7464112" y="4048566"/>
            <a:ext cx="1094018" cy="107425"/>
            <a:chOff x="2420599" y="1918411"/>
            <a:chExt cx="858001" cy="142253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0" scaled="1"/>
          </a:gradFill>
        </p:grpSpPr>
        <p:sp>
          <p:nvSpPr>
            <p:cNvPr id="44" name="Прямоугольник 43"/>
            <p:cNvSpPr/>
            <p:nvPr/>
          </p:nvSpPr>
          <p:spPr>
            <a:xfrm>
              <a:off x="2420599" y="1921936"/>
              <a:ext cx="557069" cy="138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838719">
            <a:off x="7528465" y="4875103"/>
            <a:ext cx="1094018" cy="107425"/>
            <a:chOff x="2420599" y="1918411"/>
            <a:chExt cx="858001" cy="142253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0" scaled="1"/>
          </a:gradFill>
        </p:grpSpPr>
        <p:sp>
          <p:nvSpPr>
            <p:cNvPr id="48" name="Прямоугольник 47"/>
            <p:cNvSpPr/>
            <p:nvPr/>
          </p:nvSpPr>
          <p:spPr>
            <a:xfrm>
              <a:off x="2420599" y="1921936"/>
              <a:ext cx="557069" cy="138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Равнобедренный треугольник 49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 rot="838719">
            <a:off x="6984679" y="2682105"/>
            <a:ext cx="1094018" cy="107425"/>
            <a:chOff x="2420599" y="1918411"/>
            <a:chExt cx="858001" cy="142253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0" scaled="1"/>
          </a:gradFill>
        </p:grpSpPr>
        <p:sp>
          <p:nvSpPr>
            <p:cNvPr id="52" name="Прямоугольник 51"/>
            <p:cNvSpPr/>
            <p:nvPr/>
          </p:nvSpPr>
          <p:spPr>
            <a:xfrm>
              <a:off x="2420599" y="1921936"/>
              <a:ext cx="557069" cy="138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53" name="Равнобедренный треугольник 52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Равнобедренный треугольник 53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54"/>
          <p:cNvSpPr txBox="1"/>
          <p:nvPr/>
        </p:nvSpPr>
        <p:spPr>
          <a:xfrm rot="856007">
            <a:off x="7194979" y="2402571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HLS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765983">
            <a:off x="7797433" y="4593421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HLS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2114653" y="4058351"/>
            <a:ext cx="744857" cy="723900"/>
          </a:xfrm>
          <a:custGeom>
            <a:avLst/>
            <a:gdLst>
              <a:gd name="connsiteX0" fmla="*/ 545335 w 744857"/>
              <a:gd name="connsiteY0" fmla="*/ 0 h 723900"/>
              <a:gd name="connsiteX1" fmla="*/ 2410 w 744857"/>
              <a:gd name="connsiteY1" fmla="*/ 485775 h 723900"/>
              <a:gd name="connsiteX2" fmla="*/ 735835 w 744857"/>
              <a:gd name="connsiteY2" fmla="*/ 323850 h 723900"/>
              <a:gd name="connsiteX3" fmla="*/ 431035 w 744857"/>
              <a:gd name="connsiteY3" fmla="*/ 723900 h 723900"/>
              <a:gd name="connsiteX4" fmla="*/ 431035 w 744857"/>
              <a:gd name="connsiteY4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857" h="723900">
                <a:moveTo>
                  <a:pt x="545335" y="0"/>
                </a:moveTo>
                <a:cubicBezTo>
                  <a:pt x="257997" y="215900"/>
                  <a:pt x="-29340" y="431800"/>
                  <a:pt x="2410" y="485775"/>
                </a:cubicBezTo>
                <a:cubicBezTo>
                  <a:pt x="34160" y="539750"/>
                  <a:pt x="664397" y="284162"/>
                  <a:pt x="735835" y="323850"/>
                </a:cubicBezTo>
                <a:cubicBezTo>
                  <a:pt x="807273" y="363538"/>
                  <a:pt x="431035" y="723900"/>
                  <a:pt x="431035" y="723900"/>
                </a:cubicBezTo>
                <a:lnTo>
                  <a:pt x="431035" y="72390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45242" y="2777284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 UDP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20461537">
            <a:off x="7017203" y="1545427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UDP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20537276">
            <a:off x="7648738" y="3797988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UDP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21324566">
            <a:off x="3874481" y="2354587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HTTP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728736">
            <a:off x="3173228" y="3283421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HTTP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18642584">
            <a:off x="4937972" y="3251139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 HTTP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31525" y="3280734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HTTP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4252" y="3171814"/>
            <a:ext cx="110454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80"/>
                </a:solidFill>
              </a:rPr>
              <a:t>150 </a:t>
            </a:r>
            <a:r>
              <a:rPr lang="ru-RU" sz="1200" b="1" dirty="0" smtClean="0">
                <a:solidFill>
                  <a:srgbClr val="000080"/>
                </a:solidFill>
              </a:rPr>
              <a:t>каналов</a:t>
            </a:r>
          </a:p>
          <a:p>
            <a:pPr algn="ctr"/>
            <a:r>
              <a:rPr lang="ru-RU" sz="1200" b="1" dirty="0" smtClean="0">
                <a:solidFill>
                  <a:srgbClr val="000080"/>
                </a:solidFill>
              </a:rPr>
              <a:t>5</a:t>
            </a:r>
            <a:r>
              <a:rPr lang="en-US" sz="1200" b="1" dirty="0" smtClean="0">
                <a:solidFill>
                  <a:srgbClr val="000080"/>
                </a:solidFill>
              </a:rPr>
              <a:t>Mbit</a:t>
            </a:r>
            <a:endParaRPr lang="ru-RU" sz="1200" b="1" dirty="0">
              <a:solidFill>
                <a:srgbClr val="00008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20597672">
            <a:off x="2600677" y="2044735"/>
            <a:ext cx="1104545" cy="18466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80"/>
                </a:solidFill>
              </a:rPr>
              <a:t>20,000 </a:t>
            </a:r>
            <a:r>
              <a:rPr lang="ru-RU" sz="1200" b="1" dirty="0" smtClean="0">
                <a:solidFill>
                  <a:srgbClr val="000080"/>
                </a:solidFill>
              </a:rPr>
              <a:t>клиентов</a:t>
            </a:r>
          </a:p>
        </p:txBody>
      </p:sp>
      <p:sp>
        <p:nvSpPr>
          <p:cNvPr id="67" name="TextBox 66"/>
          <p:cNvSpPr txBox="1"/>
          <p:nvPr/>
        </p:nvSpPr>
        <p:spPr>
          <a:xfrm rot="21345960">
            <a:off x="3606161" y="2749443"/>
            <a:ext cx="1104545" cy="18466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80"/>
                </a:solidFill>
              </a:rPr>
              <a:t>150 </a:t>
            </a:r>
            <a:r>
              <a:rPr lang="ru-RU" sz="1200" b="1" dirty="0" smtClean="0">
                <a:solidFill>
                  <a:srgbClr val="000080"/>
                </a:solidFill>
              </a:rPr>
              <a:t>каналов</a:t>
            </a:r>
          </a:p>
        </p:txBody>
      </p:sp>
      <p:sp>
        <p:nvSpPr>
          <p:cNvPr id="68" name="TextBox 67"/>
          <p:cNvSpPr txBox="1"/>
          <p:nvPr/>
        </p:nvSpPr>
        <p:spPr>
          <a:xfrm rot="898876">
            <a:off x="2848905" y="3680772"/>
            <a:ext cx="1104545" cy="18466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80"/>
                </a:solidFill>
              </a:rPr>
              <a:t>150 </a:t>
            </a:r>
            <a:r>
              <a:rPr lang="ru-RU" sz="1200" b="1" dirty="0" smtClean="0">
                <a:solidFill>
                  <a:srgbClr val="000080"/>
                </a:solidFill>
              </a:rPr>
              <a:t>каналов</a:t>
            </a:r>
          </a:p>
        </p:txBody>
      </p:sp>
      <p:sp>
        <p:nvSpPr>
          <p:cNvPr id="69" name="TextBox 68"/>
          <p:cNvSpPr txBox="1"/>
          <p:nvPr/>
        </p:nvSpPr>
        <p:spPr>
          <a:xfrm rot="20557077">
            <a:off x="7507657" y="4167842"/>
            <a:ext cx="1104545" cy="18466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80"/>
                </a:solidFill>
              </a:rPr>
              <a:t>150 </a:t>
            </a:r>
            <a:r>
              <a:rPr lang="ru-RU" sz="1200" b="1" dirty="0" smtClean="0">
                <a:solidFill>
                  <a:srgbClr val="000080"/>
                </a:solidFill>
              </a:rPr>
              <a:t>каналов</a:t>
            </a:r>
          </a:p>
        </p:txBody>
      </p:sp>
      <p:sp>
        <p:nvSpPr>
          <p:cNvPr id="70" name="TextBox 69"/>
          <p:cNvSpPr txBox="1"/>
          <p:nvPr/>
        </p:nvSpPr>
        <p:spPr>
          <a:xfrm rot="882571">
            <a:off x="7458849" y="5014776"/>
            <a:ext cx="1104545" cy="18466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80"/>
                </a:solidFill>
              </a:rPr>
              <a:t>20,000 </a:t>
            </a:r>
            <a:r>
              <a:rPr lang="ru-RU" sz="1200" b="1" dirty="0">
                <a:solidFill>
                  <a:srgbClr val="000080"/>
                </a:solidFill>
              </a:rPr>
              <a:t>клиентов</a:t>
            </a:r>
          </a:p>
        </p:txBody>
      </p:sp>
      <p:sp>
        <p:nvSpPr>
          <p:cNvPr id="71" name="TextBox 70"/>
          <p:cNvSpPr txBox="1"/>
          <p:nvPr/>
        </p:nvSpPr>
        <p:spPr>
          <a:xfrm rot="882571">
            <a:off x="6919777" y="2835077"/>
            <a:ext cx="1104545" cy="18466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80"/>
                </a:solidFill>
              </a:rPr>
              <a:t>20,000 </a:t>
            </a:r>
            <a:r>
              <a:rPr lang="ru-RU" sz="1200" b="1" dirty="0">
                <a:solidFill>
                  <a:srgbClr val="000080"/>
                </a:solidFill>
              </a:rPr>
              <a:t>клиентов</a:t>
            </a:r>
          </a:p>
        </p:txBody>
      </p:sp>
      <p:sp>
        <p:nvSpPr>
          <p:cNvPr id="72" name="TextBox 71"/>
          <p:cNvSpPr txBox="1"/>
          <p:nvPr/>
        </p:nvSpPr>
        <p:spPr>
          <a:xfrm rot="20661647">
            <a:off x="7000156" y="1873693"/>
            <a:ext cx="1104545" cy="18466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80"/>
                </a:solidFill>
              </a:rPr>
              <a:t>150 </a:t>
            </a:r>
            <a:r>
              <a:rPr lang="ru-RU" sz="1200" b="1" dirty="0" smtClean="0">
                <a:solidFill>
                  <a:srgbClr val="000080"/>
                </a:solidFill>
              </a:rPr>
              <a:t>каналов</a:t>
            </a:r>
          </a:p>
        </p:txBody>
      </p:sp>
      <p:pic>
        <p:nvPicPr>
          <p:cNvPr id="73" name="Picture 2" descr="C:\Users\Maria\Desktop\CodecWor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98" y="2914916"/>
            <a:ext cx="1752604" cy="441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1017175" y="2540607"/>
            <a:ext cx="1259147" cy="49244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Головная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станция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21</a:t>
            </a:fld>
            <a:endParaRPr lang="ru-RU" sz="14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8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 2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610174">
            <a:off x="6052995" y="3446967"/>
            <a:ext cx="1094018" cy="107425"/>
            <a:chOff x="2420599" y="1918411"/>
            <a:chExt cx="858001" cy="142253"/>
          </a:xfrm>
          <a:gradFill>
            <a:gsLst>
              <a:gs pos="0">
                <a:srgbClr val="000080"/>
              </a:gs>
              <a:gs pos="100000">
                <a:srgbClr val="00B0F0"/>
              </a:gs>
              <a:gs pos="100000">
                <a:srgbClr val="E3E6F3"/>
              </a:gs>
            </a:gsLst>
            <a:lin ang="0" scaled="1"/>
          </a:gradFill>
        </p:grpSpPr>
        <p:sp>
          <p:nvSpPr>
            <p:cNvPr id="8" name="Прямоугольник 7"/>
            <p:cNvSpPr/>
            <p:nvPr/>
          </p:nvSpPr>
          <p:spPr>
            <a:xfrm>
              <a:off x="2420599" y="1921936"/>
              <a:ext cx="557069" cy="138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59572" y="3161709"/>
            <a:ext cx="3080471" cy="107426"/>
            <a:chOff x="862692" y="1918411"/>
            <a:chExt cx="2415908" cy="142254"/>
          </a:xfrm>
          <a:gradFill>
            <a:gsLst>
              <a:gs pos="0">
                <a:srgbClr val="000080"/>
              </a:gs>
              <a:gs pos="100000">
                <a:srgbClr val="00B0F0"/>
              </a:gs>
              <a:gs pos="100000">
                <a:srgbClr val="E3E6F3"/>
              </a:gs>
            </a:gsLst>
            <a:lin ang="0" scaled="1"/>
          </a:gradFill>
        </p:grpSpPr>
        <p:sp>
          <p:nvSpPr>
            <p:cNvPr id="12" name="Прямоугольник 11"/>
            <p:cNvSpPr/>
            <p:nvPr/>
          </p:nvSpPr>
          <p:spPr>
            <a:xfrm>
              <a:off x="862692" y="1921936"/>
              <a:ext cx="2114976" cy="138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20109432">
            <a:off x="1171597" y="4162877"/>
            <a:ext cx="3080471" cy="107426"/>
            <a:chOff x="862692" y="1918411"/>
            <a:chExt cx="2415908" cy="142254"/>
          </a:xfrm>
          <a:gradFill>
            <a:gsLst>
              <a:gs pos="0">
                <a:srgbClr val="000080"/>
              </a:gs>
              <a:gs pos="100000">
                <a:srgbClr val="00B0F0"/>
              </a:gs>
              <a:gs pos="100000">
                <a:srgbClr val="E3E6F3"/>
              </a:gs>
            </a:gsLst>
            <a:lin ang="0" scaled="1"/>
          </a:gradFill>
        </p:grpSpPr>
        <p:sp>
          <p:nvSpPr>
            <p:cNvPr id="16" name="Прямоугольник 15"/>
            <p:cNvSpPr/>
            <p:nvPr/>
          </p:nvSpPr>
          <p:spPr>
            <a:xfrm>
              <a:off x="862692" y="1921936"/>
              <a:ext cx="2114976" cy="138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 rot="20612912">
            <a:off x="6006273" y="2686187"/>
            <a:ext cx="1094018" cy="107425"/>
            <a:chOff x="2420599" y="1918411"/>
            <a:chExt cx="858001" cy="142253"/>
          </a:xfrm>
          <a:gradFill>
            <a:gsLst>
              <a:gs pos="0">
                <a:srgbClr val="000080"/>
              </a:gs>
              <a:gs pos="100000">
                <a:srgbClr val="00B0F0"/>
              </a:gs>
              <a:gs pos="100000">
                <a:srgbClr val="E3E6F3"/>
              </a:gs>
            </a:gsLst>
            <a:lin ang="0" scaled="1"/>
          </a:gradFill>
        </p:grpSpPr>
        <p:sp>
          <p:nvSpPr>
            <p:cNvPr id="20" name="Прямоугольник 19"/>
            <p:cNvSpPr/>
            <p:nvPr/>
          </p:nvSpPr>
          <p:spPr>
            <a:xfrm>
              <a:off x="2420599" y="1921936"/>
              <a:ext cx="557069" cy="138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 rot="1352264">
            <a:off x="1748274" y="1695402"/>
            <a:ext cx="772319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 DVB-S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169021">
            <a:off x="1293915" y="4259972"/>
            <a:ext cx="1110699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Ростелеком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 rot="1332549">
            <a:off x="1092880" y="2243430"/>
            <a:ext cx="3080471" cy="107426"/>
            <a:chOff x="862692" y="1918411"/>
            <a:chExt cx="2415908" cy="142254"/>
          </a:xfrm>
          <a:gradFill>
            <a:gsLst>
              <a:gs pos="0">
                <a:srgbClr val="000080"/>
              </a:gs>
              <a:gs pos="100000">
                <a:srgbClr val="00B0F0"/>
              </a:gs>
              <a:gs pos="100000">
                <a:srgbClr val="E3E6F3"/>
              </a:gs>
            </a:gsLst>
            <a:lin ang="0" scaled="1"/>
          </a:gradFill>
        </p:grpSpPr>
        <p:sp>
          <p:nvSpPr>
            <p:cNvPr id="26" name="Прямоугольник 25"/>
            <p:cNvSpPr/>
            <p:nvPr/>
          </p:nvSpPr>
          <p:spPr>
            <a:xfrm>
              <a:off x="862692" y="1921936"/>
              <a:ext cx="2114976" cy="138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rot="5400000">
              <a:off x="3020809" y="1927362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5400000">
              <a:off x="3148823" y="1930888"/>
              <a:ext cx="138727" cy="1208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48137" y="2836771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ТТК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311092">
            <a:off x="2737919" y="2255749"/>
            <a:ext cx="1104545" cy="18466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80"/>
                </a:solidFill>
              </a:rPr>
              <a:t>20 </a:t>
            </a:r>
            <a:r>
              <a:rPr lang="ru-RU" sz="1200" b="1" dirty="0" smtClean="0">
                <a:solidFill>
                  <a:srgbClr val="000080"/>
                </a:solidFill>
              </a:rPr>
              <a:t>каналов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55709" y="2959881"/>
            <a:ext cx="1104545" cy="18466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80"/>
                </a:solidFill>
              </a:rPr>
              <a:t>20 </a:t>
            </a:r>
            <a:r>
              <a:rPr lang="ru-RU" sz="1200" b="1" dirty="0" smtClean="0">
                <a:solidFill>
                  <a:srgbClr val="000080"/>
                </a:solidFill>
              </a:rPr>
              <a:t>каналов</a:t>
            </a:r>
          </a:p>
        </p:txBody>
      </p:sp>
      <p:sp>
        <p:nvSpPr>
          <p:cNvPr id="32" name="TextBox 31"/>
          <p:cNvSpPr txBox="1"/>
          <p:nvPr/>
        </p:nvSpPr>
        <p:spPr>
          <a:xfrm rot="20117300">
            <a:off x="2671495" y="3693954"/>
            <a:ext cx="1104545" cy="18466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80"/>
                </a:solidFill>
              </a:rPr>
              <a:t>20 </a:t>
            </a:r>
            <a:r>
              <a:rPr lang="ru-RU" sz="1200" b="1" dirty="0" smtClean="0">
                <a:solidFill>
                  <a:srgbClr val="000080"/>
                </a:solidFill>
              </a:rPr>
              <a:t>каналов</a:t>
            </a:r>
          </a:p>
        </p:txBody>
      </p:sp>
      <p:sp>
        <p:nvSpPr>
          <p:cNvPr id="33" name="TextBox 32"/>
          <p:cNvSpPr txBox="1"/>
          <p:nvPr/>
        </p:nvSpPr>
        <p:spPr>
          <a:xfrm rot="20663106">
            <a:off x="5891858" y="2465316"/>
            <a:ext cx="772319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 DVB-C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475261">
            <a:off x="6150036" y="3139315"/>
            <a:ext cx="502566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IP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gray">
          <a:xfrm>
            <a:off x="4198782" y="403359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656332" y="4653136"/>
            <a:ext cx="4813412" cy="89255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rgbClr val="0070C0"/>
                </a:solidFill>
              </a:rPr>
              <a:t>Выбор канала для трансляции на основе данных от: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2"/>
                </a:solidFill>
              </a:rPr>
              <a:t>демуксера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2"/>
                </a:solidFill>
              </a:rPr>
              <a:t>декодера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38" name="Picture 2" descr="C:\Users\Maria\Desktop\CodecWor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78" y="2948663"/>
            <a:ext cx="1933933" cy="487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050354" y="2639337"/>
            <a:ext cx="1919041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Головная станция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22</a:t>
            </a:fld>
            <a:endParaRPr lang="ru-RU" sz="14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27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3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C:\Users\Maria.Ber\Desktop\as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64" y="2557692"/>
            <a:ext cx="1031477" cy="845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Maria.Ber\Desktop\scheme (Time-Shifted WebTV) 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5" y="3430896"/>
            <a:ext cx="1037675" cy="307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50613" y="2193748"/>
            <a:ext cx="272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</a:rPr>
              <a:t>Elecard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Crossplatform</a:t>
            </a:r>
            <a:r>
              <a:rPr lang="en-US" sz="1600" b="1" dirty="0" smtClean="0">
                <a:solidFill>
                  <a:srgbClr val="0070C0"/>
                </a:solidFill>
              </a:rPr>
              <a:t> Player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6860" y="3908206"/>
            <a:ext cx="1889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</a:rPr>
              <a:t>Elecard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iTelec</a:t>
            </a:r>
            <a:r>
              <a:rPr lang="en-US" sz="1600" b="1" dirty="0" smtClean="0">
                <a:solidFill>
                  <a:srgbClr val="0070C0"/>
                </a:solidFill>
              </a:rPr>
              <a:t> STB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2704" y="2571665"/>
            <a:ext cx="1036490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HLS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20" name="Picture 2" descr="C:\Users\Maria.Ber\Desktop\C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194" y="2636912"/>
            <a:ext cx="1765113" cy="12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C:\Users\Maria.Ber\Desktop\CSTB'13\маркетинговые материалы\Кросс платформенный плеер\i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1336" y="2656107"/>
            <a:ext cx="4381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Группа 26"/>
          <p:cNvGrpSpPr/>
          <p:nvPr/>
        </p:nvGrpSpPr>
        <p:grpSpPr>
          <a:xfrm>
            <a:off x="4716016" y="2874910"/>
            <a:ext cx="1388549" cy="782739"/>
            <a:chOff x="1619672" y="5949280"/>
            <a:chExt cx="1152908" cy="563329"/>
          </a:xfrm>
          <a:gradFill>
            <a:gsLst>
              <a:gs pos="0">
                <a:srgbClr val="000080"/>
              </a:gs>
              <a:gs pos="100000">
                <a:srgbClr val="00B0F0"/>
              </a:gs>
              <a:gs pos="100000">
                <a:srgbClr val="E3E6F3"/>
              </a:gs>
            </a:gsLst>
            <a:lin ang="0" scaled="1"/>
          </a:gradFill>
        </p:grpSpPr>
        <p:grpSp>
          <p:nvGrpSpPr>
            <p:cNvPr id="28" name="Группа 27"/>
            <p:cNvGrpSpPr/>
            <p:nvPr/>
          </p:nvGrpSpPr>
          <p:grpSpPr>
            <a:xfrm>
              <a:off x="1619672" y="5949280"/>
              <a:ext cx="1152908" cy="148938"/>
              <a:chOff x="2241741" y="4788024"/>
              <a:chExt cx="904339" cy="80644"/>
            </a:xfrm>
            <a:grpFill/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2241741" y="4789758"/>
                <a:ext cx="735064" cy="789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8" name="Равнобедренный треугольник 37"/>
              <p:cNvSpPr/>
              <p:nvPr/>
            </p:nvSpPr>
            <p:spPr>
              <a:xfrm rot="5400000">
                <a:off x="3002931" y="4788891"/>
                <a:ext cx="72008" cy="70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Равнобедренный треугольник 38"/>
              <p:cNvSpPr/>
              <p:nvPr/>
            </p:nvSpPr>
            <p:spPr>
              <a:xfrm rot="5400000">
                <a:off x="3074939" y="4790625"/>
                <a:ext cx="72008" cy="70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619672" y="6222000"/>
              <a:ext cx="1152908" cy="87353"/>
              <a:chOff x="2241741" y="4821370"/>
              <a:chExt cx="904339" cy="47298"/>
            </a:xfrm>
            <a:grpFill/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2241741" y="4826319"/>
                <a:ext cx="735064" cy="423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 rot="5400000">
                <a:off x="3019613" y="4805555"/>
                <a:ext cx="38643" cy="70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 rot="5400000">
                <a:off x="3091621" y="4807292"/>
                <a:ext cx="38643" cy="70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1619672" y="6442947"/>
              <a:ext cx="1152908" cy="69662"/>
              <a:chOff x="2241741" y="4824028"/>
              <a:chExt cx="904339" cy="37719"/>
            </a:xfrm>
            <a:grpFill/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2241741" y="4833256"/>
                <a:ext cx="735064" cy="26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Равнобедренный треугольник 31"/>
              <p:cNvSpPr/>
              <p:nvPr/>
            </p:nvSpPr>
            <p:spPr>
              <a:xfrm rot="5400000">
                <a:off x="3020933" y="4806893"/>
                <a:ext cx="36004" cy="70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 rot="5400000">
                <a:off x="3092941" y="4808609"/>
                <a:ext cx="36003" cy="7027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0" name="Группа 39"/>
          <p:cNvGrpSpPr/>
          <p:nvPr/>
        </p:nvGrpSpPr>
        <p:grpSpPr>
          <a:xfrm>
            <a:off x="2857451" y="2667098"/>
            <a:ext cx="1763452" cy="1214742"/>
            <a:chOff x="971601" y="2780929"/>
            <a:chExt cx="2489683" cy="1623119"/>
          </a:xfrm>
        </p:grpSpPr>
        <p:pic>
          <p:nvPicPr>
            <p:cNvPr id="41" name="Picture 3" descr="C:\Users\Maria.Ber\Desktop\Рисунок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2780929"/>
              <a:ext cx="2489683" cy="16231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1388350" y="3178273"/>
              <a:ext cx="1656185" cy="8284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V-Cinema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HLS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453436" y="3199998"/>
            <a:ext cx="475256" cy="148938"/>
            <a:chOff x="2773290" y="4788024"/>
            <a:chExt cx="372790" cy="80644"/>
          </a:xfrm>
          <a:gradFill>
            <a:gsLst>
              <a:gs pos="0">
                <a:srgbClr val="002060"/>
              </a:gs>
              <a:gs pos="10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44" name="Прямоугольник 43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23</a:t>
            </a:fld>
            <a:endParaRPr lang="ru-RU" sz="1400" b="1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1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4701208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29819" y="1960166"/>
            <a:ext cx="8487391" cy="21211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91" tIns="44996" rIns="89991" bIns="44996" anchor="t" anchorCtr="0" compatLnSpc="1"/>
          <a:lstStyle/>
          <a:p>
            <a:pPr hangingPunct="0">
              <a:lnSpc>
                <a:spcPct val="150000"/>
              </a:lnSpc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endParaRPr lang="ru-RU" sz="2400" b="1">
              <a:solidFill>
                <a:srgbClr val="00000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  <a:p>
            <a:pPr hangingPunct="0">
              <a:lnSpc>
                <a:spcPct val="93000"/>
              </a:lnSpc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endParaRPr lang="ru-RU" sz="2400" b="1">
              <a:solidFill>
                <a:srgbClr val="00000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  <a:p>
            <a:pPr hangingPunct="0">
              <a:lnSpc>
                <a:spcPct val="93000"/>
              </a:lnSpc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endParaRPr lang="ru-RU" sz="2400" b="1">
              <a:solidFill>
                <a:srgbClr val="00000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  <a:p>
            <a:pPr hangingPunct="0">
              <a:lnSpc>
                <a:spcPct val="93000"/>
              </a:lnSpc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endParaRPr lang="ru-RU" sz="2400" b="1">
              <a:solidFill>
                <a:srgbClr val="00000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  <a:p>
            <a:pPr hangingPunct="0">
              <a:lnSpc>
                <a:spcPct val="93000"/>
              </a:lnSpc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endParaRPr lang="ru-RU" sz="2400" b="1">
              <a:solidFill>
                <a:srgbClr val="00000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  <a:p>
            <a:pPr hangingPunct="0">
              <a:lnSpc>
                <a:spcPct val="93000"/>
              </a:lnSpc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r>
              <a:rPr lang="ru-RU" sz="2400" b="1">
                <a:solidFill>
                  <a:srgbClr val="00000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 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683569" y="2151228"/>
            <a:ext cx="7115995" cy="17390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91" tIns="44996" rIns="89991" bIns="44996" anchor="t" anchorCtr="0" compatLnSpc="1"/>
          <a:lstStyle/>
          <a:p>
            <a:pPr hangingPunct="0">
              <a:lnSpc>
                <a:spcPct val="93000"/>
              </a:lnSpc>
              <a:spcBef>
                <a:spcPts val="600"/>
              </a:spcBef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r>
              <a:rPr lang="ru-RU" sz="1700" b="1" dirty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Россия, 6340</a:t>
            </a:r>
            <a:r>
              <a:rPr lang="en-US" sz="1700" b="1" dirty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55</a:t>
            </a:r>
            <a:r>
              <a:rPr lang="ru-RU" sz="1700" b="1" dirty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, г. Томск, </a:t>
            </a:r>
            <a:endParaRPr lang="en-US" sz="1700" b="1" dirty="0">
              <a:solidFill>
                <a:srgbClr val="0070C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  <a:p>
            <a:pPr hangingPunct="0">
              <a:lnSpc>
                <a:spcPct val="93000"/>
              </a:lnSpc>
              <a:spcBef>
                <a:spcPts val="600"/>
              </a:spcBef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r>
              <a:rPr lang="ru-RU" sz="1700" b="1" dirty="0" smtClean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пр</a:t>
            </a:r>
            <a:r>
              <a:rPr lang="ru-RU" sz="1700" b="1" dirty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. Развития, </a:t>
            </a:r>
            <a:r>
              <a:rPr lang="ru-RU" sz="1700" b="1" dirty="0" smtClean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3</a:t>
            </a:r>
          </a:p>
          <a:p>
            <a:pPr hangingPunct="0">
              <a:lnSpc>
                <a:spcPct val="93000"/>
              </a:lnSpc>
              <a:spcBef>
                <a:spcPts val="600"/>
              </a:spcBef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endParaRPr lang="ru-RU" sz="1700" b="1" dirty="0">
              <a:solidFill>
                <a:srgbClr val="0070C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  <a:p>
            <a:pPr hangingPunct="0">
              <a:lnSpc>
                <a:spcPct val="93000"/>
              </a:lnSpc>
              <a:spcBef>
                <a:spcPts val="600"/>
              </a:spcBef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r>
              <a:rPr lang="ru-RU" sz="1700" b="1" dirty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Тел.: +7 (3822) </a:t>
            </a:r>
            <a:r>
              <a:rPr lang="ru-RU" sz="1700" b="1" dirty="0" smtClean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701-772</a:t>
            </a:r>
            <a:r>
              <a:rPr lang="en-US" sz="1700" b="1" dirty="0" smtClean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*2050</a:t>
            </a:r>
            <a:endParaRPr lang="ru-RU" sz="1700" b="1" dirty="0">
              <a:solidFill>
                <a:srgbClr val="0070C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  <a:p>
            <a:pPr hangingPunct="0">
              <a:lnSpc>
                <a:spcPct val="93000"/>
              </a:lnSpc>
              <a:spcBef>
                <a:spcPts val="600"/>
              </a:spcBef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r>
              <a:rPr lang="ru-RU" sz="1700" b="1" dirty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Факс: +1 (801) </a:t>
            </a:r>
            <a:r>
              <a:rPr lang="ru-RU" sz="1700" b="1" dirty="0" smtClean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991-5443</a:t>
            </a:r>
          </a:p>
          <a:p>
            <a:pPr hangingPunct="0">
              <a:lnSpc>
                <a:spcPct val="93000"/>
              </a:lnSpc>
              <a:spcBef>
                <a:spcPts val="600"/>
              </a:spcBef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endParaRPr lang="ru-RU" sz="1700" b="1" dirty="0">
              <a:solidFill>
                <a:srgbClr val="0070C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  <a:p>
            <a:pPr hangingPunct="0">
              <a:lnSpc>
                <a:spcPct val="93000"/>
              </a:lnSpc>
              <a:spcBef>
                <a:spcPts val="600"/>
              </a:spcBef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r>
              <a:rPr lang="ru-RU" sz="1700" b="1" dirty="0" smtClean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www.elecard.</a:t>
            </a:r>
            <a:r>
              <a:rPr lang="en-US" sz="1700" b="1" dirty="0" err="1" smtClean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ru</a:t>
            </a:r>
            <a:endParaRPr lang="ru-RU" sz="1700" b="1" dirty="0">
              <a:solidFill>
                <a:srgbClr val="0070C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  <a:p>
            <a:pPr hangingPunct="0">
              <a:lnSpc>
                <a:spcPct val="93000"/>
              </a:lnSpc>
              <a:spcBef>
                <a:spcPts val="600"/>
              </a:spcBef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r>
              <a:rPr lang="ru-RU" sz="1700" b="1" dirty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E-</a:t>
            </a:r>
            <a:r>
              <a:rPr lang="ru-RU" sz="1700" b="1" dirty="0" err="1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mail</a:t>
            </a:r>
            <a:r>
              <a:rPr lang="ru-RU" sz="1700" b="1" dirty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: </a:t>
            </a:r>
            <a:r>
              <a:rPr lang="en-US" sz="1700" b="1" dirty="0" smtClean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sales</a:t>
            </a:r>
            <a:r>
              <a:rPr lang="ru-RU" sz="1700" b="1" dirty="0" smtClean="0">
                <a:solidFill>
                  <a:srgbClr val="0070C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@elecard.ru</a:t>
            </a:r>
            <a:endParaRPr lang="ru-RU" sz="1700" b="1" dirty="0">
              <a:solidFill>
                <a:srgbClr val="0070C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  <a:p>
            <a:pPr hangingPunct="0">
              <a:lnSpc>
                <a:spcPct val="93000"/>
              </a:lnSpc>
              <a:spcBef>
                <a:spcPts val="1199"/>
              </a:spcBef>
              <a:spcAft>
                <a:spcPts val="998"/>
              </a:spcAft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0" algn="l"/>
                <a:tab pos="3144273" algn="l"/>
                <a:tab pos="3593507" algn="l"/>
                <a:tab pos="4042740" algn="l"/>
                <a:tab pos="4491975" algn="l"/>
                <a:tab pos="4941207" algn="l"/>
                <a:tab pos="5390441" algn="l"/>
                <a:tab pos="5839674" algn="l"/>
                <a:tab pos="6288908" algn="l"/>
                <a:tab pos="6738141" algn="l"/>
                <a:tab pos="7187374" algn="l"/>
                <a:tab pos="7636607" algn="l"/>
                <a:tab pos="8085840" algn="l"/>
                <a:tab pos="8535075" algn="l"/>
                <a:tab pos="8984308" algn="l"/>
              </a:tabLst>
            </a:pPr>
            <a:endParaRPr lang="ru-RU" sz="2000" b="1" dirty="0">
              <a:solidFill>
                <a:srgbClr val="000000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716016" y="1260868"/>
            <a:ext cx="3335234" cy="26001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63495" y="5310336"/>
            <a:ext cx="640871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72755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0080"/>
                </a:solidFill>
              </a:rPr>
              <a:t>Спасибо за внимание!</a:t>
            </a:r>
            <a:endParaRPr lang="ru-RU" sz="36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4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08" y="6525344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274638"/>
            <a:ext cx="568863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доклада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915816" y="1412776"/>
            <a:ext cx="5616624" cy="4752527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buClr>
                <a:srgbClr val="002060"/>
              </a:buClr>
              <a:buBlip>
                <a:blip r:embed="rId4"/>
              </a:buBlip>
            </a:pPr>
            <a:r>
              <a:rPr lang="ru-RU" altLang="ru-RU" sz="1800" b="1" dirty="0" smtClean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Стандартные </a:t>
            </a:r>
            <a:r>
              <a:rPr lang="ru-RU" altLang="ru-RU" sz="1800" b="1" dirty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DVB/IPTV решения. Этапы строительства. Зоны проникновения. Использование ресурсов</a:t>
            </a:r>
          </a:p>
          <a:p>
            <a:pPr algn="just">
              <a:spcBef>
                <a:spcPts val="1800"/>
              </a:spcBef>
              <a:buClr>
                <a:srgbClr val="002060"/>
              </a:buClr>
              <a:buBlip>
                <a:blip r:embed="rId4"/>
              </a:buBlip>
            </a:pPr>
            <a:r>
              <a:rPr lang="ru-RU" altLang="ru-RU" sz="1800" b="1" dirty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Оптимизация затрат на строительство головных станций в регионах при использовании стандартных решений DVB/IPTV</a:t>
            </a:r>
          </a:p>
          <a:p>
            <a:pPr algn="just">
              <a:spcBef>
                <a:spcPts val="1800"/>
              </a:spcBef>
              <a:buClr>
                <a:srgbClr val="002060"/>
              </a:buClr>
              <a:buBlip>
                <a:blip r:embed="rId4"/>
              </a:buBlip>
            </a:pPr>
            <a:r>
              <a:rPr lang="ru-RU" altLang="ru-RU" sz="1800" b="1" dirty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Расширение бизнеса за счёт "мобильных" абонентов. Сохранение существующей базы клиентов при переходе на ОТТ решения</a:t>
            </a:r>
          </a:p>
          <a:p>
            <a:pPr algn="just">
              <a:spcBef>
                <a:spcPts val="1800"/>
              </a:spcBef>
              <a:buClr>
                <a:srgbClr val="002060"/>
              </a:buClr>
              <a:buBlip>
                <a:blip r:embed="rId4"/>
              </a:buBlip>
            </a:pPr>
            <a:r>
              <a:rPr lang="ru-RU" altLang="ru-RU" sz="1800" b="1" dirty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Использование единой системы </a:t>
            </a:r>
            <a:r>
              <a:rPr lang="ru-RU" altLang="ru-RU" sz="1800" b="1" dirty="0" err="1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биллинга</a:t>
            </a:r>
            <a:r>
              <a:rPr lang="ru-RU" altLang="ru-RU" sz="1800" b="1" dirty="0">
                <a:solidFill>
                  <a:srgbClr val="000080"/>
                </a:solidFill>
                <a:ea typeface="SimSun" pitchFamily="2" charset="-122"/>
                <a:cs typeface="Arial" pitchFamily="34" charset="0"/>
              </a:rPr>
              <a:t>, мониторинга и анализа качества для гибридной системы вещания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3</a:t>
            </a:fld>
            <a:endParaRPr lang="ru-RU" sz="1400" b="1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0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89654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стандартов сжатия видео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795571433"/>
              </p:ext>
            </p:extLst>
          </p:nvPr>
        </p:nvGraphicFramePr>
        <p:xfrm>
          <a:off x="323528" y="2276873"/>
          <a:ext cx="40442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9412" y="3861048"/>
            <a:ext cx="86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MPEG-2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4104" y="3284984"/>
            <a:ext cx="1111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AVC/H.264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3462" y="2204864"/>
            <a:ext cx="1226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HEVC/H.265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074008134"/>
              </p:ext>
            </p:extLst>
          </p:nvPr>
        </p:nvGraphicFramePr>
        <p:xfrm>
          <a:off x="4344144" y="2276873"/>
          <a:ext cx="40442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36232" y="2204864"/>
            <a:ext cx="86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MPEG-2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4720" y="3284984"/>
            <a:ext cx="1111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AVC/H.264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5910" y="3861048"/>
            <a:ext cx="1226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HEVC/H.265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7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4941168"/>
            <a:ext cx="7272808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softEdge rad="635000"/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«любой </a:t>
            </a:r>
            <a:r>
              <a:rPr lang="ru-RU" sz="2000" b="1" dirty="0">
                <a:solidFill>
                  <a:srgbClr val="002060"/>
                </a:solidFill>
              </a:rPr>
              <a:t>экран в любой точке квартиры в </a:t>
            </a:r>
            <a:r>
              <a:rPr lang="ru-RU" sz="2000" b="1" dirty="0" smtClean="0">
                <a:solidFill>
                  <a:srgbClr val="002060"/>
                </a:solidFill>
              </a:rPr>
              <a:t>любое удобное время»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gray">
          <a:xfrm>
            <a:off x="3525881" y="4226003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2" descr="C:\Users\Maria\Desktop\DISH_Logo_4C_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22" y="5502908"/>
            <a:ext cx="1496918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ria\Desktop\ind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34673"/>
            <a:ext cx="1512168" cy="984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899870" y="1196752"/>
            <a:ext cx="7343827" cy="3913208"/>
            <a:chOff x="526" y="1107"/>
            <a:chExt cx="5007" cy="2595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2293" y="2352"/>
              <a:ext cx="1056" cy="57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2293" y="201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2293" y="168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gray">
            <a:xfrm>
              <a:off x="2558" y="1776"/>
              <a:ext cx="56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</a:rPr>
                <a:t>Услуги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gray">
            <a:xfrm>
              <a:off x="2468" y="2110"/>
              <a:ext cx="74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</a:rPr>
                <a:t>Вещание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gray">
            <a:xfrm>
              <a:off x="2340" y="2492"/>
              <a:ext cx="1005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</a:rPr>
                <a:t>Просмотр по</a:t>
              </a:r>
            </a:p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</a:rPr>
                <a:t> запросу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gray">
            <a:xfrm>
              <a:off x="3470" y="1665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rgbClr val="14B4F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526" y="1344"/>
              <a:ext cx="1250" cy="167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 altLang="ru-RU">
                <a:latin typeface="Verdana" pitchFamily="34" charset="0"/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2000" b="1" dirty="0" smtClean="0">
                  <a:solidFill>
                    <a:srgbClr val="002060"/>
                  </a:solidFill>
                  <a:latin typeface="+mj-lt"/>
                </a:rPr>
                <a:t>Технологии</a:t>
              </a:r>
            </a:p>
            <a:p>
              <a:pPr algn="ctr" eaLnBrk="0" hangingPunct="0"/>
              <a:r>
                <a:rPr lang="ru-RU" altLang="ru-RU" sz="2000" b="1" dirty="0" smtClean="0">
                  <a:solidFill>
                    <a:srgbClr val="002060"/>
                  </a:solidFill>
                  <a:latin typeface="+mj-lt"/>
                </a:rPr>
                <a:t>Доставки</a:t>
              </a:r>
              <a:endParaRPr lang="en-US" altLang="ru-RU" sz="20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645" cy="167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 altLang="ru-RU">
                <a:latin typeface="Verdana" pitchFamily="34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4027" y="1488"/>
              <a:ext cx="1366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sz="2000" b="1" dirty="0" smtClean="0">
                  <a:solidFill>
                    <a:srgbClr val="002060"/>
                  </a:solidFill>
                  <a:latin typeface="+mj-lt"/>
                </a:rPr>
                <a:t>Среда передачи данных</a:t>
              </a:r>
              <a:endParaRPr lang="en-US" altLang="ru-RU" sz="20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2" name="AutoShape 15"/>
            <p:cNvSpPr>
              <a:spLocks noChangeArrowheads="1"/>
            </p:cNvSpPr>
            <p:nvPr/>
          </p:nvSpPr>
          <p:spPr bwMode="gray">
            <a:xfrm>
              <a:off x="1910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14B4F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gray">
            <a:xfrm>
              <a:off x="2604" y="1107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gray">
            <a:xfrm>
              <a:off x="2604" y="3459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b="1" dirty="0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296144" y="2546405"/>
            <a:ext cx="1115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SzPct val="100000"/>
              <a:buBlip>
                <a:blip r:embed="rId5"/>
              </a:buBlip>
            </a:pPr>
            <a:r>
              <a:rPr lang="en-US" b="1" dirty="0">
                <a:solidFill>
                  <a:srgbClr val="0070C0"/>
                </a:solidFill>
              </a:rPr>
              <a:t>DVB-S </a:t>
            </a:r>
          </a:p>
          <a:p>
            <a:pPr marL="285750" indent="-285750" eaLnBrk="0" hangingPunct="0">
              <a:buSzPct val="100000"/>
              <a:buBlip>
                <a:blip r:embed="rId5"/>
              </a:buBlip>
            </a:pPr>
            <a:r>
              <a:rPr lang="en-US" b="1" dirty="0">
                <a:solidFill>
                  <a:srgbClr val="0070C0"/>
                </a:solidFill>
              </a:rPr>
              <a:t>DVB-T</a:t>
            </a:r>
            <a:endParaRPr lang="en-US" altLang="ru-RU" dirty="0">
              <a:solidFill>
                <a:srgbClr val="001D3A"/>
              </a:solidFill>
              <a:latin typeface="Verdana" pitchFamily="34" charset="0"/>
            </a:endParaRPr>
          </a:p>
          <a:p>
            <a:pPr marL="285750" indent="-285750" eaLnBrk="0" hangingPunct="0">
              <a:buSzPct val="100000"/>
              <a:buBlip>
                <a:blip r:embed="rId5"/>
              </a:buBlip>
            </a:pPr>
            <a:r>
              <a:rPr lang="en-US" b="1" dirty="0">
                <a:solidFill>
                  <a:srgbClr val="0070C0"/>
                </a:solidFill>
              </a:rPr>
              <a:t>DVB-C </a:t>
            </a:r>
          </a:p>
          <a:p>
            <a:pPr marL="285750" indent="-285750" eaLnBrk="0" hangingPunct="0">
              <a:buSzPct val="100000"/>
              <a:buBlip>
                <a:blip r:embed="rId5"/>
              </a:buBlip>
            </a:pPr>
            <a:r>
              <a:rPr lang="en-US" b="1" dirty="0">
                <a:solidFill>
                  <a:srgbClr val="0070C0"/>
                </a:solidFill>
              </a:rPr>
              <a:t>IPTV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68144" y="2478546"/>
            <a:ext cx="2527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SzPct val="100000"/>
              <a:buBlip>
                <a:blip r:embed="rId5"/>
              </a:buBlip>
            </a:pPr>
            <a:r>
              <a:rPr lang="ru-RU" b="1" dirty="0">
                <a:solidFill>
                  <a:srgbClr val="0070C0"/>
                </a:solidFill>
              </a:rPr>
              <a:t>Кабель</a:t>
            </a:r>
            <a:r>
              <a:rPr lang="en-US" b="1" dirty="0">
                <a:solidFill>
                  <a:srgbClr val="0070C0"/>
                </a:solidFill>
              </a:rPr>
              <a:t> (Ethernet)</a:t>
            </a:r>
            <a:endParaRPr lang="ru-RU" b="1" dirty="0">
              <a:solidFill>
                <a:srgbClr val="0070C0"/>
              </a:solidFill>
            </a:endParaRPr>
          </a:p>
          <a:p>
            <a:pPr marL="285750" indent="-285750" eaLnBrk="0" hangingPunct="0">
              <a:buSzPct val="100000"/>
              <a:buBlip>
                <a:blip r:embed="rId5"/>
              </a:buBlip>
            </a:pPr>
            <a:r>
              <a:rPr lang="ru-RU" b="1" dirty="0">
                <a:solidFill>
                  <a:srgbClr val="0070C0"/>
                </a:solidFill>
              </a:rPr>
              <a:t>Кабель</a:t>
            </a:r>
            <a:r>
              <a:rPr lang="en-US" b="1" dirty="0">
                <a:solidFill>
                  <a:srgbClr val="0070C0"/>
                </a:solidFill>
              </a:rPr>
              <a:t> (Coaxial)</a:t>
            </a:r>
            <a:endParaRPr lang="ru-RU" b="1" dirty="0">
              <a:solidFill>
                <a:srgbClr val="0070C0"/>
              </a:solidFill>
            </a:endParaRPr>
          </a:p>
          <a:p>
            <a:pPr marL="285750" indent="-285750" eaLnBrk="0" hangingPunct="0">
              <a:buSzPct val="100000"/>
              <a:buBlip>
                <a:blip r:embed="rId5"/>
              </a:buBlip>
            </a:pPr>
            <a:r>
              <a:rPr lang="ru-RU" b="1" dirty="0">
                <a:solidFill>
                  <a:srgbClr val="0070C0"/>
                </a:solidFill>
              </a:rPr>
              <a:t>Радиоканал (</a:t>
            </a:r>
            <a:r>
              <a:rPr lang="en-US" b="1" dirty="0">
                <a:solidFill>
                  <a:srgbClr val="0070C0"/>
                </a:solidFill>
              </a:rPr>
              <a:t>Wi-Fi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доставки цифрового ТВ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2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6719" y="5035868"/>
            <a:ext cx="523992" cy="36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Стандартные решения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Maria.Ber\Desktop\спутни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85" t="-1065" r="7917" b="1065"/>
          <a:stretch/>
        </p:blipFill>
        <p:spPr bwMode="auto">
          <a:xfrm>
            <a:off x="459844" y="1290346"/>
            <a:ext cx="1620867" cy="1403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0792" y="1661479"/>
            <a:ext cx="1052719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softEdge rad="635000"/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DVB-S/S2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8" name="Picture 5" descr="C:\Users\Maria.Ber\Desktop\as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56" y="1268760"/>
            <a:ext cx="1558351" cy="1277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Maria.Ber\Desktop\a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88" y="4037488"/>
            <a:ext cx="1853256" cy="1359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Maria.Ber\Desktop\scheme (Time-Shifted WebTV) r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88" y="3164969"/>
            <a:ext cx="1664052" cy="492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2763" y="2370366"/>
            <a:ext cx="59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2763" y="3617177"/>
            <a:ext cx="81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0070C0"/>
                </a:solidFill>
              </a:rPr>
              <a:t>Сеттоп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 rot="1532463">
            <a:off x="1231523" y="2231630"/>
            <a:ext cx="698546" cy="746259"/>
            <a:chOff x="1819550" y="2115964"/>
            <a:chExt cx="698546" cy="746259"/>
          </a:xfrm>
        </p:grpSpPr>
        <p:sp>
          <p:nvSpPr>
            <p:cNvPr id="14" name="Дуга 13"/>
            <p:cNvSpPr/>
            <p:nvPr/>
          </p:nvSpPr>
          <p:spPr>
            <a:xfrm rot="3561487">
              <a:off x="1844698" y="2188826"/>
              <a:ext cx="746259" cy="600536"/>
            </a:xfrm>
            <a:prstGeom prst="arc">
              <a:avLst>
                <a:gd name="adj1" fmla="val 16200000"/>
                <a:gd name="adj2" fmla="val 2548995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 rot="3561487">
              <a:off x="1950629" y="2238145"/>
              <a:ext cx="437902" cy="418966"/>
            </a:xfrm>
            <a:prstGeom prst="arc">
              <a:avLst>
                <a:gd name="adj1" fmla="val 16200000"/>
                <a:gd name="adj2" fmla="val 2840324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уга 15"/>
            <p:cNvSpPr/>
            <p:nvPr/>
          </p:nvSpPr>
          <p:spPr>
            <a:xfrm rot="1333449">
              <a:off x="1819550" y="2191705"/>
              <a:ext cx="436763" cy="300268"/>
            </a:xfrm>
            <a:prstGeom prst="arc">
              <a:avLst>
                <a:gd name="adj1" fmla="val 19596213"/>
                <a:gd name="adj2" fmla="val 3977997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3561487">
              <a:off x="2046868" y="2326158"/>
              <a:ext cx="67687" cy="59349"/>
            </a:xfrm>
            <a:prstGeom prst="ellipse">
              <a:avLst/>
            </a:prstGeom>
            <a:solidFill>
              <a:srgbClr val="00A7E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7"/>
          <p:cNvGrpSpPr/>
          <p:nvPr/>
        </p:nvGrpSpPr>
        <p:grpSpPr>
          <a:xfrm>
            <a:off x="5349646" y="1983918"/>
            <a:ext cx="475256" cy="148938"/>
            <a:chOff x="2773290" y="4788024"/>
            <a:chExt cx="372790" cy="80644"/>
          </a:xfrm>
          <a:gradFill>
            <a:gsLst>
              <a:gs pos="0">
                <a:srgbClr val="002060"/>
              </a:gs>
              <a:gs pos="10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19" name="Прямоугольник 18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630006" y="3164968"/>
            <a:ext cx="1036490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Multicast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782" y="3824374"/>
            <a:ext cx="1919041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Головная станция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87824" y="3465937"/>
            <a:ext cx="2611320" cy="151240"/>
          </a:xfrm>
          <a:prstGeom prst="rect">
            <a:avLst/>
          </a:prstGeom>
          <a:gradFill flip="none" rotWithShape="1">
            <a:gsLst>
              <a:gs pos="0">
                <a:srgbClr val="3B003B"/>
              </a:gs>
              <a:gs pos="100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5629548" y="3472231"/>
            <a:ext cx="121607" cy="10316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5735257" y="3475159"/>
            <a:ext cx="121607" cy="10316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27"/>
          <p:cNvGrpSpPr/>
          <p:nvPr/>
        </p:nvGrpSpPr>
        <p:grpSpPr>
          <a:xfrm>
            <a:off x="5372387" y="5008254"/>
            <a:ext cx="475256" cy="148938"/>
            <a:chOff x="2773290" y="4788024"/>
            <a:chExt cx="372790" cy="80644"/>
          </a:xfrm>
          <a:gradFill>
            <a:gsLst>
              <a:gs pos="0">
                <a:srgbClr val="002060"/>
              </a:gs>
              <a:gs pos="10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29" name="Прямоугольник 28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876256" y="5322694"/>
            <a:ext cx="59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ТВ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5400000">
            <a:off x="3707902" y="3501010"/>
            <a:ext cx="3168353" cy="1440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84368" y="2804323"/>
            <a:ext cx="720080" cy="606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Maria\Desktop\CodecWork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1" y="3219839"/>
            <a:ext cx="1930328" cy="486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6</a:t>
            </a:fld>
            <a:endParaRPr lang="ru-RU" sz="14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9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строительства 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регионах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1550216" y="1799898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Регион 1</a:t>
            </a:r>
            <a:endParaRPr lang="en-US" altLang="ru-RU" sz="1800" b="1" dirty="0">
              <a:solidFill>
                <a:srgbClr val="002060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550216" y="3313202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Регион 2</a:t>
            </a:r>
            <a:endParaRPr lang="en-US" altLang="ru-RU" sz="1800" b="1" dirty="0">
              <a:solidFill>
                <a:srgbClr val="002060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1550216" y="4797152"/>
            <a:ext cx="1133382" cy="9798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Регион 3</a:t>
            </a:r>
            <a:endParaRPr lang="en-US" altLang="ru-RU" sz="18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364086" y="1844824"/>
            <a:ext cx="1440162" cy="950623"/>
            <a:chOff x="1214447" y="2846441"/>
            <a:chExt cx="2489683" cy="1623119"/>
          </a:xfrm>
        </p:grpSpPr>
        <p:pic>
          <p:nvPicPr>
            <p:cNvPr id="12" name="Picture 3" descr="C:\Users\Maria.Ber\Desktop\Рисунок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47" y="2846441"/>
              <a:ext cx="2489683" cy="16231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631196" y="3248830"/>
              <a:ext cx="1823963" cy="8408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Система 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биллинга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364086" y="3342473"/>
            <a:ext cx="1440162" cy="950623"/>
            <a:chOff x="1214447" y="2846441"/>
            <a:chExt cx="2489683" cy="1623119"/>
          </a:xfrm>
        </p:grpSpPr>
        <p:pic>
          <p:nvPicPr>
            <p:cNvPr id="15" name="Picture 3" descr="C:\Users\Maria.Ber\Desktop\Рисунок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47" y="2846441"/>
              <a:ext cx="2489683" cy="16231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631196" y="3248830"/>
              <a:ext cx="1823963" cy="8408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Система 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биллинга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64086" y="4782633"/>
            <a:ext cx="1440162" cy="950623"/>
            <a:chOff x="1214447" y="2846441"/>
            <a:chExt cx="2489683" cy="1623119"/>
          </a:xfrm>
        </p:grpSpPr>
        <p:pic>
          <p:nvPicPr>
            <p:cNvPr id="18" name="Picture 3" descr="C:\Users\Maria.Ber\Desktop\Рисунок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47" y="2846441"/>
              <a:ext cx="2489683" cy="16231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631196" y="3248830"/>
              <a:ext cx="1823963" cy="8408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Система 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биллинга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7399058" y="1700808"/>
            <a:ext cx="1277398" cy="117098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Абоненты</a:t>
            </a:r>
          </a:p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Региона 1</a:t>
            </a:r>
            <a:endParaRPr lang="en-US" altLang="ru-RU" sz="1800" b="1" dirty="0">
              <a:solidFill>
                <a:srgbClr val="002060"/>
              </a:solidFill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gray">
          <a:xfrm>
            <a:off x="7399058" y="3068960"/>
            <a:ext cx="1277398" cy="11882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Абоненты</a:t>
            </a:r>
          </a:p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Региона </a:t>
            </a:r>
            <a:r>
              <a:rPr lang="en-US" altLang="ru-RU" sz="1800" b="1" dirty="0" smtClean="0">
                <a:solidFill>
                  <a:srgbClr val="002060"/>
                </a:solidFill>
              </a:rPr>
              <a:t>2</a:t>
            </a:r>
            <a:endParaRPr lang="en-US" altLang="ru-RU" sz="1800" b="1" dirty="0">
              <a:solidFill>
                <a:srgbClr val="002060"/>
              </a:solidFill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gray">
          <a:xfrm>
            <a:off x="7399058" y="4348817"/>
            <a:ext cx="1277398" cy="13029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Абоненты</a:t>
            </a:r>
          </a:p>
          <a:p>
            <a:pPr algn="ctr" eaLnBrk="0" hangingPunct="0"/>
            <a:r>
              <a:rPr lang="ru-RU" altLang="ru-RU" sz="1800" b="1" dirty="0" smtClean="0">
                <a:solidFill>
                  <a:srgbClr val="002060"/>
                </a:solidFill>
              </a:rPr>
              <a:t>Региона </a:t>
            </a:r>
            <a:r>
              <a:rPr lang="en-US" altLang="ru-RU" sz="1800" b="1" dirty="0" smtClean="0">
                <a:solidFill>
                  <a:srgbClr val="002060"/>
                </a:solidFill>
              </a:rPr>
              <a:t>3</a:t>
            </a:r>
            <a:endParaRPr lang="en-US" altLang="ru-RU" sz="1800" b="1" dirty="0">
              <a:solidFill>
                <a:srgbClr val="00206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860032" y="3712110"/>
            <a:ext cx="475256" cy="148938"/>
            <a:chOff x="2773290" y="4788024"/>
            <a:chExt cx="372790" cy="80644"/>
          </a:xfrm>
          <a:gradFill>
            <a:gsLst>
              <a:gs pos="0">
                <a:srgbClr val="002060"/>
              </a:gs>
              <a:gs pos="10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24" name="Прямоугольник 23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881858" y="5224278"/>
            <a:ext cx="475256" cy="148938"/>
            <a:chOff x="2773290" y="4788024"/>
            <a:chExt cx="372790" cy="80644"/>
          </a:xfrm>
          <a:gradFill>
            <a:gsLst>
              <a:gs pos="0">
                <a:srgbClr val="002060"/>
              </a:gs>
              <a:gs pos="10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28" name="Прямоугольник 27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860034" y="2204864"/>
            <a:ext cx="475256" cy="148938"/>
            <a:chOff x="2773290" y="4788024"/>
            <a:chExt cx="372790" cy="80644"/>
          </a:xfrm>
          <a:gradFill>
            <a:gsLst>
              <a:gs pos="0">
                <a:srgbClr val="002060"/>
              </a:gs>
              <a:gs pos="10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2" name="Прямоугольник 31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833048" y="2204864"/>
            <a:ext cx="475256" cy="148938"/>
            <a:chOff x="2773290" y="4788024"/>
            <a:chExt cx="372790" cy="80644"/>
          </a:xfrm>
          <a:gradFill>
            <a:gsLst>
              <a:gs pos="0">
                <a:srgbClr val="002060"/>
              </a:gs>
              <a:gs pos="10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6" name="Прямоугольник 35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7" name="Равнобедренный треугольник 36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33049" y="3728680"/>
            <a:ext cx="475256" cy="148938"/>
            <a:chOff x="2773290" y="4788024"/>
            <a:chExt cx="372790" cy="80644"/>
          </a:xfrm>
          <a:gradFill>
            <a:gsLst>
              <a:gs pos="0">
                <a:srgbClr val="002060"/>
              </a:gs>
              <a:gs pos="10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40" name="Прямоугольник 39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788254" y="5224428"/>
            <a:ext cx="475256" cy="148938"/>
            <a:chOff x="2773290" y="4788024"/>
            <a:chExt cx="372790" cy="80644"/>
          </a:xfrm>
          <a:gradFill>
            <a:gsLst>
              <a:gs pos="0">
                <a:srgbClr val="002060"/>
              </a:gs>
              <a:gs pos="10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44" name="Прямоугольник 43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771800" y="5229200"/>
            <a:ext cx="475256" cy="148938"/>
            <a:chOff x="2773290" y="4788024"/>
            <a:chExt cx="372790" cy="80644"/>
          </a:xfrm>
          <a:gradFill>
            <a:gsLst>
              <a:gs pos="0">
                <a:srgbClr val="002060"/>
              </a:gs>
              <a:gs pos="10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48" name="Прямоугольник 47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Равнобедренный треугольник 49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771800" y="3717032"/>
            <a:ext cx="475256" cy="148938"/>
            <a:chOff x="2773290" y="4788024"/>
            <a:chExt cx="372790" cy="80644"/>
          </a:xfrm>
          <a:gradFill>
            <a:gsLst>
              <a:gs pos="0">
                <a:srgbClr val="002060"/>
              </a:gs>
              <a:gs pos="10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52" name="Прямоугольник 51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53" name="Равнобедренный треугольник 52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Равнобедренный треугольник 53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771800" y="2204864"/>
            <a:ext cx="475256" cy="148938"/>
            <a:chOff x="2773290" y="4788024"/>
            <a:chExt cx="372790" cy="80644"/>
          </a:xfrm>
          <a:gradFill>
            <a:gsLst>
              <a:gs pos="0">
                <a:srgbClr val="002060"/>
              </a:gs>
              <a:gs pos="10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56" name="Прямоугольник 55"/>
            <p:cNvSpPr/>
            <p:nvPr/>
          </p:nvSpPr>
          <p:spPr>
            <a:xfrm>
              <a:off x="2773290" y="4789758"/>
              <a:ext cx="203515" cy="789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57" name="Равнобедренный треугольник 56"/>
            <p:cNvSpPr/>
            <p:nvPr/>
          </p:nvSpPr>
          <p:spPr>
            <a:xfrm rot="5400000">
              <a:off x="3002931" y="4788891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5400000">
              <a:off x="3074939" y="4790625"/>
              <a:ext cx="72008" cy="702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AutoShape 8"/>
          <p:cNvSpPr>
            <a:spLocks noChangeArrowheads="1"/>
          </p:cNvSpPr>
          <p:nvPr/>
        </p:nvSpPr>
        <p:spPr bwMode="gray">
          <a:xfrm>
            <a:off x="565096" y="2074536"/>
            <a:ext cx="439783" cy="348720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altLang="ru-RU" sz="1800" b="1" dirty="0"/>
          </a:p>
        </p:txBody>
      </p:sp>
      <p:sp>
        <p:nvSpPr>
          <p:cNvPr id="60" name="TextBox 59"/>
          <p:cNvSpPr txBox="1"/>
          <p:nvPr/>
        </p:nvSpPr>
        <p:spPr>
          <a:xfrm rot="16200000">
            <a:off x="-535682" y="3612517"/>
            <a:ext cx="2641337" cy="30777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ru-RU" altLang="ru-RU" sz="2000" b="1" dirty="0" smtClean="0">
                <a:solidFill>
                  <a:srgbClr val="002060"/>
                </a:solidFill>
              </a:rPr>
              <a:t>Владелец контента</a:t>
            </a:r>
            <a:endParaRPr lang="en-US" altLang="ru-RU" sz="2000" b="1" dirty="0">
              <a:solidFill>
                <a:srgbClr val="002060"/>
              </a:solidFill>
            </a:endParaRPr>
          </a:p>
        </p:txBody>
      </p:sp>
      <p:sp>
        <p:nvSpPr>
          <p:cNvPr id="61" name="Freeform 7"/>
          <p:cNvSpPr>
            <a:spLocks/>
          </p:cNvSpPr>
          <p:nvPr/>
        </p:nvSpPr>
        <p:spPr bwMode="gray">
          <a:xfrm rot="9279040">
            <a:off x="1040350" y="2630264"/>
            <a:ext cx="601427" cy="26978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00B0F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2" name="Freeform 7"/>
          <p:cNvSpPr>
            <a:spLocks/>
          </p:cNvSpPr>
          <p:nvPr/>
        </p:nvSpPr>
        <p:spPr bwMode="gray">
          <a:xfrm rot="13749989">
            <a:off x="1040348" y="4605235"/>
            <a:ext cx="601427" cy="26978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4B4FC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3" name="Freeform 7"/>
          <p:cNvSpPr>
            <a:spLocks/>
          </p:cNvSpPr>
          <p:nvPr/>
        </p:nvSpPr>
        <p:spPr bwMode="gray">
          <a:xfrm rot="11193186">
            <a:off x="1158042" y="3706085"/>
            <a:ext cx="366036" cy="194129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00B0F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67" name="Picture 2" descr="C:\Users\Maria\Desktop\CodecWork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31" y="2188687"/>
            <a:ext cx="1493240" cy="376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Maria\Desktop\CodecWork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81" y="3700855"/>
            <a:ext cx="1493240" cy="376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Maria\Desktop\CodecWork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84" y="5213023"/>
            <a:ext cx="1493240" cy="376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3092544" y="1916832"/>
            <a:ext cx="1919041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Головная станция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85007" y="3398803"/>
            <a:ext cx="1919041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Головная станция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85007" y="4910971"/>
            <a:ext cx="1919041" cy="24622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Головная станция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7</a:t>
            </a:fld>
            <a:endParaRPr lang="ru-RU" sz="1400" b="1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8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 проникновения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64088" y="1961902"/>
            <a:ext cx="3624337" cy="2288963"/>
          </a:xfrm>
          <a:prstGeom prst="rect">
            <a:avLst/>
          </a:prstGeom>
        </p:spPr>
        <p:txBody>
          <a:bodyPr>
            <a:normAutofit/>
          </a:bodyPr>
          <a:lstStyle>
            <a:lvl1pPr marL="402283" indent="-402283" algn="l" defTabSz="1072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612" indent="-335235" algn="l" defTabSz="10727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943" indent="-268188" algn="l" defTabSz="1072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321" indent="-268188" algn="l" defTabSz="10727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697" indent="-268188" algn="l" defTabSz="10727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074" indent="-268188" algn="l" defTabSz="1072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452" indent="-268188" algn="l" defTabSz="1072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829" indent="-268188" algn="l" defTabSz="1072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205" indent="-268188" algn="l" defTabSz="1072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sz="2000" b="1" u="sng" dirty="0" smtClean="0">
                <a:solidFill>
                  <a:srgbClr val="0070C0"/>
                </a:solidFill>
              </a:rPr>
              <a:t>Ограничения зоны</a:t>
            </a:r>
            <a:endParaRPr lang="en-US" sz="2000" b="1" u="sng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ru-RU" sz="500" b="1" u="sng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800" b="1" dirty="0" smtClean="0">
                <a:solidFill>
                  <a:srgbClr val="000080"/>
                </a:solidFill>
              </a:rPr>
              <a:t>Собственная сеть абонентов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800" b="1" dirty="0" err="1" smtClean="0">
                <a:solidFill>
                  <a:srgbClr val="000080"/>
                </a:solidFill>
              </a:rPr>
              <a:t>Сеттоп</a:t>
            </a:r>
            <a:r>
              <a:rPr lang="ru-RU" sz="1800" b="1" dirty="0" smtClean="0">
                <a:solidFill>
                  <a:srgbClr val="000080"/>
                </a:solidFill>
              </a:rPr>
              <a:t>/Плеер под ПК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800" b="1" dirty="0" smtClean="0">
                <a:solidFill>
                  <a:srgbClr val="000080"/>
                </a:solidFill>
              </a:rPr>
              <a:t>Настройка</a:t>
            </a:r>
          </a:p>
          <a:p>
            <a:pPr marL="0" indent="0">
              <a:buFont typeface="Arial" pitchFamily="34" charset="0"/>
              <a:buNone/>
            </a:pPr>
            <a:endParaRPr lang="ru-RU" sz="1300" b="1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5" name="Freeform 2"/>
          <p:cNvSpPr>
            <a:spLocks/>
          </p:cNvSpPr>
          <p:nvPr/>
        </p:nvSpPr>
        <p:spPr bwMode="auto">
          <a:xfrm>
            <a:off x="707505" y="1241823"/>
            <a:ext cx="4104456" cy="4032448"/>
          </a:xfrm>
          <a:custGeom>
            <a:avLst/>
            <a:gdLst>
              <a:gd name="T0" fmla="*/ 375 w 3869"/>
              <a:gd name="T1" fmla="*/ 1078 h 1540"/>
              <a:gd name="T2" fmla="*/ 32 w 3869"/>
              <a:gd name="T3" fmla="*/ 613 h 1540"/>
              <a:gd name="T4" fmla="*/ 567 w 3869"/>
              <a:gd name="T5" fmla="*/ 345 h 1540"/>
              <a:gd name="T6" fmla="*/ 1153 w 3869"/>
              <a:gd name="T7" fmla="*/ 11 h 1540"/>
              <a:gd name="T8" fmla="*/ 1572 w 3869"/>
              <a:gd name="T9" fmla="*/ 278 h 1540"/>
              <a:gd name="T10" fmla="*/ 2141 w 3869"/>
              <a:gd name="T11" fmla="*/ 61 h 1540"/>
              <a:gd name="T12" fmla="*/ 2543 w 3869"/>
              <a:gd name="T13" fmla="*/ 329 h 1540"/>
              <a:gd name="T14" fmla="*/ 3029 w 3869"/>
              <a:gd name="T15" fmla="*/ 295 h 1540"/>
              <a:gd name="T16" fmla="*/ 3247 w 3869"/>
              <a:gd name="T17" fmla="*/ 580 h 1540"/>
              <a:gd name="T18" fmla="*/ 3816 w 3869"/>
              <a:gd name="T19" fmla="*/ 630 h 1540"/>
              <a:gd name="T20" fmla="*/ 3565 w 3869"/>
              <a:gd name="T21" fmla="*/ 1065 h 1540"/>
              <a:gd name="T22" fmla="*/ 3297 w 3869"/>
              <a:gd name="T23" fmla="*/ 1384 h 1540"/>
              <a:gd name="T24" fmla="*/ 2744 w 3869"/>
              <a:gd name="T25" fmla="*/ 1099 h 1540"/>
              <a:gd name="T26" fmla="*/ 2510 w 3869"/>
              <a:gd name="T27" fmla="*/ 1501 h 1540"/>
              <a:gd name="T28" fmla="*/ 2074 w 3869"/>
              <a:gd name="T29" fmla="*/ 1317 h 1540"/>
              <a:gd name="T30" fmla="*/ 1689 w 3869"/>
              <a:gd name="T31" fmla="*/ 1534 h 1540"/>
              <a:gd name="T32" fmla="*/ 1120 w 3869"/>
              <a:gd name="T33" fmla="*/ 1283 h 1540"/>
              <a:gd name="T34" fmla="*/ 735 w 3869"/>
              <a:gd name="T35" fmla="*/ 1434 h 1540"/>
              <a:gd name="T36" fmla="*/ 375 w 3869"/>
              <a:gd name="T37" fmla="*/ 1078 h 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69" h="1540">
                <a:moveTo>
                  <a:pt x="375" y="1078"/>
                </a:moveTo>
                <a:cubicBezTo>
                  <a:pt x="258" y="941"/>
                  <a:pt x="0" y="735"/>
                  <a:pt x="32" y="613"/>
                </a:cubicBezTo>
                <a:cubicBezTo>
                  <a:pt x="64" y="491"/>
                  <a:pt x="380" y="445"/>
                  <a:pt x="567" y="345"/>
                </a:cubicBezTo>
                <a:cubicBezTo>
                  <a:pt x="754" y="245"/>
                  <a:pt x="986" y="22"/>
                  <a:pt x="1153" y="11"/>
                </a:cubicBezTo>
                <a:cubicBezTo>
                  <a:pt x="1320" y="0"/>
                  <a:pt x="1407" y="270"/>
                  <a:pt x="1572" y="278"/>
                </a:cubicBezTo>
                <a:cubicBezTo>
                  <a:pt x="1737" y="286"/>
                  <a:pt x="1979" y="53"/>
                  <a:pt x="2141" y="61"/>
                </a:cubicBezTo>
                <a:cubicBezTo>
                  <a:pt x="2303" y="69"/>
                  <a:pt x="2395" y="290"/>
                  <a:pt x="2543" y="329"/>
                </a:cubicBezTo>
                <a:cubicBezTo>
                  <a:pt x="2691" y="368"/>
                  <a:pt x="2912" y="253"/>
                  <a:pt x="3029" y="295"/>
                </a:cubicBezTo>
                <a:cubicBezTo>
                  <a:pt x="3146" y="337"/>
                  <a:pt x="3116" y="524"/>
                  <a:pt x="3247" y="580"/>
                </a:cubicBezTo>
                <a:cubicBezTo>
                  <a:pt x="3378" y="636"/>
                  <a:pt x="3763" y="549"/>
                  <a:pt x="3816" y="630"/>
                </a:cubicBezTo>
                <a:cubicBezTo>
                  <a:pt x="3869" y="711"/>
                  <a:pt x="3652" y="939"/>
                  <a:pt x="3565" y="1065"/>
                </a:cubicBezTo>
                <a:cubicBezTo>
                  <a:pt x="3478" y="1191"/>
                  <a:pt x="3434" y="1378"/>
                  <a:pt x="3297" y="1384"/>
                </a:cubicBezTo>
                <a:cubicBezTo>
                  <a:pt x="3160" y="1390"/>
                  <a:pt x="2875" y="1080"/>
                  <a:pt x="2744" y="1099"/>
                </a:cubicBezTo>
                <a:cubicBezTo>
                  <a:pt x="2613" y="1118"/>
                  <a:pt x="2622" y="1465"/>
                  <a:pt x="2510" y="1501"/>
                </a:cubicBezTo>
                <a:cubicBezTo>
                  <a:pt x="2398" y="1537"/>
                  <a:pt x="2211" y="1312"/>
                  <a:pt x="2074" y="1317"/>
                </a:cubicBezTo>
                <a:cubicBezTo>
                  <a:pt x="1937" y="1322"/>
                  <a:pt x="1848" y="1540"/>
                  <a:pt x="1689" y="1534"/>
                </a:cubicBezTo>
                <a:cubicBezTo>
                  <a:pt x="1530" y="1528"/>
                  <a:pt x="1279" y="1300"/>
                  <a:pt x="1120" y="1283"/>
                </a:cubicBezTo>
                <a:cubicBezTo>
                  <a:pt x="961" y="1266"/>
                  <a:pt x="860" y="1473"/>
                  <a:pt x="735" y="1434"/>
                </a:cubicBezTo>
                <a:cubicBezTo>
                  <a:pt x="610" y="1395"/>
                  <a:pt x="492" y="1215"/>
                  <a:pt x="375" y="1078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930307" y="1498023"/>
            <a:ext cx="163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Регион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gray">
          <a:xfrm>
            <a:off x="871812" y="1289176"/>
            <a:ext cx="1980220" cy="175189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00B0F0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 smtClean="0">
                <a:solidFill>
                  <a:srgbClr val="002060"/>
                </a:solidFill>
              </a:rPr>
              <a:t>Собственная </a:t>
            </a:r>
          </a:p>
          <a:p>
            <a:pPr algn="ctr" eaLnBrk="0" hangingPunct="0"/>
            <a:r>
              <a:rPr lang="ru-RU" altLang="ru-RU" sz="2000" b="1" dirty="0" smtClean="0">
                <a:solidFill>
                  <a:srgbClr val="002060"/>
                </a:solidFill>
              </a:rPr>
              <a:t>сеть </a:t>
            </a:r>
          </a:p>
          <a:p>
            <a:pPr algn="ctr" eaLnBrk="0" hangingPunct="0"/>
            <a:r>
              <a:rPr lang="ru-RU" altLang="ru-RU" sz="2000" b="1" dirty="0" smtClean="0">
                <a:solidFill>
                  <a:srgbClr val="002060"/>
                </a:solidFill>
              </a:rPr>
              <a:t>абонентов</a:t>
            </a:r>
            <a:endParaRPr lang="en-US" altLang="ru-RU" sz="2000" b="1" dirty="0">
              <a:solidFill>
                <a:srgbClr val="002060"/>
              </a:solidFill>
            </a:endParaRPr>
          </a:p>
        </p:txBody>
      </p:sp>
      <p:pic>
        <p:nvPicPr>
          <p:cNvPr id="19" name="Picture 6" descr="C:\Users\Maria.Ber\Desktop\a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1" y="3399549"/>
            <a:ext cx="1458748" cy="1069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Maria.Ber\Desktop\scheme (Time-Shifted WebTV) r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53" y="2639423"/>
            <a:ext cx="1458748" cy="431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2" descr="data:image/jpeg;base64,/9j/4AAQSkZJRgABAQAAAQABAAD/2wCEAAkGBhQSERUUEhQWFRUWGBgSFRQUFBgWFBUUFBYXFRUUFRQZGyYgFxwjGRYXHzAgIycpLCwsFR4xNTAqNSYrLSkBCQoKDgwOGg8PFy4cHyAsKSwtKSwsLCwsLCksLiksKSwsLCkpLC0sKSwsLCwsKSkpMCwpLCksLCksLCksLCwsLP/AABEIAMwAzAMBIgACEQEDEQH/xAAcAAABBQEBAQAAAAAAAAAAAAAAAwQFBgcCAQj/xABDEAACAQIEAwUECAQDBwUAAAABAgADEQQSITEFQVEGEyJhcTKBkaEHI0JSscHR8BQzcuEkU2IWNHOSosLSQ4Ky4vH/xAAZAQEBAQEBAQAAAAAAAAAAAAAAAgEDBAX/xAAmEQEBAAIBBAIBBAMAAAAAAAAAAQIRAxIhMUEEUTJhgbHwEyIz/9oADAMBAAIRAxEAPwDcYQhAIQhAIQhAIQnjuACSbAaknYAbkwEcbjko02qVGCoouSZ1hcUlRA9NgytqGU3B98x/t72vOLqZKZ+oQ+Ho7bZz5dPjIDs92vr4J70mupN3pH2G/wDE+Y+c2TadvoSY/wBqMXWw/EWRqneU6jgqHOid5bw2JtYE+U0Dst21oY5fAclQe1SYjMPMfeHmPlM0+lU3x1tLZkvzI8KfH0kZXTpjNp3EcH7yojrV7soCAKQsDexuTeXrs/iHan9Y2YqcuYgAnS+tpROCEWtYbHU8tt/xI5S89m2+qbycgaeQPvmTLassOmJaEIS3MQhCAQhCAQhCAQhCAQhCAQhCAQhCAQhCATNfpG7YZs2FonwjSq99Cf8ALHl1+HWTPb/th/DJ3NIjvnGp/wAtDz/qPL4zIa1S/nc7mE2kq9T32HujRv2BFKr358+USPPlOkQ6w9VkZXQlWU5lYGzKeoPvj/inGquKqpUqkMyst2AtfLYXPK9hI9RO7aan97zbjL5bMrPDQuDcTGykWJvcaC52M0HsrVLUST982HQWGm37vMCo1WU3U2mxfRXxPvcK+YjOKhuoOoWy5TbkDb5Tj0XGu95JlF0hCE1AhCEAhCEAhCEAhCEAhCEAhCEAhCEAkF2u7UJgqJOhqsCKadT94j7o/tH/ABnjCYai1WodBsObMdlHmZh/H+M1MTWarUIBNlAGoVRso9Ln5wy01xWLao5dyWZrszNuSYyqN++UKr7/AA1/fnEKj73PwlSIcE7cp4PTnznttYLy/CWx0B1PwiiLtpOEB1tpr/aLKNd7/vpKYLbx1gMfUoVFekxRhsQbe4jmPIxuoNtBb+5ihQX1PumjWOyf0lJXtTxOWnV2DbU3Plf2T5H+0vE+bwu9h8dOUt/ZP6QauGCpW+to6C320/pY+0PI+6c7h9LmX22GEacL4tSxFMVKLh1PQ6g9GHI+Rjuc1iEIQCEIQCEIQCEIQCEIQCJ4jELTRnchVUFmY7ADnFJk30g9su/buKJvRTVmG1Rh581HzPuhlqL7YdqWxla9yKSkimnl99vM/IStM/7M9d7dBpG7t+HObEOXb1MTv7tYO3noBOBy/OXB715xQfCcCdA76XlMKKBpzi6A+k4Ubcp0ttb6/u2wlMdgCwuf36RVRroLaek5sdLC07Uam5+Hp1hjzLobnrt/eeEDTS+vrCwy9fnO2vp++UB1wrjVfDVA9FsptqDqrDoy85q/Zbt7Rxdqb2p1/uE+Fzz7snf039ZjhS53+E0bsnwGjgFTE4s5a1Wy01Iv3SnmRyNtzy2kZyLx20aETp1QfyPIxScnQQhCAQhCAQhCAQhCBQfpE7Y5AcNQPiItVcH2QfsDzI36D1mXVX/TSWnt92bbDVy4BNOoxcHox1IPxlQZ/dziJrlm8ucRdupnpPv/AH8Jx8pcS8Pp5ThjvcwJ98L/AIyox2o20na3Px/OJjzM7UbaXmhZLX6/OOEGgsOnlziKE6/vl5RYctfh6SmFMuu/wngI157+flOkIubanTz855rl/XzmsdXNhp0nrrqNeu3u5zwodNefIeRlt7EdjRiH7+sPqE2BP8xgdv6Qd+u3WZbpsm0h2B7HAWxeIGm9FG5nlUIPy+PSWHi2B75izanYdAOgkrWxGY2Gy6W0CqOVzsJwUF8uZM22XMM1+lpwt26yaQXDeKNhj3dS5o7A7mn/APXy5S34bFBgNQb6gjYjlrK/jsAGBBGsi8HjnwrZWu1E8tyh6r5eUxq+QjTBY4OAQQQRdWGxEdwCEIQCEIQCEIQI/jvBkxVFqT8xoeh5GYBxjhj4aq9NxYqbeo6z6PmP/SRgw2Icne+h87CN6NbUGo3n5RNjv8J6wI5WnBPnOjm9vPLDTWcG2vP92nanymsdL5D97c44S94gvKLLbmfnKCgGm/5bmLKRfQfL84nTOgAHy6a7xcA3/vNY7Vjrp8T0HlPct136beo6zlb2OvXYfrJTgPZ18XWWkgNrgu/JFHM/gB5ww87JdkzjKwvcUU1qPf4IPM/Ie6aXjK4Xu6FIBFtYWGi00Hia3wA8yIvhsFTw9JaFEWRd+rHmSeZJ1kNjVDV3RxcGiCBmZbgVAX8SkH7t7Gcbd11k0Q7RYgCmgGg7ymFW/wDrHxMR7SUXr1ytOlUYIxuyqVAfqHNhp1BiPE8acOgan3dO9Sml1pjN46irbM1zc3t75Xe1OMqVcXUoIatSqzstKkKhFMAH2nA9hFvqfxJAlRNaLwtqjUKff270Aq5DBrlSQCSulyLXtzvOMZgQwh2f4UMNhqVFTcU0C5tszbu9vNiT74/yzm6Kth8S+EfYtSJ8S81/1L+nOXLh3EVqKCGDKfZYc/I9DIvGYMMJCJ3mFcsgLUz7af8AcvQ/jAvsJH8M4otRQVNwdjzHkRyMkIBCEIBCeXhmgezNu3WEzVHPn+U0fNKN2hcVHe3IkH1EwY5jyFqFTuPnGxt0/fvlh7QcAvWD3tufIi1iPXYyu1VKsVbcbeY5GXjfScp7ei8Ous898FI/evnOiSqW9f30i6HQ2H5eXOIKTfaLKTYbTWHAvptFU3Nz8B5RFRrvHGGwxchVBZmNlXcknYCaw54Zwxq9RaVIFnbQXOw5segA1vNl4Pwing6Io09WOtR+bN+nK3IRh2W7OrgaNrA13H1jD7I5IvkPmZLg9Zyyy26YzQjDinDu8ysjZKiElGtca6MrDmpGhEfkzkSFKvjezTVsoq06lldaoWnWXu86MGU+IZgLj2dpL8P4ElN6lQIqvVYvUIJZ3J18TnWw5KLASWvPCYHVp6Z5eckwPGjbEUQw1jicNAgDTfDvnp6qfbTkw/I+ctHC+KrUUEHTbXdT91hI+sl5EcQWtRtUw6F7H61QLgpbmN9+YgXmEiOB8dSumZTpsQfaRvusJLwOTEnaKNEKpgN8VibKTKG2KzFnB5kP630lzxmoMy7i9U4XFZj/ACqps/QN9lre+x8j5SM5fM9Lws8X2lcfhA4115/DUSmdouD31UeIajz8vfLjh8T9g7nVfTp+fvjfiGGBG0rG7m2ZY9N0zSnUvqB5EdCOUVW+kX49gu6qZhs3tD3+1GyHznWXblZoqL6xUDbUxEAW/vFEYX5SknFO1+vLrr6TVOxPZgYWmK1VR37Dwr/lKf8AuI3+HWQ/YTswEUYvELub0KZFielRh+F/XpLk2J3Zj5k9BIyy9Kxns8Uk6zvNOqODcja3qYVu7S3eVUS5CgFgLljYAXO5JAkLeGJNilBte52soLG/SwBi9TQke6M0ZxTBpkAtUq3JF9A7W06yM85hj1VWONyuodKKjezSb1chB8LlvlPXwzjV6lOmPefmxH4SLxXE8qFqldiFOVhT5Mfs2QXjJ6lOvR7xVNi6BS41Nqii4uTpPHfmzescXefH+6siAgam/mQAT0uBG1fGhKiK2xWo7EAkgUwDoBvq0d1W8RH72kPiqn+KTyoVj8Xoie95itXtAgF6eHrVOd2tTX/qN/lG3Z3tK2LFcNRWl3VRaQytmLXpiobmwt7Q0jTjHF0p02u6gnw2zC/n8on2EANGu6kEVMQzgjYgJTQH5SrNRMu6sDGPuEDVvd+cY1BJDhA0b1ElRSpwmmX7wLlfYsuhYdGGze/blHVNbACdQgcNG1Yxw0a1xAjcW8p/ajh4rIQRLZjBK/joFA4Xj3W9Jyc6eyx1LINiPMWA93nLLQxQqpcbjQ+srnabAFWFWn7Sm/qOYPkROeF8ZAs49k6MOfmfUSPxrr+U/WPO1HDWqezbYj37gH1lWegaRCuDqARfkbaqZomLUMvUEfIyt8Y4f3gN9+R5gjYy5dOWkIrDT9JdOwvZUVj/ABOIFsOh8KkfznHK3NQfidOshuxvZ04qoxrsKdHD+LEOTbw7hV9QN+Q85ovDuLLiaYamnd0UZqdKna1kTQMRyvvbkPfLuX0iRJGuajZjpyVeSjpE+MH/AA1a3+W34Ge0TOeLH/D1v+G3/wATIWeVKXeMxd3IDEBc7BQABplBtKx2qooa1BVUDLXw97Ab96rfpJPHV8UtWoKaURTzFhUd2LWKqb92q+v2uUqJNVsVQd6ocPiKWioFU+K/mdLdZ0k7Odvdq9T2j6n8YxNv4cXva9a+W+a2dvZtzjzNc++NMO31VL1qH/raeP5P/O/329PD+cVzg9KolGqn8PVKu5K+IKxVtNybg2Gp847wHDmo4fK+hNVGCZs2RTUWyX5yfDSJxmLZqpphDlVqTF7G2rqd583DC5Xs9dy15T1c+IyvcZwq1arI98pw7A2JU+KvS2I1HsyfrHxH1la7QYwpUcr3YY0qar3rFVI7wlyCqsSQANAOYn2nz1T4zgMPQqKqUUGl2Yrd7k6Ek6nT8ZaPo6FuHofvPWf3NUa3ykC2BWs5ZjWqluVKn3aDlYPUOa3/ALZceCYMUaFOmqZFUWVc2YgXJ1YjU6y8rLOyMZZd0+dpKcIHgPrIcmTXCh9X7zIWeQhCBwYhVSODOSsCIxVCQOPwu8ttWlIvG4TSBnvFcNcESi1k7iqQdEc+5W6+/QfCapxPA76Si9ouHZgdJlm2y6HCOJamk3qnp938xF8UJUUrm1rkOhvfrbVTLLhMZ3qg/aGjDobfnMn03KexTzBWQGyOVLgfaKXy362vtLl2Zp2oD+pvxlTEt3Z0/UD+pvxlJS9OecUH+Hq/8NvwM9SKYnDd5TdL2zKVv0uLQIvtRxhKa1FzAMbKBcX1Avp6XlW4bgqr4jDMtKp3a1kd3IyoFW/iu1r8tpcsPwT6xqhyK76u9OmiOxAtc1LZ9h1khS4WgNyMx6uSx+LXldXbSemb2kAYxWpanR/pY/Foh2ixDJhmZNwUOn3c65h/y3iNTEju6NuSEfAieP5d1xX9v5en483yRIitIR+H5ay1TVqMS1NAmdu6ANRSSKd7X03jn+IiNStd6Q61U/GfK4uS9UkvnT3Zcc1bRQx7LjcQG9k1WC/02Qke4m/oZI8UxtJBmqW02vufISp9sOIrh62c3/ns5A5g08tvPaQPa93WsjDO9OsoNNl8QU28R308JB56E9J9rmzuGO5NvkZXUW1u2CKwy0/Dsc3hYdTbkB156WvJDhvaqnWyixXMLqSDlN+WYjfylAoqqK9QOSO6GayG6gKBZWuQL+LnYZRppeSNBr5lUsqISaaoLsyKgsCLnuxmsTodfOfMny+SXdqOqtFBk9w4fVr++cyOr2wq01CIBYDQsPEw2BuTYX1PPaatwGqWw1FiblqaMT1JUEn4z6nHyTkm46+tn8IQnQeTy06nkDgiN61K8dETllgV7iGBvKbxvhe80utQvITiXDLgwMH45gjTfOvLcdRzERwONyMHGq/a8x+ol+7S8CuDpM1xVI0nKH2Sbj1k1WN9LmrBgCNQdR6S2dnv5I/qb8Zm3AMflIpsdCTk/wDH9JpXZ1fqR/U34zYyzSWSOHrhFLMQANyeUQSZ12y7Yd5iP4dGIVbqSAWzOVuAVGw5X3uffJ5M+jHaMrqLTj+2gF+6yhRe7ObHw+2VH+nfW17Rl/tTXTIczFajgJmABsAWJJPpsBYDW5lf4NUzkGsjAVEKKFfxFdrcipsLBuQJkljKy0qdwpVRSqgVHe60SSMinKelxlJF7EX5T5WXNncvLlcqsVLjxqo1KvlVrgqym6tZhoT1+RtEsASaCm9ylgfRwHX5ED3Srd8uUOtqj3VO8724uqmwpjdfdpbTST3YLGd5Vai4zAoKbXXTOlggvchhYEddp3wy/wA+F4svP278HL0ZSpBcRc2W7a/ZF47w/DqrPTYqFCurnMdSFvoAL6x5iuMUMPdWdVI0yqLm/SwjH/aKrU/3fDuR9+p4V9bf3m8fwccLLbvT2Z/LuU1JpVu23DXq4ioGOmbvUJOnd2vYejafCccEUYrAVcI57utQAendtUGuUEnobqfIiTHHuHYtgteoaZ7s+Kkg1NJhZwD12PP2ZS+PcGtVq1ADlq03WmxY5CvhOnTkb/pPZya13eGlOHcTUYekzBg9BcrHO1M94Be7qPbFgdBcHMDYwbjdDUHKhZNXpUjlqPc5hnAvc631UAgA3lQS6FQ7ZLJtZkSq6mwVqlzcjcNYcxz1cYHDnLq5Y1GzgB2FSmWuNWa+dTcetxPk3jnnbjtc8PhnrOadMGoVsSy77WAzDTL6EbTaOzFComHRavtAAGVv6MuAfw9Alx9bUsWJFiFXRU9B87y8ifT+Px9GEld8d9Oq9hPJ7O7RCEIHkJ7CByREKtC8cQIgVvivCAwOky7tn2SJBIE3JqV5F8S4MKgIsIHzFVuCQ2jDQHpbY/vzmkdlu1aLhAaujhmDDQA6ixBNtxY++IdvewzUr1UFwNSAOQlY7PuO7ObbOQGuARcAkLYFjfppIvZ0x/2XTGdsmKMaaAC1gxOu2+thblcXmS1cSO9u9rhmcsSQxJOmUrr/APgl4x1QqGJKgmy30GYCw3Nydh0lFx2DZ3YkErqQVsDmPVjrbf5SMpcojlxmuyw8I7QWxK1itQimWJIu6ZTTI8Rt4iC3LXbpJrGceWhV8Hd02Zi9QqrOanMZwM33lADD7Mo64Y03UhcqjQ95eo1yBZu7XcXGnkRPC2akB3mYv4DdmU0vERkyX1AFz0tbpPDePG3t4eZPVuPLWIVjURwzaPoFW5cMHt4b6iwtuJLdm6hbd2FimUA5f/Wpq17H7rE398qzYcUwviGZbAOGtTe1wMyEaN5+kneA1A6I4BHjVag6BmzIx6D2lv6Tt8fCdW54VhO+2t0xhKB8ITN1AzuT66xY8TqP/Lotb7z+EfCNX4zhKGilb9KYzMT0v/eL0cZiq38jCsoP26xyj1yz3Ow/gK9T+ZVCj7qD85TuJcLIZMCznWoTSqHcU3uMumxViB8OkvlPsfiav+8YkqOaUBb3Zz+hknw7sXhaJDCnmYEMHclmuOcCl0PonsBnctl0BO422PLaTXCPo6o0WzBFLdSoJ3vuZd55aRMMZ3kZqG2GwuURzCey2vJ7CEAhCEAhCEAhCEDyFp7CAhicGtRSrAEHQyj4z6J6N27pmRWOYoCQtzvYS/whsumcL9GlKmNrkddYliOwSsLAD4TSHWC0xDGRVPoybNcHXYEi9tLaX6fkJ1hfocuSSwFzc6ak3v8AmZruQT2053jwvpnTPpnPD/oeoL7evO3Ieg5SaP0cYUlSUtlBXwnLcEg6231EtsJcknhqP4dwKjQ/l01U9QBm/wCbeSEITQQhCAQhCAQhCAQhCB//2Q=="/>
          <p:cNvSpPr>
            <a:spLocks noChangeAspect="1" noChangeArrowheads="1"/>
          </p:cNvSpPr>
          <p:nvPr/>
        </p:nvSpPr>
        <p:spPr bwMode="auto">
          <a:xfrm>
            <a:off x="107504" y="-4594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4" descr="data:image/jpeg;base64,/9j/4AAQSkZJRgABAQAAAQABAAD/2wCEAAkGBhQSERUUEhQWFRUWGBgSFRQUFBgWFBUUFBYXFRUUFRQZGyYgFxwjGRYXHzAgIycpLCwsFR4xNTAqNSYrLSkBCQoKDgwOGg8PFy4cHyAsKSwtKSwsLCwsLCksLiksKSwsLCkpLC0sKSwsLCwsKSkpMCwpLCksLCksLCksLCwsLP/AABEIAMwAzAMBIgACEQEDEQH/xAAcAAABBQEBAQAAAAAAAAAAAAAAAwQFBgcCAQj/xABDEAACAQIEAwUECAQDBwUAAAABAgADEQQSITEFQVEGEyJhcTKBkaEHI0JSscHR8BQzcuEkU2IWNHOSosLSQ4Ky4vH/xAAZAQEBAQEBAQAAAAAAAAAAAAAAAgEDBAX/xAAmEQEBAAIBBAIBBAMAAAAAAAAAAQIRAxIhMUEEUTJhgbHwEyIz/9oADAMBAAIRAxEAPwDcYQhAIQhAIQhAIQnjuACSbAaknYAbkwEcbjko02qVGCoouSZ1hcUlRA9NgytqGU3B98x/t72vOLqZKZ+oQ+Ho7bZz5dPjIDs92vr4J70mupN3pH2G/wDE+Y+c2TadvoSY/wBqMXWw/EWRqneU6jgqHOid5bw2JtYE+U0Dst21oY5fAclQe1SYjMPMfeHmPlM0+lU3x1tLZkvzI8KfH0kZXTpjNp3EcH7yojrV7soCAKQsDexuTeXrs/iHan9Y2YqcuYgAnS+tpROCEWtYbHU8tt/xI5S89m2+qbycgaeQPvmTLassOmJaEIS3MQhCAQhCAQhCAQhCAQhCAQhCAQhCAQhCATNfpG7YZs2FonwjSq99Cf8ALHl1+HWTPb/th/DJ3NIjvnGp/wAtDz/qPL4zIa1S/nc7mE2kq9T32HujRv2BFKr358+USPPlOkQ6w9VkZXQlWU5lYGzKeoPvj/inGquKqpUqkMyst2AtfLYXPK9hI9RO7aan97zbjL5bMrPDQuDcTGykWJvcaC52M0HsrVLUST982HQWGm37vMCo1WU3U2mxfRXxPvcK+YjOKhuoOoWy5TbkDb5Tj0XGu95JlF0hCE1AhCEAhCEAhCEAhCEAhCEAhCEAhCEAkF2u7UJgqJOhqsCKadT94j7o/tH/ABnjCYai1WodBsObMdlHmZh/H+M1MTWarUIBNlAGoVRso9Ln5wy01xWLao5dyWZrszNuSYyqN++UKr7/AA1/fnEKj73PwlSIcE7cp4PTnznttYLy/CWx0B1PwiiLtpOEB1tpr/aLKNd7/vpKYLbx1gMfUoVFekxRhsQbe4jmPIxuoNtBb+5ihQX1PumjWOyf0lJXtTxOWnV2DbU3Plf2T5H+0vE+bwu9h8dOUt/ZP6QauGCpW+to6C320/pY+0PI+6c7h9LmX22GEacL4tSxFMVKLh1PQ6g9GHI+Rjuc1iEIQCEIQCEIQCEIQCEIQCJ4jELTRnchVUFmY7ADnFJk30g9su/buKJvRTVmG1Rh581HzPuhlqL7YdqWxla9yKSkimnl99vM/IStM/7M9d7dBpG7t+HObEOXb1MTv7tYO3noBOBy/OXB715xQfCcCdA76XlMKKBpzi6A+k4Ubcp0ttb6/u2wlMdgCwuf36RVRroLaek5sdLC07Uam5+Hp1hjzLobnrt/eeEDTS+vrCwy9fnO2vp++UB1wrjVfDVA9FsptqDqrDoy85q/Zbt7Rxdqb2p1/uE+Fzz7snf039ZjhS53+E0bsnwGjgFTE4s5a1Wy01Iv3SnmRyNtzy2kZyLx20aETp1QfyPIxScnQQhCAQhCAQhCAQhCBQfpE7Y5AcNQPiItVcH2QfsDzI36D1mXVX/TSWnt92bbDVy4BNOoxcHox1IPxlQZ/dziJrlm8ucRdupnpPv/AH8Jx8pcS8Pp5ThjvcwJ98L/AIyox2o20na3Px/OJjzM7UbaXmhZLX6/OOEGgsOnlziKE6/vl5RYctfh6SmFMuu/wngI157+flOkIubanTz855rl/XzmsdXNhp0nrrqNeu3u5zwodNefIeRlt7EdjRiH7+sPqE2BP8xgdv6Qd+u3WZbpsm0h2B7HAWxeIGm9FG5nlUIPy+PSWHi2B75izanYdAOgkrWxGY2Gy6W0CqOVzsJwUF8uZM22XMM1+lpwt26yaQXDeKNhj3dS5o7A7mn/APXy5S34bFBgNQb6gjYjlrK/jsAGBBGsi8HjnwrZWu1E8tyh6r5eUxq+QjTBY4OAQQQRdWGxEdwCEIQCEIQCEIQI/jvBkxVFqT8xoeh5GYBxjhj4aq9NxYqbeo6z6PmP/SRgw2Icne+h87CN6NbUGo3n5RNjv8J6wI5WnBPnOjm9vPLDTWcG2vP92nanymsdL5D97c44S94gvKLLbmfnKCgGm/5bmLKRfQfL84nTOgAHy6a7xcA3/vNY7Vjrp8T0HlPct136beo6zlb2OvXYfrJTgPZ18XWWkgNrgu/JFHM/gB5ww87JdkzjKwvcUU1qPf4IPM/Ie6aXjK4Xu6FIBFtYWGi00Hia3wA8yIvhsFTw9JaFEWRd+rHmSeZJ1kNjVDV3RxcGiCBmZbgVAX8SkH7t7Gcbd11k0Q7RYgCmgGg7ymFW/wDrHxMR7SUXr1ytOlUYIxuyqVAfqHNhp1BiPE8acOgan3dO9Sml1pjN46irbM1zc3t75Xe1OMqVcXUoIatSqzstKkKhFMAH2nA9hFvqfxJAlRNaLwtqjUKff270Aq5DBrlSQCSulyLXtzvOMZgQwh2f4UMNhqVFTcU0C5tszbu9vNiT74/yzm6Kth8S+EfYtSJ8S81/1L+nOXLh3EVqKCGDKfZYc/I9DIvGYMMJCJ3mFcsgLUz7af8AcvQ/jAvsJH8M4otRQVNwdjzHkRyMkIBCEIBCeXhmgezNu3WEzVHPn+U0fNKN2hcVHe3IkH1EwY5jyFqFTuPnGxt0/fvlh7QcAvWD3tufIi1iPXYyu1VKsVbcbeY5GXjfScp7ei8Ous898FI/evnOiSqW9f30i6HQ2H5eXOIKTfaLKTYbTWHAvptFU3Nz8B5RFRrvHGGwxchVBZmNlXcknYCaw54Zwxq9RaVIFnbQXOw5segA1vNl4Pwing6Io09WOtR+bN+nK3IRh2W7OrgaNrA13H1jD7I5IvkPmZLg9Zyyy26YzQjDinDu8ysjZKiElGtca6MrDmpGhEfkzkSFKvjezTVsoq06lldaoWnWXu86MGU+IZgLj2dpL8P4ElN6lQIqvVYvUIJZ3J18TnWw5KLASWvPCYHVp6Z5eckwPGjbEUQw1jicNAgDTfDvnp6qfbTkw/I+ctHC+KrUUEHTbXdT91hI+sl5EcQWtRtUw6F7H61QLgpbmN9+YgXmEiOB8dSumZTpsQfaRvusJLwOTEnaKNEKpgN8VibKTKG2KzFnB5kP630lzxmoMy7i9U4XFZj/ACqps/QN9lre+x8j5SM5fM9Lws8X2lcfhA4115/DUSmdouD31UeIajz8vfLjh8T9g7nVfTp+fvjfiGGBG0rG7m2ZY9N0zSnUvqB5EdCOUVW+kX49gu6qZhs3tD3+1GyHznWXblZoqL6xUDbUxEAW/vFEYX5SknFO1+vLrr6TVOxPZgYWmK1VR37Dwr/lKf8AuI3+HWQ/YTswEUYvELub0KZFielRh+F/XpLk2J3Zj5k9BIyy9Kxns8Uk6zvNOqODcja3qYVu7S3eVUS5CgFgLljYAXO5JAkLeGJNilBte52soLG/SwBi9TQke6M0ZxTBpkAtUq3JF9A7W06yM85hj1VWONyuodKKjezSb1chB8LlvlPXwzjV6lOmPefmxH4SLxXE8qFqldiFOVhT5Mfs2QXjJ6lOvR7xVNi6BS41Nqii4uTpPHfmzescXefH+6siAgam/mQAT0uBG1fGhKiK2xWo7EAkgUwDoBvq0d1W8RH72kPiqn+KTyoVj8Xoie95itXtAgF6eHrVOd2tTX/qN/lG3Z3tK2LFcNRWl3VRaQytmLXpiobmwt7Q0jTjHF0p02u6gnw2zC/n8on2EANGu6kEVMQzgjYgJTQH5SrNRMu6sDGPuEDVvd+cY1BJDhA0b1ElRSpwmmX7wLlfYsuhYdGGze/blHVNbACdQgcNG1Yxw0a1xAjcW8p/ajh4rIQRLZjBK/joFA4Xj3W9Jyc6eyx1LINiPMWA93nLLQxQqpcbjQ+srnabAFWFWn7Sm/qOYPkROeF8ZAs49k6MOfmfUSPxrr+U/WPO1HDWqezbYj37gH1lWegaRCuDqARfkbaqZomLUMvUEfIyt8Y4f3gN9+R5gjYy5dOWkIrDT9JdOwvZUVj/ABOIFsOh8KkfznHK3NQfidOshuxvZ04qoxrsKdHD+LEOTbw7hV9QN+Q85ovDuLLiaYamnd0UZqdKna1kTQMRyvvbkPfLuX0iRJGuajZjpyVeSjpE+MH/AA1a3+W34Ge0TOeLH/D1v+G3/wATIWeVKXeMxd3IDEBc7BQABplBtKx2qooa1BVUDLXw97Ab96rfpJPHV8UtWoKaURTzFhUd2LWKqb92q+v2uUqJNVsVQd6ocPiKWioFU+K/mdLdZ0k7Odvdq9T2j6n8YxNv4cXva9a+W+a2dvZtzjzNc++NMO31VL1qH/raeP5P/O/329PD+cVzg9KolGqn8PVKu5K+IKxVtNybg2Gp847wHDmo4fK+hNVGCZs2RTUWyX5yfDSJxmLZqpphDlVqTF7G2rqd583DC5Xs9dy15T1c+IyvcZwq1arI98pw7A2JU+KvS2I1HsyfrHxH1la7QYwpUcr3YY0qar3rFVI7wlyCqsSQANAOYn2nz1T4zgMPQqKqUUGl2Yrd7k6Ek6nT8ZaPo6FuHofvPWf3NUa3ykC2BWs5ZjWqluVKn3aDlYPUOa3/ALZceCYMUaFOmqZFUWVc2YgXJ1YjU6y8rLOyMZZd0+dpKcIHgPrIcmTXCh9X7zIWeQhCBwYhVSODOSsCIxVCQOPwu8ttWlIvG4TSBnvFcNcESi1k7iqQdEc+5W6+/QfCapxPA76Si9ouHZgdJlm2y6HCOJamk3qnp938xF8UJUUrm1rkOhvfrbVTLLhMZ3qg/aGjDobfnMn03KexTzBWQGyOVLgfaKXy362vtLl2Zp2oD+pvxlTEt3Z0/UD+pvxlJS9OecUH+Hq/8NvwM9SKYnDd5TdL2zKVv0uLQIvtRxhKa1FzAMbKBcX1Avp6XlW4bgqr4jDMtKp3a1kd3IyoFW/iu1r8tpcsPwT6xqhyK76u9OmiOxAtc1LZ9h1khS4WgNyMx6uSx+LXldXbSemb2kAYxWpanR/pY/Foh2ixDJhmZNwUOn3c65h/y3iNTEju6NuSEfAieP5d1xX9v5en483yRIitIR+H5ay1TVqMS1NAmdu6ANRSSKd7X03jn+IiNStd6Q61U/GfK4uS9UkvnT3Zcc1bRQx7LjcQG9k1WC/02Qke4m/oZI8UxtJBmqW02vufISp9sOIrh62c3/ns5A5g08tvPaQPa93WsjDO9OsoNNl8QU28R308JB56E9J9rmzuGO5NvkZXUW1u2CKwy0/Dsc3hYdTbkB156WvJDhvaqnWyixXMLqSDlN+WYjfylAoqqK9QOSO6GayG6gKBZWuQL+LnYZRppeSNBr5lUsqISaaoLsyKgsCLnuxmsTodfOfMny+SXdqOqtFBk9w4fVr++cyOr2wq01CIBYDQsPEw2BuTYX1PPaatwGqWw1FiblqaMT1JUEn4z6nHyTkm46+tn8IQnQeTy06nkDgiN61K8dETllgV7iGBvKbxvhe80utQvITiXDLgwMH45gjTfOvLcdRzERwONyMHGq/a8x+ol+7S8CuDpM1xVI0nKH2Sbj1k1WN9LmrBgCNQdR6S2dnv5I/qb8Zm3AMflIpsdCTk/wDH9JpXZ1fqR/U34zYyzSWSOHrhFLMQANyeUQSZ12y7Yd5iP4dGIVbqSAWzOVuAVGw5X3uffJ5M+jHaMrqLTj+2gF+6yhRe7ObHw+2VH+nfW17Rl/tTXTIczFajgJmABsAWJJPpsBYDW5lf4NUzkGsjAVEKKFfxFdrcipsLBuQJkljKy0qdwpVRSqgVHe60SSMinKelxlJF7EX5T5WXNncvLlcqsVLjxqo1KvlVrgqym6tZhoT1+RtEsASaCm9ylgfRwHX5ED3Srd8uUOtqj3VO8724uqmwpjdfdpbTST3YLGd5Vai4zAoKbXXTOlggvchhYEddp3wy/wA+F4svP278HL0ZSpBcRc2W7a/ZF47w/DqrPTYqFCurnMdSFvoAL6x5iuMUMPdWdVI0yqLm/SwjH/aKrU/3fDuR9+p4V9bf3m8fwccLLbvT2Z/LuU1JpVu23DXq4ioGOmbvUJOnd2vYejafCccEUYrAVcI57utQAendtUGuUEnobqfIiTHHuHYtgteoaZ7s+Kkg1NJhZwD12PP2ZS+PcGtVq1ADlq03WmxY5CvhOnTkb/pPZya13eGlOHcTUYekzBg9BcrHO1M94Be7qPbFgdBcHMDYwbjdDUHKhZNXpUjlqPc5hnAvc631UAgA3lQS6FQ7ZLJtZkSq6mwVqlzcjcNYcxz1cYHDnLq5Y1GzgB2FSmWuNWa+dTcetxPk3jnnbjtc8PhnrOadMGoVsSy77WAzDTL6EbTaOzFComHRavtAAGVv6MuAfw9Alx9bUsWJFiFXRU9B87y8ifT+Px9GEld8d9Oq9hPJ7O7RCEIHkJ7CByREKtC8cQIgVvivCAwOky7tn2SJBIE3JqV5F8S4MKgIsIHzFVuCQ2jDQHpbY/vzmkdlu1aLhAaujhmDDQA6ixBNtxY++IdvewzUr1UFwNSAOQlY7PuO7ObbOQGuARcAkLYFjfppIvZ0x/2XTGdsmKMaaAC1gxOu2+thblcXmS1cSO9u9rhmcsSQxJOmUrr/APgl4x1QqGJKgmy30GYCw3Nydh0lFx2DZ3YkErqQVsDmPVjrbf5SMpcojlxmuyw8I7QWxK1itQimWJIu6ZTTI8Rt4iC3LXbpJrGceWhV8Hd02Zi9QqrOanMZwM33lADD7Mo64Y03UhcqjQ95eo1yBZu7XcXGnkRPC2akB3mYv4DdmU0vERkyX1AFz0tbpPDePG3t4eZPVuPLWIVjURwzaPoFW5cMHt4b6iwtuJLdm6hbd2FimUA5f/Wpq17H7rE398qzYcUwviGZbAOGtTe1wMyEaN5+kneA1A6I4BHjVag6BmzIx6D2lv6Tt8fCdW54VhO+2t0xhKB8ITN1AzuT66xY8TqP/Lotb7z+EfCNX4zhKGilb9KYzMT0v/eL0cZiq38jCsoP26xyj1yz3Ow/gK9T+ZVCj7qD85TuJcLIZMCznWoTSqHcU3uMumxViB8OkvlPsfiav+8YkqOaUBb3Zz+hknw7sXhaJDCnmYEMHclmuOcCl0PonsBnctl0BO422PLaTXCPo6o0WzBFLdSoJ3vuZd55aRMMZ3kZqG2GwuURzCey2vJ7CEAhCEAhCEAhCEDyFp7CAhicGtRSrAEHQyj4z6J6N27pmRWOYoCQtzvYS/whsumcL9GlKmNrkddYliOwSsLAD4TSHWC0xDGRVPoybNcHXYEi9tLaX6fkJ1hfocuSSwFzc6ak3v8AmZruQT2053jwvpnTPpnPD/oeoL7evO3Ieg5SaP0cYUlSUtlBXwnLcEg6231EtsJcknhqP4dwKjQ/l01U9QBm/wCbeSEITQQhCAQhCAQhCAQhCB//2Q=="/>
          <p:cNvSpPr>
            <a:spLocks noChangeAspect="1" noChangeArrowheads="1"/>
          </p:cNvSpPr>
          <p:nvPr/>
        </p:nvSpPr>
        <p:spPr bwMode="auto">
          <a:xfrm>
            <a:off x="259904" y="-3070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6" descr="http://s1.iconbird.com/ico/0912/Urbanstories/w256h2561347187616HousebyArtdesigner.l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85" y="3399549"/>
            <a:ext cx="1332746" cy="1332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ria\Desktop\CodecWork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0" y="3535030"/>
            <a:ext cx="1493240" cy="376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8</a:t>
            </a:fld>
            <a:endParaRPr lang="ru-RU" sz="1400" b="1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8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66124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5085184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42484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Bef>
                <a:spcPts val="800"/>
              </a:spcBef>
              <a:spcAft>
                <a:spcPts val="1200"/>
              </a:spcAft>
              <a:buNone/>
            </a:pPr>
            <a:r>
              <a:rPr lang="ru-RU" b="1" u="sng" dirty="0">
                <a:solidFill>
                  <a:srgbClr val="0070C0"/>
                </a:solidFill>
              </a:rPr>
              <a:t>Ресурсы для строительства ГС в каждом </a:t>
            </a:r>
            <a:r>
              <a:rPr lang="ru-RU" b="1" u="sng" dirty="0" smtClean="0">
                <a:solidFill>
                  <a:srgbClr val="0070C0"/>
                </a:solidFill>
              </a:rPr>
              <a:t>регионе</a:t>
            </a:r>
            <a:endParaRPr lang="en-US" b="1" u="sng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buClr>
                <a:srgbClr val="002060"/>
              </a:buClr>
              <a:buBlip>
                <a:blip r:embed="rId3"/>
              </a:buBlip>
            </a:pPr>
            <a:r>
              <a:rPr lang="ru-RU" sz="2900" b="1" dirty="0" smtClean="0">
                <a:solidFill>
                  <a:srgbClr val="000080"/>
                </a:solidFill>
              </a:rPr>
              <a:t>Серверы </a:t>
            </a:r>
            <a:r>
              <a:rPr lang="ru-RU" sz="2900" b="1" dirty="0">
                <a:solidFill>
                  <a:srgbClr val="000080"/>
                </a:solidFill>
              </a:rPr>
              <a:t>приема каналов</a:t>
            </a:r>
          </a:p>
          <a:p>
            <a:pPr>
              <a:spcBef>
                <a:spcPts val="600"/>
              </a:spcBef>
              <a:buClr>
                <a:srgbClr val="002060"/>
              </a:buClr>
              <a:buBlip>
                <a:blip r:embed="rId3"/>
              </a:buBlip>
            </a:pPr>
            <a:r>
              <a:rPr lang="ru-RU" sz="2900" b="1" dirty="0" smtClean="0">
                <a:solidFill>
                  <a:srgbClr val="000080"/>
                </a:solidFill>
              </a:rPr>
              <a:t>Серверы </a:t>
            </a:r>
            <a:r>
              <a:rPr lang="ru-RU" sz="2900" b="1" dirty="0">
                <a:solidFill>
                  <a:srgbClr val="000080"/>
                </a:solidFill>
              </a:rPr>
              <a:t>кодирования каналов</a:t>
            </a:r>
          </a:p>
          <a:p>
            <a:pPr>
              <a:spcBef>
                <a:spcPts val="600"/>
              </a:spcBef>
              <a:buClr>
                <a:srgbClr val="002060"/>
              </a:buClr>
              <a:buBlip>
                <a:blip r:embed="rId3"/>
              </a:buBlip>
            </a:pPr>
            <a:r>
              <a:rPr lang="ru-RU" sz="2900" b="1" dirty="0" smtClean="0">
                <a:solidFill>
                  <a:srgbClr val="000080"/>
                </a:solidFill>
              </a:rPr>
              <a:t>Серверы </a:t>
            </a:r>
            <a:r>
              <a:rPr lang="ru-RU" sz="2900" b="1" dirty="0">
                <a:solidFill>
                  <a:srgbClr val="000080"/>
                </a:solidFill>
              </a:rPr>
              <a:t>распространения контента</a:t>
            </a:r>
          </a:p>
          <a:p>
            <a:pPr>
              <a:spcBef>
                <a:spcPts val="600"/>
              </a:spcBef>
              <a:buClr>
                <a:srgbClr val="002060"/>
              </a:buClr>
              <a:buBlip>
                <a:blip r:embed="rId3"/>
              </a:buBlip>
            </a:pPr>
            <a:r>
              <a:rPr lang="ru-RU" sz="2900" b="1" dirty="0" smtClean="0">
                <a:solidFill>
                  <a:srgbClr val="000080"/>
                </a:solidFill>
              </a:rPr>
              <a:t>Серверы </a:t>
            </a:r>
            <a:r>
              <a:rPr lang="ru-RU" sz="2900" b="1" dirty="0">
                <a:solidFill>
                  <a:srgbClr val="000080"/>
                </a:solidFill>
              </a:rPr>
              <a:t>закрытия контента</a:t>
            </a:r>
          </a:p>
          <a:p>
            <a:pPr>
              <a:spcBef>
                <a:spcPts val="600"/>
              </a:spcBef>
              <a:buClr>
                <a:srgbClr val="002060"/>
              </a:buClr>
              <a:buBlip>
                <a:blip r:embed="rId3"/>
              </a:buBlip>
            </a:pPr>
            <a:r>
              <a:rPr lang="ru-RU" sz="2900" b="1" dirty="0" smtClean="0">
                <a:solidFill>
                  <a:srgbClr val="000080"/>
                </a:solidFill>
              </a:rPr>
              <a:t>Серверы учета </a:t>
            </a:r>
            <a:r>
              <a:rPr lang="ru-RU" sz="2900" b="1" dirty="0">
                <a:solidFill>
                  <a:srgbClr val="000080"/>
                </a:solidFill>
              </a:rPr>
              <a:t>и контроля</a:t>
            </a:r>
          </a:p>
          <a:p>
            <a:pPr marL="0" indent="0">
              <a:spcBef>
                <a:spcPts val="600"/>
              </a:spcBef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Недостатки</a:t>
            </a:r>
            <a:endParaRPr lang="ru-RU" b="1" u="sng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buClr>
                <a:srgbClr val="002060"/>
              </a:buClr>
              <a:buBlip>
                <a:blip r:embed="rId3"/>
              </a:buBlip>
            </a:pPr>
            <a:r>
              <a:rPr lang="ru-RU" sz="2900" b="1" dirty="0">
                <a:solidFill>
                  <a:srgbClr val="000080"/>
                </a:solidFill>
              </a:rPr>
              <a:t>Отсутствие единой системы контроля и распространения</a:t>
            </a:r>
          </a:p>
          <a:p>
            <a:pPr>
              <a:spcBef>
                <a:spcPts val="600"/>
              </a:spcBef>
              <a:buClr>
                <a:srgbClr val="002060"/>
              </a:buClr>
              <a:buBlip>
                <a:blip r:embed="rId3"/>
              </a:buBlip>
            </a:pPr>
            <a:r>
              <a:rPr lang="ru-RU" sz="2900" b="1" dirty="0">
                <a:solidFill>
                  <a:srgbClr val="000080"/>
                </a:solidFill>
              </a:rPr>
              <a:t>Сложность  масштабирования решения</a:t>
            </a:r>
          </a:p>
          <a:p>
            <a:pPr>
              <a:spcBef>
                <a:spcPts val="600"/>
              </a:spcBef>
              <a:buClr>
                <a:srgbClr val="002060"/>
              </a:buClr>
              <a:buBlip>
                <a:blip r:embed="rId3"/>
              </a:buBlip>
            </a:pPr>
            <a:r>
              <a:rPr lang="ru-RU" sz="2900" b="1" dirty="0">
                <a:solidFill>
                  <a:srgbClr val="000080"/>
                </a:solidFill>
              </a:rPr>
              <a:t>Сложность добавления нового функционала ввиду необходимости дублирования в каждой точке</a:t>
            </a:r>
          </a:p>
          <a:p>
            <a:pPr>
              <a:spcBef>
                <a:spcPts val="600"/>
              </a:spcBef>
              <a:buClr>
                <a:srgbClr val="002060"/>
              </a:buClr>
              <a:buBlip>
                <a:blip r:embed="rId3"/>
              </a:buBlip>
            </a:pPr>
            <a:r>
              <a:rPr lang="ru-RU" sz="2900" b="1" dirty="0">
                <a:solidFill>
                  <a:srgbClr val="000080"/>
                </a:solidFill>
              </a:rPr>
              <a:t>Материальные затраты</a:t>
            </a: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085584" cy="4180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ресурсов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400" b="1" smtClean="0">
                <a:solidFill>
                  <a:srgbClr val="000080"/>
                </a:solidFill>
              </a:rPr>
              <a:pPr algn="ctr"/>
              <a:t>9</a:t>
            </a:fld>
            <a:endParaRPr lang="ru-RU" sz="14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9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997</Words>
  <Application>Microsoft Office PowerPoint</Application>
  <PresentationFormat>Экран (4:3)</PresentationFormat>
  <Paragraphs>343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Тема Office</vt:lpstr>
      <vt:lpstr>2_Тема Office</vt:lpstr>
      <vt:lpstr>6_Тема Office</vt:lpstr>
      <vt:lpstr>7_Тема Office</vt:lpstr>
      <vt:lpstr>14_Тема Office</vt:lpstr>
      <vt:lpstr>15_Тема Office</vt:lpstr>
      <vt:lpstr>16_Тема Office</vt:lpstr>
      <vt:lpstr>1_Тема Office</vt:lpstr>
      <vt:lpstr>3_Тема Office</vt:lpstr>
      <vt:lpstr>17_Тема Office</vt:lpstr>
      <vt:lpstr>12_Тема Office</vt:lpstr>
      <vt:lpstr>13_Тема Office</vt:lpstr>
      <vt:lpstr>9_Тема Office</vt:lpstr>
      <vt:lpstr>8_Тема Office</vt:lpstr>
      <vt:lpstr>18_Тема Office</vt:lpstr>
      <vt:lpstr>19_Тема Office</vt:lpstr>
      <vt:lpstr>Слайд 1</vt:lpstr>
      <vt:lpstr>О компании</vt:lpstr>
      <vt:lpstr>Слайд 3</vt:lpstr>
      <vt:lpstr>Развитие стандартов сжатия видео</vt:lpstr>
      <vt:lpstr>Технологии доставки цифрового ТВ</vt:lpstr>
      <vt:lpstr>Стандартные решения</vt:lpstr>
      <vt:lpstr>Этапы строительства в регионах</vt:lpstr>
      <vt:lpstr>Зоны проникновения</vt:lpstr>
      <vt:lpstr>Использование ресурсов</vt:lpstr>
      <vt:lpstr>Единая и распределенная сеть головных станций</vt:lpstr>
      <vt:lpstr>Технология Apple HTTP Live Streaming (HLS)</vt:lpstr>
      <vt:lpstr>Мультискрин и адаптивное кодирование от Элекард</vt:lpstr>
      <vt:lpstr>Головная станция Столица</vt:lpstr>
      <vt:lpstr>Головная станция Регион</vt:lpstr>
      <vt:lpstr>Преимущества решения</vt:lpstr>
      <vt:lpstr>Способы повышения надежности систем</vt:lpstr>
      <vt:lpstr> Онлайн мониторинг качества вещания – MultiStream Player </vt:lpstr>
      <vt:lpstr>Слайд 18</vt:lpstr>
      <vt:lpstr>Elecard StreamScope</vt:lpstr>
      <vt:lpstr>Онлайн мониторинг качества вещания – Stream Inspector</vt:lpstr>
      <vt:lpstr>Сase Study 1</vt:lpstr>
      <vt:lpstr>Сase Study 2</vt:lpstr>
      <vt:lpstr>Case Study 3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nikola</cp:lastModifiedBy>
  <cp:revision>64</cp:revision>
  <dcterms:created xsi:type="dcterms:W3CDTF">2014-04-01T03:46:11Z</dcterms:created>
  <dcterms:modified xsi:type="dcterms:W3CDTF">2014-05-23T04:12:27Z</dcterms:modified>
</cp:coreProperties>
</file>