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1" r:id="rId3"/>
    <p:sldId id="264" r:id="rId4"/>
    <p:sldId id="263" r:id="rId5"/>
    <p:sldId id="265" r:id="rId6"/>
    <p:sldId id="278" r:id="rId7"/>
    <p:sldId id="279" r:id="rId8"/>
    <p:sldId id="280" r:id="rId9"/>
    <p:sldId id="281" r:id="rId10"/>
    <p:sldId id="282" r:id="rId11"/>
    <p:sldId id="266" r:id="rId12"/>
    <p:sldId id="283" r:id="rId13"/>
    <p:sldId id="284" r:id="rId14"/>
    <p:sldId id="285" r:id="rId15"/>
    <p:sldId id="286" r:id="rId16"/>
    <p:sldId id="289" r:id="rId17"/>
    <p:sldId id="288" r:id="rId18"/>
    <p:sldId id="273" r:id="rId19"/>
    <p:sldId id="262" r:id="rId20"/>
    <p:sldId id="277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72867" autoAdjust="0"/>
  </p:normalViewPr>
  <p:slideViewPr>
    <p:cSldViewPr>
      <p:cViewPr varScale="1">
        <p:scale>
          <a:sx n="66" d="100"/>
          <a:sy n="66" d="100"/>
        </p:scale>
        <p:origin x="-21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22"/>
    </p:cViewPr>
  </p:sorterViewPr>
  <p:notesViewPr>
    <p:cSldViewPr>
      <p:cViewPr varScale="1">
        <p:scale>
          <a:sx n="45" d="100"/>
          <a:sy n="45" d="100"/>
        </p:scale>
        <p:origin x="-13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2DAC4-F18F-44A8-8DDB-EC22A3C0293B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C36A0-6B90-4FFE-8BF4-0410AC93A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4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Презентация компании </a:t>
            </a:r>
            <a:r>
              <a:rPr lang="en-US" dirty="0" smtClean="0"/>
              <a:t>VAS Experts</a:t>
            </a:r>
            <a:r>
              <a:rPr lang="en-US" baseline="0" dirty="0" smtClean="0"/>
              <a:t> </a:t>
            </a:r>
            <a:r>
              <a:rPr lang="ru-RU" baseline="0" dirty="0" smtClean="0"/>
              <a:t>на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форуме «Телеком двух столиц 2014. Эффективные пути повышения конкурентоспособности операторов связи в мегаполисах»</a:t>
            </a:r>
            <a:r>
              <a:rPr lang="ru-RU" baseline="0" dirty="0" smtClean="0"/>
              <a:t>, г. Санкт-Петербург, 20 февраля 2014 года</a:t>
            </a:r>
            <a:r>
              <a:rPr lang="en-US" baseline="0" dirty="0" smtClean="0"/>
              <a:t> </a:t>
            </a:r>
            <a:r>
              <a:rPr lang="ru-RU" baseline="0" dirty="0" smtClean="0"/>
              <a:t>и конференции КРОС 2014, г. Екатеринбург, 25 мая </a:t>
            </a:r>
            <a:r>
              <a:rPr lang="ru-RU" baseline="0" smtClean="0"/>
              <a:t>20014 года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36A0-6B90-4FFE-8BF4-0410AC93ABB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33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/>
            </a:r>
            <a:br>
              <a:rPr lang="en-US" baseline="0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36A0-6B90-4FFE-8BF4-0410AC93ABB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27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</a:rPr>
              <a:t>Доход</a:t>
            </a:r>
            <a:r>
              <a:rPr lang="ru-RU" altLang="ru-RU" baseline="0" dirty="0" smtClean="0">
                <a:solidFill>
                  <a:schemeClr val="bg1"/>
                </a:solidFill>
              </a:rPr>
              <a:t> косвенный </a:t>
            </a:r>
            <a:r>
              <a:rPr lang="en-US" altLang="ru-RU" baseline="0" dirty="0" smtClean="0">
                <a:solidFill>
                  <a:schemeClr val="bg1"/>
                </a:solidFill>
              </a:rPr>
              <a:t>:</a:t>
            </a:r>
            <a:r>
              <a:rPr lang="ru-RU" altLang="ru-RU" baseline="0" dirty="0" smtClean="0">
                <a:solidFill>
                  <a:schemeClr val="bg1"/>
                </a:solidFill>
              </a:rPr>
              <a:t> от продажи подписки на телеканал или какой-либо другой услуги оператора</a:t>
            </a:r>
            <a:r>
              <a:rPr lang="en-US" altLang="ru-RU" baseline="0" dirty="0" smtClean="0">
                <a:solidFill>
                  <a:schemeClr val="bg1"/>
                </a:solidFill>
              </a:rPr>
              <a:t/>
            </a:r>
            <a:br>
              <a:rPr lang="en-US" altLang="ru-RU" baseline="0" dirty="0" smtClean="0">
                <a:solidFill>
                  <a:schemeClr val="bg1"/>
                </a:solidFill>
              </a:rPr>
            </a:br>
            <a:r>
              <a:rPr lang="ru-RU" altLang="ru-RU" baseline="0" dirty="0" smtClean="0">
                <a:solidFill>
                  <a:schemeClr val="bg1"/>
                </a:solidFill>
              </a:rPr>
              <a:t>Оповещение позволяет быстро донести информацию до каждого абонента в удобной для принятия решения время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36A0-6B90-4FFE-8BF4-0410AC93ABB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27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aseline="0" dirty="0" smtClean="0">
                <a:solidFill>
                  <a:schemeClr val="bg1"/>
                </a:solidFill>
              </a:rPr>
              <a:t>Интеграция </a:t>
            </a:r>
            <a:r>
              <a:rPr lang="en-US" altLang="ru-RU" baseline="0" dirty="0" smtClean="0">
                <a:solidFill>
                  <a:schemeClr val="bg1"/>
                </a:solidFill>
              </a:rPr>
              <a:t>CISCO SCE</a:t>
            </a:r>
            <a:r>
              <a:rPr lang="ru-RU" altLang="ru-RU" baseline="0" dirty="0" smtClean="0">
                <a:solidFill>
                  <a:schemeClr val="bg1"/>
                </a:solidFill>
              </a:rPr>
              <a:t> с базой ЦАИР , стоимость решения от 1 млн</a:t>
            </a:r>
            <a:br>
              <a:rPr lang="ru-RU" altLang="ru-RU" baseline="0" dirty="0" smtClean="0">
                <a:solidFill>
                  <a:schemeClr val="bg1"/>
                </a:solidFill>
              </a:rPr>
            </a:br>
            <a:r>
              <a:rPr lang="ru-RU" altLang="ru-RU" baseline="0" dirty="0" smtClean="0">
                <a:solidFill>
                  <a:schemeClr val="bg1"/>
                </a:solidFill>
              </a:rPr>
              <a:t>Фактически непригодна для использования – подтверждается малым</a:t>
            </a:r>
            <a:r>
              <a:rPr lang="en-US" altLang="ru-RU" baseline="0" dirty="0" smtClean="0">
                <a:solidFill>
                  <a:schemeClr val="bg1"/>
                </a:solidFill>
              </a:rPr>
              <a:t> </a:t>
            </a:r>
            <a:r>
              <a:rPr lang="ru-RU" altLang="ru-RU" baseline="0" dirty="0" smtClean="0">
                <a:solidFill>
                  <a:schemeClr val="bg1"/>
                </a:solidFill>
              </a:rPr>
              <a:t>количеством пользователей услуги</a:t>
            </a:r>
            <a:r>
              <a:rPr lang="en-US" altLang="ru-RU" baseline="0" dirty="0" smtClean="0">
                <a:solidFill>
                  <a:schemeClr val="bg1"/>
                </a:solidFill>
              </a:rPr>
              <a:t>:</a:t>
            </a:r>
            <a:r>
              <a:rPr lang="ru-RU" altLang="ru-RU" baseline="0" dirty="0" smtClean="0">
                <a:solidFill>
                  <a:schemeClr val="bg1"/>
                </a:solidFill>
              </a:rPr>
              <a:t> </a:t>
            </a:r>
            <a:br>
              <a:rPr lang="ru-RU" altLang="ru-RU" baseline="0" dirty="0" smtClean="0">
                <a:solidFill>
                  <a:schemeClr val="bg1"/>
                </a:solidFill>
              </a:rPr>
            </a:br>
            <a:r>
              <a:rPr lang="ru-RU" altLang="ru-RU" baseline="0" dirty="0" smtClean="0">
                <a:solidFill>
                  <a:schemeClr val="bg1"/>
                </a:solidFill>
              </a:rPr>
              <a:t>единый список на взрослых и детей, действующий сразу на все домохозяйство, и без разделения детей по возрасту, нет возможности родителям </a:t>
            </a:r>
            <a:r>
              <a:rPr lang="ru-RU" altLang="ru-RU" baseline="0" dirty="0" err="1" smtClean="0">
                <a:solidFill>
                  <a:schemeClr val="bg1"/>
                </a:solidFill>
              </a:rPr>
              <a:t>кастомизировать</a:t>
            </a:r>
            <a:r>
              <a:rPr lang="ru-RU" altLang="ru-RU" baseline="0" dirty="0" smtClean="0">
                <a:solidFill>
                  <a:schemeClr val="bg1"/>
                </a:solidFill>
              </a:rPr>
              <a:t> услугу (например, добавить</a:t>
            </a:r>
            <a:r>
              <a:rPr lang="en-US" altLang="ru-RU" baseline="0" dirty="0" smtClean="0">
                <a:solidFill>
                  <a:schemeClr val="bg1"/>
                </a:solidFill>
              </a:rPr>
              <a:t> VK)</a:t>
            </a:r>
            <a:r>
              <a:rPr lang="ru-RU" altLang="ru-RU" baseline="0" dirty="0" smtClean="0">
                <a:solidFill>
                  <a:schemeClr val="bg1"/>
                </a:solidFill>
              </a:rPr>
              <a:t>, контролировать</a:t>
            </a:r>
            <a:br>
              <a:rPr lang="ru-RU" altLang="ru-RU" baseline="0" dirty="0" smtClean="0">
                <a:solidFill>
                  <a:schemeClr val="bg1"/>
                </a:solidFill>
              </a:rPr>
            </a:br>
            <a:r>
              <a:rPr lang="ru-RU" altLang="ru-RU" baseline="0" dirty="0" smtClean="0">
                <a:solidFill>
                  <a:schemeClr val="bg1"/>
                </a:solidFill>
              </a:rPr>
              <a:t>посещаемые сайты, ограничивать время, проведенное в интернет и онлайн играх.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36A0-6B90-4FFE-8BF4-0410AC93ABB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27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>
                <a:solidFill>
                  <a:schemeClr val="bg1"/>
                </a:solidFill>
              </a:rPr>
              <a:t>Блокировка рекламы</a:t>
            </a:r>
            <a:r>
              <a:rPr lang="en-US" baseline="0" dirty="0" smtClean="0">
                <a:solidFill>
                  <a:schemeClr val="bg1"/>
                </a:solidFill>
              </a:rPr>
              <a:t>: </a:t>
            </a:r>
            <a:r>
              <a:rPr lang="ru-RU" baseline="0" dirty="0" smtClean="0">
                <a:solidFill>
                  <a:schemeClr val="bg1"/>
                </a:solidFill>
              </a:rPr>
              <a:t>интернет пользователям так надоели рекламные баннеры, что если им предложить эту услугу, например, через сервис оповещения, то подключит ее большинство </a:t>
            </a:r>
            <a:br>
              <a:rPr lang="ru-RU" baseline="0" dirty="0" smtClean="0">
                <a:solidFill>
                  <a:schemeClr val="bg1"/>
                </a:solidFill>
              </a:rPr>
            </a:br>
            <a:r>
              <a:rPr lang="ru-RU" baseline="0" dirty="0" smtClean="0">
                <a:solidFill>
                  <a:schemeClr val="bg1"/>
                </a:solidFill>
              </a:rPr>
              <a:t/>
            </a:r>
            <a:br>
              <a:rPr lang="ru-RU" baseline="0" dirty="0" smtClean="0">
                <a:solidFill>
                  <a:schemeClr val="bg1"/>
                </a:solidFill>
              </a:rPr>
            </a:br>
            <a:r>
              <a:rPr lang="ru-RU" baseline="0" dirty="0" smtClean="0">
                <a:solidFill>
                  <a:schemeClr val="bg1"/>
                </a:solidFill>
              </a:rPr>
              <a:t>Замена рекламы</a:t>
            </a:r>
            <a:r>
              <a:rPr lang="en-US" baseline="0" dirty="0" smtClean="0">
                <a:solidFill>
                  <a:schemeClr val="bg1"/>
                </a:solidFill>
              </a:rPr>
              <a:t>:</a:t>
            </a:r>
            <a:r>
              <a:rPr lang="ru-RU" baseline="0" dirty="0" smtClean="0">
                <a:solidFill>
                  <a:schemeClr val="bg1"/>
                </a:solidFill>
              </a:rPr>
              <a:t> пользователям почти все равно, чью рекламу смотреть</a:t>
            </a:r>
            <a:br>
              <a:rPr lang="ru-RU" baseline="0" dirty="0" smtClean="0">
                <a:solidFill>
                  <a:schemeClr val="bg1"/>
                </a:solidFill>
              </a:rPr>
            </a:br>
            <a:r>
              <a:rPr lang="ru-RU" baseline="0" dirty="0" smtClean="0">
                <a:solidFill>
                  <a:schemeClr val="bg1"/>
                </a:solidFill>
              </a:rPr>
              <a:t/>
            </a:r>
            <a:br>
              <a:rPr lang="ru-RU" baseline="0" dirty="0" smtClean="0">
                <a:solidFill>
                  <a:schemeClr val="bg1"/>
                </a:solidFill>
              </a:rPr>
            </a:br>
            <a:endParaRPr lang="ru-RU" dirty="0" smtClean="0"/>
          </a:p>
          <a:p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36A0-6B90-4FFE-8BF4-0410AC93ABB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27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>
                <a:solidFill>
                  <a:schemeClr val="bg1"/>
                </a:solidFill>
              </a:rPr>
              <a:t/>
            </a:r>
            <a:br>
              <a:rPr lang="ru-RU" baseline="0" dirty="0" smtClean="0">
                <a:solidFill>
                  <a:schemeClr val="bg1"/>
                </a:solidFill>
              </a:rPr>
            </a:br>
            <a:endParaRPr lang="ru-RU" dirty="0" smtClean="0"/>
          </a:p>
          <a:p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36A0-6B90-4FFE-8BF4-0410AC93ABB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27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 dirty="0" smtClean="0">
                <a:solidFill>
                  <a:schemeClr val="bg1"/>
                </a:solidFill>
              </a:rPr>
              <a:t>VAS</a:t>
            </a:r>
            <a:r>
              <a:rPr lang="en-US" altLang="ru-RU" baseline="0" dirty="0" smtClean="0">
                <a:solidFill>
                  <a:schemeClr val="bg1"/>
                </a:solidFill>
              </a:rPr>
              <a:t> Experts </a:t>
            </a:r>
            <a:r>
              <a:rPr lang="ru-RU" altLang="ru-RU" baseline="0" dirty="0" smtClean="0">
                <a:solidFill>
                  <a:schemeClr val="bg1"/>
                </a:solidFill>
              </a:rPr>
              <a:t>специализируется в разработке и внедрении </a:t>
            </a:r>
            <a:r>
              <a:rPr lang="en-US" altLang="ru-RU" baseline="0" dirty="0" smtClean="0">
                <a:solidFill>
                  <a:schemeClr val="bg1"/>
                </a:solidFill>
              </a:rPr>
              <a:t>VAS </a:t>
            </a:r>
            <a:r>
              <a:rPr lang="ru-RU" altLang="ru-RU" baseline="0" dirty="0" smtClean="0">
                <a:solidFill>
                  <a:schemeClr val="bg1"/>
                </a:solidFill>
              </a:rPr>
              <a:t>сервисов на базе </a:t>
            </a:r>
            <a:r>
              <a:rPr lang="en-US" altLang="ru-RU" baseline="0" dirty="0" smtClean="0">
                <a:solidFill>
                  <a:schemeClr val="bg1"/>
                </a:solidFill>
              </a:rPr>
              <a:t>DPI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36A0-6B90-4FFE-8BF4-0410AC93ABB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27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</a:rPr>
              <a:t>Интернет операторы</a:t>
            </a:r>
            <a:r>
              <a:rPr lang="ru-RU" altLang="ru-RU" baseline="0" dirty="0" smtClean="0">
                <a:solidFill>
                  <a:schemeClr val="bg1"/>
                </a:solidFill>
              </a:rPr>
              <a:t> и ОТТ жить не могут друг без друга, но не могут договориться о взаимовыгодном сотрудничестве. Нужен посредник</a:t>
            </a:r>
            <a:r>
              <a:rPr lang="en-US" altLang="ru-RU" baseline="0" dirty="0" smtClean="0">
                <a:solidFill>
                  <a:schemeClr val="bg1"/>
                </a:solidFill>
              </a:rPr>
              <a:t>?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36A0-6B90-4FFE-8BF4-0410AC93ABB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27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Расчет прибыльности вложения в </a:t>
            </a:r>
            <a:r>
              <a:rPr lang="en-US" dirty="0" smtClean="0">
                <a:solidFill>
                  <a:schemeClr val="bg1"/>
                </a:solidFill>
              </a:rPr>
              <a:t>DPI </a:t>
            </a:r>
            <a:r>
              <a:rPr lang="ru-RU" dirty="0" smtClean="0">
                <a:solidFill>
                  <a:schemeClr val="bg1"/>
                </a:solidFill>
              </a:rPr>
              <a:t>платформу</a:t>
            </a:r>
          </a:p>
          <a:p>
            <a:r>
              <a:rPr lang="ru-RU" baseline="0" dirty="0" smtClean="0">
                <a:solidFill>
                  <a:schemeClr val="bg1"/>
                </a:solidFill>
              </a:rPr>
              <a:t/>
            </a:r>
            <a:br>
              <a:rPr lang="ru-RU" baseline="0" dirty="0" smtClean="0">
                <a:solidFill>
                  <a:schemeClr val="bg1"/>
                </a:solidFill>
              </a:rPr>
            </a:br>
            <a:endParaRPr lang="ru-RU" dirty="0" smtClean="0"/>
          </a:p>
          <a:p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36A0-6B90-4FFE-8BF4-0410AC93ABB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27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36A0-6B90-4FFE-8BF4-0410AC93ABB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719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Huawei </a:t>
            </a:r>
            <a:r>
              <a:rPr lang="ru-RU" dirty="0" smtClean="0"/>
              <a:t>лидер</a:t>
            </a:r>
            <a:r>
              <a:rPr lang="ru-RU" baseline="0" dirty="0" smtClean="0"/>
              <a:t> по продажам </a:t>
            </a:r>
            <a:r>
              <a:rPr lang="en-US" baseline="0" dirty="0" smtClean="0"/>
              <a:t>DPI </a:t>
            </a:r>
            <a:r>
              <a:rPr lang="ru-RU" baseline="0" dirty="0" smtClean="0"/>
              <a:t>платформ в мире (отчет </a:t>
            </a:r>
            <a:r>
              <a:rPr lang="en-US" baseline="0" dirty="0" err="1" smtClean="0"/>
              <a:t>Infonetics</a:t>
            </a:r>
            <a:r>
              <a:rPr lang="en-US" baseline="0" dirty="0" smtClean="0"/>
              <a:t>) </a:t>
            </a:r>
            <a:r>
              <a:rPr lang="ru-RU" baseline="0" dirty="0" smtClean="0"/>
              <a:t>и в России (МТС, Мегафон, РТК) </a:t>
            </a:r>
            <a:br>
              <a:rPr lang="ru-RU" baseline="0" dirty="0" smtClean="0"/>
            </a:br>
            <a:r>
              <a:rPr lang="ru-RU" baseline="0" dirty="0" smtClean="0"/>
              <a:t>Статья про </a:t>
            </a:r>
            <a:r>
              <a:rPr lang="en-US" baseline="0" dirty="0" smtClean="0"/>
              <a:t>SIG</a:t>
            </a:r>
            <a:r>
              <a:rPr lang="ru-RU" baseline="0" dirty="0" smtClean="0"/>
              <a:t>9800</a:t>
            </a:r>
            <a:r>
              <a:rPr lang="en-US" baseline="0" dirty="0" smtClean="0"/>
              <a:t>  http://nag.ru/articles/article/22432/dpi.html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36A0-6B90-4FFE-8BF4-0410AC93ABB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27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VAS</a:t>
            </a:r>
            <a:r>
              <a:rPr lang="ru-RU" dirty="0" smtClean="0"/>
              <a:t> (</a:t>
            </a:r>
            <a:r>
              <a:rPr lang="en-US" dirty="0" smtClean="0"/>
              <a:t>Value</a:t>
            </a:r>
            <a:r>
              <a:rPr lang="en-US" baseline="0" dirty="0" smtClean="0"/>
              <a:t> Added Services) – </a:t>
            </a:r>
            <a:r>
              <a:rPr lang="ru-RU" baseline="0" dirty="0" smtClean="0"/>
              <a:t>услуги, проносящие дополнительный доход</a:t>
            </a:r>
          </a:p>
          <a:p>
            <a:r>
              <a:rPr lang="en-US" baseline="0" dirty="0" smtClean="0"/>
              <a:t>DPI (Deep Packet Inspection) – </a:t>
            </a:r>
            <a:r>
              <a:rPr lang="ru-RU" baseline="0" dirty="0" smtClean="0"/>
              <a:t>технология глубокого анализа и МОДИФИКАЦИИ трафика (до протоколов прикладного уровня </a:t>
            </a:r>
            <a:r>
              <a:rPr lang="en-US" baseline="0" dirty="0" smtClean="0"/>
              <a:t>L7 OSI</a:t>
            </a:r>
            <a:r>
              <a:rPr lang="ru-RU" baseline="0" dirty="0" smtClean="0"/>
              <a:t>) </a:t>
            </a:r>
          </a:p>
          <a:p>
            <a:r>
              <a:rPr lang="ru-RU" baseline="0" dirty="0" smtClean="0"/>
              <a:t>Специалисты компании имеют больше 10 лет опыта создания надежных высокопроизводительных решений, нередко превосходящих мировые аналоги, для крупных операторов связи.</a:t>
            </a:r>
            <a:br>
              <a:rPr lang="ru-RU" baseline="0" dirty="0" smtClean="0"/>
            </a:br>
            <a:r>
              <a:rPr lang="ru-RU" baseline="0" dirty="0" smtClean="0"/>
              <a:t>Акция действовала с августа 2013 до января 2014</a:t>
            </a:r>
            <a:r>
              <a:rPr lang="en-US" baseline="0" dirty="0" smtClean="0"/>
              <a:t>: http://vasexperts.ru/vas/index.php/site/filtering4free</a:t>
            </a:r>
            <a:br>
              <a:rPr lang="en-US" baseline="0" dirty="0" smtClean="0"/>
            </a:br>
            <a:r>
              <a:rPr lang="ru-RU" baseline="0" dirty="0" smtClean="0"/>
              <a:t>Фактически в рамках акции оператор получал полноценную </a:t>
            </a:r>
            <a:r>
              <a:rPr lang="en-US" baseline="0" dirty="0" smtClean="0"/>
              <a:t>DPI </a:t>
            </a:r>
            <a:r>
              <a:rPr lang="ru-RU" baseline="0" dirty="0" smtClean="0"/>
              <a:t>платформу, часть функциональности которой закрыта лицензионным ключом.</a:t>
            </a:r>
            <a:br>
              <a:rPr lang="ru-RU" baseline="0" dirty="0" smtClean="0"/>
            </a:br>
            <a:r>
              <a:rPr lang="ru-RU" baseline="0" dirty="0" smtClean="0"/>
              <a:t>При подписке на услугу тех. сопровождения открывалась вся функциональность.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36A0-6B90-4FFE-8BF4-0410AC93ABB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27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Список постоянно</a:t>
            </a:r>
            <a:r>
              <a:rPr lang="en-US" baseline="0" dirty="0" smtClean="0"/>
              <a:t> </a:t>
            </a:r>
            <a:r>
              <a:rPr lang="ru-RU" baseline="0" dirty="0" smtClean="0"/>
              <a:t>расширяется. Следите за обновлениями – зарегистрируйтесь на </a:t>
            </a:r>
            <a:r>
              <a:rPr lang="en-US" baseline="0" smtClean="0"/>
              <a:t>http://vasexperts.ru</a:t>
            </a:r>
            <a:endParaRPr lang="ru-RU" baseline="0" dirty="0" smtClean="0"/>
          </a:p>
          <a:p>
            <a:r>
              <a:rPr lang="ru-RU" baseline="0" dirty="0" smtClean="0"/>
              <a:t/>
            </a:r>
            <a:br>
              <a:rPr lang="ru-RU" baseline="0" dirty="0" smtClean="0"/>
            </a:br>
            <a:endParaRPr lang="ru-RU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en-US" baseline="0" dirty="0" smtClean="0"/>
          </a:p>
          <a:p>
            <a:endParaRPr lang="ru-RU" baseline="0" dirty="0" smtClean="0"/>
          </a:p>
          <a:p>
            <a:endParaRPr lang="en-US" baseline="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36A0-6B90-4FFE-8BF4-0410AC93ABB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27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Справка</a:t>
            </a:r>
            <a:r>
              <a:rPr lang="ru-RU" baseline="0" dirty="0" smtClean="0"/>
              <a:t> по </a:t>
            </a:r>
            <a:r>
              <a:rPr lang="en-US" dirty="0" smtClean="0"/>
              <a:t>ROI  http:</a:t>
            </a:r>
            <a:r>
              <a:rPr lang="en-US" i="0" dirty="0" smtClean="0"/>
              <a:t>//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ru.wikipedia.org/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Окупаемость_инвестиций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‎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36A0-6B90-4FFE-8BF4-0410AC93ABB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27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Начнем с простого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36A0-6B90-4FFE-8BF4-0410AC93ABB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27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</a:rPr>
              <a:t>Особенности</a:t>
            </a:r>
            <a:r>
              <a:rPr lang="en-US" altLang="ru-RU" dirty="0" smtClean="0">
                <a:solidFill>
                  <a:schemeClr val="bg1"/>
                </a:solidFill>
              </a:rPr>
              <a:t>: </a:t>
            </a:r>
            <a:r>
              <a:rPr lang="ru-RU" altLang="ru-RU" dirty="0" smtClean="0">
                <a:solidFill>
                  <a:schemeClr val="bg1"/>
                </a:solidFill>
              </a:rPr>
              <a:t>в</a:t>
            </a:r>
            <a:r>
              <a:rPr lang="ru-RU" altLang="ru-RU" baseline="0" dirty="0" smtClean="0">
                <a:solidFill>
                  <a:schemeClr val="bg1"/>
                </a:solidFill>
              </a:rPr>
              <a:t> ЧНН торренты занимают 40-60% канала, протокол </a:t>
            </a:r>
            <a:r>
              <a:rPr lang="ru-RU" altLang="ru-RU" baseline="0" dirty="0" err="1" smtClean="0">
                <a:solidFill>
                  <a:schemeClr val="bg1"/>
                </a:solidFill>
              </a:rPr>
              <a:t>оффлайновый</a:t>
            </a:r>
            <a:r>
              <a:rPr lang="ru-RU" altLang="ru-RU" baseline="0" dirty="0" smtClean="0">
                <a:solidFill>
                  <a:schemeClr val="bg1"/>
                </a:solidFill>
              </a:rPr>
              <a:t> (т.е. сперва закачка, а потом просмотр), скорость закачки зависит о множества факторов и пользователи относятся к этому спокойно.</a:t>
            </a:r>
          </a:p>
          <a:p>
            <a:r>
              <a:rPr lang="ru-RU" altLang="ru-RU" baseline="0" dirty="0" smtClean="0">
                <a:solidFill>
                  <a:schemeClr val="bg1"/>
                </a:solidFill>
              </a:rPr>
              <a:t/>
            </a:r>
            <a:br>
              <a:rPr lang="ru-RU" altLang="ru-RU" baseline="0" dirty="0" smtClean="0">
                <a:solidFill>
                  <a:schemeClr val="bg1"/>
                </a:solidFill>
              </a:rPr>
            </a:br>
            <a:r>
              <a:rPr lang="ru-RU" altLang="ru-RU" baseline="0" dirty="0" smtClean="0">
                <a:solidFill>
                  <a:schemeClr val="bg1"/>
                </a:solidFill>
              </a:rPr>
              <a:t>Опыт оператора в СПБ</a:t>
            </a:r>
            <a:r>
              <a:rPr lang="en-US" altLang="ru-RU" baseline="0" dirty="0" smtClean="0">
                <a:solidFill>
                  <a:schemeClr val="bg1"/>
                </a:solidFill>
              </a:rPr>
              <a:t>:</a:t>
            </a:r>
            <a:br>
              <a:rPr lang="en-US" altLang="ru-RU" baseline="0" dirty="0" smtClean="0">
                <a:solidFill>
                  <a:schemeClr val="bg1"/>
                </a:solidFill>
              </a:rPr>
            </a:br>
            <a:r>
              <a:rPr lang="ru-RU" altLang="ru-RU" baseline="0" dirty="0" smtClean="0">
                <a:solidFill>
                  <a:schemeClr val="bg1"/>
                </a:solidFill>
              </a:rPr>
              <a:t>приближалась пора расширять канал до </a:t>
            </a:r>
            <a:r>
              <a:rPr lang="ru-RU" altLang="ru-RU" baseline="0" dirty="0" err="1" smtClean="0">
                <a:solidFill>
                  <a:schemeClr val="bg1"/>
                </a:solidFill>
              </a:rPr>
              <a:t>аплинка</a:t>
            </a:r>
            <a:r>
              <a:rPr lang="ru-RU" altLang="ru-RU" baseline="0" dirty="0" smtClean="0">
                <a:solidFill>
                  <a:schemeClr val="bg1"/>
                </a:solidFill>
              </a:rPr>
              <a:t>, решил попробовать и включил </a:t>
            </a:r>
            <a:r>
              <a:rPr lang="ru-RU" altLang="ru-RU" baseline="0" dirty="0" err="1" smtClean="0">
                <a:solidFill>
                  <a:schemeClr val="bg1"/>
                </a:solidFill>
              </a:rPr>
              <a:t>приоритезацию</a:t>
            </a:r>
            <a:r>
              <a:rPr lang="ru-RU" altLang="ru-RU" baseline="0" dirty="0" smtClean="0">
                <a:solidFill>
                  <a:schemeClr val="bg1"/>
                </a:solidFill>
              </a:rPr>
              <a:t>,</a:t>
            </a:r>
            <a:br>
              <a:rPr lang="ru-RU" altLang="ru-RU" baseline="0" dirty="0" smtClean="0">
                <a:solidFill>
                  <a:schemeClr val="bg1"/>
                </a:solidFill>
              </a:rPr>
            </a:br>
            <a:r>
              <a:rPr lang="ru-RU" altLang="ru-RU" baseline="0" dirty="0" smtClean="0">
                <a:solidFill>
                  <a:schemeClr val="bg1"/>
                </a:solidFill>
              </a:rPr>
              <a:t>загрузка полосы уменьшилась, а когда отключил, пользователи завопили, что </a:t>
            </a:r>
            <a:r>
              <a:rPr lang="en-US" altLang="ru-RU" baseline="0" dirty="0" smtClean="0">
                <a:solidFill>
                  <a:schemeClr val="bg1"/>
                </a:solidFill>
              </a:rPr>
              <a:t>“</a:t>
            </a:r>
            <a:r>
              <a:rPr lang="ru-RU" altLang="ru-RU" baseline="0" dirty="0" smtClean="0">
                <a:solidFill>
                  <a:schemeClr val="bg1"/>
                </a:solidFill>
              </a:rPr>
              <a:t>интернет стал работать</a:t>
            </a:r>
            <a:br>
              <a:rPr lang="ru-RU" altLang="ru-RU" baseline="0" dirty="0" smtClean="0">
                <a:solidFill>
                  <a:schemeClr val="bg1"/>
                </a:solidFill>
              </a:rPr>
            </a:br>
            <a:r>
              <a:rPr lang="ru-RU" altLang="ru-RU" baseline="0" dirty="0" smtClean="0">
                <a:solidFill>
                  <a:schemeClr val="bg1"/>
                </a:solidFill>
              </a:rPr>
              <a:t>хуже</a:t>
            </a:r>
            <a:r>
              <a:rPr lang="en-US" altLang="ru-RU" baseline="0" dirty="0" smtClean="0">
                <a:solidFill>
                  <a:schemeClr val="bg1"/>
                </a:solidFill>
              </a:rPr>
              <a:t>”</a:t>
            </a:r>
            <a:r>
              <a:rPr lang="ru-RU" altLang="ru-RU" baseline="0" dirty="0" smtClean="0">
                <a:solidFill>
                  <a:schemeClr val="bg1"/>
                </a:solidFill>
              </a:rPr>
              <a:t>, в результате</a:t>
            </a:r>
            <a:r>
              <a:rPr lang="en-US" altLang="ru-RU" baseline="0" dirty="0" smtClean="0">
                <a:solidFill>
                  <a:schemeClr val="bg1"/>
                </a:solidFill>
              </a:rPr>
              <a:t> </a:t>
            </a:r>
            <a:r>
              <a:rPr lang="ru-RU" altLang="ru-RU" baseline="0" dirty="0" smtClean="0">
                <a:solidFill>
                  <a:schemeClr val="bg1"/>
                </a:solidFill>
              </a:rPr>
              <a:t>включил обратно, а канал расширять не стал.</a:t>
            </a:r>
          </a:p>
          <a:p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36A0-6B90-4FFE-8BF4-0410AC93ABB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27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36A0-6B90-4FFE-8BF4-0410AC93ABB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27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 dirty="0" smtClean="0">
                <a:solidFill>
                  <a:schemeClr val="bg1"/>
                </a:solidFill>
              </a:rPr>
              <a:t>DPI</a:t>
            </a:r>
            <a:r>
              <a:rPr lang="en-US" altLang="ru-RU" baseline="0" dirty="0" smtClean="0">
                <a:solidFill>
                  <a:schemeClr val="bg1"/>
                </a:solidFill>
              </a:rPr>
              <a:t> </a:t>
            </a:r>
            <a:r>
              <a:rPr lang="ru-RU" altLang="ru-RU" baseline="0" dirty="0" smtClean="0">
                <a:solidFill>
                  <a:schemeClr val="bg1"/>
                </a:solidFill>
              </a:rPr>
              <a:t>умеет записывать трафик в </a:t>
            </a:r>
            <a:r>
              <a:rPr lang="ru-RU" altLang="ru-RU" baseline="0" smtClean="0">
                <a:solidFill>
                  <a:schemeClr val="bg1"/>
                </a:solidFill>
              </a:rPr>
              <a:t>реальном времени!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36A0-6B90-4FFE-8BF4-0410AC93ABB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27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36A0-6B90-4FFE-8BF4-0410AC93ABB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27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</a:rPr>
              <a:t>Экономия</a:t>
            </a:r>
            <a:r>
              <a:rPr lang="ru-RU" altLang="ru-RU" baseline="0" dirty="0" smtClean="0">
                <a:solidFill>
                  <a:schemeClr val="bg1"/>
                </a:solidFill>
              </a:rPr>
              <a:t> на </a:t>
            </a:r>
            <a:r>
              <a:rPr lang="en-US" altLang="ru-RU" baseline="0" dirty="0" smtClean="0">
                <a:solidFill>
                  <a:schemeClr val="bg1"/>
                </a:solidFill>
              </a:rPr>
              <a:t>BRAS </a:t>
            </a:r>
            <a:r>
              <a:rPr lang="ru-RU" altLang="ru-RU" baseline="0" dirty="0" smtClean="0">
                <a:solidFill>
                  <a:schemeClr val="bg1"/>
                </a:solidFill>
              </a:rPr>
              <a:t>и отдельном специализированном оборудовании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36A0-6B90-4FFE-8BF4-0410AC93ABB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2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7FE40-88AA-48E8-A288-51911B6791C6}" type="datetimeFigureOut">
              <a:rPr lang="fr-FR" smtClean="0"/>
              <a:pPr>
                <a:defRPr/>
              </a:pPr>
              <a:t>23/05/2014</a:t>
            </a:fld>
            <a:endParaRPr lang="fr-FR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0FA638-7455-4AF1-871B-58F9A6D30E9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7FE40-88AA-48E8-A288-51911B6791C6}" type="datetimeFigureOut">
              <a:rPr lang="fr-FR" smtClean="0"/>
              <a:pPr>
                <a:defRPr/>
              </a:pPr>
              <a:t>23/05/2014</a:t>
            </a:fld>
            <a:endParaRPr lang="fr-F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FA638-7455-4AF1-871B-58F9A6D30E9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7FE40-88AA-48E8-A288-51911B6791C6}" type="datetimeFigureOut">
              <a:rPr lang="fr-FR" smtClean="0"/>
              <a:pPr>
                <a:defRPr/>
              </a:pPr>
              <a:t>23/05/2014</a:t>
            </a:fld>
            <a:endParaRPr lang="fr-F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FA638-7455-4AF1-871B-58F9A6D30E9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C47FE40-88AA-48E8-A288-51911B6791C6}" type="datetimeFigureOut">
              <a:rPr lang="fr-FR" smtClean="0"/>
              <a:pPr>
                <a:defRPr/>
              </a:pPr>
              <a:t>23/05/2014</a:t>
            </a:fld>
            <a:endParaRPr lang="fr-FR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E0FA638-7455-4AF1-871B-58F9A6D30E9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7FE40-88AA-48E8-A288-51911B6791C6}" type="datetimeFigureOut">
              <a:rPr lang="fr-FR" smtClean="0"/>
              <a:pPr>
                <a:defRPr/>
              </a:pPr>
              <a:t>23/05/2014</a:t>
            </a:fld>
            <a:endParaRPr lang="fr-F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FA638-7455-4AF1-871B-58F9A6D30E9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7FE40-88AA-48E8-A288-51911B6791C6}" type="datetimeFigureOut">
              <a:rPr lang="fr-FR" smtClean="0"/>
              <a:pPr>
                <a:defRPr/>
              </a:pPr>
              <a:t>23/05/2014</a:t>
            </a:fld>
            <a:endParaRPr lang="fr-F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FA638-7455-4AF1-871B-58F9A6D30E9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FA638-7455-4AF1-871B-58F9A6D30E9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7FE40-88AA-48E8-A288-51911B6791C6}" type="datetimeFigureOut">
              <a:rPr lang="fr-FR" smtClean="0"/>
              <a:pPr>
                <a:defRPr/>
              </a:pPr>
              <a:t>23/05/2014</a:t>
            </a:fld>
            <a:endParaRPr lang="fr-F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7FE40-88AA-48E8-A288-51911B6791C6}" type="datetimeFigureOut">
              <a:rPr lang="fr-FR" smtClean="0"/>
              <a:pPr>
                <a:defRPr/>
              </a:pPr>
              <a:t>23/05/2014</a:t>
            </a:fld>
            <a:endParaRPr lang="fr-FR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FA638-7455-4AF1-871B-58F9A6D30E9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7FE40-88AA-48E8-A288-51911B6791C6}" type="datetimeFigureOut">
              <a:rPr lang="fr-FR" smtClean="0"/>
              <a:pPr>
                <a:defRPr/>
              </a:pPr>
              <a:t>23/05/2014</a:t>
            </a:fld>
            <a:endParaRPr lang="fr-FR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FA638-7455-4AF1-871B-58F9A6D30E9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C47FE40-88AA-48E8-A288-51911B6791C6}" type="datetimeFigureOut">
              <a:rPr lang="fr-FR" smtClean="0"/>
              <a:pPr>
                <a:defRPr/>
              </a:pPr>
              <a:t>23/05/2014</a:t>
            </a:fld>
            <a:endParaRPr lang="fr-FR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E0FA638-7455-4AF1-871B-58F9A6D30E9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7FE40-88AA-48E8-A288-51911B6791C6}" type="datetimeFigureOut">
              <a:rPr lang="fr-FR" smtClean="0"/>
              <a:pPr>
                <a:defRPr/>
              </a:pPr>
              <a:t>23/05/2014</a:t>
            </a:fld>
            <a:endParaRPr lang="fr-FR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0FA638-7455-4AF1-871B-58F9A6D30E9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C47FE40-88AA-48E8-A288-51911B6791C6}" type="datetimeFigureOut">
              <a:rPr lang="fr-FR" smtClean="0"/>
              <a:pPr>
                <a:defRPr/>
              </a:pPr>
              <a:t>23/05/2014</a:t>
            </a:fld>
            <a:endParaRPr lang="fr-FR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E0FA638-7455-4AF1-871B-58F9A6D30E9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vasexperts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ww.google.ru/url?sa=i&amp;rct=j&amp;q=&amp;esrc=s&amp;frm=1&amp;source=images&amp;cd=&amp;cad=rja&amp;docid=MsijZE4d7iQwlM&amp;tbnid=vcNVgzlo6mQ6TM:&amp;ved=0CAUQjRw&amp;url=http://gurkhan.blogspot.com/2012_03_01_archive.html&amp;ei=eX_7UserDaLrygP08YCABQ&amp;psig=AFQjCNEZ0gvqYFL4HiZS9YT1gxU3Q1yTZA&amp;ust=139230027597060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vasexperts.r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www.huawei.com/en/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411760" y="4653136"/>
            <a:ext cx="6400800" cy="1728192"/>
          </a:xfrm>
        </p:spPr>
        <p:txBody>
          <a:bodyPr/>
          <a:lstStyle/>
          <a:p>
            <a:r>
              <a:rPr lang="en-US" altLang="ru-RU" dirty="0" smtClean="0">
                <a:solidFill>
                  <a:schemeClr val="accent6">
                    <a:lumMod val="50000"/>
                  </a:schemeClr>
                </a:solidFill>
              </a:rPr>
              <a:t>VAS Experts, 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</a:rPr>
              <a:t>СПБ</a:t>
            </a:r>
            <a:br>
              <a:rPr lang="ru-RU" alt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altLang="ru-RU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www.vasexperts.ru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alt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</a:rPr>
              <a:t>Дмитрий Молдаванов</a:t>
            </a:r>
            <a:br>
              <a:rPr lang="ru-RU" alt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</a:rPr>
              <a:t>технический  директор</a:t>
            </a:r>
            <a:r>
              <a:rPr lang="en-US" alt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alt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alt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alt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fr-FR" altLang="ru-RU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470025"/>
          </a:xfrm>
        </p:spPr>
        <p:txBody>
          <a:bodyPr/>
          <a:lstStyle/>
          <a:p>
            <a:r>
              <a:rPr lang="en-US" altLang="ru-RU" dirty="0" smtClean="0">
                <a:solidFill>
                  <a:schemeClr val="bg1"/>
                </a:solidFill>
              </a:rPr>
              <a:t>DPI </a:t>
            </a:r>
            <a:r>
              <a:rPr lang="ru-RU" altLang="ru-RU" dirty="0" smtClean="0">
                <a:solidFill>
                  <a:schemeClr val="bg1"/>
                </a:solidFill>
              </a:rPr>
              <a:t>платит за себя</a:t>
            </a:r>
            <a:br>
              <a:rPr lang="ru-RU" altLang="ru-RU" dirty="0" smtClean="0">
                <a:solidFill>
                  <a:schemeClr val="bg1"/>
                </a:solidFill>
              </a:rPr>
            </a:br>
            <a:r>
              <a:rPr lang="ru-RU" altLang="ru-RU" sz="3200" dirty="0" smtClean="0">
                <a:solidFill>
                  <a:schemeClr val="bg1"/>
                </a:solidFill>
              </a:rPr>
              <a:t>Актуальные бизнес-кейсы</a:t>
            </a:r>
            <a:endParaRPr lang="fr-FR" alt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4" name="Picture 4" descr="http://www.logobank.ru/images/ph/ru/s/skat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899914" y="4437112"/>
            <a:ext cx="1761199" cy="1344014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altLang="ru-RU" sz="7200" dirty="0" smtClean="0">
                <a:solidFill>
                  <a:schemeClr val="bg1"/>
                </a:solidFill>
              </a:rPr>
              <a:t>Зарабатываем!</a:t>
            </a:r>
            <a:r>
              <a:rPr lang="en-US" altLang="ru-RU" sz="7200" dirty="0" smtClean="0">
                <a:solidFill>
                  <a:schemeClr val="bg1"/>
                </a:solidFill>
              </a:rPr>
              <a:t/>
            </a:r>
            <a:br>
              <a:rPr lang="en-US" altLang="ru-RU" sz="7200" dirty="0" smtClean="0">
                <a:solidFill>
                  <a:schemeClr val="bg1"/>
                </a:solidFill>
              </a:rPr>
            </a:br>
            <a:r>
              <a:rPr lang="en-US" altLang="ru-RU" sz="4000" dirty="0" smtClean="0">
                <a:solidFill>
                  <a:schemeClr val="bg1"/>
                </a:solidFill>
              </a:rPr>
              <a:t>B2B </a:t>
            </a:r>
            <a:r>
              <a:rPr lang="ru-RU" altLang="ru-RU" sz="4000" dirty="0" smtClean="0">
                <a:solidFill>
                  <a:schemeClr val="bg1"/>
                </a:solidFill>
              </a:rPr>
              <a:t>и </a:t>
            </a:r>
            <a:r>
              <a:rPr lang="en-US" altLang="ru-RU" sz="4000" dirty="0" smtClean="0">
                <a:solidFill>
                  <a:schemeClr val="bg1"/>
                </a:solidFill>
              </a:rPr>
              <a:t>B2C VAS</a:t>
            </a:r>
            <a:endParaRPr lang="fr-FR" altLang="ru-RU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0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</a:rPr>
              <a:t>У оператора появился </a:t>
            </a:r>
            <a:r>
              <a:rPr lang="ru-RU" altLang="ru-RU" dirty="0">
                <a:solidFill>
                  <a:schemeClr val="bg1"/>
                </a:solidFill>
              </a:rPr>
              <a:t>н</a:t>
            </a:r>
            <a:r>
              <a:rPr lang="ru-RU" altLang="ru-RU" dirty="0" smtClean="0">
                <a:solidFill>
                  <a:schemeClr val="bg1"/>
                </a:solidFill>
              </a:rPr>
              <a:t>овый телеканал </a:t>
            </a:r>
            <a:endParaRPr lang="en-US" alt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ru-RU" dirty="0" smtClean="0">
                <a:solidFill>
                  <a:schemeClr val="bg1"/>
                </a:solidFill>
              </a:rPr>
              <a:t/>
            </a:r>
            <a:br>
              <a:rPr lang="en-US" altLang="ru-RU" dirty="0" smtClean="0">
                <a:solidFill>
                  <a:schemeClr val="bg1"/>
                </a:solidFill>
              </a:rPr>
            </a:br>
            <a:endParaRPr lang="fr-FR" altLang="ru-RU" dirty="0" smtClean="0">
              <a:solidFill>
                <a:schemeClr val="bg1"/>
              </a:solidFill>
            </a:endParaRPr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altLang="ru-RU" dirty="0">
                <a:solidFill>
                  <a:schemeClr val="bg1"/>
                </a:solidFill>
              </a:rPr>
              <a:t>1</a:t>
            </a:r>
            <a:r>
              <a:rPr lang="ru-RU" altLang="ru-RU" dirty="0" smtClean="0">
                <a:solidFill>
                  <a:schemeClr val="bg1"/>
                </a:solidFill>
              </a:rPr>
              <a:t> – Оповещение абонентов</a:t>
            </a:r>
            <a:endParaRPr lang="fr-FR" altLang="ru-RU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74943"/>
            <a:ext cx="5667350" cy="422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63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</a:rPr>
              <a:t>Рынок этой операторской услуги фактически разрушен предшественниками </a:t>
            </a:r>
            <a:r>
              <a:rPr lang="en-US" altLang="ru-RU" dirty="0" smtClean="0">
                <a:solidFill>
                  <a:schemeClr val="bg1"/>
                </a:solidFill>
              </a:rPr>
              <a:t>:</a:t>
            </a:r>
            <a:r>
              <a:rPr lang="ru-RU" altLang="ru-RU" dirty="0" smtClean="0">
                <a:solidFill>
                  <a:schemeClr val="bg1"/>
                </a:solidFill>
              </a:rPr>
              <a:t> дорого </a:t>
            </a:r>
            <a:r>
              <a:rPr lang="ru-RU" altLang="ru-RU" dirty="0">
                <a:solidFill>
                  <a:schemeClr val="bg1"/>
                </a:solidFill>
              </a:rPr>
              <a:t>и неудобно</a:t>
            </a:r>
          </a:p>
          <a:p>
            <a:endParaRPr lang="en-US" altLang="ru-RU" dirty="0" smtClean="0">
              <a:solidFill>
                <a:schemeClr val="bg1"/>
              </a:solidFill>
            </a:endParaRPr>
          </a:p>
          <a:p>
            <a:r>
              <a:rPr lang="ru-RU" altLang="ru-RU" dirty="0" smtClean="0">
                <a:solidFill>
                  <a:schemeClr val="bg1"/>
                </a:solidFill>
              </a:rPr>
              <a:t>Школьный интернет, корпоративный интернет – есть перспективы</a:t>
            </a:r>
            <a:br>
              <a:rPr lang="ru-RU" altLang="ru-RU" dirty="0" smtClean="0">
                <a:solidFill>
                  <a:schemeClr val="bg1"/>
                </a:solidFill>
              </a:rPr>
            </a:br>
            <a:endParaRPr lang="ru-RU" altLang="ru-RU" dirty="0" smtClean="0">
              <a:solidFill>
                <a:schemeClr val="bg1"/>
              </a:solidFill>
            </a:endParaRPr>
          </a:p>
          <a:p>
            <a:endParaRPr lang="en-US" alt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ru-RU" dirty="0" smtClean="0">
                <a:solidFill>
                  <a:schemeClr val="bg1"/>
                </a:solidFill>
              </a:rPr>
              <a:t/>
            </a:r>
            <a:br>
              <a:rPr lang="en-US" altLang="ru-RU" dirty="0" smtClean="0">
                <a:solidFill>
                  <a:schemeClr val="bg1"/>
                </a:solidFill>
              </a:rPr>
            </a:br>
            <a:endParaRPr lang="fr-FR" altLang="ru-RU" dirty="0" smtClean="0">
              <a:solidFill>
                <a:schemeClr val="bg1"/>
              </a:solidFill>
            </a:endParaRPr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</a:rPr>
              <a:t>2 – Детский интернет</a:t>
            </a:r>
            <a:endParaRPr lang="fr-FR" alt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</a:rPr>
              <a:t>Блокировка в широких масштабах – изменение рынка и правил игры в пользу операторов</a:t>
            </a:r>
            <a:br>
              <a:rPr lang="ru-RU" altLang="ru-RU" dirty="0" smtClean="0">
                <a:solidFill>
                  <a:schemeClr val="bg1"/>
                </a:solidFill>
              </a:rPr>
            </a:br>
            <a:endParaRPr lang="ru-RU" altLang="ru-RU" dirty="0" smtClean="0">
              <a:solidFill>
                <a:schemeClr val="bg1"/>
              </a:solidFill>
            </a:endParaRPr>
          </a:p>
          <a:p>
            <a:r>
              <a:rPr lang="ru-RU" altLang="ru-RU" dirty="0" smtClean="0">
                <a:solidFill>
                  <a:schemeClr val="bg1"/>
                </a:solidFill>
              </a:rPr>
              <a:t>Замена рекламы - следующий смелый шаг</a:t>
            </a:r>
            <a:br>
              <a:rPr lang="ru-RU" altLang="ru-RU" dirty="0" smtClean="0">
                <a:solidFill>
                  <a:schemeClr val="bg1"/>
                </a:solidFill>
              </a:rPr>
            </a:br>
            <a:endParaRPr lang="ru-RU" altLang="ru-RU" dirty="0" smtClean="0">
              <a:solidFill>
                <a:schemeClr val="bg1"/>
              </a:solidFill>
            </a:endParaRPr>
          </a:p>
          <a:p>
            <a:endParaRPr lang="en-US" alt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ru-RU" dirty="0" smtClean="0">
                <a:solidFill>
                  <a:schemeClr val="bg1"/>
                </a:solidFill>
              </a:rPr>
              <a:t/>
            </a:r>
            <a:br>
              <a:rPr lang="en-US" altLang="ru-RU" dirty="0" smtClean="0">
                <a:solidFill>
                  <a:schemeClr val="bg1"/>
                </a:solidFill>
              </a:rPr>
            </a:br>
            <a:endParaRPr lang="fr-FR" altLang="ru-RU" dirty="0" smtClean="0">
              <a:solidFill>
                <a:schemeClr val="bg1"/>
              </a:solidFill>
            </a:endParaRPr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altLang="ru-RU" dirty="0">
                <a:solidFill>
                  <a:schemeClr val="bg1"/>
                </a:solidFill>
              </a:rPr>
              <a:t>3</a:t>
            </a:r>
            <a:r>
              <a:rPr lang="ru-RU" altLang="ru-RU" dirty="0" smtClean="0">
                <a:solidFill>
                  <a:schemeClr val="bg1"/>
                </a:solidFill>
              </a:rPr>
              <a:t> –</a:t>
            </a:r>
            <a:r>
              <a:rPr lang="en-US" altLang="ru-RU" dirty="0" smtClean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Блокировка и замена рекламы </a:t>
            </a:r>
            <a:endParaRPr lang="fr-FR" alt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</a:rPr>
              <a:t>Предоставляется клиентам как услуга</a:t>
            </a:r>
            <a:br>
              <a:rPr lang="ru-RU" altLang="ru-RU" dirty="0" smtClean="0">
                <a:solidFill>
                  <a:schemeClr val="bg1"/>
                </a:solidFill>
              </a:rPr>
            </a:br>
            <a:r>
              <a:rPr lang="ru-RU" altLang="ru-RU" dirty="0" smtClean="0">
                <a:solidFill>
                  <a:schemeClr val="bg1"/>
                </a:solidFill>
              </a:rPr>
              <a:t>Основной покупатель - </a:t>
            </a:r>
            <a:r>
              <a:rPr lang="ru-RU" altLang="ru-RU" sz="3200" b="1" dirty="0" smtClean="0">
                <a:solidFill>
                  <a:schemeClr val="bg1"/>
                </a:solidFill>
              </a:rPr>
              <a:t>банки</a:t>
            </a:r>
            <a:r>
              <a:rPr lang="ru-RU" altLang="ru-RU" dirty="0" smtClean="0">
                <a:solidFill>
                  <a:schemeClr val="bg1"/>
                </a:solidFill>
              </a:rPr>
              <a:t> </a:t>
            </a:r>
            <a:br>
              <a:rPr lang="ru-RU" altLang="ru-RU" dirty="0" smtClean="0">
                <a:solidFill>
                  <a:schemeClr val="bg1"/>
                </a:solidFill>
              </a:rPr>
            </a:br>
            <a:endParaRPr lang="ru-RU" altLang="ru-RU" dirty="0" smtClean="0">
              <a:solidFill>
                <a:schemeClr val="bg1"/>
              </a:solidFill>
            </a:endParaRPr>
          </a:p>
          <a:p>
            <a:endParaRPr lang="en-US" alt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ru-RU" dirty="0" smtClean="0">
                <a:solidFill>
                  <a:schemeClr val="bg1"/>
                </a:solidFill>
              </a:rPr>
              <a:t/>
            </a:r>
            <a:br>
              <a:rPr lang="en-US" altLang="ru-RU" dirty="0" smtClean="0">
                <a:solidFill>
                  <a:schemeClr val="bg1"/>
                </a:solidFill>
              </a:rPr>
            </a:br>
            <a:endParaRPr lang="fr-FR" altLang="ru-RU" dirty="0" smtClean="0">
              <a:solidFill>
                <a:schemeClr val="bg1"/>
              </a:solidFill>
            </a:endParaRPr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</a:rPr>
              <a:t>4 –</a:t>
            </a:r>
            <a:r>
              <a:rPr lang="en-US" altLang="ru-RU" dirty="0" smtClean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Защита от </a:t>
            </a:r>
            <a:r>
              <a:rPr lang="en-US" altLang="ru-RU" dirty="0" smtClean="0">
                <a:solidFill>
                  <a:schemeClr val="bg1"/>
                </a:solidFill>
              </a:rPr>
              <a:t>DOS </a:t>
            </a:r>
            <a:r>
              <a:rPr lang="ru-RU" altLang="ru-RU" dirty="0" smtClean="0">
                <a:solidFill>
                  <a:schemeClr val="bg1"/>
                </a:solidFill>
              </a:rPr>
              <a:t>и </a:t>
            </a:r>
            <a:r>
              <a:rPr lang="en-US" altLang="ru-RU" dirty="0" smtClean="0">
                <a:solidFill>
                  <a:schemeClr val="bg1"/>
                </a:solidFill>
              </a:rPr>
              <a:t>DDOS </a:t>
            </a:r>
            <a:r>
              <a:rPr lang="ru-RU" altLang="ru-RU" dirty="0" smtClean="0">
                <a:solidFill>
                  <a:schemeClr val="bg1"/>
                </a:solidFill>
              </a:rPr>
              <a:t>атак</a:t>
            </a:r>
            <a:endParaRPr lang="fr-FR" altLang="ru-RU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7852191" cy="360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0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5373216"/>
          </a:xfrm>
        </p:spPr>
        <p:txBody>
          <a:bodyPr>
            <a:normAutofit lnSpcReduction="10000"/>
          </a:bodyPr>
          <a:lstStyle/>
          <a:p>
            <a:r>
              <a:rPr lang="ru-RU" altLang="ru-RU" dirty="0" err="1" smtClean="0">
                <a:solidFill>
                  <a:schemeClr val="bg1"/>
                </a:solidFill>
              </a:rPr>
              <a:t>Приоритезация</a:t>
            </a:r>
            <a:r>
              <a:rPr lang="en-US" altLang="ru-RU" dirty="0" smtClean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трафика </a:t>
            </a:r>
            <a:r>
              <a:rPr lang="ru-RU" altLang="ru-RU" dirty="0">
                <a:solidFill>
                  <a:schemeClr val="bg1"/>
                </a:solidFill>
              </a:rPr>
              <a:t>по провайдерам ОТТ </a:t>
            </a:r>
            <a:r>
              <a:rPr lang="en-US" altLang="ru-RU" dirty="0" smtClean="0">
                <a:solidFill>
                  <a:schemeClr val="bg1"/>
                </a:solidFill>
              </a:rPr>
              <a:t>- </a:t>
            </a:r>
            <a:r>
              <a:rPr lang="ru-RU" altLang="ru-RU" dirty="0" smtClean="0">
                <a:solidFill>
                  <a:schemeClr val="bg1"/>
                </a:solidFill>
              </a:rPr>
              <a:t>наступление на сетевую нейтральность, лоббируется некоторыми крупными игроками рынка, но это </a:t>
            </a:r>
            <a:r>
              <a:rPr lang="ru-RU" altLang="ru-RU" dirty="0" smtClean="0">
                <a:solidFill>
                  <a:schemeClr val="bg1"/>
                </a:solidFill>
              </a:rPr>
              <a:t>конфликт</a:t>
            </a:r>
            <a:r>
              <a:rPr lang="en-US" altLang="ru-RU" dirty="0" smtClean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с</a:t>
            </a:r>
            <a:r>
              <a:rPr lang="en-US" altLang="ru-RU" dirty="0" smtClean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ОТТ</a:t>
            </a:r>
            <a:endParaRPr lang="ru-RU" altLang="ru-RU" dirty="0" smtClean="0">
              <a:solidFill>
                <a:schemeClr val="bg1"/>
              </a:solidFill>
            </a:endParaRPr>
          </a:p>
          <a:p>
            <a:r>
              <a:rPr lang="en-US" altLang="ru-RU" dirty="0" smtClean="0">
                <a:solidFill>
                  <a:schemeClr val="bg1"/>
                </a:solidFill>
              </a:rPr>
              <a:t>B2B VAS</a:t>
            </a:r>
            <a:r>
              <a:rPr lang="ru-RU" altLang="ru-RU" dirty="0" smtClean="0">
                <a:solidFill>
                  <a:schemeClr val="bg1"/>
                </a:solidFill>
              </a:rPr>
              <a:t> – </a:t>
            </a:r>
            <a:r>
              <a:rPr lang="en-US" altLang="ru-RU" dirty="0" smtClean="0">
                <a:solidFill>
                  <a:schemeClr val="bg1"/>
                </a:solidFill>
              </a:rPr>
              <a:t>Win/Win, </a:t>
            </a:r>
            <a:r>
              <a:rPr lang="ru-RU" altLang="ru-RU" dirty="0" smtClean="0">
                <a:solidFill>
                  <a:schemeClr val="bg1"/>
                </a:solidFill>
              </a:rPr>
              <a:t> нужно уметь договариваться, но ОТТ традиционно не дружат с операторами и наоборот</a:t>
            </a:r>
            <a:endParaRPr lang="en-US" altLang="ru-RU" dirty="0" smtClean="0">
              <a:solidFill>
                <a:schemeClr val="bg1"/>
              </a:solidFill>
            </a:endParaRPr>
          </a:p>
          <a:p>
            <a:r>
              <a:rPr lang="en-US" altLang="ru-RU" dirty="0" smtClean="0">
                <a:solidFill>
                  <a:schemeClr val="bg1"/>
                </a:solidFill>
              </a:rPr>
              <a:t>“</a:t>
            </a:r>
            <a:r>
              <a:rPr lang="ru-RU" altLang="ru-RU" dirty="0" smtClean="0">
                <a:solidFill>
                  <a:schemeClr val="bg1"/>
                </a:solidFill>
              </a:rPr>
              <a:t>Бесплатный</a:t>
            </a:r>
            <a:r>
              <a:rPr lang="en-US" altLang="ru-RU" dirty="0" smtClean="0">
                <a:solidFill>
                  <a:schemeClr val="bg1"/>
                </a:solidFill>
              </a:rPr>
              <a:t>”</a:t>
            </a:r>
            <a:r>
              <a:rPr lang="ru-RU" altLang="ru-RU" dirty="0" smtClean="0">
                <a:solidFill>
                  <a:schemeClr val="bg1"/>
                </a:solidFill>
              </a:rPr>
              <a:t> </a:t>
            </a:r>
            <a:r>
              <a:rPr lang="en-US" altLang="ru-RU" dirty="0" err="1" smtClean="0">
                <a:solidFill>
                  <a:schemeClr val="bg1"/>
                </a:solidFill>
              </a:rPr>
              <a:t>WiFi</a:t>
            </a:r>
            <a:r>
              <a:rPr lang="en-US" altLang="ru-RU" dirty="0" smtClean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– бесплатный</a:t>
            </a:r>
            <a:br>
              <a:rPr lang="ru-RU" altLang="ru-RU" dirty="0" smtClean="0">
                <a:solidFill>
                  <a:schemeClr val="bg1"/>
                </a:solidFill>
              </a:rPr>
            </a:br>
            <a:r>
              <a:rPr lang="ru-RU" altLang="ru-RU" dirty="0" smtClean="0">
                <a:solidFill>
                  <a:schemeClr val="bg1"/>
                </a:solidFill>
              </a:rPr>
              <a:t>сыр, как известно, в мышеловке</a:t>
            </a:r>
            <a:br>
              <a:rPr lang="ru-RU" altLang="ru-RU" dirty="0" smtClean="0">
                <a:solidFill>
                  <a:schemeClr val="bg1"/>
                </a:solidFill>
              </a:rPr>
            </a:br>
            <a:endParaRPr lang="ru-RU" altLang="ru-RU" dirty="0" smtClean="0">
              <a:solidFill>
                <a:schemeClr val="bg1"/>
              </a:solidFill>
            </a:endParaRPr>
          </a:p>
          <a:p>
            <a:endParaRPr lang="en-US" alt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ru-RU" dirty="0" smtClean="0">
                <a:solidFill>
                  <a:schemeClr val="bg1"/>
                </a:solidFill>
              </a:rPr>
              <a:t/>
            </a:r>
            <a:br>
              <a:rPr lang="en-US" altLang="ru-RU" dirty="0" smtClean="0">
                <a:solidFill>
                  <a:schemeClr val="bg1"/>
                </a:solidFill>
              </a:rPr>
            </a:br>
            <a:endParaRPr lang="fr-FR" altLang="ru-RU" dirty="0" smtClean="0">
              <a:solidFill>
                <a:schemeClr val="bg1"/>
              </a:solidFill>
            </a:endParaRPr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altLang="ru-RU" dirty="0">
                <a:solidFill>
                  <a:schemeClr val="bg1"/>
                </a:solidFill>
              </a:rPr>
              <a:t>5</a:t>
            </a:r>
            <a:r>
              <a:rPr lang="ru-RU" altLang="ru-RU" dirty="0" smtClean="0">
                <a:solidFill>
                  <a:schemeClr val="bg1"/>
                </a:solidFill>
              </a:rPr>
              <a:t> –</a:t>
            </a:r>
            <a:r>
              <a:rPr lang="en-US" altLang="ru-RU" dirty="0" smtClean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Монетизация ОТТ </a:t>
            </a:r>
            <a:endParaRPr lang="fr-FR" altLang="ru-RU" dirty="0" smtClean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hMGEBQQERQVExMVGBgWGBcWGRgZExgSGhcWFRcZGxYXGyYeGB4jGhobHy8gJCcpLCwsFR4xNTAqNSYsMCkBCQoKDgwOGg8PGjYlHyU1NTUtLS0sMistKTAqLCosLTUqMjAqLDIsLCo1LSosKSwsNSwsLCwsKiwsLCwqLSwpLP/AABEIAMIBAwMBIgACEQEDEQH/xAAcAAEAAwEBAQEBAAAAAAAAAAAABQYHBAMCAQj/xABCEAACAQIEAwUEBwUGBwEAAAABAgADEQQFEiEGMUEHEyJRgTJhcZEUFSNCcpKhFjNSgqIkNFNic7EmQ2ODsuHwF//EABoBAQADAQEBAAAAAAAAAAAAAAACAwQBBQb/xAA0EQACAQIDBAgFBAMBAAAAAAAAAQIDEQQhMRJBUXEFEyIyYYGRoTOxwdHhFBUjQlKS8GL/2gAMAwEAAhEDEQA/ANxiIgCIiAIiIAiIgCIiAIiIAiIgCIiAIiIAiIgCIiAIiIAiIgCIiAIiIAnhXworm92HwZh/4sJ7xAPilT7oAbm3mST8ySYn3EAREQBERAEREAREQBERAEREAREQBERAEREAREQBERAEREAREQBERAEREAREQBERAEREAREQBERAEREAREQBERAEREAREQBERAEREAREQBERAEREARIfM+MMHlFxVxFMMOag6n/Il2/SVnNu1yjhCVoUmqsoN9TKqja/JdTdQOQ3NuhtXKpCOrNdLBYir3IP5fMv0TkyjMBmtClXGwqIr252JAJHodvSdcsTuZZRcW0xERBwREQBERAEREAREQBERAEREAREQBERAEREAREQBE8cTi0wY1VHVB5sQo+ZlYzPtQwGW7d41U+VNSR+drKfQyMpxjqy6lh6tZ2pxb5ItsTMX7T8bnJtgMEWH8Taqm17cl0qvqxnx+zeecR/3jEjDoeaq1jb8NEWP8zSrrk+6mzd+2ShnXnGHN3formhZlnuHycXr1qdL3MwDH4LzPoJVMy7X8FhLilrrkC91ARPzPY/JTPHLOxzDYcf2irVrkm5Asik++12/qlsy3hfC5RY0aFNCPvaQX/O12/WP5ZcF7i2Bpb5Tf8AqvuUZeNs14jH9jwZpKRszC+99rVKmlLW/wAvSdFHgTH5u1N8bjDbZnpqWK3v7IClU5WF9+Zt0M0WfNSoKQLMQAOZJsB6md6q/edzj6QccqFNR8rv1ZU8H2YYOgdVRWrG1vEbL+VLfreduecL0Tga9ChRppqQkBFC3dfGt7DfxKN956ZlxrhMspGsahemDp1Ulaomv+HWo0A+4kSSyrM0zmhTxFO+iooYX5i/Q2J3B2PwnVGHdRXOrilarUbsnlfS6zK32XZl9YYGw5U6tSmu9/BcOtr2NgHsLgHwy3zMeAm/Z7N8ZgD4VYl6Y9wOpR5/u3/pM06KLvDkd6RpqGIbjpLNcnmIiJaeeIiIAiIgCIiAIiIAiIgCIiAIiROZ8WYTJ7itiKakc11an/It2/ScbS1Jwpym7QV34EtEo2P7V8PROmjTeox3XUQisPMW1N/TeRwzvOuIHtSojD0r+1ps2n3GuQT8Qo5yp1o7s+Ruj0bWtedorjJ2/JpDuKYJJAA5k7AD4yDx/HGCy64asrEbEU7ub7C3huL78r3lSpdlmJzZteYYxqg38ALPzB5M9gLe5ZYcu7McBl2/c96f+qSw/Lsv6RtVHorcyTo4On36jk//ACvqyFq9roxT6MJhKtY8+Y1WuB7CBj1nRRrZxnlNgUTDBj7ROhgtjsANTAXtubHytLvhsImDXTTRUXyUBR8htPWFTk+9L6EZYujH4VJLxbcn9iiYDsxPed9icS9Sp5qNxdSpszknrzsDsJOZdwJgcstpw6MR96p9o1/Px3sfhaS9bMKeGOl3RTa5BIBC+Z8h75xPxDTqpWah9saN9QU2Gyl9m5N5bX3uOhnVCESMsTiq2928Ml7WRKKoQWAsPLpP2UXIOPn4ixxwulaShSbodbFwFbTqIty1X8N7rODGcdVuGsTXp4iqKq02uFKAOaZZdIDUwLNobVcgjbpe0510bX3El0bXctj+1r25+xes3z2hkSGpXfQotvZm5mw2UE7mRuScXpxQKhwa6hTIBardFJIJFrKxPLrae3FmXjPcvr0x4tVPUvvZbVE+ZA+cy7smzQYTHlC21amw3/xB9oD6AN+aRnUcZqO5l2GwdOrhalX+8d263/XLTmHE2YI2Lw1ZUoVFw7VqD0rkN3bAuAz31ErtyBFuXKRXE2TNmGQ0sVUY1K4KV3diWYpUJXTvewAZdhYeGXPKq9Hiks6sX+jYiqFc2OpWUhgD1plahUf6YPQTtbIAcv8AoJbUO47nVa3JNCtb5H0nOrck87lqxcaEopR2Wmm8vJ+VrO3FlA7G8SmPo4rA1QrqbVNJ3BVhof8A2T5y8cH5Y2Q06mDNylKoxpMR7VF/tF35Ehi6n8N+syPs3x/1RmlJTsH1UWHXxDa5/wBQLN7nMNnFcUT6aTp15Jd2dn5rL7+pl/Hf/Duc4PHeyr2Vj+E925P/AG3HymoSjdr+U/WGA7wDxUXVvfobwN+pU/yyxcI5p9c4HD1r3LU11H/Ovgf+oGTh2ako+ZlxP8uEpVd6vF/NexLxES88oREQBERAERPHE4tMEuuo6oo+8xCr8ztB1JvJHtEqWZ9qWX5bcCqazDpSUt/UbJ+sgf8A9TxGcnTgcGzdNRD1CN+bKgAG3+aVOtBZXN1Po3EzW1sWXF5fM0ucuNzWjlwvVqIm1/EwBt7hzMoAyXO8+N61cYemea3Ctb4UQb9Ni0ksD2WUUOqvVeqdrhbIGsCLMRdmuDv4t7k9Zzbk9I+pN4WhT+JVT8I5++h1592lYXJFUjVVLXtpsBtbnqNwN+gPWV48d5nxCbYLCd2hGzspYXtvZ20pa/uMvGXcLYTKjelQpqb31abtf8TXP6yVhwnLV25COIw1JdintPjJ/RZGaLwNmfEX9/xZRSPYRietzdECpyuOZkplnZJg8EPte8rk2J1tZbjyCWI+Zl2LBdztCsH3BvCow358zk+ksQ1aL2VwirHHl+S0MpFqFKnS/AoBPxIFz6ztiZvxRx79DzWnhKjmnhUt3pQkOXZbjUwswUErcL0vueQlKUaaKaFCri5tRzaV3v0+vA0WpVWiLsQoJA3IHiJAA36kkAD3yH4g4uo8N6RVFQltWkKp30i5AZrL+siOM+FPrvDpXwjt3tG1akA7NTcjxCwJK3NtmH+xkf2n4dc9yyji1GymnU52Pd1AFI35blPlIznJJ2NGGw1Kc6ak8m2mtGnu9fuWbLs5qcRYbv8ADd2hJYAVQzG6kqVYKRpNx01esi8u4kxGHweMOKt9Jw2o206RpK3pmwuCuq4BF7hfOVfs44jpYHBYylXqaETxqSxDkMhpnSdiTdBa292lvo4ZeKsv79T9ricJ3TWtYvpYi+3Nahe34jIRm5pNPOxfWw8cPOUJx7O0rO3nryvfxIXsn4iOZ/SKNUlqwYVCxNy4ICE8+hA5beLbnLNh8mXKsa1SklqeJQirYHSKtO2gkclDKzjpuOt5k3ZjmhwOY09WrRUDUtvZBY6gPhqA+c2vNcd9W0WrW1BLMwvayAjWfRbm3W05QltQu9xPpSk6OKcYaTWm7h7NXMNfEHhfMlvYfRq+m41a3pamuTfn4Db1EtfHOAwtTMKWJxhq0qLoFK92xaqyE/w+yLMoN/FtsOoh+1zJjQzBaqj9+g/Og7tv6dEsHEyfXOR4fEEhnoinqa/X905JF7WbSx/D6ShK21HhmerOopdRWTttLZbWuf5uaBluY0s1pipQdXpnYFeW2xFulvKfz/mmHHCuaOCt1o1wwU7g0tQcAjrdDaXLsx4ifDUcTh1YVKu1Sghv4nIKkdNrhSSOQJJ6zs474GxHEWO7zDIuhkVahqHSneLqANubeEgXAPWWVL1YKS1MuDjHA4mpSqPstavLg182uZacXlVLKFxWIpKqUauHY1Auw1orFWAX+JWa5H8K+ZkpkWPOaYWjWNrvTRjblqKjVbc9byJHDNbH4Olg8RWCoqIlTuhdqgUAAa35A2Fxpubc7Egy+TZOmRUFw9PUUW9tbFjub8z093KaYp30yPErSg4Wcryv7JW+3kZHxDwhVGY1qmE8TisKgVQTo1AVQzaRsNd12HTe3XZcNWNdblWQ7bNa/K/Qn4ek+6dIURZQAB0AsPkJ9TkKag21vJYrGyxMYRku6rX37vscWdZcM2w1Wgf+YjJ8CQQD6Gx9JTOx3MTUwtXDMLNRqHztpe56+TBvmJa8z4owuTqWrV6a2NrX1Pfy0LdifSVHhFqKZnWfDMXp1QzG7D77d5dUB9kN4b2BBYg9JGTW2mi6hGTwtSEk7ZNO2V1r7GhxES88oREQBERAKr2k46tlmBNag7IUddenYmmbpa/MeIruJV+H+zinxRSp4zEYipV70arXJZd7Fe8djexBHLz900PPcsGc4atQblURl+DW8J38jY+kq/ZNjBUwZohw3dty5MoYX0leYs4f4i2/O2ecE6i2tD2cPiJ08HJ0naSebtuf5JTLezzAZXuuHRj51L1D8bPcD0AlhSmKYAAAA5AbAekjOJc/HDlHvjSqVRqC2pgEgm9ixJ2W+1/MjzlQ4144xuRUcPUSnSpiupNm1O6EBSFubC9mH3diDztJuUKaM1OjiMZJXd76XfDM0Sc2YZjTyqm1as4SmouWPIdB8STsANzeZ0mDrdoGUisler9JUuroHIp1GUkhSgsqkqVIIAFzv7uDtFzF85wmX3ayulR6m4C97TVFcX6kHWAOpa0hKtaN0uRfS6NUqqpylval4WV/O9nYu2cceU8iSnWq0a4pVbaXAp9RqF17zULjexF57ZtmZzfAVMTgaxBFN2UqFN2UXKlXUkHYi2xuZTqx/ajhsHm+HAv1t3R0np/gm/rOTsdzc0q9TCN7FRNYBN/tFsG59Sp5eVMSHWtyUXo0af0MI0ZVYrtU5O61TS5nh2a5/UzTHmni3NfvabBe8OsBhZ9gbhfCGG1ukhauJq8CZnVWk7IlOqToB8L0iQyqw5EFCPhz2n5Qo/slmLHU6nD1hYWNnohiDv70sfWabjOAkz3MPp1YWQBPs9iXdbgM5GwW2kaRe+nci5EpjGU42WqZ6letRw9Vzkv45x04tcFyZcQbyl8c9m1Pio9/SYUsRa1z7DgCwDW3BttqHTodrXWQfFeZfUKU8YblKTgVQL/uangJA6kNob+UjrN1RRce1ofK4SpVp1U6LtLd4+HmZJlue4/s2q9xUUhL3NJ/3TC+7I45fFevMGabhM6w/aHgK1OjszIUam1tSOQdJ8iNQuDyNviJK5nluG4sw2mppqUnGpXHNbjZ1b7pH/o9RM37J+Ha+CxlWtYiiivT1dKjahbT5jw3v02HWZlGVOSjrFns1KtHF0pV2tirC3Jv7+5CdmWZDA5lTQgBaqtSN/MgEC3vdQP5ppPEdZOEMMreFUGKpNTUclVmDVFAAsNu99GlYHZZia2PbFI6UKffd8gbxVB4tYGhfDsdva5S65twbT4iZWxjvVCX001+zpC/M2Xxk/FvhaKUJqLVuRLHYjDVK8Km1lbtJZ6e187Ge8c8JVcixX0rDU2akzioGS57urfUdSjkt7kHluB8dLfGLxHhylLVasliSrAIrizXJAGoAnbnfntJalTFFQo5AAD4DYbmfUvjS2W7bzyq+OdaEFJZx0fHmVri/hD9rO6U1O6FMk6lGpyGFmWxsANgb3PLlOvIeFaWQ0TQDPVRrlhVKsCWtq20gb25fHzMlcRikwalqjKijmWIUfM7Sv5j2h4LLgD3hqamKju1LbrbVvy2v5zrUIvaepCE8TVpqlC7ityXmT2HwNPCElERCeZVQCfjYbz3lG/b+vnFJ2wOGZmU2u1yCLqNlFiT4h1t4WvyF+NMmznPVVq1f6MdVyFbSNHlppXJN/Nusj1q/qrln6Getaajzefoi947NKOWgGrUSnfkGIBJ8gOZPwlSzHtdwWFOml3ldumkaUv+Kpb9AZ64Ps1pKSa9R6lyW0r4AGLatWq5qahsNWrkJP4LhnC5cb0qFJSNwdI1A7DYncchD6x6Ze4j+jp96834dlfcpg4vzPiM2wWHWlSNwKrqzHblu1l39wYe+ea8EZnxAA2Nxfdi26ISwPxRdNO/TrNKiOqv3nc7+4bHwYKPja79WUvLOybA4JAtRWrte5ZiV3ta1kI29xvLXgsupZcoWkioANICgCy+U6Yk4wjHRGWria1b4km/MRESZnEREAREQBMz4VU5BnuKw3KnW1MouBubVk262DOPn5GaZMv7TwcizDBZgOQIV7eVNtX6o7D0lFbJKXBnqdG9uU6H+cX6rNfIvnE1I1cJW0otRghYIy61cqNWkr11AFf5pD9ouDFfAF9IYUypsR/y2+yb4WDar9NIPSWtTqFxPPFUBikZDYhgRuLjfzHX4SyUdpMyUa7pSi+Dv8jO+x/G+GrSsoDfaAKTbULI9wfZNim07O1Dh9TgC9MW7ut3p6271itSw8izBiPjKlwvmxyzNqV7gM/cMNKr4mAQk6evegNa5tqM2TF4RcfTalUGpHUqw81IsZnpJTpuJ6+OnLDYyNZaOz+j9vmZd2OYgYqlisE48DjWB5qwNOp+miVbg96mT5tRpdUrd0w5i/ipOfkWl3yLgHE8IY8V6JWvQsVsWCVe7bobixIIB2O+npeT+V8Dph8wq5jUtrYkpTXkhKhWYtYamO/Sw1HnsRCNKTUVvTNVXHUITrSTvGccudrWtu4spHa1QXA45KrISKtNd/ehZW287aPSaJwZm6ZtgqLI+shApufH4Cad2HMX039Z24/IKGaur16a1St9IqeJVva9lPh3sOk7aNBcOAqKFUcgoAA9BNEabjNy3M8jEYyFXDQpWe1Hfu/7Q+5y5nlyZtRehUF0qKVa2xsfI9DOqRWZ8VYTJr99XpoR93Vd/wAi3b9Ja2kszBTjOUl1ad/A6aGT0MNTWktJAigADSCABa3Pny5zrVdIsNgJn+ZdsmHoHRh6NWu55baFPla92P5ZxpxJnWfkdxhe4S/Nl0+H8dY7/wAq9JT10FlHPkeh+3YmS2qvZXGTt+TTGYILnYfpIbGcZYPBBya6NoALCmQ7WO3JbyoL2bYzOyxx+LurfcXVUsL3GkvYKRyuFMnMr7MMDlhuUas3nVa4539hbLz907tVHorcyLo4Sn36jk+EV9WR2Zdp7F+7wmGaub21agT+IUqd3I5+XIzgp1M94kG4GEQkeVOy732Oqrfl5TR8LgqeBXRSRaaj7qKFX5AWntHVyfel6BYylTVqVJc5Zv7Gd4TsnbEP3mLxb1GPMKN7WsQalTUSD8BLRlvBeDytbLRVvfU8Z5g/euBuAdhzF5ORJRpQjoimrjsRVylLLgsl7HyiCmLAAAdByn1ESwxiIiAIiIAiIgCIiAIiIAiIgCU/tVyz6xy2oQLmky1B8AdLfJWJ9JcJ4Y/BjMKVSi3s1FZD8GBU/wC8jOO1Fovw1XqasanBkRwLmX1pl2He9yECMf8AMngPztf1k5UBIOkgHoSLi/wBF/nM77H8aaQxWDYaWpVA2nlYn7NwBc7AoPVpoVfELhlLOyqo5liAPmZClLagmX46l1WJnFcbrzzRW17OsI9c4mqrVKrNr3YqgcnVcKluvmT0llo0RQGlRYf/ABlazPtKwGWaga3eMt/DTBbltYNspPuvK2e1evm7aMDg2ff2m1Pt70pjw/EtI7dOGnsXfpcbiFeSdl/lkl6/Q0ycuNzSjloBrVEp35amAJPkAdyfhKC2UZ1xIn2tYYT3I2jbbmKd28+beW06sL2P4cOtStWrVHAW9iFBqDm17FufS/rO7cn3Y+pz9LQp/FqrlFX99CSx/aXhcKzogqVXphiwVCACpCkEvbqQNgbSv0+P8y4jH9hwehf43u49GOhB63l2y3hXC5US1Oioc7l2u9Qm9yS7ktz35yWjYm9XbkcWIwtPuU9p8ZP6LIzFuCM24h/vmM7tDzRSTt+CnpQ/OSuVdkODwItVapX8wW0Jva/hSx6Dmx5S8xCow1efM5PpPENbMXsrhFW/JxYDJKGVfuaVOnta6qA1ve3M+s7YiWpW0MEpOTvJ3ERE6REREAREQBERAEREAREQBERAEREAREQBERAEREAyvNuC8xo5niK2AIpU63OoWUDxaWcdW9sE3A9Z2YXsmqY068bjHqEixCXJ99qlUnn+GaREo6iF8z1H0riNlKNlZJXSzduLdyt5f2eYHL7HuRVYferE1D58m8PPfYSw06QogKoCgcgBYD0E+4lqio6IwVK1Sq7zk3zYiIkioREQBERAEREAREQBERAEREAREQBERAEREAREQBERAEREAREQBERAEREAREQBERAEREAREQBERAEREAREQBERAEREAREQBERAEREAREQBERAEREAREQBERAEREAREQBERAEREAREQBERAEREAREQBERAEREAREQBERAEREAREQBERAEREAREQBERAEREAREQBERAEREAREQBERAEREAREQBERAEREAREQBERAEREA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kGBhMGEBQQERQVExMVGBgWGBcWGRgZExgSGhcWFRcZGxYXGyYeGB4jGhobHy8gJCcpLCwsFR4xNTAqNSYsMCkBCQoKDgwOGg8PGjYlHyU1NTUtLS0sMistKTAqLCosLTUqMjAqLDIsLCo1LSosKSwsNSwsLCwsKiwsLCwqLSwpLP/AABEIAMIBAwMBIgACEQEDEQH/xAAcAAEAAwEBAQEBAAAAAAAAAAAABQYHBAMCAQj/xABCEAACAQIEAwUEBwUGBwEAAAABAgADEQQFEiEGMUEHEyJRgTJhcZEUFSNCcpKhFjNSgqIkNFNic7EmQ2ODsuHwF//EABoBAQADAQEBAAAAAAAAAAAAAAACAwQBBQb/xAA0EQACAQIDBAgFBAMBAAAAAAAAAQIDEQQhMRJBUXEFEyIyYYGRoTOxwdHhFBUjQlKS8GL/2gAMAwEAAhEDEQA/ANxiIgCIiAIiIAiIgCIiAIiIAiIgCIiAIiIAiIgCIiAIiIAiIgCIiAIiIAnhXworm92HwZh/4sJ7xAPilT7oAbm3mST8ySYn3EAREQBERAEREAREQBERAEREAREQBERAEREAREQBERAEREAREQBERAEREAREQBERAEREAREQBERAEREAREQBERAEREAREQBERAEREAREQBERAEREARIfM+MMHlFxVxFMMOag6n/Il2/SVnNu1yjhCVoUmqsoN9TKqja/JdTdQOQ3NuhtXKpCOrNdLBYir3IP5fMv0TkyjMBmtClXGwqIr252JAJHodvSdcsTuZZRcW0xERBwREQBERAEREAREQBERAEREAREQBERAEREAREQBE8cTi0wY1VHVB5sQo+ZlYzPtQwGW7d41U+VNSR+drKfQyMpxjqy6lh6tZ2pxb5ItsTMX7T8bnJtgMEWH8Taqm17cl0qvqxnx+zeecR/3jEjDoeaq1jb8NEWP8zSrrk+6mzd+2ShnXnGHN3formhZlnuHycXr1qdL3MwDH4LzPoJVMy7X8FhLilrrkC91ARPzPY/JTPHLOxzDYcf2irVrkm5Asik++12/qlsy3hfC5RY0aFNCPvaQX/O12/WP5ZcF7i2Bpb5Tf8AqvuUZeNs14jH9jwZpKRszC+99rVKmlLW/wAvSdFHgTH5u1N8bjDbZnpqWK3v7IClU5WF9+Zt0M0WfNSoKQLMQAOZJsB6md6q/edzj6QccqFNR8rv1ZU8H2YYOgdVRWrG1vEbL+VLfreduecL0Tga9ChRppqQkBFC3dfGt7DfxKN956ZlxrhMspGsahemDp1Ulaomv+HWo0A+4kSSyrM0zmhTxFO+iooYX5i/Q2J3B2PwnVGHdRXOrilarUbsnlfS6zK32XZl9YYGw5U6tSmu9/BcOtr2NgHsLgHwy3zMeAm/Z7N8ZgD4VYl6Y9wOpR5/u3/pM06KLvDkd6RpqGIbjpLNcnmIiJaeeIiIAiIgCIiAIiIAiIgCIiAIiROZ8WYTJ7itiKakc11an/It2/ScbS1Jwpym7QV34EtEo2P7V8PROmjTeox3XUQisPMW1N/TeRwzvOuIHtSojD0r+1ps2n3GuQT8Qo5yp1o7s+Ruj0bWtedorjJ2/JpDuKYJJAA5k7AD4yDx/HGCy64asrEbEU7ub7C3huL78r3lSpdlmJzZteYYxqg38ALPzB5M9gLe5ZYcu7McBl2/c96f+qSw/Lsv6RtVHorcyTo4On36jk//ACvqyFq9roxT6MJhKtY8+Y1WuB7CBj1nRRrZxnlNgUTDBj7ROhgtjsANTAXtubHytLvhsImDXTTRUXyUBR8htPWFTk+9L6EZYujH4VJLxbcn9iiYDsxPed9icS9Sp5qNxdSpszknrzsDsJOZdwJgcstpw6MR96p9o1/Px3sfhaS9bMKeGOl3RTa5BIBC+Z8h75xPxDTqpWah9saN9QU2Gyl9m5N5bX3uOhnVCESMsTiq2928Ml7WRKKoQWAsPLpP2UXIOPn4ixxwulaShSbodbFwFbTqIty1X8N7rODGcdVuGsTXp4iqKq02uFKAOaZZdIDUwLNobVcgjbpe0510bX3El0bXctj+1r25+xes3z2hkSGpXfQotvZm5mw2UE7mRuScXpxQKhwa6hTIBardFJIJFrKxPLrae3FmXjPcvr0x4tVPUvvZbVE+ZA+cy7smzQYTHlC21amw3/xB9oD6AN+aRnUcZqO5l2GwdOrhalX+8d263/XLTmHE2YI2Lw1ZUoVFw7VqD0rkN3bAuAz31ErtyBFuXKRXE2TNmGQ0sVUY1K4KV3diWYpUJXTvewAZdhYeGXPKq9Hiks6sX+jYiqFc2OpWUhgD1plahUf6YPQTtbIAcv8AoJbUO47nVa3JNCtb5H0nOrck87lqxcaEopR2Wmm8vJ+VrO3FlA7G8SmPo4rA1QrqbVNJ3BVhof8A2T5y8cH5Y2Q06mDNylKoxpMR7VF/tF35Ehi6n8N+syPs3x/1RmlJTsH1UWHXxDa5/wBQLN7nMNnFcUT6aTp15Jd2dn5rL7+pl/Hf/Duc4PHeyr2Vj+E925P/AG3HymoSjdr+U/WGA7wDxUXVvfobwN+pU/yyxcI5p9c4HD1r3LU11H/Ovgf+oGTh2ako+ZlxP8uEpVd6vF/NexLxES88oREQBERAERPHE4tMEuuo6oo+8xCr8ztB1JvJHtEqWZ9qWX5bcCqazDpSUt/UbJ+sgf8A9TxGcnTgcGzdNRD1CN+bKgAG3+aVOtBZXN1Po3EzW1sWXF5fM0ucuNzWjlwvVqIm1/EwBt7hzMoAyXO8+N61cYemea3Ctb4UQb9Ni0ksD2WUUOqvVeqdrhbIGsCLMRdmuDv4t7k9Zzbk9I+pN4WhT+JVT8I5++h1592lYXJFUjVVLXtpsBtbnqNwN+gPWV48d5nxCbYLCd2hGzspYXtvZ20pa/uMvGXcLYTKjelQpqb31abtf8TXP6yVhwnLV25COIw1JdintPjJ/RZGaLwNmfEX9/xZRSPYRietzdECpyuOZkplnZJg8EPte8rk2J1tZbjyCWI+Zl2LBdztCsH3BvCow358zk+ksQ1aL2VwirHHl+S0MpFqFKnS/AoBPxIFz6ztiZvxRx79DzWnhKjmnhUt3pQkOXZbjUwswUErcL0vueQlKUaaKaFCri5tRzaV3v0+vA0WpVWiLsQoJA3IHiJAA36kkAD3yH4g4uo8N6RVFQltWkKp30i5AZrL+siOM+FPrvDpXwjt3tG1akA7NTcjxCwJK3NtmH+xkf2n4dc9yyji1GymnU52Pd1AFI35blPlIznJJ2NGGw1Kc6ak8m2mtGnu9fuWbLs5qcRYbv8ADd2hJYAVQzG6kqVYKRpNx01esi8u4kxGHweMOKt9Jw2o206RpK3pmwuCuq4BF7hfOVfs44jpYHBYylXqaETxqSxDkMhpnSdiTdBa292lvo4ZeKsv79T9ricJ3TWtYvpYi+3Nahe34jIRm5pNPOxfWw8cPOUJx7O0rO3nryvfxIXsn4iOZ/SKNUlqwYVCxNy4ICE8+hA5beLbnLNh8mXKsa1SklqeJQirYHSKtO2gkclDKzjpuOt5k3ZjmhwOY09WrRUDUtvZBY6gPhqA+c2vNcd9W0WrW1BLMwvayAjWfRbm3W05QltQu9xPpSk6OKcYaTWm7h7NXMNfEHhfMlvYfRq+m41a3pamuTfn4Db1EtfHOAwtTMKWJxhq0qLoFK92xaqyE/w+yLMoN/FtsOoh+1zJjQzBaqj9+g/Og7tv6dEsHEyfXOR4fEEhnoinqa/X905JF7WbSx/D6ShK21HhmerOopdRWTttLZbWuf5uaBluY0s1pipQdXpnYFeW2xFulvKfz/mmHHCuaOCt1o1wwU7g0tQcAjrdDaXLsx4ifDUcTh1YVKu1Sghv4nIKkdNrhSSOQJJ6zs474GxHEWO7zDIuhkVahqHSneLqANubeEgXAPWWVL1YKS1MuDjHA4mpSqPstavLg182uZacXlVLKFxWIpKqUauHY1Auw1orFWAX+JWa5H8K+ZkpkWPOaYWjWNrvTRjblqKjVbc9byJHDNbH4Olg8RWCoqIlTuhdqgUAAa35A2Fxpubc7Egy+TZOmRUFw9PUUW9tbFjub8z093KaYp30yPErSg4Wcryv7JW+3kZHxDwhVGY1qmE8TisKgVQTo1AVQzaRsNd12HTe3XZcNWNdblWQ7bNa/K/Qn4ek+6dIURZQAB0AsPkJ9TkKag21vJYrGyxMYRku6rX37vscWdZcM2w1Wgf+YjJ8CQQD6Gx9JTOx3MTUwtXDMLNRqHztpe56+TBvmJa8z4owuTqWrV6a2NrX1Pfy0LdifSVHhFqKZnWfDMXp1QzG7D77d5dUB9kN4b2BBYg9JGTW2mi6hGTwtSEk7ZNO2V1r7GhxES88oREQBERAKr2k46tlmBNag7IUddenYmmbpa/MeIruJV+H+zinxRSp4zEYipV70arXJZd7Fe8djexBHLz900PPcsGc4atQblURl+DW8J38jY+kq/ZNjBUwZohw3dty5MoYX0leYs4f4i2/O2ecE6i2tD2cPiJ08HJ0naSebtuf5JTLezzAZXuuHRj51L1D8bPcD0AlhSmKYAAAA5AbAekjOJc/HDlHvjSqVRqC2pgEgm9ixJ2W+1/MjzlQ4144xuRUcPUSnSpiupNm1O6EBSFubC9mH3diDztJuUKaM1OjiMZJXd76XfDM0Sc2YZjTyqm1as4SmouWPIdB8STsANzeZ0mDrdoGUisler9JUuroHIp1GUkhSgsqkqVIIAFzv7uDtFzF85wmX3ayulR6m4C97TVFcX6kHWAOpa0hKtaN0uRfS6NUqqpylval4WV/O9nYu2cceU8iSnWq0a4pVbaXAp9RqF17zULjexF57ZtmZzfAVMTgaxBFN2UqFN2UXKlXUkHYi2xuZTqx/ajhsHm+HAv1t3R0np/gm/rOTsdzc0q9TCN7FRNYBN/tFsG59Sp5eVMSHWtyUXo0af0MI0ZVYrtU5O61TS5nh2a5/UzTHmni3NfvabBe8OsBhZ9gbhfCGG1ukhauJq8CZnVWk7IlOqToB8L0iQyqw5EFCPhz2n5Qo/slmLHU6nD1hYWNnohiDv70sfWabjOAkz3MPp1YWQBPs9iXdbgM5GwW2kaRe+nci5EpjGU42WqZ6letRw9Vzkv45x04tcFyZcQbyl8c9m1Pio9/SYUsRa1z7DgCwDW3BttqHTodrXWQfFeZfUKU8YblKTgVQL/uangJA6kNob+UjrN1RRce1ofK4SpVp1U6LtLd4+HmZJlue4/s2q9xUUhL3NJ/3TC+7I45fFevMGabhM6w/aHgK1OjszIUam1tSOQdJ8iNQuDyNviJK5nluG4sw2mppqUnGpXHNbjZ1b7pH/o9RM37J+Ha+CxlWtYiiivT1dKjahbT5jw3v02HWZlGVOSjrFns1KtHF0pV2tirC3Jv7+5CdmWZDA5lTQgBaqtSN/MgEC3vdQP5ppPEdZOEMMreFUGKpNTUclVmDVFAAsNu99GlYHZZia2PbFI6UKffd8gbxVB4tYGhfDsdva5S65twbT4iZWxjvVCX001+zpC/M2Xxk/FvhaKUJqLVuRLHYjDVK8Km1lbtJZ6e187Ge8c8JVcixX0rDU2akzioGS57urfUdSjkt7kHluB8dLfGLxHhylLVasliSrAIrizXJAGoAnbnfntJalTFFQo5AAD4DYbmfUvjS2W7bzyq+OdaEFJZx0fHmVri/hD9rO6U1O6FMk6lGpyGFmWxsANgb3PLlOvIeFaWQ0TQDPVRrlhVKsCWtq20gb25fHzMlcRikwalqjKijmWIUfM7Sv5j2h4LLgD3hqamKju1LbrbVvy2v5zrUIvaepCE8TVpqlC7ityXmT2HwNPCElERCeZVQCfjYbz3lG/b+vnFJ2wOGZmU2u1yCLqNlFiT4h1t4WvyF+NMmznPVVq1f6MdVyFbSNHlppXJN/Nusj1q/qrln6Getaajzefoi947NKOWgGrUSnfkGIBJ8gOZPwlSzHtdwWFOml3ldumkaUv+Kpb9AZ64Ps1pKSa9R6lyW0r4AGLatWq5qahsNWrkJP4LhnC5cb0qFJSNwdI1A7DYncchD6x6Ze4j+jp96834dlfcpg4vzPiM2wWHWlSNwKrqzHblu1l39wYe+ea8EZnxAA2Nxfdi26ISwPxRdNO/TrNKiOqv3nc7+4bHwYKPja79WUvLOybA4JAtRWrte5ZiV3ta1kI29xvLXgsupZcoWkioANICgCy+U6Yk4wjHRGWria1b4km/MRESZnEREAREQBMz4VU5BnuKw3KnW1MouBubVk262DOPn5GaZMv7TwcizDBZgOQIV7eVNtX6o7D0lFbJKXBnqdG9uU6H+cX6rNfIvnE1I1cJW0otRghYIy61cqNWkr11AFf5pD9ouDFfAF9IYUypsR/y2+yb4WDar9NIPSWtTqFxPPFUBikZDYhgRuLjfzHX4SyUdpMyUa7pSi+Dv8jO+x/G+GrSsoDfaAKTbULI9wfZNim07O1Dh9TgC9MW7ut3p6271itSw8izBiPjKlwvmxyzNqV7gM/cMNKr4mAQk6evegNa5tqM2TF4RcfTalUGpHUqw81IsZnpJTpuJ6+OnLDYyNZaOz+j9vmZd2OYgYqlisE48DjWB5qwNOp+miVbg96mT5tRpdUrd0w5i/ipOfkWl3yLgHE8IY8V6JWvQsVsWCVe7bobixIIB2O+npeT+V8Dph8wq5jUtrYkpTXkhKhWYtYamO/Sw1HnsRCNKTUVvTNVXHUITrSTvGccudrWtu4spHa1QXA45KrISKtNd/ehZW287aPSaJwZm6ZtgqLI+shApufH4Cad2HMX039Z24/IKGaur16a1St9IqeJVva9lPh3sOk7aNBcOAqKFUcgoAA9BNEabjNy3M8jEYyFXDQpWe1Hfu/7Q+5y5nlyZtRehUF0qKVa2xsfI9DOqRWZ8VYTJr99XpoR93Vd/wAi3b9Ja2kszBTjOUl1ad/A6aGT0MNTWktJAigADSCABa3Pny5zrVdIsNgJn+ZdsmHoHRh6NWu55baFPla92P5ZxpxJnWfkdxhe4S/Nl0+H8dY7/wAq9JT10FlHPkeh+3YmS2qvZXGTt+TTGYILnYfpIbGcZYPBBya6NoALCmQ7WO3JbyoL2bYzOyxx+LurfcXVUsL3GkvYKRyuFMnMr7MMDlhuUas3nVa4539hbLz907tVHorcyLo4Sn36jk+EV9WR2Zdp7F+7wmGaub21agT+IUqd3I5+XIzgp1M94kG4GEQkeVOy732Oqrfl5TR8LgqeBXRSRaaj7qKFX5AWntHVyfel6BYylTVqVJc5Zv7Gd4TsnbEP3mLxb1GPMKN7WsQalTUSD8BLRlvBeDytbLRVvfU8Z5g/euBuAdhzF5ORJRpQjoimrjsRVylLLgsl7HyiCmLAAAdByn1ESwxiIiAIiIAiIgCIiAIiIAiIgCU/tVyz6xy2oQLmky1B8AdLfJWJ9JcJ4Y/BjMKVSi3s1FZD8GBU/wC8jOO1Fovw1XqasanBkRwLmX1pl2He9yECMf8AMngPztf1k5UBIOkgHoSLi/wBF/nM77H8aaQxWDYaWpVA2nlYn7NwBc7AoPVpoVfELhlLOyqo5liAPmZClLagmX46l1WJnFcbrzzRW17OsI9c4mqrVKrNr3YqgcnVcKluvmT0llo0RQGlRYf/ABlazPtKwGWaga3eMt/DTBbltYNspPuvK2e1evm7aMDg2ff2m1Pt70pjw/EtI7dOGnsXfpcbiFeSdl/lkl6/Q0ycuNzSjloBrVEp35amAJPkAdyfhKC2UZ1xIn2tYYT3I2jbbmKd28+beW06sL2P4cOtStWrVHAW9iFBqDm17FufS/rO7cn3Y+pz9LQp/FqrlFX99CSx/aXhcKzogqVXphiwVCACpCkEvbqQNgbSv0+P8y4jH9hwehf43u49GOhB63l2y3hXC5US1Oioc7l2u9Qm9yS7ktz35yWjYm9XbkcWIwtPuU9p8ZP6LIzFuCM24h/vmM7tDzRSTt+CnpQ/OSuVdkODwItVapX8wW0Jva/hSx6Dmx5S8xCow1efM5PpPENbMXsrhFW/JxYDJKGVfuaVOnta6qA1ve3M+s7YiWpW0MEpOTvJ3ERE6REREAREQBERAEREAREQBERAEREAREQBERAEREAyvNuC8xo5niK2AIpU63OoWUDxaWcdW9sE3A9Z2YXsmqY068bjHqEixCXJ99qlUnn+GaREo6iF8z1H0riNlKNlZJXSzduLdyt5f2eYHL7HuRVYferE1D58m8PPfYSw06QogKoCgcgBYD0E+4lqio6IwVK1Sq7zk3zYiIkioREQBERAEREAREQBERAEREAREQBERAEREAREQBERAEREAREQBERAEREAREQBERAEREAREQBERAEREAREQBERAEREAREQBERAEREAREQBERAEREAREQBERAEREAREQBERAEREAREQBERAEREAREQBERAEREAREQBERAEREAREQBERAEREAREQBERAEREAREQBERAEREAREQBERAEREAREQBERAEREAREQBERAEREA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80975" y="-16383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330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6" y="548680"/>
            <a:ext cx="8730438" cy="550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</a:rPr>
              <a:t>Питер </a:t>
            </a:r>
            <a:endParaRPr lang="fr-FR" alt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ru-RU" altLang="ru-RU" sz="9600" dirty="0" smtClean="0">
                <a:solidFill>
                  <a:schemeClr val="bg1"/>
                </a:solidFill>
              </a:rPr>
              <a:t>Оператор ШПД</a:t>
            </a:r>
            <a:r>
              <a:rPr lang="en-US" altLang="ru-RU" sz="9600" dirty="0" smtClean="0">
                <a:solidFill>
                  <a:schemeClr val="bg1"/>
                </a:solidFill>
              </a:rPr>
              <a:t>:</a:t>
            </a:r>
            <a:r>
              <a:rPr lang="ru-RU" altLang="ru-RU" sz="9600" dirty="0" smtClean="0">
                <a:solidFill>
                  <a:schemeClr val="bg1"/>
                </a:solidFill>
              </a:rPr>
              <a:t> </a:t>
            </a:r>
            <a:br>
              <a:rPr lang="ru-RU" altLang="ru-RU" sz="9600" dirty="0" smtClean="0">
                <a:solidFill>
                  <a:schemeClr val="bg1"/>
                </a:solidFill>
              </a:rPr>
            </a:br>
            <a:r>
              <a:rPr lang="ru-RU" altLang="ru-RU" sz="9600" dirty="0" smtClean="0">
                <a:solidFill>
                  <a:schemeClr val="bg1"/>
                </a:solidFill>
              </a:rPr>
              <a:t>20 тыс. абонентов, 10 Гигабитный </a:t>
            </a:r>
            <a:r>
              <a:rPr lang="ru-RU" altLang="ru-RU" sz="9600" dirty="0" err="1" smtClean="0">
                <a:solidFill>
                  <a:schemeClr val="bg1"/>
                </a:solidFill>
              </a:rPr>
              <a:t>аплинк</a:t>
            </a:r>
            <a:r>
              <a:rPr lang="ru-RU" altLang="ru-RU" sz="9600" dirty="0" smtClean="0">
                <a:solidFill>
                  <a:schemeClr val="bg1"/>
                </a:solidFill>
              </a:rPr>
              <a:t> канал</a:t>
            </a:r>
          </a:p>
          <a:p>
            <a:r>
              <a:rPr lang="ru-RU" altLang="ru-RU" sz="9600" dirty="0" smtClean="0">
                <a:solidFill>
                  <a:schemeClr val="bg1"/>
                </a:solidFill>
              </a:rPr>
              <a:t>Расчет проводим по 2-м сервисам (остальные пусть будут как  дополнительный бонус)</a:t>
            </a:r>
            <a:r>
              <a:rPr lang="en-US" altLang="ru-RU" sz="9600" dirty="0" smtClean="0">
                <a:solidFill>
                  <a:schemeClr val="bg1"/>
                </a:solidFill>
              </a:rPr>
              <a:t>:</a:t>
            </a:r>
            <a:r>
              <a:rPr lang="ru-RU" altLang="ru-RU" sz="9600" dirty="0" smtClean="0">
                <a:solidFill>
                  <a:schemeClr val="bg1"/>
                </a:solidFill>
              </a:rPr>
              <a:t/>
            </a:r>
            <a:br>
              <a:rPr lang="ru-RU" altLang="ru-RU" sz="9600" dirty="0" smtClean="0">
                <a:solidFill>
                  <a:schemeClr val="bg1"/>
                </a:solidFill>
              </a:rPr>
            </a:br>
            <a:r>
              <a:rPr lang="en-US" altLang="ru-RU" sz="9600" dirty="0" smtClean="0">
                <a:solidFill>
                  <a:schemeClr val="bg1"/>
                </a:solidFill>
              </a:rPr>
              <a:t/>
            </a:r>
            <a:br>
              <a:rPr lang="en-US" altLang="ru-RU" sz="9600" dirty="0" smtClean="0">
                <a:solidFill>
                  <a:schemeClr val="bg1"/>
                </a:solidFill>
              </a:rPr>
            </a:br>
            <a:r>
              <a:rPr lang="ru-RU" altLang="ru-RU" sz="9600" dirty="0" smtClean="0">
                <a:solidFill>
                  <a:schemeClr val="bg1"/>
                </a:solidFill>
              </a:rPr>
              <a:t>Аренда </a:t>
            </a:r>
            <a:r>
              <a:rPr lang="en-US" altLang="ru-RU" sz="9600" dirty="0" smtClean="0">
                <a:solidFill>
                  <a:schemeClr val="bg1"/>
                </a:solidFill>
              </a:rPr>
              <a:t>DPI:</a:t>
            </a:r>
            <a:r>
              <a:rPr lang="ru-RU" altLang="ru-RU" sz="9600" dirty="0" smtClean="0">
                <a:solidFill>
                  <a:schemeClr val="bg1"/>
                </a:solidFill>
              </a:rPr>
              <a:t> </a:t>
            </a:r>
            <a:r>
              <a:rPr lang="en-US" altLang="ru-RU" sz="9600" dirty="0" smtClean="0">
                <a:solidFill>
                  <a:schemeClr val="bg1"/>
                </a:solidFill>
              </a:rPr>
              <a:t>360 </a:t>
            </a:r>
            <a:r>
              <a:rPr lang="ru-RU" altLang="ru-RU" sz="9600" dirty="0" err="1" smtClean="0">
                <a:solidFill>
                  <a:schemeClr val="bg1"/>
                </a:solidFill>
              </a:rPr>
              <a:t>тыс</a:t>
            </a:r>
            <a:r>
              <a:rPr lang="ru-RU" altLang="ru-RU" sz="9600" dirty="0" smtClean="0">
                <a:solidFill>
                  <a:schemeClr val="bg1"/>
                </a:solidFill>
              </a:rPr>
              <a:t> (включает ТП!)</a:t>
            </a:r>
            <a:br>
              <a:rPr lang="ru-RU" altLang="ru-RU" sz="9600" dirty="0" smtClean="0">
                <a:solidFill>
                  <a:schemeClr val="bg1"/>
                </a:solidFill>
              </a:rPr>
            </a:br>
            <a:r>
              <a:rPr lang="ru-RU" altLang="ru-RU" sz="9600" dirty="0" smtClean="0">
                <a:solidFill>
                  <a:schemeClr val="bg1"/>
                </a:solidFill>
              </a:rPr>
              <a:t/>
            </a:r>
            <a:br>
              <a:rPr lang="ru-RU" altLang="ru-RU" sz="9600" dirty="0" smtClean="0">
                <a:solidFill>
                  <a:schemeClr val="bg1"/>
                </a:solidFill>
              </a:rPr>
            </a:br>
            <a:r>
              <a:rPr lang="ru-RU" altLang="ru-RU" sz="9600" dirty="0" err="1" smtClean="0">
                <a:solidFill>
                  <a:schemeClr val="bg1"/>
                </a:solidFill>
              </a:rPr>
              <a:t>Приоритезация</a:t>
            </a:r>
            <a:r>
              <a:rPr lang="ru-RU" altLang="ru-RU" sz="9600" dirty="0" smtClean="0">
                <a:solidFill>
                  <a:schemeClr val="bg1"/>
                </a:solidFill>
              </a:rPr>
              <a:t> трафика в общей полосе</a:t>
            </a:r>
            <a:r>
              <a:rPr lang="en-US" altLang="ru-RU" sz="9600" dirty="0" smtClean="0">
                <a:solidFill>
                  <a:schemeClr val="bg1"/>
                </a:solidFill>
              </a:rPr>
              <a:t>: </a:t>
            </a:r>
            <a:r>
              <a:rPr lang="ru-RU" altLang="ru-RU" sz="9600" dirty="0" smtClean="0">
                <a:solidFill>
                  <a:schemeClr val="bg1"/>
                </a:solidFill>
              </a:rPr>
              <a:t/>
            </a:r>
            <a:br>
              <a:rPr lang="ru-RU" altLang="ru-RU" sz="9600" dirty="0" smtClean="0">
                <a:solidFill>
                  <a:schemeClr val="bg1"/>
                </a:solidFill>
              </a:rPr>
            </a:br>
            <a:r>
              <a:rPr lang="en-US" altLang="ru-RU" sz="9600" dirty="0" smtClean="0">
                <a:solidFill>
                  <a:schemeClr val="bg1"/>
                </a:solidFill>
              </a:rPr>
              <a:t>10G</a:t>
            </a:r>
            <a:r>
              <a:rPr lang="ru-RU" altLang="ru-RU" sz="9600" dirty="0" smtClean="0">
                <a:solidFill>
                  <a:schemeClr val="bg1"/>
                </a:solidFill>
              </a:rPr>
              <a:t>*</a:t>
            </a:r>
            <a:r>
              <a:rPr lang="en-US" altLang="ru-RU" sz="9600" dirty="0" smtClean="0">
                <a:solidFill>
                  <a:schemeClr val="bg1"/>
                </a:solidFill>
              </a:rPr>
              <a:t>20</a:t>
            </a:r>
            <a:r>
              <a:rPr lang="ru-RU" altLang="ru-RU" sz="9600" dirty="0" smtClean="0">
                <a:solidFill>
                  <a:schemeClr val="bg1"/>
                </a:solidFill>
              </a:rPr>
              <a:t>%*(</a:t>
            </a:r>
            <a:r>
              <a:rPr lang="ru-RU" altLang="ru-RU" sz="9600" dirty="0" smtClean="0">
                <a:solidFill>
                  <a:schemeClr val="bg1"/>
                </a:solidFill>
              </a:rPr>
              <a:t>75</a:t>
            </a:r>
            <a:r>
              <a:rPr lang="en-US" altLang="ru-RU" sz="9600" dirty="0" smtClean="0">
                <a:solidFill>
                  <a:schemeClr val="bg1"/>
                </a:solidFill>
              </a:rPr>
              <a:t>..</a:t>
            </a:r>
            <a:r>
              <a:rPr lang="ru-RU" altLang="ru-RU" sz="9600" dirty="0" smtClean="0">
                <a:solidFill>
                  <a:schemeClr val="bg1"/>
                </a:solidFill>
              </a:rPr>
              <a:t>300)*</a:t>
            </a:r>
            <a:r>
              <a:rPr lang="ru-RU" altLang="ru-RU" sz="9600" dirty="0" smtClean="0">
                <a:solidFill>
                  <a:schemeClr val="bg1"/>
                </a:solidFill>
              </a:rPr>
              <a:t>12=1</a:t>
            </a:r>
            <a:r>
              <a:rPr lang="en-US" altLang="ru-RU" sz="9600" dirty="0" smtClean="0">
                <a:solidFill>
                  <a:schemeClr val="bg1"/>
                </a:solidFill>
              </a:rPr>
              <a:t>500..</a:t>
            </a:r>
            <a:r>
              <a:rPr lang="en-US" altLang="ru-RU" sz="9600" dirty="0" smtClean="0">
                <a:solidFill>
                  <a:schemeClr val="bg1"/>
                </a:solidFill>
              </a:rPr>
              <a:t>60</a:t>
            </a:r>
            <a:r>
              <a:rPr lang="ru-RU" altLang="ru-RU" sz="9600" dirty="0" smtClean="0">
                <a:solidFill>
                  <a:schemeClr val="bg1"/>
                </a:solidFill>
              </a:rPr>
              <a:t>00 </a:t>
            </a:r>
            <a:r>
              <a:rPr lang="ru-RU" altLang="ru-RU" sz="9600" dirty="0" err="1" smtClean="0">
                <a:solidFill>
                  <a:schemeClr val="bg1"/>
                </a:solidFill>
              </a:rPr>
              <a:t>тыс</a:t>
            </a:r>
            <a:endParaRPr lang="ru-RU" altLang="ru-RU" sz="9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altLang="ru-RU" sz="9600" dirty="0">
                <a:solidFill>
                  <a:schemeClr val="bg1"/>
                </a:solidFill>
              </a:rPr>
              <a:t> </a:t>
            </a:r>
            <a:r>
              <a:rPr lang="ru-RU" altLang="ru-RU" sz="9600" dirty="0" smtClean="0">
                <a:solidFill>
                  <a:schemeClr val="bg1"/>
                </a:solidFill>
              </a:rPr>
              <a:t>   </a:t>
            </a:r>
            <a:br>
              <a:rPr lang="ru-RU" altLang="ru-RU" sz="9600" dirty="0" smtClean="0">
                <a:solidFill>
                  <a:schemeClr val="bg1"/>
                </a:solidFill>
              </a:rPr>
            </a:br>
            <a:r>
              <a:rPr lang="ru-RU" altLang="ru-RU" sz="9600" dirty="0" smtClean="0">
                <a:solidFill>
                  <a:schemeClr val="bg1"/>
                </a:solidFill>
              </a:rPr>
              <a:t>   Доп. услуги</a:t>
            </a:r>
            <a:r>
              <a:rPr lang="en-US" altLang="ru-RU" sz="9600" dirty="0" smtClean="0">
                <a:solidFill>
                  <a:schemeClr val="bg1"/>
                </a:solidFill>
              </a:rPr>
              <a:t>: </a:t>
            </a:r>
            <a:r>
              <a:rPr lang="en-US" altLang="ru-RU" sz="9600" dirty="0" smtClean="0">
                <a:solidFill>
                  <a:schemeClr val="bg1"/>
                </a:solidFill>
              </a:rPr>
              <a:t>2500</a:t>
            </a:r>
            <a:r>
              <a:rPr lang="en-US" altLang="ru-RU" sz="9600" dirty="0">
                <a:solidFill>
                  <a:schemeClr val="bg1"/>
                </a:solidFill>
              </a:rPr>
              <a:t>..0 </a:t>
            </a:r>
            <a:r>
              <a:rPr lang="ru-RU" altLang="ru-RU" sz="9600" dirty="0" err="1">
                <a:solidFill>
                  <a:schemeClr val="bg1"/>
                </a:solidFill>
              </a:rPr>
              <a:t>тыс</a:t>
            </a:r>
            <a:r>
              <a:rPr lang="en-US" altLang="ru-RU" sz="9600" dirty="0" smtClean="0">
                <a:solidFill>
                  <a:schemeClr val="bg1"/>
                </a:solidFill>
              </a:rPr>
              <a:t/>
            </a:r>
            <a:br>
              <a:rPr lang="en-US" altLang="ru-RU" sz="9600" dirty="0" smtClean="0">
                <a:solidFill>
                  <a:schemeClr val="bg1"/>
                </a:solidFill>
              </a:rPr>
            </a:br>
            <a:r>
              <a:rPr lang="en-US" altLang="ru-RU" sz="9600" dirty="0" smtClean="0">
                <a:solidFill>
                  <a:schemeClr val="bg1"/>
                </a:solidFill>
              </a:rPr>
              <a:t>    </a:t>
            </a:r>
            <a:r>
              <a:rPr lang="ru-RU" altLang="ru-RU" sz="9600" dirty="0" smtClean="0">
                <a:solidFill>
                  <a:schemeClr val="bg1"/>
                </a:solidFill>
              </a:rPr>
              <a:t>    </a:t>
            </a:r>
            <a:br>
              <a:rPr lang="ru-RU" altLang="ru-RU" sz="9600" dirty="0" smtClean="0">
                <a:solidFill>
                  <a:schemeClr val="bg1"/>
                </a:solidFill>
              </a:rPr>
            </a:br>
            <a:r>
              <a:rPr lang="ru-RU" altLang="ru-RU" sz="9600" dirty="0" smtClean="0">
                <a:solidFill>
                  <a:schemeClr val="bg1"/>
                </a:solidFill>
              </a:rPr>
              <a:t>   </a:t>
            </a:r>
            <a:r>
              <a:rPr lang="en-US" altLang="ru-RU" sz="9600" dirty="0" smtClean="0">
                <a:solidFill>
                  <a:schemeClr val="bg1"/>
                </a:solidFill>
              </a:rPr>
              <a:t/>
            </a:r>
            <a:br>
              <a:rPr lang="en-US" altLang="ru-RU" sz="9600" dirty="0" smtClean="0">
                <a:solidFill>
                  <a:schemeClr val="bg1"/>
                </a:solidFill>
              </a:rPr>
            </a:br>
            <a:r>
              <a:rPr lang="en-US" altLang="ru-RU" sz="12800" b="1" dirty="0" smtClean="0">
                <a:solidFill>
                  <a:schemeClr val="bg1"/>
                </a:solidFill>
              </a:rPr>
              <a:t>ROI</a:t>
            </a:r>
            <a:r>
              <a:rPr lang="en-US" altLang="ru-RU" sz="12800" dirty="0" smtClean="0">
                <a:solidFill>
                  <a:schemeClr val="bg1"/>
                </a:solidFill>
              </a:rPr>
              <a:t>=</a:t>
            </a:r>
            <a:r>
              <a:rPr lang="ru-RU" altLang="ru-RU" sz="12800" dirty="0">
                <a:solidFill>
                  <a:schemeClr val="bg1"/>
                </a:solidFill>
              </a:rPr>
              <a:t> </a:t>
            </a:r>
            <a:r>
              <a:rPr lang="en-US" altLang="ru-RU" sz="12800" dirty="0" smtClean="0">
                <a:solidFill>
                  <a:schemeClr val="bg1"/>
                </a:solidFill>
              </a:rPr>
              <a:t>(</a:t>
            </a:r>
            <a:r>
              <a:rPr lang="en-US" altLang="ru-RU" sz="12800" dirty="0" smtClean="0">
                <a:solidFill>
                  <a:schemeClr val="bg1"/>
                </a:solidFill>
              </a:rPr>
              <a:t>150</a:t>
            </a:r>
            <a:r>
              <a:rPr lang="ru-RU" altLang="ru-RU" sz="12800" dirty="0" smtClean="0">
                <a:solidFill>
                  <a:schemeClr val="bg1"/>
                </a:solidFill>
              </a:rPr>
              <a:t>0</a:t>
            </a:r>
            <a:r>
              <a:rPr lang="en-US" altLang="ru-RU" sz="12800" dirty="0" smtClean="0">
                <a:solidFill>
                  <a:schemeClr val="bg1"/>
                </a:solidFill>
              </a:rPr>
              <a:t>..</a:t>
            </a:r>
            <a:r>
              <a:rPr lang="en-US" altLang="ru-RU" sz="12800" dirty="0" smtClean="0">
                <a:solidFill>
                  <a:schemeClr val="bg1"/>
                </a:solidFill>
              </a:rPr>
              <a:t>60</a:t>
            </a:r>
            <a:r>
              <a:rPr lang="ru-RU" altLang="ru-RU" sz="12800" dirty="0" smtClean="0">
                <a:solidFill>
                  <a:schemeClr val="bg1"/>
                </a:solidFill>
              </a:rPr>
              <a:t>00</a:t>
            </a:r>
            <a:r>
              <a:rPr lang="en-US" altLang="ru-RU" sz="12800" dirty="0" smtClean="0">
                <a:solidFill>
                  <a:schemeClr val="bg1"/>
                </a:solidFill>
              </a:rPr>
              <a:t>+</a:t>
            </a:r>
            <a:r>
              <a:rPr lang="en-US" altLang="ru-RU" sz="12800" dirty="0">
                <a:solidFill>
                  <a:schemeClr val="bg1"/>
                </a:solidFill>
              </a:rPr>
              <a:t> </a:t>
            </a:r>
            <a:r>
              <a:rPr lang="en-US" altLang="ru-RU" sz="12800" dirty="0" smtClean="0">
                <a:solidFill>
                  <a:schemeClr val="bg1"/>
                </a:solidFill>
              </a:rPr>
              <a:t>2500</a:t>
            </a:r>
            <a:r>
              <a:rPr lang="en-US" altLang="ru-RU" sz="12800" dirty="0">
                <a:solidFill>
                  <a:schemeClr val="bg1"/>
                </a:solidFill>
              </a:rPr>
              <a:t>..</a:t>
            </a:r>
            <a:r>
              <a:rPr lang="en-US" altLang="ru-RU" sz="12800" dirty="0" smtClean="0">
                <a:solidFill>
                  <a:schemeClr val="bg1"/>
                </a:solidFill>
              </a:rPr>
              <a:t>0 -360)/</a:t>
            </a:r>
            <a:r>
              <a:rPr lang="en-US" altLang="ru-RU" sz="12800" dirty="0" smtClean="0">
                <a:solidFill>
                  <a:schemeClr val="bg1"/>
                </a:solidFill>
              </a:rPr>
              <a:t>360*100%= </a:t>
            </a:r>
            <a:r>
              <a:rPr lang="en-US" altLang="ru-RU" sz="12800" b="1" dirty="0" smtClean="0">
                <a:solidFill>
                  <a:schemeClr val="bg1"/>
                </a:solidFill>
              </a:rPr>
              <a:t>1011..1566%</a:t>
            </a:r>
            <a:r>
              <a:rPr lang="en-US" altLang="ru-RU" sz="12800" dirty="0" smtClean="0">
                <a:solidFill>
                  <a:schemeClr val="bg1"/>
                </a:solidFill>
              </a:rPr>
              <a:t/>
            </a:r>
            <a:br>
              <a:rPr lang="en-US" altLang="ru-RU" sz="12800" dirty="0" smtClean="0">
                <a:solidFill>
                  <a:schemeClr val="bg1"/>
                </a:solidFill>
              </a:rPr>
            </a:br>
            <a:r>
              <a:rPr lang="en-US" altLang="ru-RU" sz="9600" dirty="0" smtClean="0">
                <a:solidFill>
                  <a:schemeClr val="bg1"/>
                </a:solidFill>
              </a:rPr>
              <a:t>  </a:t>
            </a:r>
            <a:r>
              <a:rPr lang="en-US" altLang="ru-RU" sz="5900" dirty="0" smtClean="0">
                <a:solidFill>
                  <a:schemeClr val="bg1"/>
                </a:solidFill>
              </a:rPr>
              <a:t>  </a:t>
            </a:r>
            <a:r>
              <a:rPr lang="ru-RU" altLang="ru-RU" sz="4400" dirty="0" smtClean="0">
                <a:solidFill>
                  <a:schemeClr val="bg1"/>
                </a:solidFill>
              </a:rPr>
              <a:t/>
            </a:r>
            <a:br>
              <a:rPr lang="ru-RU" altLang="ru-RU" sz="4400" dirty="0" smtClean="0">
                <a:solidFill>
                  <a:schemeClr val="bg1"/>
                </a:solidFill>
              </a:rPr>
            </a:br>
            <a:r>
              <a:rPr lang="ru-RU" altLang="ru-RU" dirty="0" smtClean="0">
                <a:solidFill>
                  <a:schemeClr val="bg1"/>
                </a:solidFill>
              </a:rPr>
              <a:t/>
            </a:r>
            <a:br>
              <a:rPr lang="ru-RU" altLang="ru-RU" dirty="0" smtClean="0">
                <a:solidFill>
                  <a:schemeClr val="bg1"/>
                </a:solidFill>
              </a:rPr>
            </a:br>
            <a:r>
              <a:rPr lang="ru-RU" altLang="ru-RU" dirty="0" smtClean="0">
                <a:solidFill>
                  <a:schemeClr val="bg1"/>
                </a:solidFill>
              </a:rPr>
              <a:t/>
            </a:r>
            <a:br>
              <a:rPr lang="ru-RU" altLang="ru-RU" dirty="0" smtClean="0">
                <a:solidFill>
                  <a:schemeClr val="bg1"/>
                </a:solidFill>
              </a:rPr>
            </a:br>
            <a:r>
              <a:rPr lang="ru-RU" altLang="ru-RU" dirty="0" smtClean="0">
                <a:solidFill>
                  <a:schemeClr val="bg1"/>
                </a:solidFill>
              </a:rPr>
              <a:t/>
            </a:r>
            <a:br>
              <a:rPr lang="ru-RU" altLang="ru-RU" dirty="0" smtClean="0">
                <a:solidFill>
                  <a:schemeClr val="bg1"/>
                </a:solidFill>
              </a:rPr>
            </a:br>
            <a:r>
              <a:rPr lang="ru-RU" altLang="ru-RU" dirty="0" smtClean="0">
                <a:solidFill>
                  <a:schemeClr val="bg1"/>
                </a:solidFill>
              </a:rPr>
              <a:t/>
            </a:r>
            <a:br>
              <a:rPr lang="ru-RU" altLang="ru-RU" dirty="0" smtClean="0">
                <a:solidFill>
                  <a:schemeClr val="bg1"/>
                </a:solidFill>
              </a:rPr>
            </a:br>
            <a:endParaRPr lang="ru-RU" altLang="ru-RU" dirty="0" smtClean="0">
              <a:solidFill>
                <a:schemeClr val="bg1"/>
              </a:solidFill>
            </a:endParaRPr>
          </a:p>
          <a:p>
            <a:endParaRPr lang="en-US" alt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ru-RU" dirty="0" smtClean="0">
                <a:solidFill>
                  <a:schemeClr val="bg1"/>
                </a:solidFill>
              </a:rPr>
              <a:t/>
            </a:r>
            <a:br>
              <a:rPr lang="en-US" altLang="ru-RU" dirty="0" smtClean="0">
                <a:solidFill>
                  <a:schemeClr val="bg1"/>
                </a:solidFill>
              </a:rPr>
            </a:br>
            <a:endParaRPr lang="fr-FR" altLang="ru-RU" dirty="0" smtClean="0">
              <a:solidFill>
                <a:schemeClr val="bg1"/>
              </a:solidFill>
            </a:endParaRPr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</a:rPr>
              <a:t>Итоги – расчет </a:t>
            </a:r>
            <a:r>
              <a:rPr lang="en-US" altLang="ru-RU" dirty="0" smtClean="0">
                <a:solidFill>
                  <a:schemeClr val="bg1"/>
                </a:solidFill>
              </a:rPr>
              <a:t>ROI</a:t>
            </a:r>
            <a:endParaRPr lang="fr-FR" alt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1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411760" y="4653136"/>
            <a:ext cx="6400800" cy="1728192"/>
          </a:xfrm>
        </p:spPr>
        <p:txBody>
          <a:bodyPr/>
          <a:lstStyle/>
          <a:p>
            <a:r>
              <a:rPr lang="en-US" altLang="ru-RU" dirty="0" smtClean="0">
                <a:solidFill>
                  <a:schemeClr val="bg1"/>
                </a:solidFill>
              </a:rPr>
              <a:t>VAS Experts, </a:t>
            </a:r>
            <a:r>
              <a:rPr lang="ru-RU" altLang="ru-RU" dirty="0" smtClean="0">
                <a:solidFill>
                  <a:schemeClr val="bg1"/>
                </a:solidFill>
              </a:rPr>
              <a:t>СПБ</a:t>
            </a:r>
            <a:br>
              <a:rPr lang="ru-RU" altLang="ru-RU" dirty="0" smtClean="0">
                <a:solidFill>
                  <a:schemeClr val="bg1"/>
                </a:solidFill>
              </a:rPr>
            </a:br>
            <a:r>
              <a:rPr lang="en-US" altLang="ru-RU" dirty="0" smtClean="0">
                <a:solidFill>
                  <a:schemeClr val="bg1"/>
                </a:solidFill>
                <a:hlinkClick r:id="rId4"/>
              </a:rPr>
              <a:t>www.vasexperts.ru</a:t>
            </a:r>
            <a:r>
              <a:rPr lang="ru-RU" altLang="ru-RU" dirty="0" smtClean="0">
                <a:solidFill>
                  <a:schemeClr val="bg1"/>
                </a:solidFill>
              </a:rPr>
              <a:t/>
            </a:r>
            <a:br>
              <a:rPr lang="ru-RU" altLang="ru-RU" dirty="0" smtClean="0">
                <a:solidFill>
                  <a:schemeClr val="bg1"/>
                </a:solidFill>
              </a:rPr>
            </a:br>
            <a:r>
              <a:rPr lang="ru-RU" altLang="ru-RU" dirty="0" smtClean="0">
                <a:solidFill>
                  <a:schemeClr val="bg1"/>
                </a:solidFill>
              </a:rPr>
              <a:t>Дмитрий Молдаванов</a:t>
            </a:r>
            <a:br>
              <a:rPr lang="ru-RU" altLang="ru-RU" dirty="0" smtClean="0">
                <a:solidFill>
                  <a:schemeClr val="bg1"/>
                </a:solidFill>
              </a:rPr>
            </a:br>
            <a:r>
              <a:rPr lang="ru-RU" altLang="ru-RU" dirty="0" smtClean="0">
                <a:solidFill>
                  <a:schemeClr val="bg1"/>
                </a:solidFill>
              </a:rPr>
              <a:t>технический директор</a:t>
            </a:r>
            <a:endParaRPr lang="en-US" altLang="ru-RU" dirty="0" smtClean="0">
              <a:solidFill>
                <a:schemeClr val="bg1"/>
              </a:solidFill>
            </a:endParaRPr>
          </a:p>
          <a:p>
            <a:r>
              <a:rPr lang="en-US" altLang="ru-RU" dirty="0" smtClean="0">
                <a:solidFill>
                  <a:schemeClr val="bg1"/>
                </a:solidFill>
              </a:rPr>
              <a:t/>
            </a:r>
            <a:br>
              <a:rPr lang="en-US" altLang="ru-RU" dirty="0" smtClean="0">
                <a:solidFill>
                  <a:schemeClr val="bg1"/>
                </a:solidFill>
              </a:rPr>
            </a:br>
            <a:r>
              <a:rPr lang="en-US" altLang="ru-RU" dirty="0" smtClean="0">
                <a:solidFill>
                  <a:schemeClr val="bg1"/>
                </a:solidFill>
              </a:rPr>
              <a:t/>
            </a:r>
            <a:br>
              <a:rPr lang="en-US" altLang="ru-RU" dirty="0" smtClean="0">
                <a:solidFill>
                  <a:schemeClr val="bg1"/>
                </a:solidFill>
              </a:rPr>
            </a:br>
            <a:endParaRPr lang="fr-FR" altLang="ru-RU" dirty="0" smtClean="0">
              <a:solidFill>
                <a:schemeClr val="bg1"/>
              </a:solidFill>
            </a:endParaRPr>
          </a:p>
        </p:txBody>
      </p:sp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</a:rPr>
              <a:t>Спасибо за внимание</a:t>
            </a:r>
            <a:br>
              <a:rPr lang="ru-RU" altLang="ru-RU" dirty="0" smtClean="0">
                <a:solidFill>
                  <a:schemeClr val="bg1"/>
                </a:solidFill>
              </a:rPr>
            </a:br>
            <a:r>
              <a:rPr lang="ru-RU" altLang="ru-RU" dirty="0" smtClean="0">
                <a:solidFill>
                  <a:schemeClr val="bg1"/>
                </a:solidFill>
              </a:rPr>
              <a:t>Вопросы</a:t>
            </a:r>
            <a:r>
              <a:rPr lang="en-US" altLang="ru-RU" dirty="0" smtClean="0">
                <a:solidFill>
                  <a:schemeClr val="bg1"/>
                </a:solidFill>
              </a:rPr>
              <a:t>?</a:t>
            </a:r>
            <a:endParaRPr lang="fr-FR" altLang="ru-RU" dirty="0" smtClean="0">
              <a:solidFill>
                <a:schemeClr val="bg1"/>
              </a:solidFill>
            </a:endParaRPr>
          </a:p>
        </p:txBody>
      </p:sp>
      <p:pic>
        <p:nvPicPr>
          <p:cNvPr id="4" name="Picture 4" descr="http://www.logobank.ru/images/ph/ru/s/skat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899914" y="4437112"/>
            <a:ext cx="1761199" cy="1344014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1410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98423"/>
              </p:ext>
            </p:extLst>
          </p:nvPr>
        </p:nvGraphicFramePr>
        <p:xfrm>
          <a:off x="791581" y="1268760"/>
          <a:ext cx="7560838" cy="4895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5781"/>
                <a:gridCol w="2847855"/>
                <a:gridCol w="2647202"/>
              </a:tblGrid>
              <a:tr h="444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DPI </a:t>
                      </a:r>
                      <a:r>
                        <a:rPr lang="ru-RU" sz="2000" dirty="0" smtClean="0">
                          <a:effectLst/>
                        </a:rPr>
                        <a:t>СКАТ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Huawei </a:t>
                      </a:r>
                      <a:r>
                        <a:rPr lang="en-US" sz="2000" dirty="0" smtClean="0">
                          <a:effectLst/>
                        </a:rPr>
                        <a:t>     SIG</a:t>
                      </a:r>
                      <a:r>
                        <a:rPr lang="ru-RU" sz="2000" dirty="0">
                          <a:effectLst/>
                        </a:rPr>
                        <a:t>9810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Платформа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Компьютер </a:t>
                      </a:r>
                      <a:r>
                        <a:rPr lang="en-US" sz="2000" dirty="0">
                          <a:effectLst/>
                        </a:rPr>
                        <a:t>Xeon</a:t>
                      </a:r>
                      <a:r>
                        <a:rPr lang="ru-RU" sz="2000" dirty="0">
                          <a:effectLst/>
                        </a:rPr>
                        <a:t>,</a:t>
                      </a:r>
                      <a:r>
                        <a:rPr lang="en-US" sz="2000" dirty="0">
                          <a:effectLst/>
                        </a:rPr>
                        <a:t>SSE</a:t>
                      </a:r>
                      <a:r>
                        <a:rPr lang="ru-RU" sz="2000" dirty="0">
                          <a:effectLst/>
                        </a:rPr>
                        <a:t>4.2,</a:t>
                      </a:r>
                      <a:r>
                        <a:rPr lang="en-US" sz="2000" dirty="0">
                          <a:effectLst/>
                        </a:rPr>
                        <a:t>IGB</a:t>
                      </a:r>
                      <a:r>
                        <a:rPr lang="ru-RU" sz="2000" dirty="0">
                          <a:effectLst/>
                        </a:rPr>
                        <a:t>/</a:t>
                      </a:r>
                      <a:r>
                        <a:rPr lang="en-US" sz="2000" dirty="0">
                          <a:effectLst/>
                        </a:rPr>
                        <a:t>IXGBE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Коммутатор </a:t>
                      </a:r>
                      <a:r>
                        <a:rPr lang="en-US" sz="2000" dirty="0" smtClean="0">
                          <a:effectLst/>
                        </a:rPr>
                        <a:t>ASIC/NP/FPGA/Multi-core</a:t>
                      </a:r>
                      <a:r>
                        <a:rPr lang="en-US" sz="2000" baseline="0" dirty="0" smtClean="0">
                          <a:effectLst/>
                        </a:rPr>
                        <a:t> CPU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Пропускная способность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40 GBPS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40/</a:t>
                      </a:r>
                      <a:r>
                        <a:rPr lang="ru-RU" sz="2000" dirty="0" smtClean="0">
                          <a:effectLst/>
                        </a:rPr>
                        <a:t>5</a:t>
                      </a:r>
                      <a:r>
                        <a:rPr lang="en-US" sz="2000" dirty="0" smtClean="0">
                          <a:effectLst/>
                        </a:rPr>
                        <a:t>0 </a:t>
                      </a:r>
                      <a:r>
                        <a:rPr lang="en-US" sz="2000" dirty="0">
                          <a:effectLst/>
                        </a:rPr>
                        <a:t>GBPS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7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Количество потоков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Неограниченно </a:t>
                      </a:r>
                      <a:r>
                        <a:rPr lang="ru-RU" sz="2000" dirty="0">
                          <a:effectLst/>
                        </a:rPr>
                        <a:t>(20 млн на 20 </a:t>
                      </a:r>
                      <a:r>
                        <a:rPr lang="en-US" sz="2000" dirty="0">
                          <a:effectLst/>
                        </a:rPr>
                        <a:t>GB RAM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32/40 </a:t>
                      </a:r>
                      <a:r>
                        <a:rPr lang="ru-RU" sz="2000" dirty="0">
                          <a:effectLst/>
                        </a:rPr>
                        <a:t>млн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Размер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RU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 RU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Задержка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r>
                        <a:rPr lang="en-US" sz="2000" dirty="0">
                          <a:effectLst/>
                        </a:rPr>
                        <a:t>0 </a:t>
                      </a:r>
                      <a:r>
                        <a:rPr lang="ru-RU" sz="2000" dirty="0" err="1">
                          <a:effectLst/>
                        </a:rPr>
                        <a:t>мкс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200 мкс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Надежность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Bypass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Bypass,1+1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VAS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Входят в стоимость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млн рублей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</a:rPr>
              <a:t>Сравнение </a:t>
            </a:r>
            <a:r>
              <a:rPr lang="en-US" altLang="ru-RU" dirty="0" smtClean="0">
                <a:solidFill>
                  <a:schemeClr val="bg1"/>
                </a:solidFill>
              </a:rPr>
              <a:t>DPI </a:t>
            </a:r>
            <a:r>
              <a:rPr lang="ru-RU" altLang="ru-RU" dirty="0" smtClean="0">
                <a:solidFill>
                  <a:schemeClr val="bg1"/>
                </a:solidFill>
              </a:rPr>
              <a:t>платформ</a:t>
            </a:r>
            <a:endParaRPr lang="fr-FR" altLang="ru-RU" dirty="0" smtClean="0">
              <a:solidFill>
                <a:schemeClr val="bg1"/>
              </a:solidFill>
            </a:endParaRPr>
          </a:p>
        </p:txBody>
      </p:sp>
      <p:pic>
        <p:nvPicPr>
          <p:cNvPr id="4" name="Picture 4" descr="http://www.logobank.ru/images/ph/ru/s/skat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11960" y="1196035"/>
            <a:ext cx="720080" cy="549511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  <a:extLst/>
        </p:spPr>
      </p:pic>
      <p:pic>
        <p:nvPicPr>
          <p:cNvPr id="1026" name="Picture 2" descr="http://www.huawei.com/en/ucmf/groups/public/documents/webasset/hw_000353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82035"/>
            <a:ext cx="1224136" cy="37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1975"/>
            <a:ext cx="8229600" cy="4525963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</a:rPr>
              <a:t>Создаем </a:t>
            </a:r>
            <a:r>
              <a:rPr lang="en-US" altLang="ru-RU" dirty="0" smtClean="0">
                <a:solidFill>
                  <a:schemeClr val="bg1"/>
                </a:solidFill>
              </a:rPr>
              <a:t>VAS</a:t>
            </a:r>
            <a:r>
              <a:rPr lang="ru-RU" altLang="ru-RU" dirty="0" smtClean="0">
                <a:solidFill>
                  <a:schemeClr val="bg1"/>
                </a:solidFill>
              </a:rPr>
              <a:t>-услуги для операторов ШПД на базе собственной </a:t>
            </a:r>
            <a:r>
              <a:rPr lang="en-US" altLang="ru-RU" dirty="0" smtClean="0">
                <a:solidFill>
                  <a:schemeClr val="bg1"/>
                </a:solidFill>
              </a:rPr>
              <a:t>DPI </a:t>
            </a:r>
            <a:r>
              <a:rPr lang="ru-RU" altLang="ru-RU" dirty="0" smtClean="0">
                <a:solidFill>
                  <a:schemeClr val="bg1"/>
                </a:solidFill>
              </a:rPr>
              <a:t>платформы СКАТ</a:t>
            </a:r>
            <a:endParaRPr lang="fr-FR" altLang="ru-RU" dirty="0" smtClean="0">
              <a:solidFill>
                <a:schemeClr val="bg1"/>
              </a:solidFill>
            </a:endParaRPr>
          </a:p>
          <a:p>
            <a:r>
              <a:rPr lang="ru-RU" altLang="ru-RU" dirty="0" smtClean="0">
                <a:solidFill>
                  <a:schemeClr val="bg1"/>
                </a:solidFill>
              </a:rPr>
              <a:t>Разработчики имеют большой опыт создания решений для Мегафон</a:t>
            </a:r>
            <a:r>
              <a:rPr lang="en-US" altLang="ru-RU" dirty="0" smtClean="0">
                <a:solidFill>
                  <a:schemeClr val="bg1"/>
                </a:solidFill>
              </a:rPr>
              <a:t>,</a:t>
            </a:r>
            <a:r>
              <a:rPr lang="ru-RU" altLang="ru-RU" dirty="0" smtClean="0">
                <a:solidFill>
                  <a:schemeClr val="bg1"/>
                </a:solidFill>
              </a:rPr>
              <a:t>Ростелеком и МТС</a:t>
            </a:r>
          </a:p>
          <a:p>
            <a:r>
              <a:rPr lang="fr-FR" altLang="ru-RU" dirty="0" smtClean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100+ операторов  зарегистрировались на сайте </a:t>
            </a:r>
            <a:r>
              <a:rPr lang="en-US" altLang="ru-RU" dirty="0" smtClean="0">
                <a:solidFill>
                  <a:schemeClr val="bg1"/>
                </a:solidFill>
              </a:rPr>
              <a:t>vasexperts.ru</a:t>
            </a:r>
            <a:r>
              <a:rPr lang="ru-RU" altLang="ru-RU" dirty="0" smtClean="0">
                <a:solidFill>
                  <a:schemeClr val="bg1"/>
                </a:solidFill>
              </a:rPr>
              <a:t> для участия в акции по установке бесплатного ПО для фильтрации</a:t>
            </a:r>
            <a:endParaRPr lang="fr-FR" altLang="ru-RU" dirty="0" smtClean="0">
              <a:solidFill>
                <a:schemeClr val="bg1"/>
              </a:solidFill>
            </a:endParaRPr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ru-RU" dirty="0" smtClean="0">
                <a:solidFill>
                  <a:schemeClr val="bg1"/>
                </a:solidFill>
              </a:rPr>
              <a:t>VAS Experts</a:t>
            </a:r>
            <a:endParaRPr lang="fr-FR" altLang="ru-RU" dirty="0" smtClean="0">
              <a:solidFill>
                <a:schemeClr val="bg1"/>
              </a:solidFill>
            </a:endParaRPr>
          </a:p>
        </p:txBody>
      </p:sp>
      <p:pic>
        <p:nvPicPr>
          <p:cNvPr id="4" name="Picture 4" descr="http://www.logobank.ru/images/ph/ru/s/skat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60032" y="332656"/>
            <a:ext cx="1761199" cy="1344014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  <a:extLst/>
        </p:spPr>
      </p:pic>
      <p:pic>
        <p:nvPicPr>
          <p:cNvPr id="1026" name="Picture 2" descr="Невалин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73" y="4988881"/>
            <a:ext cx="2247439" cy="64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kado-neva.r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65" y="4933404"/>
            <a:ext cx="1416267" cy="70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estcall.spb.r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0" y="5823921"/>
            <a:ext cx="2212042" cy="59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Интертакс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177" y="5870167"/>
            <a:ext cx="1430160" cy="63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sotel.r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402" y="5234065"/>
            <a:ext cx="9525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ometey telecomunication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968" y="5181677"/>
            <a:ext cx="937694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8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00808"/>
            <a:ext cx="8568952" cy="4752528"/>
          </a:xfrm>
        </p:spPr>
        <p:txBody>
          <a:bodyPr>
            <a:noAutofit/>
          </a:bodyPr>
          <a:lstStyle/>
          <a:p>
            <a:r>
              <a:rPr lang="ru-RU" altLang="ru-RU" sz="1600" dirty="0" smtClean="0">
                <a:solidFill>
                  <a:schemeClr val="bg1"/>
                </a:solidFill>
              </a:rPr>
              <a:t>Фильтрация трафика </a:t>
            </a:r>
            <a:r>
              <a:rPr lang="en-US" altLang="ru-RU" sz="1600" dirty="0" smtClean="0">
                <a:solidFill>
                  <a:schemeClr val="bg1"/>
                </a:solidFill>
              </a:rPr>
              <a:t>(</a:t>
            </a:r>
            <a:r>
              <a:rPr lang="ru-RU" altLang="ru-RU" sz="1600" dirty="0" smtClean="0">
                <a:solidFill>
                  <a:schemeClr val="bg1"/>
                </a:solidFill>
              </a:rPr>
              <a:t>в том числе как услуга для </a:t>
            </a:r>
            <a:r>
              <a:rPr lang="ru-RU" altLang="ru-RU" sz="1600" dirty="0" err="1" smtClean="0">
                <a:solidFill>
                  <a:schemeClr val="bg1"/>
                </a:solidFill>
              </a:rPr>
              <a:t>даунлинков</a:t>
            </a:r>
            <a:r>
              <a:rPr lang="en-US" altLang="ru-RU" sz="1600" dirty="0" smtClean="0">
                <a:solidFill>
                  <a:schemeClr val="bg1"/>
                </a:solidFill>
              </a:rPr>
              <a:t>)</a:t>
            </a:r>
            <a:endParaRPr lang="ru-RU" altLang="ru-RU" sz="1600" dirty="0" smtClean="0">
              <a:solidFill>
                <a:schemeClr val="bg1"/>
              </a:solidFill>
            </a:endParaRPr>
          </a:p>
          <a:p>
            <a:r>
              <a:rPr lang="ru-RU" altLang="ru-RU" sz="1600" dirty="0" smtClean="0">
                <a:solidFill>
                  <a:schemeClr val="bg1"/>
                </a:solidFill>
              </a:rPr>
              <a:t>Продвижение других услуг оператора</a:t>
            </a:r>
            <a:r>
              <a:rPr lang="en-US" altLang="ru-RU" sz="1600" dirty="0" smtClean="0">
                <a:solidFill>
                  <a:schemeClr val="bg1"/>
                </a:solidFill>
              </a:rPr>
              <a:t> </a:t>
            </a:r>
            <a:r>
              <a:rPr lang="ru-RU" altLang="ru-RU" sz="1600" dirty="0" smtClean="0">
                <a:solidFill>
                  <a:schemeClr val="bg1"/>
                </a:solidFill>
              </a:rPr>
              <a:t>через сервис уведомлений</a:t>
            </a:r>
          </a:p>
          <a:p>
            <a:r>
              <a:rPr lang="ru-RU" altLang="ru-RU" sz="1600" dirty="0" smtClean="0">
                <a:solidFill>
                  <a:schemeClr val="bg1"/>
                </a:solidFill>
              </a:rPr>
              <a:t>Блокирование или замена рекламы</a:t>
            </a:r>
          </a:p>
          <a:p>
            <a:r>
              <a:rPr lang="ru-RU" altLang="ru-RU" sz="1600" dirty="0" smtClean="0">
                <a:solidFill>
                  <a:schemeClr val="bg1"/>
                </a:solidFill>
              </a:rPr>
              <a:t>Бонусная программа для абонентов</a:t>
            </a:r>
          </a:p>
          <a:p>
            <a:r>
              <a:rPr lang="ru-RU" altLang="ru-RU" sz="1600" dirty="0" smtClean="0">
                <a:solidFill>
                  <a:schemeClr val="bg1"/>
                </a:solidFill>
              </a:rPr>
              <a:t>Турбо-кнопка</a:t>
            </a:r>
          </a:p>
          <a:p>
            <a:r>
              <a:rPr lang="ru-RU" altLang="ru-RU" sz="1600" dirty="0">
                <a:solidFill>
                  <a:schemeClr val="bg1"/>
                </a:solidFill>
              </a:rPr>
              <a:t>Защита от </a:t>
            </a:r>
            <a:r>
              <a:rPr lang="en-US" altLang="ru-RU" sz="1600" dirty="0" smtClean="0">
                <a:solidFill>
                  <a:schemeClr val="bg1"/>
                </a:solidFill>
              </a:rPr>
              <a:t>DOS </a:t>
            </a:r>
            <a:r>
              <a:rPr lang="ru-RU" altLang="ru-RU" sz="1600" dirty="0" smtClean="0">
                <a:solidFill>
                  <a:schemeClr val="bg1"/>
                </a:solidFill>
              </a:rPr>
              <a:t>и </a:t>
            </a:r>
            <a:r>
              <a:rPr lang="en-US" altLang="ru-RU" sz="1600" dirty="0" smtClean="0">
                <a:solidFill>
                  <a:schemeClr val="bg1"/>
                </a:solidFill>
              </a:rPr>
              <a:t>DDOS</a:t>
            </a:r>
            <a:endParaRPr lang="ru-RU" altLang="ru-RU" sz="1600" dirty="0" smtClean="0">
              <a:solidFill>
                <a:schemeClr val="bg1"/>
              </a:solidFill>
            </a:endParaRPr>
          </a:p>
          <a:p>
            <a:r>
              <a:rPr lang="ru-RU" altLang="ru-RU" sz="1600" dirty="0" smtClean="0">
                <a:solidFill>
                  <a:schemeClr val="bg1"/>
                </a:solidFill>
              </a:rPr>
              <a:t>Детский интернет</a:t>
            </a:r>
            <a:endParaRPr lang="en-US" altLang="ru-RU" sz="1600" dirty="0">
              <a:solidFill>
                <a:schemeClr val="bg1"/>
              </a:solidFill>
            </a:endParaRPr>
          </a:p>
          <a:p>
            <a:r>
              <a:rPr lang="ru-RU" altLang="ru-RU" sz="1600" dirty="0" smtClean="0">
                <a:solidFill>
                  <a:schemeClr val="bg1"/>
                </a:solidFill>
              </a:rPr>
              <a:t>Аналитика по протоколам</a:t>
            </a:r>
          </a:p>
          <a:p>
            <a:r>
              <a:rPr lang="ru-RU" altLang="ru-RU" sz="1600" dirty="0" smtClean="0">
                <a:solidFill>
                  <a:schemeClr val="bg1"/>
                </a:solidFill>
              </a:rPr>
              <a:t>Аналитика по направлениям</a:t>
            </a:r>
          </a:p>
          <a:p>
            <a:r>
              <a:rPr lang="en-US" altLang="ru-RU" sz="1600" dirty="0" smtClean="0">
                <a:solidFill>
                  <a:schemeClr val="bg1"/>
                </a:solidFill>
              </a:rPr>
              <a:t>Captive Portal</a:t>
            </a:r>
          </a:p>
          <a:p>
            <a:r>
              <a:rPr lang="ru-RU" altLang="ru-RU" sz="1600" dirty="0" smtClean="0">
                <a:solidFill>
                  <a:schemeClr val="bg1"/>
                </a:solidFill>
              </a:rPr>
              <a:t>Шейпинг общей и абонентской полосы </a:t>
            </a:r>
            <a:r>
              <a:rPr lang="en-US" altLang="ru-RU" sz="1600" dirty="0" smtClean="0">
                <a:solidFill>
                  <a:schemeClr val="bg1"/>
                </a:solidFill>
              </a:rPr>
              <a:t>(BRAS)</a:t>
            </a:r>
            <a:r>
              <a:rPr lang="ru-RU" altLang="ru-RU" sz="1600" dirty="0" smtClean="0">
                <a:solidFill>
                  <a:schemeClr val="bg1"/>
                </a:solidFill>
              </a:rPr>
              <a:t> с </a:t>
            </a:r>
            <a:r>
              <a:rPr lang="ru-RU" altLang="ru-RU" sz="1600" dirty="0" err="1" smtClean="0">
                <a:solidFill>
                  <a:schemeClr val="bg1"/>
                </a:solidFill>
              </a:rPr>
              <a:t>приоритезацией</a:t>
            </a:r>
            <a:r>
              <a:rPr lang="ru-RU" altLang="ru-RU" sz="1600" dirty="0" smtClean="0">
                <a:solidFill>
                  <a:schemeClr val="bg1"/>
                </a:solidFill>
              </a:rPr>
              <a:t> по протоколам</a:t>
            </a:r>
          </a:p>
          <a:p>
            <a:r>
              <a:rPr lang="ru-RU" altLang="ru-RU" sz="1600" dirty="0" smtClean="0">
                <a:solidFill>
                  <a:schemeClr val="bg1"/>
                </a:solidFill>
              </a:rPr>
              <a:t>Кэширование</a:t>
            </a:r>
          </a:p>
          <a:p>
            <a:r>
              <a:rPr lang="ru-RU" altLang="ru-RU" sz="1600" dirty="0" smtClean="0">
                <a:solidFill>
                  <a:schemeClr val="bg1"/>
                </a:solidFill>
              </a:rPr>
              <a:t>СОРМ</a:t>
            </a:r>
            <a:br>
              <a:rPr lang="ru-RU" altLang="ru-RU" sz="1600" dirty="0" smtClean="0">
                <a:solidFill>
                  <a:schemeClr val="bg1"/>
                </a:solidFill>
              </a:rPr>
            </a:br>
            <a:endParaRPr lang="ru-RU" altLang="ru-RU" sz="1600" dirty="0" smtClean="0">
              <a:solidFill>
                <a:schemeClr val="bg1"/>
              </a:solidFill>
            </a:endParaRPr>
          </a:p>
          <a:p>
            <a:endParaRPr lang="ru-RU" altLang="ru-RU" sz="1000" dirty="0" smtClean="0">
              <a:solidFill>
                <a:schemeClr val="bg1"/>
              </a:solidFill>
            </a:endParaRPr>
          </a:p>
          <a:p>
            <a:endParaRPr lang="ru-RU" altLang="ru-RU" sz="1000" dirty="0" smtClean="0">
              <a:solidFill>
                <a:schemeClr val="bg1"/>
              </a:solidFill>
            </a:endParaRPr>
          </a:p>
          <a:p>
            <a:endParaRPr lang="en-US" altLang="ru-RU" sz="1000" dirty="0" smtClean="0">
              <a:solidFill>
                <a:schemeClr val="bg1"/>
              </a:solidFill>
            </a:endParaRPr>
          </a:p>
          <a:p>
            <a:endParaRPr lang="en-US" altLang="ru-RU" sz="800" dirty="0" smtClean="0">
              <a:solidFill>
                <a:schemeClr val="bg1"/>
              </a:solidFill>
            </a:endParaRPr>
          </a:p>
          <a:p>
            <a:endParaRPr lang="ru-RU" altLang="ru-RU" sz="800" dirty="0" smtClean="0">
              <a:solidFill>
                <a:schemeClr val="bg1"/>
              </a:solidFill>
            </a:endParaRPr>
          </a:p>
          <a:p>
            <a:pPr lvl="1"/>
            <a:endParaRPr lang="ru-RU" altLang="ru-RU" sz="7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altLang="ru-RU" sz="800" dirty="0" smtClean="0">
                <a:solidFill>
                  <a:schemeClr val="bg1"/>
                </a:solidFill>
              </a:rPr>
              <a:t/>
            </a:r>
            <a:br>
              <a:rPr lang="ru-RU" altLang="ru-RU" sz="800" dirty="0" smtClean="0">
                <a:solidFill>
                  <a:schemeClr val="bg1"/>
                </a:solidFill>
              </a:rPr>
            </a:br>
            <a:endParaRPr lang="fr-FR" altLang="ru-RU" sz="800" dirty="0" smtClean="0">
              <a:solidFill>
                <a:schemeClr val="bg1"/>
              </a:solidFill>
            </a:endParaRPr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</a:rPr>
              <a:t>Возможности </a:t>
            </a:r>
            <a:r>
              <a:rPr lang="en-US" altLang="ru-RU" dirty="0" smtClean="0">
                <a:solidFill>
                  <a:schemeClr val="bg1"/>
                </a:solidFill>
              </a:rPr>
              <a:t>DPI</a:t>
            </a:r>
            <a:endParaRPr lang="fr-FR" alt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95536" y="3212976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en-US" altLang="ru-RU" sz="80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ROI &gt; 1000%</a:t>
            </a:r>
            <a:endParaRPr lang="fr-FR" altLang="ru-RU" sz="8000" dirty="0" smtClean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3" name="Picture 7" descr="C:\Users\Лариса\AppData\Local\Microsoft\Windows\Temporary Internet Files\Content.IE5\OGF9RRC0\MC90044131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323528" y="5157192"/>
            <a:ext cx="8820472" cy="129614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altLang="ru-RU" sz="2800" dirty="0" smtClean="0">
                <a:solidFill>
                  <a:schemeClr val="bg1"/>
                </a:solidFill>
              </a:rPr>
              <a:t>* </a:t>
            </a:r>
            <a:r>
              <a:rPr lang="en-US" altLang="ru-RU" sz="2800" dirty="0" smtClean="0">
                <a:solidFill>
                  <a:schemeClr val="bg1"/>
                </a:solidFill>
              </a:rPr>
              <a:t>ROI </a:t>
            </a:r>
            <a:r>
              <a:rPr lang="ru-RU" altLang="ru-RU" sz="2800" dirty="0" smtClean="0">
                <a:solidFill>
                  <a:schemeClr val="bg1"/>
                </a:solidFill>
              </a:rPr>
              <a:t>(</a:t>
            </a:r>
            <a:r>
              <a:rPr lang="en-US" altLang="ru-RU" sz="2800" dirty="0" smtClean="0">
                <a:solidFill>
                  <a:schemeClr val="bg1"/>
                </a:solidFill>
              </a:rPr>
              <a:t> Return on investment, </a:t>
            </a:r>
            <a:r>
              <a:rPr lang="ru-RU" altLang="ru-RU" sz="2800" dirty="0" smtClean="0">
                <a:solidFill>
                  <a:schemeClr val="bg1"/>
                </a:solidFill>
              </a:rPr>
              <a:t>Окупаемость инвестиций )</a:t>
            </a:r>
            <a:br>
              <a:rPr lang="ru-RU" altLang="ru-RU" sz="2800" dirty="0" smtClean="0">
                <a:solidFill>
                  <a:schemeClr val="bg1"/>
                </a:solidFill>
              </a:rPr>
            </a:br>
            <a:r>
              <a:rPr lang="ru-RU" altLang="ru-RU" sz="2800" dirty="0" smtClean="0">
                <a:solidFill>
                  <a:schemeClr val="bg1"/>
                </a:solidFill>
              </a:rPr>
              <a:t>= прибыль</a:t>
            </a:r>
            <a:r>
              <a:rPr lang="en-US" altLang="ru-RU" sz="2800" dirty="0" smtClean="0">
                <a:solidFill>
                  <a:schemeClr val="bg1"/>
                </a:solidFill>
              </a:rPr>
              <a:t>/</a:t>
            </a:r>
            <a:r>
              <a:rPr lang="ru-RU" altLang="ru-RU" sz="2800" dirty="0" smtClean="0">
                <a:solidFill>
                  <a:schemeClr val="bg1"/>
                </a:solidFill>
              </a:rPr>
              <a:t>инвестиции</a:t>
            </a:r>
            <a:r>
              <a:rPr lang="en-US" altLang="ru-RU" sz="2800" dirty="0" smtClean="0">
                <a:solidFill>
                  <a:schemeClr val="bg1"/>
                </a:solidFill>
              </a:rPr>
              <a:t/>
            </a:r>
            <a:br>
              <a:rPr lang="en-US" altLang="ru-RU" sz="2800" dirty="0" smtClean="0">
                <a:solidFill>
                  <a:schemeClr val="bg1"/>
                </a:solidFill>
              </a:rPr>
            </a:br>
            <a:r>
              <a:rPr lang="ru-RU" altLang="ru-RU" sz="2800" dirty="0" smtClean="0">
                <a:solidFill>
                  <a:schemeClr val="bg1"/>
                </a:solidFill>
              </a:rPr>
              <a:t> </a:t>
            </a:r>
            <a:r>
              <a:rPr lang="en-US" altLang="ru-RU" sz="28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11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339752" y="2780928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7200" dirty="0" smtClean="0">
                <a:solidFill>
                  <a:schemeClr val="bg1"/>
                </a:solidFill>
              </a:rPr>
              <a:t>Экономим!</a:t>
            </a:r>
            <a:endParaRPr lang="fr-FR" altLang="ru-RU" sz="7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</a:rPr>
              <a:t>Ограничиваем торренты в ЧНН </a:t>
            </a:r>
            <a:r>
              <a:rPr lang="ru-RU" altLang="ru-RU" dirty="0">
                <a:solidFill>
                  <a:schemeClr val="bg1"/>
                </a:solidFill>
              </a:rPr>
              <a:t>на уровне </a:t>
            </a:r>
            <a:r>
              <a:rPr lang="ru-RU" altLang="ru-RU" dirty="0" smtClean="0">
                <a:solidFill>
                  <a:schemeClr val="bg1"/>
                </a:solidFill>
              </a:rPr>
              <a:t>канала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и </a:t>
            </a:r>
            <a:r>
              <a:rPr lang="ru-RU" altLang="ru-RU" dirty="0">
                <a:solidFill>
                  <a:schemeClr val="bg1"/>
                </a:solidFill>
              </a:rPr>
              <a:t>э</a:t>
            </a:r>
            <a:r>
              <a:rPr lang="ru-RU" altLang="ru-RU" dirty="0" smtClean="0">
                <a:solidFill>
                  <a:schemeClr val="bg1"/>
                </a:solidFill>
              </a:rPr>
              <a:t>кономим до 20% полосы</a:t>
            </a:r>
            <a:br>
              <a:rPr lang="ru-RU" altLang="ru-RU" dirty="0" smtClean="0">
                <a:solidFill>
                  <a:schemeClr val="bg1"/>
                </a:solidFill>
              </a:rPr>
            </a:br>
            <a:endParaRPr lang="en-US" alt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ru-RU" dirty="0" smtClean="0">
                <a:solidFill>
                  <a:schemeClr val="bg1"/>
                </a:solidFill>
              </a:rPr>
              <a:t/>
            </a:r>
            <a:br>
              <a:rPr lang="en-US" altLang="ru-RU" dirty="0" smtClean="0">
                <a:solidFill>
                  <a:schemeClr val="bg1"/>
                </a:solidFill>
              </a:rPr>
            </a:br>
            <a:endParaRPr lang="fr-FR" altLang="ru-RU" dirty="0" smtClean="0">
              <a:solidFill>
                <a:schemeClr val="bg1"/>
              </a:solidFill>
            </a:endParaRPr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altLang="ru-RU" dirty="0">
                <a:solidFill>
                  <a:schemeClr val="bg1"/>
                </a:solidFill>
              </a:rPr>
              <a:t>1</a:t>
            </a:r>
            <a:r>
              <a:rPr lang="ru-RU" altLang="ru-RU" dirty="0" smtClean="0">
                <a:solidFill>
                  <a:schemeClr val="bg1"/>
                </a:solidFill>
              </a:rPr>
              <a:t> – </a:t>
            </a:r>
            <a:r>
              <a:rPr lang="ru-RU" altLang="ru-RU" dirty="0" err="1" smtClean="0">
                <a:solidFill>
                  <a:schemeClr val="bg1"/>
                </a:solidFill>
              </a:rPr>
              <a:t>Приоритезация</a:t>
            </a:r>
            <a:r>
              <a:rPr lang="ru-RU" altLang="ru-RU" dirty="0" smtClean="0">
                <a:solidFill>
                  <a:schemeClr val="bg1"/>
                </a:solidFill>
              </a:rPr>
              <a:t> трафика</a:t>
            </a:r>
            <a:endParaRPr lang="fr-FR" altLang="ru-RU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5356" y="2552134"/>
            <a:ext cx="7173287" cy="394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21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dirty="0" smtClean="0">
                <a:solidFill>
                  <a:schemeClr val="bg1"/>
                </a:solidFill>
              </a:rPr>
              <a:t>Повышается качество предоставляемой услуги (</a:t>
            </a:r>
            <a:r>
              <a:rPr lang="en-US" altLang="ru-RU" dirty="0" err="1" smtClean="0">
                <a:solidFill>
                  <a:schemeClr val="bg1"/>
                </a:solidFill>
              </a:rPr>
              <a:t>QoE</a:t>
            </a:r>
            <a:r>
              <a:rPr lang="en-US" altLang="ru-RU" dirty="0" smtClean="0">
                <a:solidFill>
                  <a:schemeClr val="bg1"/>
                </a:solidFill>
              </a:rPr>
              <a:t>): </a:t>
            </a:r>
            <a:r>
              <a:rPr lang="ru-RU" altLang="ru-RU" dirty="0" err="1" smtClean="0">
                <a:solidFill>
                  <a:schemeClr val="bg1"/>
                </a:solidFill>
              </a:rPr>
              <a:t>видеоконтент</a:t>
            </a:r>
            <a:r>
              <a:rPr lang="ru-RU" altLang="ru-RU" dirty="0" smtClean="0">
                <a:solidFill>
                  <a:schemeClr val="bg1"/>
                </a:solidFill>
              </a:rPr>
              <a:t> отдается</a:t>
            </a:r>
            <a:r>
              <a:rPr lang="en-US" altLang="ru-RU" dirty="0" smtClean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быстро, без лагов, в том числе в </a:t>
            </a:r>
            <a:r>
              <a:rPr lang="en-US" altLang="ru-RU" dirty="0" smtClean="0">
                <a:solidFill>
                  <a:schemeClr val="bg1"/>
                </a:solidFill>
              </a:rPr>
              <a:t>HD</a:t>
            </a:r>
            <a:r>
              <a:rPr lang="ru-RU" altLang="ru-RU" dirty="0" smtClean="0">
                <a:solidFill>
                  <a:schemeClr val="bg1"/>
                </a:solidFill>
              </a:rPr>
              <a:t> качестве</a:t>
            </a:r>
            <a:r>
              <a:rPr lang="en-US" altLang="ru-RU" dirty="0" smtClean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 </a:t>
            </a:r>
            <a:endParaRPr lang="en-US" altLang="ru-RU" dirty="0" smtClean="0">
              <a:solidFill>
                <a:schemeClr val="bg1"/>
              </a:solidFill>
            </a:endParaRPr>
          </a:p>
          <a:p>
            <a:r>
              <a:rPr lang="ru-RU" altLang="ru-RU" dirty="0" smtClean="0">
                <a:solidFill>
                  <a:schemeClr val="bg1"/>
                </a:solidFill>
              </a:rPr>
              <a:t>Экономится полоса</a:t>
            </a:r>
            <a:r>
              <a:rPr lang="en-US" altLang="ru-RU" dirty="0" smtClean="0">
                <a:solidFill>
                  <a:schemeClr val="bg1"/>
                </a:solidFill>
              </a:rPr>
              <a:t>: </a:t>
            </a:r>
            <a:r>
              <a:rPr lang="ru-RU" altLang="ru-RU" dirty="0" smtClean="0">
                <a:solidFill>
                  <a:schemeClr val="bg1"/>
                </a:solidFill>
              </a:rPr>
              <a:t>в ЧНН отдача популярных видео осуществляется из кэша</a:t>
            </a:r>
            <a:r>
              <a:rPr lang="en-US" altLang="ru-RU" dirty="0" smtClean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 </a:t>
            </a:r>
            <a:endParaRPr lang="en-US" altLang="ru-RU" dirty="0" smtClean="0">
              <a:solidFill>
                <a:schemeClr val="bg1"/>
              </a:solidFill>
            </a:endParaRPr>
          </a:p>
          <a:p>
            <a:r>
              <a:rPr lang="ru-RU" altLang="ru-RU" dirty="0" smtClean="0">
                <a:solidFill>
                  <a:schemeClr val="bg1"/>
                </a:solidFill>
              </a:rPr>
              <a:t>Интерес, подкрепленный возможностью смотреть </a:t>
            </a:r>
            <a:r>
              <a:rPr lang="en-US" altLang="ru-RU" dirty="0" smtClean="0">
                <a:solidFill>
                  <a:schemeClr val="bg1"/>
                </a:solidFill>
              </a:rPr>
              <a:t>HD</a:t>
            </a:r>
            <a:r>
              <a:rPr lang="ru-RU" altLang="ru-RU" dirty="0" smtClean="0">
                <a:solidFill>
                  <a:schemeClr val="bg1"/>
                </a:solidFill>
              </a:rPr>
              <a:t> контент,</a:t>
            </a:r>
            <a:r>
              <a:rPr lang="en-US" altLang="ru-RU" dirty="0" smtClean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стимулирует пользователей к покупке дорогих ТП,  </a:t>
            </a:r>
            <a:r>
              <a:rPr lang="en-US" altLang="ru-RU" dirty="0" smtClean="0">
                <a:solidFill>
                  <a:schemeClr val="bg1"/>
                </a:solidFill>
              </a:rPr>
              <a:t>ARPU </a:t>
            </a:r>
            <a:r>
              <a:rPr lang="ru-RU" altLang="ru-RU" dirty="0" smtClean="0">
                <a:solidFill>
                  <a:schemeClr val="bg1"/>
                </a:solidFill>
              </a:rPr>
              <a:t>от которых значительно выше</a:t>
            </a:r>
          </a:p>
          <a:p>
            <a:endParaRPr lang="en-US" alt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ru-RU" dirty="0" smtClean="0">
                <a:solidFill>
                  <a:schemeClr val="bg1"/>
                </a:solidFill>
              </a:rPr>
              <a:t/>
            </a:r>
            <a:br>
              <a:rPr lang="en-US" altLang="ru-RU" dirty="0" smtClean="0">
                <a:solidFill>
                  <a:schemeClr val="bg1"/>
                </a:solidFill>
              </a:rPr>
            </a:br>
            <a:endParaRPr lang="fr-FR" altLang="ru-RU" dirty="0" smtClean="0">
              <a:solidFill>
                <a:schemeClr val="bg1"/>
              </a:solidFill>
            </a:endParaRPr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altLang="ru-RU" dirty="0">
                <a:solidFill>
                  <a:schemeClr val="bg1"/>
                </a:solidFill>
              </a:rPr>
              <a:t>2</a:t>
            </a:r>
            <a:r>
              <a:rPr lang="ru-RU" altLang="ru-RU" dirty="0" smtClean="0">
                <a:solidFill>
                  <a:schemeClr val="bg1"/>
                </a:solidFill>
              </a:rPr>
              <a:t> – Кэширование</a:t>
            </a:r>
            <a:endParaRPr lang="fr-FR" altLang="ru-RU" dirty="0" smtClean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57263"/>
            <a:ext cx="6480720" cy="20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</a:rPr>
              <a:t>Оставляем в трафике только то, что интересно ФСБ – вырезаем торренты, о</a:t>
            </a:r>
            <a:r>
              <a:rPr lang="en-US" altLang="ru-RU" dirty="0" err="1" smtClean="0">
                <a:solidFill>
                  <a:schemeClr val="bg1"/>
                </a:solidFill>
              </a:rPr>
              <a:t>nline</a:t>
            </a:r>
            <a:r>
              <a:rPr lang="en-US" altLang="ru-RU" dirty="0" smtClean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видео и музыку и т.п.</a:t>
            </a:r>
            <a:br>
              <a:rPr lang="ru-RU" altLang="ru-RU" dirty="0" smtClean="0">
                <a:solidFill>
                  <a:schemeClr val="bg1"/>
                </a:solidFill>
              </a:rPr>
            </a:br>
            <a:r>
              <a:rPr lang="ru-RU" altLang="ru-RU" dirty="0" smtClean="0">
                <a:solidFill>
                  <a:schemeClr val="bg1"/>
                </a:solidFill>
              </a:rPr>
              <a:t>В 2-3 раза сокращается потребность в канале до оборудования СОРМ</a:t>
            </a:r>
            <a:r>
              <a:rPr lang="en-US" altLang="ru-RU" dirty="0" smtClean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и в стоимости самого оборудования</a:t>
            </a:r>
          </a:p>
          <a:p>
            <a:r>
              <a:rPr lang="ru-RU" altLang="ru-RU" dirty="0" smtClean="0">
                <a:solidFill>
                  <a:schemeClr val="bg1"/>
                </a:solidFill>
              </a:rPr>
              <a:t>В перспективе – встраивание функций СОРМ в </a:t>
            </a:r>
            <a:r>
              <a:rPr lang="en-US" altLang="ru-RU" dirty="0" smtClean="0">
                <a:solidFill>
                  <a:schemeClr val="bg1"/>
                </a:solidFill>
              </a:rPr>
              <a:t>DPI</a:t>
            </a:r>
            <a:endParaRPr lang="ru-RU" altLang="ru-RU" dirty="0" smtClean="0">
              <a:solidFill>
                <a:schemeClr val="bg1"/>
              </a:solidFill>
            </a:endParaRPr>
          </a:p>
          <a:p>
            <a:endParaRPr lang="en-US" alt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ru-RU" dirty="0" smtClean="0">
                <a:solidFill>
                  <a:schemeClr val="bg1"/>
                </a:solidFill>
              </a:rPr>
              <a:t/>
            </a:r>
            <a:br>
              <a:rPr lang="en-US" altLang="ru-RU" dirty="0" smtClean="0">
                <a:solidFill>
                  <a:schemeClr val="bg1"/>
                </a:solidFill>
              </a:rPr>
            </a:br>
            <a:endParaRPr lang="fr-FR" altLang="ru-RU" dirty="0" smtClean="0">
              <a:solidFill>
                <a:schemeClr val="bg1"/>
              </a:solidFill>
            </a:endParaRPr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altLang="ru-RU" dirty="0">
                <a:solidFill>
                  <a:schemeClr val="bg1"/>
                </a:solidFill>
              </a:rPr>
              <a:t>3</a:t>
            </a:r>
            <a:r>
              <a:rPr lang="ru-RU" altLang="ru-RU" dirty="0" smtClean="0">
                <a:solidFill>
                  <a:schemeClr val="bg1"/>
                </a:solidFill>
              </a:rPr>
              <a:t> – СОРМ</a:t>
            </a:r>
            <a:endParaRPr lang="fr-FR" altLang="ru-RU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85632"/>
            <a:ext cx="5097189" cy="224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7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altLang="ru-RU" dirty="0" smtClean="0">
                <a:solidFill>
                  <a:schemeClr val="bg1"/>
                </a:solidFill>
              </a:rPr>
              <a:t>Информация о направлениях и содержимом потоков данных позволяет принять взвешенные решения о </a:t>
            </a:r>
            <a:r>
              <a:rPr lang="ru-RU" altLang="ru-RU" dirty="0" err="1" smtClean="0">
                <a:solidFill>
                  <a:schemeClr val="bg1"/>
                </a:solidFill>
              </a:rPr>
              <a:t>пиринге</a:t>
            </a:r>
            <a:r>
              <a:rPr lang="ru-RU" altLang="ru-RU" dirty="0" smtClean="0">
                <a:solidFill>
                  <a:schemeClr val="bg1"/>
                </a:solidFill>
              </a:rPr>
              <a:t>, необходимости кэширования</a:t>
            </a:r>
          </a:p>
          <a:p>
            <a:r>
              <a:rPr lang="ru-RU" altLang="ru-RU" dirty="0" smtClean="0">
                <a:solidFill>
                  <a:schemeClr val="bg1"/>
                </a:solidFill>
              </a:rPr>
              <a:t>Проверка </a:t>
            </a:r>
            <a:r>
              <a:rPr lang="ru-RU" altLang="ru-RU" dirty="0" err="1" smtClean="0">
                <a:solidFill>
                  <a:schemeClr val="bg1"/>
                </a:solidFill>
              </a:rPr>
              <a:t>соответсвия</a:t>
            </a:r>
            <a:r>
              <a:rPr lang="ru-RU" altLang="ru-RU" dirty="0" smtClean="0">
                <a:solidFill>
                  <a:schemeClr val="bg1"/>
                </a:solidFill>
              </a:rPr>
              <a:t> требованиям по установке </a:t>
            </a:r>
            <a:r>
              <a:rPr lang="en-US" altLang="ru-RU" dirty="0" smtClean="0">
                <a:solidFill>
                  <a:schemeClr val="bg1"/>
                </a:solidFill>
              </a:rPr>
              <a:t>GGC</a:t>
            </a:r>
          </a:p>
          <a:p>
            <a:r>
              <a:rPr lang="ru-RU" altLang="ru-RU" dirty="0" smtClean="0">
                <a:solidFill>
                  <a:schemeClr val="bg1"/>
                </a:solidFill>
              </a:rPr>
              <a:t>Для транзитных операторов анализ трафика клиентов – это часть их бизнеса</a:t>
            </a:r>
          </a:p>
          <a:p>
            <a:endParaRPr lang="en-US" alt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ru-RU" dirty="0" smtClean="0">
                <a:solidFill>
                  <a:schemeClr val="bg1"/>
                </a:solidFill>
              </a:rPr>
              <a:t/>
            </a:r>
            <a:br>
              <a:rPr lang="en-US" altLang="ru-RU" dirty="0" smtClean="0">
                <a:solidFill>
                  <a:schemeClr val="bg1"/>
                </a:solidFill>
              </a:rPr>
            </a:br>
            <a:endParaRPr lang="fr-FR" altLang="ru-RU" dirty="0" smtClean="0">
              <a:solidFill>
                <a:schemeClr val="bg1"/>
              </a:solidFill>
            </a:endParaRPr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</a:rPr>
              <a:t>4 - Аналитика</a:t>
            </a:r>
            <a:endParaRPr lang="fr-FR" alt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6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altLang="ru-RU" dirty="0" smtClean="0">
                <a:solidFill>
                  <a:schemeClr val="bg1"/>
                </a:solidFill>
              </a:rPr>
              <a:t>Фильтрация </a:t>
            </a:r>
            <a:r>
              <a:rPr lang="en-US" altLang="ru-RU" dirty="0" smtClean="0">
                <a:solidFill>
                  <a:schemeClr val="bg1"/>
                </a:solidFill>
              </a:rPr>
              <a:t>URL </a:t>
            </a:r>
            <a:r>
              <a:rPr lang="ru-RU" altLang="ru-RU" dirty="0" smtClean="0">
                <a:solidFill>
                  <a:schemeClr val="bg1"/>
                </a:solidFill>
              </a:rPr>
              <a:t>по реестрам РКН и Минюста</a:t>
            </a:r>
          </a:p>
          <a:p>
            <a:r>
              <a:rPr lang="ru-RU" altLang="ru-RU" dirty="0" smtClean="0">
                <a:solidFill>
                  <a:schemeClr val="bg1"/>
                </a:solidFill>
              </a:rPr>
              <a:t>Абонентский </a:t>
            </a:r>
            <a:r>
              <a:rPr lang="ru-RU" altLang="ru-RU" dirty="0" err="1" smtClean="0">
                <a:solidFill>
                  <a:schemeClr val="bg1"/>
                </a:solidFill>
              </a:rPr>
              <a:t>полисинг</a:t>
            </a:r>
            <a:r>
              <a:rPr lang="ru-RU" altLang="ru-RU" dirty="0" smtClean="0">
                <a:solidFill>
                  <a:schemeClr val="bg1"/>
                </a:solidFill>
              </a:rPr>
              <a:t> (нарезание полосы абонентам в соответствии с их тарифными планами) – </a:t>
            </a:r>
            <a:r>
              <a:rPr lang="ru-RU" altLang="ru-RU" dirty="0" err="1" smtClean="0">
                <a:solidFill>
                  <a:schemeClr val="bg1"/>
                </a:solidFill>
              </a:rPr>
              <a:t>приоритезация</a:t>
            </a:r>
            <a:r>
              <a:rPr lang="ru-RU" altLang="ru-RU" dirty="0" smtClean="0">
                <a:solidFill>
                  <a:schemeClr val="bg1"/>
                </a:solidFill>
              </a:rPr>
              <a:t>, гибкость (скорость можно изменять хоть каждую секунду), </a:t>
            </a:r>
            <a:r>
              <a:rPr lang="ru-RU" altLang="ru-RU" dirty="0" err="1" smtClean="0">
                <a:solidFill>
                  <a:schemeClr val="bg1"/>
                </a:solidFill>
              </a:rPr>
              <a:t>адаптируемость</a:t>
            </a:r>
            <a:r>
              <a:rPr lang="ru-RU" altLang="ru-RU" dirty="0" smtClean="0">
                <a:solidFill>
                  <a:schemeClr val="bg1"/>
                </a:solidFill>
              </a:rPr>
              <a:t> к текущим условиям </a:t>
            </a:r>
          </a:p>
          <a:p>
            <a:r>
              <a:rPr lang="ru-RU" altLang="ru-RU" dirty="0" smtClean="0">
                <a:solidFill>
                  <a:schemeClr val="bg1"/>
                </a:solidFill>
              </a:rPr>
              <a:t>Организация блокировки по балансу и </a:t>
            </a:r>
            <a:r>
              <a:rPr lang="en-US" altLang="ru-RU" dirty="0">
                <a:solidFill>
                  <a:schemeClr val="bg1"/>
                </a:solidFill>
              </a:rPr>
              <a:t>Captive Portal </a:t>
            </a:r>
            <a:r>
              <a:rPr lang="ru-RU" altLang="ru-RU" dirty="0" smtClean="0">
                <a:solidFill>
                  <a:schemeClr val="bg1"/>
                </a:solidFill>
              </a:rPr>
              <a:t>с доступом к сайтам </a:t>
            </a:r>
            <a:r>
              <a:rPr lang="en-US" altLang="ru-RU" dirty="0" smtClean="0">
                <a:solidFill>
                  <a:schemeClr val="bg1"/>
                </a:solidFill>
              </a:rPr>
              <a:t>online </a:t>
            </a:r>
            <a:r>
              <a:rPr lang="ru-RU" altLang="ru-RU" dirty="0" smtClean="0">
                <a:solidFill>
                  <a:schemeClr val="bg1"/>
                </a:solidFill>
              </a:rPr>
              <a:t>платежей</a:t>
            </a:r>
            <a:endParaRPr lang="en-US" alt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ru-RU" dirty="0" smtClean="0">
                <a:solidFill>
                  <a:schemeClr val="bg1"/>
                </a:solidFill>
              </a:rPr>
              <a:t/>
            </a:r>
            <a:br>
              <a:rPr lang="en-US" altLang="ru-RU" dirty="0" smtClean="0">
                <a:solidFill>
                  <a:schemeClr val="bg1"/>
                </a:solidFill>
              </a:rPr>
            </a:br>
            <a:endParaRPr lang="fr-FR" altLang="ru-RU" dirty="0" smtClean="0">
              <a:solidFill>
                <a:schemeClr val="bg1"/>
              </a:solidFill>
            </a:endParaRPr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altLang="ru-RU" dirty="0">
                <a:solidFill>
                  <a:schemeClr val="bg1"/>
                </a:solidFill>
              </a:rPr>
              <a:t>5</a:t>
            </a:r>
            <a:r>
              <a:rPr lang="ru-RU" altLang="ru-RU" dirty="0" smtClean="0">
                <a:solidFill>
                  <a:schemeClr val="bg1"/>
                </a:solidFill>
              </a:rPr>
              <a:t> – Решение тех. задач</a:t>
            </a:r>
            <a:endParaRPr lang="fr-FR" alt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1028</TotalTime>
  <Words>809</Words>
  <Application>Microsoft Office PowerPoint</Application>
  <PresentationFormat>Экран (4:3)</PresentationFormat>
  <Paragraphs>166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DPI платит за себя Актуальные бизнес-кейсы</vt:lpstr>
      <vt:lpstr>VAS Experts</vt:lpstr>
      <vt:lpstr>ROI &gt; 1000%</vt:lpstr>
      <vt:lpstr>Экономим!</vt:lpstr>
      <vt:lpstr>1 – Приоритезация трафика</vt:lpstr>
      <vt:lpstr>2 – Кэширование</vt:lpstr>
      <vt:lpstr>3 – СОРМ</vt:lpstr>
      <vt:lpstr>4 - Аналитика</vt:lpstr>
      <vt:lpstr>5 – Решение тех. задач</vt:lpstr>
      <vt:lpstr>Зарабатываем! B2B и B2C VAS</vt:lpstr>
      <vt:lpstr>1 – Оповещение абонентов</vt:lpstr>
      <vt:lpstr>2 – Детский интернет</vt:lpstr>
      <vt:lpstr>3 – Блокировка и замена рекламы </vt:lpstr>
      <vt:lpstr>4 – Защита от DOS и DDOS атак</vt:lpstr>
      <vt:lpstr>5 – Монетизация ОТТ </vt:lpstr>
      <vt:lpstr>Питер </vt:lpstr>
      <vt:lpstr>Итоги – расчет ROI</vt:lpstr>
      <vt:lpstr>Спасибо за внимание Вопросы?</vt:lpstr>
      <vt:lpstr>Сравнение DPI платформ</vt:lpstr>
      <vt:lpstr>Возможности DPI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Преимущества DPI решений</dc:title>
  <dc:creator>Петровская</dc:creator>
  <cp:lastModifiedBy>Dmitriy</cp:lastModifiedBy>
  <cp:revision>143</cp:revision>
  <dcterms:created xsi:type="dcterms:W3CDTF">2013-10-15T09:03:08Z</dcterms:created>
  <dcterms:modified xsi:type="dcterms:W3CDTF">2014-05-23T05:33:59Z</dcterms:modified>
</cp:coreProperties>
</file>