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6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7" r:id="rId3"/>
    <p:sldId id="318" r:id="rId4"/>
    <p:sldId id="320" r:id="rId5"/>
    <p:sldId id="335" r:id="rId6"/>
    <p:sldId id="319" r:id="rId7"/>
    <p:sldId id="338" r:id="rId8"/>
    <p:sldId id="353" r:id="rId9"/>
    <p:sldId id="347" r:id="rId10"/>
    <p:sldId id="349" r:id="rId11"/>
    <p:sldId id="350" r:id="rId12"/>
    <p:sldId id="351" r:id="rId13"/>
    <p:sldId id="352" r:id="rId14"/>
    <p:sldId id="315" r:id="rId1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Deulina" initials="ND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E22"/>
    <a:srgbClr val="0D3F6D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94" autoAdjust="0"/>
    <p:restoredTop sz="86856" autoAdjust="0"/>
  </p:normalViewPr>
  <p:slideViewPr>
    <p:cSldViewPr snapToGrid="0" snapToObjects="1">
      <p:cViewPr varScale="1">
        <p:scale>
          <a:sx n="64" d="100"/>
          <a:sy n="64" d="100"/>
        </p:scale>
        <p:origin x="-17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3E0F8-0E31-431C-B0C0-2C0232DA72A8}" type="doc">
      <dgm:prSet loTypeId="urn:microsoft.com/office/officeart/2005/8/layout/bList2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282FCFF-76E0-4B02-9A6D-D367A7E1629A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/>
            </a:rPr>
            <a:t>Интеллектуальные услуги, конвергентные сервисы, построение современных сетей связи.</a:t>
          </a:r>
          <a:endParaRPr lang="ru-RU" dirty="0">
            <a:latin typeface="+mn-lt"/>
          </a:endParaRPr>
        </a:p>
      </dgm:t>
    </dgm:pt>
    <dgm:pt modelId="{A96030EC-95C1-4FF8-A33C-B9CD73915762}" type="parTrans" cxnId="{546A6FB5-B525-4316-95A3-20B4FE51CB1B}">
      <dgm:prSet/>
      <dgm:spPr/>
      <dgm:t>
        <a:bodyPr/>
        <a:lstStyle/>
        <a:p>
          <a:endParaRPr lang="ru-RU"/>
        </a:p>
      </dgm:t>
    </dgm:pt>
    <dgm:pt modelId="{40BB515B-A94C-4391-B6F0-80B16E82360F}" type="sibTrans" cxnId="{546A6FB5-B525-4316-95A3-20B4FE51CB1B}">
      <dgm:prSet/>
      <dgm:spPr/>
      <dgm:t>
        <a:bodyPr/>
        <a:lstStyle/>
        <a:p>
          <a:endParaRPr lang="ru-RU"/>
        </a:p>
      </dgm:t>
    </dgm:pt>
    <dgm:pt modelId="{F3E01B2D-B020-47F9-A54B-FB4F00D06456}">
      <dgm:prSet phldrT="[Текст]"/>
      <dgm:spPr/>
      <dgm:t>
        <a:bodyPr/>
        <a:lstStyle/>
        <a:p>
          <a:r>
            <a:rPr lang="ru-RU" b="1" dirty="0" smtClean="0">
              <a:latin typeface="+mn-lt"/>
            </a:rPr>
            <a:t>Система видеоконференцсвязи –</a:t>
          </a:r>
          <a:r>
            <a:rPr lang="en-US" b="1" dirty="0" smtClean="0">
              <a:latin typeface="+mn-lt"/>
            </a:rPr>
            <a:t> V</a:t>
          </a:r>
          <a:r>
            <a:rPr lang="ru-RU" b="1" dirty="0" smtClean="0">
              <a:latin typeface="+mn-lt"/>
            </a:rPr>
            <a:t>-</a:t>
          </a:r>
          <a:r>
            <a:rPr lang="en-US" b="1" dirty="0" smtClean="0">
              <a:latin typeface="+mn-lt"/>
            </a:rPr>
            <a:t>Contour</a:t>
          </a:r>
          <a:r>
            <a:rPr lang="ru-RU" b="1" dirty="0" smtClean="0">
              <a:latin typeface="+mn-lt"/>
            </a:rPr>
            <a:t> </a:t>
          </a:r>
          <a:endParaRPr lang="ru-RU" b="1" dirty="0">
            <a:latin typeface="+mn-lt"/>
          </a:endParaRPr>
        </a:p>
      </dgm:t>
    </dgm:pt>
    <dgm:pt modelId="{F6CDAD88-B2F4-4E54-9A87-D6CA43FB6E96}" type="parTrans" cxnId="{B4F810B7-1E2E-4A1B-AA6F-5336C7C79418}">
      <dgm:prSet/>
      <dgm:spPr/>
      <dgm:t>
        <a:bodyPr/>
        <a:lstStyle/>
        <a:p>
          <a:endParaRPr lang="ru-RU"/>
        </a:p>
      </dgm:t>
    </dgm:pt>
    <dgm:pt modelId="{17171EAF-2A4D-4EDF-B008-5D88A9AC5570}" type="sibTrans" cxnId="{B4F810B7-1E2E-4A1B-AA6F-5336C7C79418}">
      <dgm:prSet/>
      <dgm:spPr/>
      <dgm:t>
        <a:bodyPr/>
        <a:lstStyle/>
        <a:p>
          <a:endParaRPr lang="ru-RU"/>
        </a:p>
      </dgm:t>
    </dgm:pt>
    <dgm:pt modelId="{0C46B808-AB6B-4885-B2C8-5C7D6409A305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/>
            </a:rPr>
            <a:t>Высокопроизводительная программная платформа для организации многопользовательских видеоконференций в корпоративной IP-сети</a:t>
          </a:r>
          <a:endParaRPr lang="ru-RU" dirty="0">
            <a:latin typeface="+mn-lt"/>
          </a:endParaRPr>
        </a:p>
      </dgm:t>
    </dgm:pt>
    <dgm:pt modelId="{F1FD8177-8C34-4504-80B9-2B270F1E1B60}" type="parTrans" cxnId="{4C822851-730B-4171-B2F1-6C00886196A3}">
      <dgm:prSet/>
      <dgm:spPr/>
      <dgm:t>
        <a:bodyPr/>
        <a:lstStyle/>
        <a:p>
          <a:endParaRPr lang="ru-RU"/>
        </a:p>
      </dgm:t>
    </dgm:pt>
    <dgm:pt modelId="{CED0E3F8-1697-4379-8643-082F0777F325}" type="sibTrans" cxnId="{4C822851-730B-4171-B2F1-6C00886196A3}">
      <dgm:prSet/>
      <dgm:spPr/>
      <dgm:t>
        <a:bodyPr/>
        <a:lstStyle/>
        <a:p>
          <a:endParaRPr lang="ru-RU"/>
        </a:p>
      </dgm:t>
    </dgm:pt>
    <dgm:pt modelId="{899CD9B0-216B-45D0-AEDB-6F9E8AB49F1D}">
      <dgm:prSet phldrT="[Текст]"/>
      <dgm:spPr/>
      <dgm:t>
        <a:bodyPr/>
        <a:lstStyle/>
        <a:p>
          <a:r>
            <a:rPr lang="en-US" b="1" dirty="0" smtClean="0">
              <a:latin typeface="+mn-lt"/>
            </a:rPr>
            <a:t>Antifraud PBX</a:t>
          </a:r>
          <a:endParaRPr lang="ru-RU" b="1" dirty="0">
            <a:latin typeface="+mn-lt"/>
          </a:endParaRPr>
        </a:p>
      </dgm:t>
    </dgm:pt>
    <dgm:pt modelId="{A74D6F7F-DC7B-4667-AA65-2E2CF1C05FA3}" type="parTrans" cxnId="{EF6DEDF8-AC1D-43BC-9E1B-94ECD0127035}">
      <dgm:prSet/>
      <dgm:spPr/>
      <dgm:t>
        <a:bodyPr/>
        <a:lstStyle/>
        <a:p>
          <a:endParaRPr lang="ru-RU"/>
        </a:p>
      </dgm:t>
    </dgm:pt>
    <dgm:pt modelId="{ACE6295A-FD57-4A03-B5C2-8FE664170473}" type="sibTrans" cxnId="{EF6DEDF8-AC1D-43BC-9E1B-94ECD0127035}">
      <dgm:prSet/>
      <dgm:spPr/>
      <dgm:t>
        <a:bodyPr/>
        <a:lstStyle/>
        <a:p>
          <a:endParaRPr lang="ru-RU"/>
        </a:p>
      </dgm:t>
    </dgm:pt>
    <dgm:pt modelId="{DF158B9E-D077-4E4C-8324-E1C6D58E5FC1}">
      <dgm:prSet phldrT="[Текст]"/>
      <dgm:spPr/>
      <dgm:t>
        <a:bodyPr/>
        <a:lstStyle/>
        <a:p>
          <a:r>
            <a:rPr lang="ru-RU" dirty="0" smtClean="0">
              <a:latin typeface="+mn-lt"/>
              <a:cs typeface="Arial"/>
            </a:rPr>
            <a:t>Решение для мониторинга и детектирования нелегального трафика на сети оператора связи.</a:t>
          </a:r>
          <a:endParaRPr lang="ru-RU" dirty="0">
            <a:latin typeface="+mn-lt"/>
          </a:endParaRPr>
        </a:p>
      </dgm:t>
    </dgm:pt>
    <dgm:pt modelId="{C9AD3F14-9BC8-4AF3-B3C6-74990B20745C}" type="parTrans" cxnId="{6C26ECCD-A6A5-4E8D-9E68-9379A444C967}">
      <dgm:prSet/>
      <dgm:spPr/>
      <dgm:t>
        <a:bodyPr/>
        <a:lstStyle/>
        <a:p>
          <a:endParaRPr lang="ru-RU"/>
        </a:p>
      </dgm:t>
    </dgm:pt>
    <dgm:pt modelId="{08661857-964B-4DCC-A0BB-735D826BC721}" type="sibTrans" cxnId="{6C26ECCD-A6A5-4E8D-9E68-9379A444C967}">
      <dgm:prSet/>
      <dgm:spPr/>
      <dgm:t>
        <a:bodyPr/>
        <a:lstStyle/>
        <a:p>
          <a:endParaRPr lang="ru-RU"/>
        </a:p>
      </dgm:t>
    </dgm:pt>
    <dgm:pt modelId="{00EACC57-1F54-48CC-9CF7-0641F8DB89E1}">
      <dgm:prSet phldrT="[Текст]"/>
      <dgm:spPr/>
      <dgm:t>
        <a:bodyPr/>
        <a:lstStyle/>
        <a:p>
          <a:r>
            <a:rPr lang="en-US" b="1" dirty="0" smtClean="0">
              <a:latin typeface="+mn-lt"/>
            </a:rPr>
            <a:t>VoIP-</a:t>
          </a:r>
          <a:r>
            <a:rPr lang="ru-RU" b="1" dirty="0" smtClean="0">
              <a:latin typeface="+mn-lt"/>
            </a:rPr>
            <a:t>платформа РТУ</a:t>
          </a:r>
          <a:endParaRPr lang="ru-RU" b="1" dirty="0">
            <a:latin typeface="+mn-lt"/>
          </a:endParaRPr>
        </a:p>
      </dgm:t>
    </dgm:pt>
    <dgm:pt modelId="{D747DC37-97DF-43B7-B01E-A2BB123FE6DB}" type="sibTrans" cxnId="{CFE1A9A9-F963-484B-A510-0F63CF8AFD7A}">
      <dgm:prSet/>
      <dgm:spPr/>
      <dgm:t>
        <a:bodyPr/>
        <a:lstStyle/>
        <a:p>
          <a:endParaRPr lang="ru-RU"/>
        </a:p>
      </dgm:t>
    </dgm:pt>
    <dgm:pt modelId="{9EDCBFBA-CE89-4472-95BF-892CEFAA18ED}" type="parTrans" cxnId="{CFE1A9A9-F963-484B-A510-0F63CF8AFD7A}">
      <dgm:prSet/>
      <dgm:spPr/>
      <dgm:t>
        <a:bodyPr/>
        <a:lstStyle/>
        <a:p>
          <a:endParaRPr lang="ru-RU"/>
        </a:p>
      </dgm:t>
    </dgm:pt>
    <dgm:pt modelId="{F552DE31-8ADF-4999-9EC8-5E340A2CAFF1}" type="pres">
      <dgm:prSet presAssocID="{8D93E0F8-0E31-431C-B0C0-2C0232DA72A8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947CFF-8C26-41BE-8D49-6C714F47BC2E}" type="pres">
      <dgm:prSet presAssocID="{00EACC57-1F54-48CC-9CF7-0641F8DB89E1}" presName="compNode" presStyleCnt="0"/>
      <dgm:spPr/>
      <dgm:t>
        <a:bodyPr/>
        <a:lstStyle/>
        <a:p>
          <a:endParaRPr lang="ru-RU"/>
        </a:p>
      </dgm:t>
    </dgm:pt>
    <dgm:pt modelId="{B41A9AB5-A59C-48C5-AA7F-956CDC4EF13A}" type="pres">
      <dgm:prSet presAssocID="{00EACC57-1F54-48CC-9CF7-0641F8DB89E1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8BE55-9B3D-4DF5-84AC-1DCEAE6495C9}" type="pres">
      <dgm:prSet presAssocID="{00EACC57-1F54-48CC-9CF7-0641F8DB89E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74E9-E855-4996-B0CE-A49720E04203}" type="pres">
      <dgm:prSet presAssocID="{00EACC57-1F54-48CC-9CF7-0641F8DB89E1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8CC8C3F5-3372-49E8-B270-07E184F1E243}" type="pres">
      <dgm:prSet presAssocID="{00EACC57-1F54-48CC-9CF7-0641F8DB89E1}" presName="adorn" presStyleLbl="fgAccFollow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1079D1A-0D39-49BB-B1D3-2FC400152CE3}" type="pres">
      <dgm:prSet presAssocID="{D747DC37-97DF-43B7-B01E-A2BB123FE6D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F3406F4-A4ED-45AF-BE1D-3DC31BD01F7F}" type="pres">
      <dgm:prSet presAssocID="{F3E01B2D-B020-47F9-A54B-FB4F00D06456}" presName="compNode" presStyleCnt="0"/>
      <dgm:spPr/>
      <dgm:t>
        <a:bodyPr/>
        <a:lstStyle/>
        <a:p>
          <a:endParaRPr lang="ru-RU"/>
        </a:p>
      </dgm:t>
    </dgm:pt>
    <dgm:pt modelId="{2F56DD2F-09B5-4638-B060-265DB6E6682D}" type="pres">
      <dgm:prSet presAssocID="{F3E01B2D-B020-47F9-A54B-FB4F00D06456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FC7A0-8790-408A-9C08-0DE43E910881}" type="pres">
      <dgm:prSet presAssocID="{F3E01B2D-B020-47F9-A54B-FB4F00D0645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9552C5-023E-403B-8845-AE4691F9EA73}" type="pres">
      <dgm:prSet presAssocID="{F3E01B2D-B020-47F9-A54B-FB4F00D0645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36E21792-7C26-499F-A984-1004A081EEA0}" type="pres">
      <dgm:prSet presAssocID="{F3E01B2D-B020-47F9-A54B-FB4F00D06456}" presName="adorn" presStyleLbl="fgAccFollow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F6BA4FC-34B0-4C0C-8552-FA938525ACDF}" type="pres">
      <dgm:prSet presAssocID="{17171EAF-2A4D-4EDF-B008-5D88A9AC557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B895EB-0BA8-4B9D-82E7-33918737415C}" type="pres">
      <dgm:prSet presAssocID="{899CD9B0-216B-45D0-AEDB-6F9E8AB49F1D}" presName="compNode" presStyleCnt="0"/>
      <dgm:spPr/>
      <dgm:t>
        <a:bodyPr/>
        <a:lstStyle/>
        <a:p>
          <a:endParaRPr lang="ru-RU"/>
        </a:p>
      </dgm:t>
    </dgm:pt>
    <dgm:pt modelId="{69247493-47DB-4775-AB8C-5B0AE44C7711}" type="pres">
      <dgm:prSet presAssocID="{899CD9B0-216B-45D0-AEDB-6F9E8AB49F1D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13A21-8580-4D55-B0FE-426AFC832461}" type="pres">
      <dgm:prSet presAssocID="{899CD9B0-216B-45D0-AEDB-6F9E8AB49F1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B9A2F-E094-4B22-8C7C-68F6710B75C9}" type="pres">
      <dgm:prSet presAssocID="{899CD9B0-216B-45D0-AEDB-6F9E8AB49F1D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15718BA4-94F2-4041-9FD1-6FC952360B17}" type="pres">
      <dgm:prSet presAssocID="{899CD9B0-216B-45D0-AEDB-6F9E8AB49F1D}" presName="adorn" presStyleLbl="fgAccFollow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6FC9537-1689-4F49-A384-205CEF52CEB4}" type="presOf" srcId="{0282FCFF-76E0-4B02-9A6D-D367A7E1629A}" destId="{B41A9AB5-A59C-48C5-AA7F-956CDC4EF13A}" srcOrd="0" destOrd="0" presId="urn:microsoft.com/office/officeart/2005/8/layout/bList2"/>
    <dgm:cxn modelId="{4C822851-730B-4171-B2F1-6C00886196A3}" srcId="{F3E01B2D-B020-47F9-A54B-FB4F00D06456}" destId="{0C46B808-AB6B-4885-B2C8-5C7D6409A305}" srcOrd="0" destOrd="0" parTransId="{F1FD8177-8C34-4504-80B9-2B270F1E1B60}" sibTransId="{CED0E3F8-1697-4379-8643-082F0777F325}"/>
    <dgm:cxn modelId="{AED8926E-F2A2-42FC-843C-A2CBFF9EC349}" type="presOf" srcId="{899CD9B0-216B-45D0-AEDB-6F9E8AB49F1D}" destId="{26F13A21-8580-4D55-B0FE-426AFC832461}" srcOrd="0" destOrd="0" presId="urn:microsoft.com/office/officeart/2005/8/layout/bList2"/>
    <dgm:cxn modelId="{8032DFA8-FC34-47D9-8868-9B7F115E4020}" type="presOf" srcId="{0C46B808-AB6B-4885-B2C8-5C7D6409A305}" destId="{2F56DD2F-09B5-4638-B060-265DB6E6682D}" srcOrd="0" destOrd="0" presId="urn:microsoft.com/office/officeart/2005/8/layout/bList2"/>
    <dgm:cxn modelId="{CFE1A9A9-F963-484B-A510-0F63CF8AFD7A}" srcId="{8D93E0F8-0E31-431C-B0C0-2C0232DA72A8}" destId="{00EACC57-1F54-48CC-9CF7-0641F8DB89E1}" srcOrd="0" destOrd="0" parTransId="{9EDCBFBA-CE89-4472-95BF-892CEFAA18ED}" sibTransId="{D747DC37-97DF-43B7-B01E-A2BB123FE6DB}"/>
    <dgm:cxn modelId="{546A6FB5-B525-4316-95A3-20B4FE51CB1B}" srcId="{00EACC57-1F54-48CC-9CF7-0641F8DB89E1}" destId="{0282FCFF-76E0-4B02-9A6D-D367A7E1629A}" srcOrd="0" destOrd="0" parTransId="{A96030EC-95C1-4FF8-A33C-B9CD73915762}" sibTransId="{40BB515B-A94C-4391-B6F0-80B16E82360F}"/>
    <dgm:cxn modelId="{8EF04367-33DD-4014-9189-CC7A5E670BA8}" type="presOf" srcId="{00EACC57-1F54-48CC-9CF7-0641F8DB89E1}" destId="{CC28BE55-9B3D-4DF5-84AC-1DCEAE6495C9}" srcOrd="0" destOrd="0" presId="urn:microsoft.com/office/officeart/2005/8/layout/bList2"/>
    <dgm:cxn modelId="{791A91BA-7B67-4632-8CC2-CE10AD29E5E7}" type="presOf" srcId="{DF158B9E-D077-4E4C-8324-E1C6D58E5FC1}" destId="{69247493-47DB-4775-AB8C-5B0AE44C7711}" srcOrd="0" destOrd="0" presId="urn:microsoft.com/office/officeart/2005/8/layout/bList2"/>
    <dgm:cxn modelId="{6C26ECCD-A6A5-4E8D-9E68-9379A444C967}" srcId="{899CD9B0-216B-45D0-AEDB-6F9E8AB49F1D}" destId="{DF158B9E-D077-4E4C-8324-E1C6D58E5FC1}" srcOrd="0" destOrd="0" parTransId="{C9AD3F14-9BC8-4AF3-B3C6-74990B20745C}" sibTransId="{08661857-964B-4DCC-A0BB-735D826BC721}"/>
    <dgm:cxn modelId="{4905B90D-A25B-4808-9D1E-D25E0DED66AA}" type="presOf" srcId="{8D93E0F8-0E31-431C-B0C0-2C0232DA72A8}" destId="{F552DE31-8ADF-4999-9EC8-5E340A2CAFF1}" srcOrd="0" destOrd="0" presId="urn:microsoft.com/office/officeart/2005/8/layout/bList2"/>
    <dgm:cxn modelId="{94A37F89-7E81-4D2C-BACE-F5E00A5EAFAC}" type="presOf" srcId="{D747DC37-97DF-43B7-B01E-A2BB123FE6DB}" destId="{E1079D1A-0D39-49BB-B1D3-2FC400152CE3}" srcOrd="0" destOrd="0" presId="urn:microsoft.com/office/officeart/2005/8/layout/bList2"/>
    <dgm:cxn modelId="{62F6B7F5-1B7B-40E5-BB58-A470D1EFD697}" type="presOf" srcId="{F3E01B2D-B020-47F9-A54B-FB4F00D06456}" destId="{07AFC7A0-8790-408A-9C08-0DE43E910881}" srcOrd="0" destOrd="0" presId="urn:microsoft.com/office/officeart/2005/8/layout/bList2"/>
    <dgm:cxn modelId="{51D4BDC8-784C-4C9E-B6E8-813A4794D704}" type="presOf" srcId="{F3E01B2D-B020-47F9-A54B-FB4F00D06456}" destId="{499552C5-023E-403B-8845-AE4691F9EA73}" srcOrd="1" destOrd="0" presId="urn:microsoft.com/office/officeart/2005/8/layout/bList2"/>
    <dgm:cxn modelId="{EF6DEDF8-AC1D-43BC-9E1B-94ECD0127035}" srcId="{8D93E0F8-0E31-431C-B0C0-2C0232DA72A8}" destId="{899CD9B0-216B-45D0-AEDB-6F9E8AB49F1D}" srcOrd="2" destOrd="0" parTransId="{A74D6F7F-DC7B-4667-AA65-2E2CF1C05FA3}" sibTransId="{ACE6295A-FD57-4A03-B5C2-8FE664170473}"/>
    <dgm:cxn modelId="{B1054A3E-900A-43CC-BA9B-885BEDD3397D}" type="presOf" srcId="{00EACC57-1F54-48CC-9CF7-0641F8DB89E1}" destId="{EF9274E9-E855-4996-B0CE-A49720E04203}" srcOrd="1" destOrd="0" presId="urn:microsoft.com/office/officeart/2005/8/layout/bList2"/>
    <dgm:cxn modelId="{B4F810B7-1E2E-4A1B-AA6F-5336C7C79418}" srcId="{8D93E0F8-0E31-431C-B0C0-2C0232DA72A8}" destId="{F3E01B2D-B020-47F9-A54B-FB4F00D06456}" srcOrd="1" destOrd="0" parTransId="{F6CDAD88-B2F4-4E54-9A87-D6CA43FB6E96}" sibTransId="{17171EAF-2A4D-4EDF-B008-5D88A9AC5570}"/>
    <dgm:cxn modelId="{98A3E193-1637-4862-B8C4-ED1CAD8E729D}" type="presOf" srcId="{17171EAF-2A4D-4EDF-B008-5D88A9AC5570}" destId="{AF6BA4FC-34B0-4C0C-8552-FA938525ACDF}" srcOrd="0" destOrd="0" presId="urn:microsoft.com/office/officeart/2005/8/layout/bList2"/>
    <dgm:cxn modelId="{9740201D-DB6D-4CEA-B15D-0E2CCDC93290}" type="presOf" srcId="{899CD9B0-216B-45D0-AEDB-6F9E8AB49F1D}" destId="{1B1B9A2F-E094-4B22-8C7C-68F6710B75C9}" srcOrd="1" destOrd="0" presId="urn:microsoft.com/office/officeart/2005/8/layout/bList2"/>
    <dgm:cxn modelId="{F851AF04-262B-4984-B579-3135DDA027D9}" type="presParOf" srcId="{F552DE31-8ADF-4999-9EC8-5E340A2CAFF1}" destId="{D7947CFF-8C26-41BE-8D49-6C714F47BC2E}" srcOrd="0" destOrd="0" presId="urn:microsoft.com/office/officeart/2005/8/layout/bList2"/>
    <dgm:cxn modelId="{B649FF5A-D75F-41A3-BD36-2108096564BB}" type="presParOf" srcId="{D7947CFF-8C26-41BE-8D49-6C714F47BC2E}" destId="{B41A9AB5-A59C-48C5-AA7F-956CDC4EF13A}" srcOrd="0" destOrd="0" presId="urn:microsoft.com/office/officeart/2005/8/layout/bList2"/>
    <dgm:cxn modelId="{A258BB78-6E37-41E6-99B1-5619A0E2B033}" type="presParOf" srcId="{D7947CFF-8C26-41BE-8D49-6C714F47BC2E}" destId="{CC28BE55-9B3D-4DF5-84AC-1DCEAE6495C9}" srcOrd="1" destOrd="0" presId="urn:microsoft.com/office/officeart/2005/8/layout/bList2"/>
    <dgm:cxn modelId="{77C64BAF-EA42-4FC9-A0D3-45F136D21B04}" type="presParOf" srcId="{D7947CFF-8C26-41BE-8D49-6C714F47BC2E}" destId="{EF9274E9-E855-4996-B0CE-A49720E04203}" srcOrd="2" destOrd="0" presId="urn:microsoft.com/office/officeart/2005/8/layout/bList2"/>
    <dgm:cxn modelId="{7D269ECC-8B02-4458-B5D6-C51BAAF2D4DB}" type="presParOf" srcId="{D7947CFF-8C26-41BE-8D49-6C714F47BC2E}" destId="{8CC8C3F5-3372-49E8-B270-07E184F1E243}" srcOrd="3" destOrd="0" presId="urn:microsoft.com/office/officeart/2005/8/layout/bList2"/>
    <dgm:cxn modelId="{AE3FA52D-3A9D-412E-9AD0-C43BC5FBFB1F}" type="presParOf" srcId="{F552DE31-8ADF-4999-9EC8-5E340A2CAFF1}" destId="{E1079D1A-0D39-49BB-B1D3-2FC400152CE3}" srcOrd="1" destOrd="0" presId="urn:microsoft.com/office/officeart/2005/8/layout/bList2"/>
    <dgm:cxn modelId="{C863CCA4-A9DE-4630-B63A-C27A3F37A285}" type="presParOf" srcId="{F552DE31-8ADF-4999-9EC8-5E340A2CAFF1}" destId="{DF3406F4-A4ED-45AF-BE1D-3DC31BD01F7F}" srcOrd="2" destOrd="0" presId="urn:microsoft.com/office/officeart/2005/8/layout/bList2"/>
    <dgm:cxn modelId="{3C728EEE-A256-4B20-A68F-E86F94738097}" type="presParOf" srcId="{DF3406F4-A4ED-45AF-BE1D-3DC31BD01F7F}" destId="{2F56DD2F-09B5-4638-B060-265DB6E6682D}" srcOrd="0" destOrd="0" presId="urn:microsoft.com/office/officeart/2005/8/layout/bList2"/>
    <dgm:cxn modelId="{CC974FA7-42DF-4E1B-9084-0D918BA2460B}" type="presParOf" srcId="{DF3406F4-A4ED-45AF-BE1D-3DC31BD01F7F}" destId="{07AFC7A0-8790-408A-9C08-0DE43E910881}" srcOrd="1" destOrd="0" presId="urn:microsoft.com/office/officeart/2005/8/layout/bList2"/>
    <dgm:cxn modelId="{F3F54612-9535-481E-B8D1-AE5EA13DD8CE}" type="presParOf" srcId="{DF3406F4-A4ED-45AF-BE1D-3DC31BD01F7F}" destId="{499552C5-023E-403B-8845-AE4691F9EA73}" srcOrd="2" destOrd="0" presId="urn:microsoft.com/office/officeart/2005/8/layout/bList2"/>
    <dgm:cxn modelId="{D7BD4F44-0BEE-483B-883C-46D3604D7CC2}" type="presParOf" srcId="{DF3406F4-A4ED-45AF-BE1D-3DC31BD01F7F}" destId="{36E21792-7C26-499F-A984-1004A081EEA0}" srcOrd="3" destOrd="0" presId="urn:microsoft.com/office/officeart/2005/8/layout/bList2"/>
    <dgm:cxn modelId="{A507D447-07F3-4821-AFD2-45E580A70DA7}" type="presParOf" srcId="{F552DE31-8ADF-4999-9EC8-5E340A2CAFF1}" destId="{AF6BA4FC-34B0-4C0C-8552-FA938525ACDF}" srcOrd="3" destOrd="0" presId="urn:microsoft.com/office/officeart/2005/8/layout/bList2"/>
    <dgm:cxn modelId="{AB52940D-CF15-4212-A81D-772FDFB1B428}" type="presParOf" srcId="{F552DE31-8ADF-4999-9EC8-5E340A2CAFF1}" destId="{F2B895EB-0BA8-4B9D-82E7-33918737415C}" srcOrd="4" destOrd="0" presId="urn:microsoft.com/office/officeart/2005/8/layout/bList2"/>
    <dgm:cxn modelId="{B058FD1F-27A0-45BC-97DC-29CD34C13B17}" type="presParOf" srcId="{F2B895EB-0BA8-4B9D-82E7-33918737415C}" destId="{69247493-47DB-4775-AB8C-5B0AE44C7711}" srcOrd="0" destOrd="0" presId="urn:microsoft.com/office/officeart/2005/8/layout/bList2"/>
    <dgm:cxn modelId="{FF4CD5A9-1E05-4B9A-BBAC-6A802C9CEFD2}" type="presParOf" srcId="{F2B895EB-0BA8-4B9D-82E7-33918737415C}" destId="{26F13A21-8580-4D55-B0FE-426AFC832461}" srcOrd="1" destOrd="0" presId="urn:microsoft.com/office/officeart/2005/8/layout/bList2"/>
    <dgm:cxn modelId="{72141AF1-5A35-470A-9858-F7CFC7A27C36}" type="presParOf" srcId="{F2B895EB-0BA8-4B9D-82E7-33918737415C}" destId="{1B1B9A2F-E094-4B22-8C7C-68F6710B75C9}" srcOrd="2" destOrd="0" presId="urn:microsoft.com/office/officeart/2005/8/layout/bList2"/>
    <dgm:cxn modelId="{F276860E-B73B-4680-9364-38192468FBC6}" type="presParOf" srcId="{F2B895EB-0BA8-4B9D-82E7-33918737415C}" destId="{15718BA4-94F2-4041-9FD1-6FC952360B1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A9AB5-A59C-48C5-AA7F-956CDC4EF13A}">
      <dsp:nvSpPr>
        <dsp:cNvPr id="0" name=""/>
        <dsp:cNvSpPr/>
      </dsp:nvSpPr>
      <dsp:spPr>
        <a:xfrm>
          <a:off x="5210" y="955194"/>
          <a:ext cx="2250384" cy="16798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/>
            </a:rPr>
            <a:t>Интеллектуальные услуги, конвергентные сервисы, построение современных сетей связи.</a:t>
          </a:r>
          <a:endParaRPr lang="ru-RU" sz="1400" kern="1200" dirty="0">
            <a:latin typeface="+mn-lt"/>
          </a:endParaRPr>
        </a:p>
      </dsp:txBody>
      <dsp:txXfrm>
        <a:off x="44571" y="994555"/>
        <a:ext cx="2171662" cy="1640503"/>
      </dsp:txXfrm>
    </dsp:sp>
    <dsp:sp modelId="{EF9274E9-E855-4996-B0CE-A49720E04203}">
      <dsp:nvSpPr>
        <dsp:cNvPr id="0" name=""/>
        <dsp:cNvSpPr/>
      </dsp:nvSpPr>
      <dsp:spPr>
        <a:xfrm>
          <a:off x="5210" y="2635058"/>
          <a:ext cx="2250384" cy="7223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VoIP-</a:t>
          </a:r>
          <a:r>
            <a:rPr lang="ru-RU" sz="1200" b="1" kern="1200" dirty="0" smtClean="0">
              <a:latin typeface="+mn-lt"/>
            </a:rPr>
            <a:t>платформа РТУ</a:t>
          </a:r>
          <a:endParaRPr lang="ru-RU" sz="1200" b="1" kern="1200" dirty="0">
            <a:latin typeface="+mn-lt"/>
          </a:endParaRPr>
        </a:p>
      </dsp:txBody>
      <dsp:txXfrm>
        <a:off x="5210" y="2635058"/>
        <a:ext cx="1584777" cy="722341"/>
      </dsp:txXfrm>
    </dsp:sp>
    <dsp:sp modelId="{8CC8C3F5-3372-49E8-B270-07E184F1E243}">
      <dsp:nvSpPr>
        <dsp:cNvPr id="0" name=""/>
        <dsp:cNvSpPr/>
      </dsp:nvSpPr>
      <dsp:spPr>
        <a:xfrm>
          <a:off x="1653647" y="2749796"/>
          <a:ext cx="787634" cy="78763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56DD2F-09B5-4638-B060-265DB6E6682D}">
      <dsp:nvSpPr>
        <dsp:cNvPr id="0" name=""/>
        <dsp:cNvSpPr/>
      </dsp:nvSpPr>
      <dsp:spPr>
        <a:xfrm>
          <a:off x="2636413" y="955194"/>
          <a:ext cx="2250384" cy="16798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/>
            </a:rPr>
            <a:t>Высокопроизводительная программная платформа для организации многопользовательских видеоконференций в корпоративной IP-сети</a:t>
          </a:r>
          <a:endParaRPr lang="ru-RU" sz="1400" kern="1200" dirty="0">
            <a:latin typeface="+mn-lt"/>
          </a:endParaRPr>
        </a:p>
      </dsp:txBody>
      <dsp:txXfrm>
        <a:off x="2675774" y="994555"/>
        <a:ext cx="2171662" cy="1640503"/>
      </dsp:txXfrm>
    </dsp:sp>
    <dsp:sp modelId="{499552C5-023E-403B-8845-AE4691F9EA73}">
      <dsp:nvSpPr>
        <dsp:cNvPr id="0" name=""/>
        <dsp:cNvSpPr/>
      </dsp:nvSpPr>
      <dsp:spPr>
        <a:xfrm>
          <a:off x="2636413" y="2635058"/>
          <a:ext cx="2250384" cy="7223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+mn-lt"/>
            </a:rPr>
            <a:t>Система видеоконференцсвязи –</a:t>
          </a:r>
          <a:r>
            <a:rPr lang="en-US" sz="1200" b="1" kern="1200" dirty="0" smtClean="0">
              <a:latin typeface="+mn-lt"/>
            </a:rPr>
            <a:t> V</a:t>
          </a:r>
          <a:r>
            <a:rPr lang="ru-RU" sz="1200" b="1" kern="1200" dirty="0" smtClean="0">
              <a:latin typeface="+mn-lt"/>
            </a:rPr>
            <a:t>-</a:t>
          </a:r>
          <a:r>
            <a:rPr lang="en-US" sz="1200" b="1" kern="1200" dirty="0" smtClean="0">
              <a:latin typeface="+mn-lt"/>
            </a:rPr>
            <a:t>Contour</a:t>
          </a:r>
          <a:r>
            <a:rPr lang="ru-RU" sz="1200" b="1" kern="1200" dirty="0" smtClean="0">
              <a:latin typeface="+mn-lt"/>
            </a:rPr>
            <a:t> </a:t>
          </a:r>
          <a:endParaRPr lang="ru-RU" sz="1200" b="1" kern="1200" dirty="0">
            <a:latin typeface="+mn-lt"/>
          </a:endParaRPr>
        </a:p>
      </dsp:txBody>
      <dsp:txXfrm>
        <a:off x="2636413" y="2635058"/>
        <a:ext cx="1584777" cy="722341"/>
      </dsp:txXfrm>
    </dsp:sp>
    <dsp:sp modelId="{36E21792-7C26-499F-A984-1004A081EEA0}">
      <dsp:nvSpPr>
        <dsp:cNvPr id="0" name=""/>
        <dsp:cNvSpPr/>
      </dsp:nvSpPr>
      <dsp:spPr>
        <a:xfrm>
          <a:off x="4284851" y="2749796"/>
          <a:ext cx="787634" cy="78763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247493-47DB-4775-AB8C-5B0AE44C7711}">
      <dsp:nvSpPr>
        <dsp:cNvPr id="0" name=""/>
        <dsp:cNvSpPr/>
      </dsp:nvSpPr>
      <dsp:spPr>
        <a:xfrm>
          <a:off x="5267617" y="955194"/>
          <a:ext cx="2250384" cy="167986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n-lt"/>
              <a:cs typeface="Arial"/>
            </a:rPr>
            <a:t>Решение для мониторинга и детектирования нелегального трафика на сети оператора связи.</a:t>
          </a:r>
          <a:endParaRPr lang="ru-RU" sz="1400" kern="1200" dirty="0">
            <a:latin typeface="+mn-lt"/>
          </a:endParaRPr>
        </a:p>
      </dsp:txBody>
      <dsp:txXfrm>
        <a:off x="5306978" y="994555"/>
        <a:ext cx="2171662" cy="1640503"/>
      </dsp:txXfrm>
    </dsp:sp>
    <dsp:sp modelId="{1B1B9A2F-E094-4B22-8C7C-68F6710B75C9}">
      <dsp:nvSpPr>
        <dsp:cNvPr id="0" name=""/>
        <dsp:cNvSpPr/>
      </dsp:nvSpPr>
      <dsp:spPr>
        <a:xfrm>
          <a:off x="5267617" y="2635058"/>
          <a:ext cx="2250384" cy="72234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15240" bIns="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+mn-lt"/>
            </a:rPr>
            <a:t>Antifraud PBX</a:t>
          </a:r>
          <a:endParaRPr lang="ru-RU" sz="1200" b="1" kern="1200" dirty="0">
            <a:latin typeface="+mn-lt"/>
          </a:endParaRPr>
        </a:p>
      </dsp:txBody>
      <dsp:txXfrm>
        <a:off x="5267617" y="2635058"/>
        <a:ext cx="1584777" cy="722341"/>
      </dsp:txXfrm>
    </dsp:sp>
    <dsp:sp modelId="{15718BA4-94F2-4041-9FD1-6FC952360B17}">
      <dsp:nvSpPr>
        <dsp:cNvPr id="0" name=""/>
        <dsp:cNvSpPr/>
      </dsp:nvSpPr>
      <dsp:spPr>
        <a:xfrm>
          <a:off x="6916055" y="2749796"/>
          <a:ext cx="787634" cy="78763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1"/>
            <a:ext cx="2945955" cy="4973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33517-EACE-4BA5-98E7-C6983B8BD065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SwitchRay Inc.                                Proprietary Information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29322"/>
            <a:ext cx="2945955" cy="497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E59AE-8EFB-4629-9E48-8F03539213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9715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14F5A320-B425-4C9E-B2E4-CD09C3B0EC7E}" type="datetimeFigureOut">
              <a:rPr lang="en-US" smtClean="0"/>
              <a:pPr/>
              <a:t>5/20/2014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 smtClean="0"/>
              <a:t>SwitchRay Inc.                                Proprietary Information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7E6891B6-019D-4F09-957E-FFD1B5C8B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858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Схему</a:t>
            </a:r>
            <a:r>
              <a:rPr lang="ru-RU" baseline="0" dirty="0" smtClean="0"/>
              <a:t> можно разделить на две. Верхняя часть  - это для операторов связи, а нижняя часть это уже больше для корпоративных абонентов.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7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07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1676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  <a:prstGeom prst="rect">
            <a:avLst/>
          </a:prstGeom>
        </p:spPr>
        <p:txBody>
          <a:bodyPr lIns="91440" rIns="91440" anchor="ctr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tabLst/>
              <a:defRPr sz="1800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507" y="4873413"/>
            <a:ext cx="1549764" cy="1549764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604792" y="2125632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768097" y="2122135"/>
            <a:ext cx="70113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148844" y="6480120"/>
            <a:ext cx="12385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2014</a:t>
            </a:r>
            <a:endParaRPr lang="en-US" dirty="0"/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1524000" y="6480120"/>
            <a:ext cx="65342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5715000" algn="r"/>
              </a:tabLst>
            </a:pPr>
            <a:r>
              <a:rPr lang="en-US" smtClean="0"/>
              <a:t>SwitchRay Inc. Company Confidential</a:t>
            </a:r>
            <a:endParaRPr lang="en-US" dirty="0" smtClean="0"/>
          </a:p>
        </p:txBody>
      </p:sp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8234305" y="648012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C30B1-4D3D-4B4F-86F4-301435450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73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68096" y="1446589"/>
            <a:ext cx="7709395" cy="44914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Title Placeholder 11"/>
          <p:cNvSpPr>
            <a:spLocks noGrp="1"/>
          </p:cNvSpPr>
          <p:nvPr>
            <p:ph type="title"/>
          </p:nvPr>
        </p:nvSpPr>
        <p:spPr>
          <a:xfrm>
            <a:off x="768097" y="326909"/>
            <a:ext cx="70113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06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1"/>
          <p:cNvSpPr>
            <a:spLocks noGrp="1"/>
          </p:cNvSpPr>
          <p:nvPr>
            <p:ph type="title"/>
          </p:nvPr>
        </p:nvSpPr>
        <p:spPr>
          <a:xfrm>
            <a:off x="768097" y="326909"/>
            <a:ext cx="70113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768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86" y="257907"/>
            <a:ext cx="1077117" cy="107711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3418873"/>
            <a:ext cx="9144000" cy="13910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8045" y="4112908"/>
            <a:ext cx="7010400" cy="52650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148844" y="6480120"/>
            <a:ext cx="12385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2014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1524000" y="6480120"/>
            <a:ext cx="65342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5715000" algn="r"/>
              </a:tabLst>
            </a:pPr>
            <a:r>
              <a:rPr lang="en-US" smtClean="0"/>
              <a:t>SwitchRay Inc. Company Confidential</a:t>
            </a:r>
            <a:endParaRPr lang="en-US" dirty="0" smtClean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234305" y="648012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C30B1-4D3D-4B4F-86F4-301435450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986" y="257907"/>
            <a:ext cx="1077117" cy="1077117"/>
          </a:xfrm>
          <a:prstGeom prst="rect">
            <a:avLst/>
          </a:prstGeom>
        </p:spPr>
      </p:pic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148844" y="6480120"/>
            <a:ext cx="12385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2014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1524000" y="6480120"/>
            <a:ext cx="65342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5715000" algn="r"/>
              </a:tabLst>
            </a:pPr>
            <a:r>
              <a:rPr lang="en-US" smtClean="0"/>
              <a:t>SwitchRay Inc. Company Confidential</a:t>
            </a:r>
            <a:endParaRPr lang="en-US" dirty="0" smtClean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234305" y="648012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C30B1-4D3D-4B4F-86F4-301435450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1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71500" y="326909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438" y="257907"/>
            <a:ext cx="1077117" cy="107711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943600"/>
            <a:ext cx="9144000" cy="446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768097" y="1417637"/>
            <a:ext cx="7658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768097" y="326909"/>
            <a:ext cx="701134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148844" y="6480120"/>
            <a:ext cx="12385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2014</a:t>
            </a:r>
            <a:endParaRPr lang="en-US" dirty="0"/>
          </a:p>
        </p:txBody>
      </p:sp>
      <p:sp>
        <p:nvSpPr>
          <p:cNvPr id="14" name="Footer Placeholder 4"/>
          <p:cNvSpPr txBox="1">
            <a:spLocks/>
          </p:cNvSpPr>
          <p:nvPr/>
        </p:nvSpPr>
        <p:spPr>
          <a:xfrm>
            <a:off x="1524000" y="6480120"/>
            <a:ext cx="653429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5715000" algn="r"/>
              </a:tabLst>
            </a:pPr>
            <a:r>
              <a:rPr lang="en-US" smtClean="0"/>
              <a:t>SwitchRay Inc. Company Confidential</a:t>
            </a:r>
            <a:endParaRPr lang="en-US" dirty="0" smtClean="0"/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234305" y="6480120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4C30B1-4D3D-4B4F-86F4-301435450C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0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92" r:id="rId3"/>
    <p:sldLayoutId id="2147484093" r:id="rId4"/>
    <p:sldLayoutId id="2147484097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377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228600" algn="l" defTabSz="914377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Courier New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54025" indent="-225425" algn="l" defTabSz="914377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2"/>
        </a:buClr>
        <a:buFont typeface="Lucida Grande"/>
        <a:buChar char="-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0" indent="-227013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Courier New"/>
        <a:buChar char="o"/>
        <a:tabLst/>
        <a:defRPr lang="en-US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688975" indent="-234950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jp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Relationship Id="rId1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witchray.com" TargetMode="External"/><Relationship Id="rId2" Type="http://schemas.openxmlformats.org/officeDocument/2006/relationships/hyperlink" Target="http://www.switchray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switchray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395865" y="4960137"/>
            <a:ext cx="3462386" cy="1463040"/>
          </a:xfrm>
        </p:spPr>
        <p:txBody>
          <a:bodyPr/>
          <a:lstStyle/>
          <a:p>
            <a:r>
              <a:rPr lang="ru-RU" dirty="0" smtClean="0"/>
              <a:t>Михаил Пономарев – </a:t>
            </a:r>
          </a:p>
          <a:p>
            <a:r>
              <a:rPr lang="ru-RU" dirty="0" smtClean="0"/>
              <a:t>менеджер </a:t>
            </a:r>
            <a:r>
              <a:rPr lang="ru-RU" dirty="0"/>
              <a:t>по работе с ключевыми клиентами </a:t>
            </a:r>
            <a:r>
              <a:rPr lang="en-US" dirty="0"/>
              <a:t>SwitchRay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8097" y="2579335"/>
            <a:ext cx="7011348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Конкурентная борьба в бизнес-центрах. Высокодоходные сервисы для </a:t>
            </a:r>
            <a:r>
              <a:rPr lang="ru-RU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SoHo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/SMB.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0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8045" y="3785108"/>
            <a:ext cx="8622468" cy="82991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SwitchRay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новое имя в разработке </a:t>
            </a:r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</a:t>
            </a: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-решений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2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926" y="326909"/>
            <a:ext cx="7011348" cy="914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 НАС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593925" y="1313253"/>
            <a:ext cx="3272682" cy="2953948"/>
          </a:xfrm>
          <a:prstGeom prst="rect">
            <a:avLst/>
          </a:prstGeom>
        </p:spPr>
        <p:txBody>
          <a:bodyPr/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800" dirty="0" smtClean="0">
                <a:latin typeface="Calibri" panose="020F0502020204030204" pitchFamily="34" charset="0"/>
              </a:rPr>
              <a:t>Наши </a:t>
            </a:r>
            <a:r>
              <a:rPr lang="en-US" sz="1800" dirty="0" smtClean="0">
                <a:latin typeface="Calibri" panose="020F0502020204030204" pitchFamily="34" charset="0"/>
              </a:rPr>
              <a:t>IP</a:t>
            </a:r>
            <a:r>
              <a:rPr lang="ru-RU" sz="1800" dirty="0" smtClean="0">
                <a:latin typeface="Calibri" panose="020F0502020204030204" pitchFamily="34" charset="0"/>
              </a:rPr>
              <a:t>-решения установлены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на сетях большинства операторов связи в России</a:t>
            </a:r>
            <a:r>
              <a:rPr lang="ru-RU" sz="1800" dirty="0" smtClean="0">
                <a:latin typeface="Calibri" panose="020F0502020204030204" pitchFamily="34" charset="0"/>
              </a:rPr>
              <a:t>, в т.ч.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на сетях ВСЕХ крупных российских операторов. </a:t>
            </a:r>
            <a:endParaRPr lang="en-US" sz="1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ru-RU" sz="8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опыт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1,000+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инсталляций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</a:rPr>
              <a:t>в</a:t>
            </a:r>
            <a:r>
              <a:rPr lang="en-US" sz="1800" dirty="0" smtClean="0">
                <a:latin typeface="Calibri" panose="020F0502020204030204" pitchFamily="34" charset="0"/>
              </a:rPr>
              <a:t> 84 </a:t>
            </a:r>
            <a:r>
              <a:rPr lang="ru-RU" sz="1800" dirty="0" smtClean="0">
                <a:latin typeface="Calibri" panose="020F0502020204030204" pitchFamily="34" charset="0"/>
              </a:rPr>
              <a:t>странах мира.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40+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партнеров</a:t>
            </a:r>
            <a:r>
              <a:rPr lang="en-US" sz="18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</a:rPr>
              <a:t>в России, СНГ, Европе, Азии, Латинской и Северной Америке.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6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20+ </a:t>
            </a:r>
            <a:r>
              <a:rPr lang="ru-RU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лет </a:t>
            </a:r>
            <a:r>
              <a:rPr lang="ru-RU" sz="1800" dirty="0" smtClean="0">
                <a:latin typeface="Calibri" panose="020F0502020204030204" pitchFamily="34" charset="0"/>
              </a:rPr>
              <a:t>опыта разработки телекоммуникационных решений.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600" b="1" dirty="0" smtClean="0">
              <a:latin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459735" y="5971032"/>
            <a:ext cx="433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оединяем мир, строя яркое будущее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" name="Picture 6" descr="стр 33 - Карта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37" y="538722"/>
            <a:ext cx="6155155" cy="3717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05" y="4697562"/>
            <a:ext cx="721348" cy="329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802" y="5442016"/>
            <a:ext cx="667285" cy="31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572" y="4786848"/>
            <a:ext cx="1463448" cy="47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445" y="4643997"/>
            <a:ext cx="668830" cy="5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42" y="4152945"/>
            <a:ext cx="983935" cy="4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85" y="4195198"/>
            <a:ext cx="1710320" cy="442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03" y="5515429"/>
            <a:ext cx="1004841" cy="28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4298572" y="338782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Наши клиенты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50820" y="1133733"/>
            <a:ext cx="3338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География нашего присутствия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71" y="5169807"/>
            <a:ext cx="524193" cy="69124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959" y="3378609"/>
            <a:ext cx="629705" cy="6297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815" y="3570593"/>
            <a:ext cx="1278462" cy="57530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853" y="3767832"/>
            <a:ext cx="1432808" cy="38511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248" y="4161811"/>
            <a:ext cx="1781175" cy="47625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75" y="4714362"/>
            <a:ext cx="1247634" cy="35505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505" y="5097344"/>
            <a:ext cx="889644" cy="8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93925" y="1361147"/>
            <a:ext cx="6346805" cy="44914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Собственный центр разработок</a:t>
            </a:r>
            <a:r>
              <a:rPr lang="en-US" sz="3800" b="1" dirty="0" smtClean="0">
                <a:solidFill>
                  <a:srgbClr val="C00000"/>
                </a:solidFill>
              </a:rPr>
              <a:t>: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endParaRPr lang="en-US" sz="3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dirty="0" smtClean="0"/>
              <a:t>Нижний Новгород, Россия</a:t>
            </a:r>
          </a:p>
          <a:p>
            <a:pPr marL="0" indent="0">
              <a:buNone/>
            </a:pPr>
            <a:r>
              <a:rPr lang="ru-RU" sz="3800" b="1" dirty="0">
                <a:solidFill>
                  <a:srgbClr val="C00000"/>
                </a:solidFill>
              </a:rPr>
              <a:t>Головной </a:t>
            </a:r>
            <a:r>
              <a:rPr lang="ru-RU" sz="3800" b="1" dirty="0" smtClean="0">
                <a:solidFill>
                  <a:srgbClr val="C00000"/>
                </a:solidFill>
              </a:rPr>
              <a:t>офис</a:t>
            </a:r>
            <a:r>
              <a:rPr lang="en-US" sz="3800" b="1" dirty="0" smtClean="0">
                <a:solidFill>
                  <a:srgbClr val="C00000"/>
                </a:solidFill>
              </a:rPr>
              <a:t>: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  <a:endParaRPr lang="en-US" sz="3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3800" dirty="0"/>
              <a:t>Калифорния, США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Офисы продаж</a:t>
            </a:r>
            <a:r>
              <a:rPr lang="en-US" sz="3800" b="1" dirty="0" smtClean="0">
                <a:solidFill>
                  <a:srgbClr val="C00000"/>
                </a:solidFill>
              </a:rPr>
              <a:t>:</a:t>
            </a:r>
            <a:r>
              <a:rPr lang="ru-RU" sz="3800" dirty="0" smtClean="0"/>
              <a:t>                 </a:t>
            </a:r>
          </a:p>
          <a:p>
            <a:pPr marL="612775" indent="-342900">
              <a:buSzPct val="74000"/>
              <a:buFont typeface="Courier New" panose="02070309020205020404" pitchFamily="49" charset="0"/>
              <a:buChar char="o"/>
            </a:pPr>
            <a:r>
              <a:rPr lang="ru-RU" sz="3800" dirty="0"/>
              <a:t>Москва, Россия</a:t>
            </a:r>
          </a:p>
          <a:p>
            <a:pPr marL="612775" indent="-342900">
              <a:buSzPct val="74000"/>
              <a:buFont typeface="Courier New" panose="02070309020205020404" pitchFamily="49" charset="0"/>
              <a:buChar char="o"/>
            </a:pPr>
            <a:r>
              <a:rPr lang="ru-RU" sz="3800" dirty="0"/>
              <a:t>Нижний Новгород, Россия</a:t>
            </a:r>
            <a:r>
              <a:rPr lang="en-US" sz="3800" dirty="0"/>
              <a:t> </a:t>
            </a:r>
          </a:p>
          <a:p>
            <a:pPr marL="612775" indent="-342900">
              <a:buSzPct val="74000"/>
              <a:buFont typeface="Courier New" panose="02070309020205020404" pitchFamily="49" charset="0"/>
              <a:buChar char="o"/>
            </a:pPr>
            <a:r>
              <a:rPr lang="ru-RU" sz="3800" dirty="0" smtClean="0"/>
              <a:t>Мэриленд, США </a:t>
            </a:r>
          </a:p>
          <a:p>
            <a:pPr marL="612775" indent="-342900">
              <a:buSzPct val="74000"/>
              <a:buFont typeface="Courier New" panose="02070309020205020404" pitchFamily="49" charset="0"/>
              <a:buChar char="o"/>
            </a:pPr>
            <a:r>
              <a:rPr lang="ru-RU" sz="3800" dirty="0" smtClean="0"/>
              <a:t>Торонто</a:t>
            </a:r>
            <a:r>
              <a:rPr lang="ru-RU" sz="3800" dirty="0"/>
              <a:t>, </a:t>
            </a:r>
            <a:r>
              <a:rPr lang="ru-RU" sz="3800" dirty="0" smtClean="0"/>
              <a:t>Канада</a:t>
            </a:r>
          </a:p>
          <a:p>
            <a:pPr marL="0" indent="0">
              <a:buNone/>
            </a:pPr>
            <a:r>
              <a:rPr lang="ru-RU" sz="3800" b="1" dirty="0" smtClean="0">
                <a:solidFill>
                  <a:srgbClr val="C00000"/>
                </a:solidFill>
              </a:rPr>
              <a:t>Офисы технической поддержки</a:t>
            </a:r>
            <a:r>
              <a:rPr lang="en-US" sz="3800" b="1" dirty="0" smtClean="0">
                <a:solidFill>
                  <a:srgbClr val="C00000"/>
                </a:solidFill>
              </a:rPr>
              <a:t>:</a:t>
            </a:r>
            <a:r>
              <a:rPr lang="ru-RU" sz="3800" b="1" dirty="0" smtClean="0">
                <a:solidFill>
                  <a:srgbClr val="C00000"/>
                </a:solidFill>
              </a:rPr>
              <a:t> </a:t>
            </a:r>
          </a:p>
          <a:p>
            <a:pPr marL="627063" indent="-357188">
              <a:buSzPct val="74000"/>
              <a:buFont typeface="Courier New" panose="02070309020205020404" pitchFamily="49" charset="0"/>
              <a:buChar char="o"/>
            </a:pPr>
            <a:r>
              <a:rPr lang="ru-RU" sz="3800" dirty="0" smtClean="0"/>
              <a:t>Нижний Новгород, Россия </a:t>
            </a:r>
          </a:p>
          <a:p>
            <a:pPr marL="627063" indent="-357188">
              <a:buSzPct val="74000"/>
              <a:buFont typeface="Courier New" panose="02070309020205020404" pitchFamily="49" charset="0"/>
              <a:buChar char="o"/>
            </a:pPr>
            <a:r>
              <a:rPr lang="ru-RU" sz="3800" dirty="0" smtClean="0"/>
              <a:t>Калифорния</a:t>
            </a:r>
            <a:r>
              <a:rPr lang="ru-RU" sz="3800" dirty="0"/>
              <a:t>, США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3925" y="326909"/>
            <a:ext cx="7011348" cy="9144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Центр разработок и офисы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4" name="Picture 2" descr="Office Lo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088" y="2241151"/>
            <a:ext cx="3333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9735" y="5971032"/>
            <a:ext cx="433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оединяем мир, строя яркое будущее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7800" y="326909"/>
            <a:ext cx="7011348" cy="914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 мы разрабатываем?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735" y="5971032"/>
            <a:ext cx="4337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С</a:t>
            </a:r>
            <a:r>
              <a:rPr lang="ru-RU" sz="2000" dirty="0" smtClean="0">
                <a:solidFill>
                  <a:schemeClr val="bg1"/>
                </a:solidFill>
              </a:rPr>
              <a:t>оединяем мир, строя яркое будущее</a:t>
            </a:r>
            <a:endParaRPr lang="ru-RU" sz="20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98703196"/>
              </p:ext>
            </p:extLst>
          </p:nvPr>
        </p:nvGraphicFramePr>
        <p:xfrm>
          <a:off x="768350" y="1298296"/>
          <a:ext cx="7708900" cy="4492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77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045" y="3483864"/>
            <a:ext cx="3222667" cy="1307592"/>
          </a:xfrm>
        </p:spPr>
        <p:txBody>
          <a:bodyPr>
            <a:noAutofit/>
          </a:bodyPr>
          <a:lstStyle/>
          <a:p>
            <a:r>
              <a:rPr lang="ru-RU" sz="1200" dirty="0"/>
              <a:t>SwitchRay</a:t>
            </a:r>
            <a:r>
              <a:rPr lang="ru-RU" sz="1050" dirty="0"/>
              <a:t>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603093, </a:t>
            </a:r>
            <a:r>
              <a:rPr lang="en-US" sz="1200" dirty="0" smtClean="0"/>
              <a:t>Nizhny Novgorod</a:t>
            </a:r>
            <a:r>
              <a:rPr lang="ru-RU" sz="1200" dirty="0" smtClean="0"/>
              <a:t>,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en-US" sz="1200" dirty="0" err="1" smtClean="0"/>
              <a:t>Rodionova</a:t>
            </a:r>
            <a:r>
              <a:rPr lang="en-US" sz="1200" dirty="0" smtClean="0"/>
              <a:t> </a:t>
            </a:r>
            <a:r>
              <a:rPr lang="en-US" sz="1200" dirty="0" err="1" smtClean="0"/>
              <a:t>st.</a:t>
            </a:r>
            <a:r>
              <a:rPr lang="ru-RU" sz="1200" dirty="0" smtClean="0"/>
              <a:t>, </a:t>
            </a:r>
            <a:r>
              <a:rPr lang="ru-RU" sz="1200" dirty="0"/>
              <a:t>23а</a:t>
            </a:r>
            <a:br>
              <a:rPr lang="ru-RU" sz="1200" dirty="0"/>
            </a:br>
            <a:r>
              <a:rPr lang="en-US" sz="1200" dirty="0" err="1" smtClean="0"/>
              <a:t>pHONE</a:t>
            </a:r>
            <a:r>
              <a:rPr lang="ru-RU" sz="1200" dirty="0" smtClean="0"/>
              <a:t>: </a:t>
            </a:r>
            <a:r>
              <a:rPr lang="ru-RU" sz="1200" dirty="0"/>
              <a:t>+7 (831) 282 27 77 </a:t>
            </a:r>
            <a:br>
              <a:rPr lang="ru-RU" sz="1200" dirty="0"/>
            </a:br>
            <a:r>
              <a:rPr lang="en-US" sz="1200" dirty="0" smtClean="0"/>
              <a:t>FAX</a:t>
            </a:r>
            <a:r>
              <a:rPr lang="ru-RU" sz="1200" dirty="0" smtClean="0"/>
              <a:t>: </a:t>
            </a:r>
            <a:r>
              <a:rPr lang="ru-RU" sz="1200" dirty="0"/>
              <a:t>+7 (831) 282 27 79</a:t>
            </a:r>
            <a:br>
              <a:rPr lang="ru-RU" sz="1200" dirty="0"/>
            </a:br>
            <a:r>
              <a:rPr lang="ru-RU" sz="1200" dirty="0">
                <a:hlinkClick r:id="rId2"/>
              </a:rPr>
              <a:t>www.switchray.ru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8045" y="1554480"/>
            <a:ext cx="88187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Спасибо!</a:t>
            </a:r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endParaRPr lang="ru-RU" sz="2800" b="1" dirty="0">
              <a:solidFill>
                <a:srgbClr val="C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1293" y="3483864"/>
            <a:ext cx="3222667" cy="1307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all" spc="10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200" dirty="0"/>
              <a:t>SwitchRay </a:t>
            </a:r>
            <a:br>
              <a:rPr lang="ru-RU" sz="1200" dirty="0"/>
            </a:br>
            <a:r>
              <a:rPr lang="en-US" sz="1200" dirty="0"/>
              <a:t>25910 </a:t>
            </a:r>
            <a:r>
              <a:rPr lang="en-US" sz="1200" dirty="0" err="1"/>
              <a:t>Acero</a:t>
            </a:r>
            <a:r>
              <a:rPr lang="en-US" sz="1200" dirty="0"/>
              <a:t>, </a:t>
            </a:r>
            <a:r>
              <a:rPr lang="en-US" sz="1200" dirty="0" err="1"/>
              <a:t>Ste</a:t>
            </a:r>
            <a:r>
              <a:rPr lang="en-US" sz="1200" dirty="0"/>
              <a:t> 240</a:t>
            </a:r>
            <a:br>
              <a:rPr lang="en-US" sz="1200" dirty="0"/>
            </a:br>
            <a:r>
              <a:rPr lang="en-US" sz="1200" dirty="0"/>
              <a:t>Mission Viejo, CA 92691</a:t>
            </a:r>
          </a:p>
          <a:p>
            <a:pPr algn="r"/>
            <a:r>
              <a:rPr lang="en-US" sz="1200" dirty="0"/>
              <a:t>Phone: +1 (800) 680-1740</a:t>
            </a:r>
          </a:p>
          <a:p>
            <a:pPr algn="r"/>
            <a:r>
              <a:rPr lang="en-US" sz="1200" dirty="0"/>
              <a:t>Email: </a:t>
            </a:r>
            <a:r>
              <a:rPr lang="en-US" sz="1200" dirty="0">
                <a:hlinkClick r:id="rId3"/>
              </a:rPr>
              <a:t>info@switchray.com</a:t>
            </a:r>
            <a:endParaRPr lang="en-US" sz="1200" dirty="0"/>
          </a:p>
          <a:p>
            <a:pPr algn="r"/>
            <a:r>
              <a:rPr lang="ru-RU" sz="1200" dirty="0">
                <a:hlinkClick r:id="rId4"/>
              </a:rPr>
              <a:t>www.switchray.</a:t>
            </a:r>
            <a:r>
              <a:rPr lang="en-US" sz="1200" dirty="0">
                <a:hlinkClick r:id="rId4"/>
              </a:rPr>
              <a:t>com</a:t>
            </a: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6437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27755" y="1621400"/>
            <a:ext cx="3976026" cy="3201476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smtClean="0"/>
              <a:t>Проблемы оператора связи в современном бизнес-центре:</a:t>
            </a:r>
          </a:p>
          <a:p>
            <a:r>
              <a:rPr lang="ru-RU" sz="1800" dirty="0" smtClean="0"/>
              <a:t>Высокая конкуренция</a:t>
            </a:r>
          </a:p>
          <a:p>
            <a:r>
              <a:rPr lang="ru-RU" sz="1800" dirty="0" smtClean="0"/>
              <a:t>Высокие затраты на инфраструктуру и низкая окупаемость</a:t>
            </a:r>
          </a:p>
          <a:p>
            <a:r>
              <a:rPr lang="ru-RU" sz="1800" dirty="0" smtClean="0"/>
              <a:t>Скудный пакет предоставляемых услуг</a:t>
            </a:r>
          </a:p>
          <a:p>
            <a:r>
              <a:rPr lang="ru-RU" sz="1800" dirty="0" smtClean="0"/>
              <a:t>Низкий </a:t>
            </a:r>
            <a:r>
              <a:rPr lang="en-US" sz="1800" dirty="0" smtClean="0"/>
              <a:t>ARPU</a:t>
            </a: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Современный бизнес-центр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061" y="2151529"/>
            <a:ext cx="4368957" cy="26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Виртуальная АТС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1724" y="1324915"/>
            <a:ext cx="5973306" cy="422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4"/>
          <p:cNvSpPr txBox="1">
            <a:spLocks/>
          </p:cNvSpPr>
          <p:nvPr/>
        </p:nvSpPr>
        <p:spPr>
          <a:xfrm>
            <a:off x="60864" y="1413528"/>
            <a:ext cx="2980860" cy="3215011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charset="2"/>
              <a:buNone/>
            </a:pPr>
            <a:r>
              <a:rPr lang="ru-RU" sz="7200" b="1" dirty="0">
                <a:solidFill>
                  <a:srgbClr val="C00000"/>
                </a:solidFill>
                <a:cs typeface="Arial" panose="020B0604020202020204" pitchFamily="34" charset="0"/>
              </a:rPr>
              <a:t>Преимущества для клиента оператора</a:t>
            </a:r>
            <a:r>
              <a:rPr lang="en-US" sz="7200" b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ru-RU" sz="72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</a:pPr>
            <a:r>
              <a:rPr lang="ru-RU" sz="7200" dirty="0">
                <a:cs typeface="Arial" panose="020B0604020202020204" pitchFamily="34" charset="0"/>
              </a:rPr>
              <a:t>Отсутствие капитальных </a:t>
            </a:r>
            <a:r>
              <a:rPr lang="ru-RU" sz="7200" dirty="0" smtClean="0">
                <a:cs typeface="Arial" panose="020B0604020202020204" pitchFamily="34" charset="0"/>
              </a:rPr>
              <a:t>затрат</a:t>
            </a:r>
          </a:p>
          <a:p>
            <a:pPr>
              <a:buClr>
                <a:srgbClr val="A51E22"/>
              </a:buClr>
            </a:pPr>
            <a:r>
              <a:rPr lang="ru-RU" sz="7200" dirty="0" smtClean="0">
                <a:cs typeface="Arial" panose="020B0604020202020204" pitchFamily="34" charset="0"/>
              </a:rPr>
              <a:t>Набор интеллектуальных  сервисов</a:t>
            </a:r>
            <a:endParaRPr lang="en-US" sz="7200" dirty="0" smtClean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</a:pPr>
            <a:r>
              <a:rPr lang="ru-RU" sz="7200" dirty="0" smtClean="0">
                <a:cs typeface="Arial" panose="020B0604020202020204" pitchFamily="34" charset="0"/>
              </a:rPr>
              <a:t>Простота управления </a:t>
            </a:r>
          </a:p>
          <a:p>
            <a:pPr>
              <a:buClr>
                <a:srgbClr val="A51E22"/>
              </a:buClr>
            </a:pPr>
            <a:r>
              <a:rPr lang="ru-RU" sz="7200" dirty="0" smtClean="0">
                <a:cs typeface="Arial" panose="020B0604020202020204" pitchFamily="34" charset="0"/>
              </a:rPr>
              <a:t>Открытые протоколы</a:t>
            </a:r>
          </a:p>
          <a:p>
            <a:pPr>
              <a:buClr>
                <a:srgbClr val="A51E22"/>
              </a:buClr>
            </a:pPr>
            <a:r>
              <a:rPr lang="ru-RU" sz="7200" dirty="0" smtClean="0">
                <a:cs typeface="Arial" panose="020B0604020202020204" pitchFamily="34" charset="0"/>
              </a:rPr>
              <a:t>Масштабируемость</a:t>
            </a:r>
          </a:p>
          <a:p>
            <a:pPr>
              <a:buClr>
                <a:srgbClr val="A51E22"/>
              </a:buClr>
            </a:pPr>
            <a:r>
              <a:rPr lang="ru-RU" sz="7200" dirty="0" smtClean="0">
                <a:cs typeface="Arial" panose="020B0604020202020204" pitchFamily="34" charset="0"/>
              </a:rPr>
              <a:t>Мобильность</a:t>
            </a:r>
          </a:p>
          <a:p>
            <a:pPr>
              <a:buClr>
                <a:srgbClr val="A51E22"/>
              </a:buClr>
            </a:pPr>
            <a:r>
              <a:rPr lang="ru-RU" sz="7200" dirty="0">
                <a:cs typeface="Arial" panose="020B0604020202020204" pitchFamily="34" charset="0"/>
              </a:rPr>
              <a:t>Доменная структура</a:t>
            </a:r>
            <a:r>
              <a:rPr lang="en-US" sz="4800" dirty="0">
                <a:cs typeface="Arial" panose="020B0604020202020204" pitchFamily="34" charset="0"/>
              </a:rPr>
              <a:t/>
            </a:r>
            <a:br>
              <a:rPr lang="en-US" sz="4800" dirty="0">
                <a:cs typeface="Arial" panose="020B0604020202020204" pitchFamily="34" charset="0"/>
              </a:rPr>
            </a:br>
            <a:endParaRPr lang="ru-RU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Виртуальный </a:t>
            </a:r>
            <a:r>
              <a:rPr lang="ru-RU" b="1" dirty="0" err="1" smtClean="0">
                <a:solidFill>
                  <a:srgbClr val="C00000"/>
                </a:solidFill>
              </a:rPr>
              <a:t>колл</a:t>
            </a:r>
            <a:r>
              <a:rPr lang="ru-RU" b="1" dirty="0" smtClean="0">
                <a:solidFill>
                  <a:srgbClr val="C00000"/>
                </a:solidFill>
              </a:rPr>
              <a:t>-центр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292" y="1470501"/>
            <a:ext cx="5988505" cy="423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41956" y="1721343"/>
            <a:ext cx="2708435" cy="2109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7200" b="1" dirty="0">
                <a:solidFill>
                  <a:srgbClr val="C00000"/>
                </a:solidFill>
                <a:cs typeface="Arial" panose="020B0604020202020204" pitchFamily="34" charset="0"/>
              </a:rPr>
              <a:t>Основные сервисы :</a:t>
            </a:r>
          </a:p>
          <a:p>
            <a:pPr>
              <a:buClr>
                <a:srgbClr val="A51E22"/>
              </a:buClr>
              <a:defRPr/>
            </a:pPr>
            <a:r>
              <a:rPr lang="ru-RU" sz="7200" dirty="0" smtClean="0">
                <a:cs typeface="Arial" panose="020B0604020202020204" pitchFamily="34" charset="0"/>
              </a:rPr>
              <a:t>Сервис </a:t>
            </a:r>
            <a:r>
              <a:rPr lang="ru-RU" sz="7200" dirty="0">
                <a:cs typeface="Arial" panose="020B0604020202020204" pitchFamily="34" charset="0"/>
              </a:rPr>
              <a:t>«</a:t>
            </a:r>
            <a:r>
              <a:rPr lang="ru-RU" sz="7200" dirty="0" err="1">
                <a:cs typeface="Arial" panose="020B0604020202020204" pitchFamily="34" charset="0"/>
              </a:rPr>
              <a:t>Hunt</a:t>
            </a:r>
            <a:r>
              <a:rPr lang="ru-RU" sz="7200" dirty="0">
                <a:cs typeface="Arial" panose="020B0604020202020204" pitchFamily="34" charset="0"/>
              </a:rPr>
              <a:t> </a:t>
            </a:r>
            <a:r>
              <a:rPr lang="ru-RU" sz="7200" dirty="0" err="1">
                <a:cs typeface="Arial" panose="020B0604020202020204" pitchFamily="34" charset="0"/>
              </a:rPr>
              <a:t>group</a:t>
            </a:r>
            <a:r>
              <a:rPr lang="ru-RU" sz="7200" dirty="0" smtClean="0">
                <a:cs typeface="Arial" panose="020B0604020202020204" pitchFamily="34" charset="0"/>
              </a:rPr>
              <a:t>» </a:t>
            </a:r>
            <a:endParaRPr lang="ru-RU" sz="7200" dirty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7200" dirty="0" smtClean="0">
                <a:cs typeface="Arial" panose="020B0604020202020204" pitchFamily="34" charset="0"/>
              </a:rPr>
              <a:t>Сервис </a:t>
            </a:r>
            <a:r>
              <a:rPr lang="ru-RU" sz="7200" dirty="0">
                <a:cs typeface="Arial" panose="020B0604020202020204" pitchFamily="34" charset="0"/>
              </a:rPr>
              <a:t>«Запись разговоров» </a:t>
            </a:r>
            <a:endParaRPr lang="ru-RU" sz="7200" dirty="0" smtClean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7200" dirty="0" smtClean="0">
                <a:cs typeface="Arial" panose="020B0604020202020204" pitchFamily="34" charset="0"/>
              </a:rPr>
              <a:t>Сервис </a:t>
            </a:r>
            <a:r>
              <a:rPr lang="ru-RU" sz="7200" dirty="0">
                <a:cs typeface="Arial" panose="020B0604020202020204" pitchFamily="34" charset="0"/>
              </a:rPr>
              <a:t>«</a:t>
            </a:r>
            <a:r>
              <a:rPr lang="ru-RU" sz="7200" dirty="0" err="1">
                <a:cs typeface="Arial" panose="020B0604020202020204" pitchFamily="34" charset="0"/>
              </a:rPr>
              <a:t>Barge-In</a:t>
            </a:r>
            <a:r>
              <a:rPr lang="ru-RU" sz="7200" dirty="0" smtClean="0">
                <a:cs typeface="Arial" panose="020B0604020202020204" pitchFamily="34" charset="0"/>
              </a:rPr>
              <a:t>»</a:t>
            </a:r>
            <a:endParaRPr lang="en-US" sz="7200" dirty="0" smtClean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7200" dirty="0" smtClean="0">
                <a:cs typeface="Arial" panose="020B0604020202020204" pitchFamily="34" charset="0"/>
              </a:rPr>
              <a:t>Управление через </a:t>
            </a:r>
            <a:r>
              <a:rPr lang="en-US" sz="7200" dirty="0" smtClean="0">
                <a:cs typeface="Arial" panose="020B0604020202020204" pitchFamily="34" charset="0"/>
              </a:rPr>
              <a:t>web </a:t>
            </a:r>
            <a:r>
              <a:rPr lang="ru-RU" sz="7200" dirty="0" smtClean="0">
                <a:cs typeface="Arial" panose="020B0604020202020204" pitchFamily="34" charset="0"/>
              </a:rPr>
              <a:t>- портал</a:t>
            </a:r>
            <a:endParaRPr lang="ru-RU" sz="7200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41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757" y="326909"/>
            <a:ext cx="7428735" cy="914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1E22"/>
                </a:solidFill>
              </a:rPr>
              <a:t>Виртуальный </a:t>
            </a:r>
            <a:r>
              <a:rPr lang="en-US" b="1" dirty="0" smtClean="0">
                <a:solidFill>
                  <a:srgbClr val="A51E22"/>
                </a:solidFill>
              </a:rPr>
              <a:t>OTT</a:t>
            </a:r>
            <a:r>
              <a:rPr lang="ru-RU" b="1" dirty="0" smtClean="0">
                <a:solidFill>
                  <a:srgbClr val="A51E22"/>
                </a:solidFill>
              </a:rPr>
              <a:t>-сервис провайдер</a:t>
            </a:r>
            <a:endParaRPr lang="en-US" b="1" dirty="0">
              <a:solidFill>
                <a:srgbClr val="A51E22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8096" y="2157399"/>
            <a:ext cx="7709395" cy="361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86" y="1361215"/>
            <a:ext cx="5891134" cy="44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 txBox="1">
            <a:spLocks/>
          </p:cNvSpPr>
          <p:nvPr/>
        </p:nvSpPr>
        <p:spPr>
          <a:xfrm>
            <a:off x="0" y="1298994"/>
            <a:ext cx="3222886" cy="3544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Преимущества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ru-RU" sz="1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Виртуальная АТС 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ru-RU" sz="1800" dirty="0" smtClean="0"/>
              <a:t>Веб</a:t>
            </a:r>
            <a:r>
              <a:rPr lang="en-US" sz="1800" dirty="0" smtClean="0"/>
              <a:t>-</a:t>
            </a:r>
            <a:r>
              <a:rPr lang="ru-RU" sz="1800" dirty="0" smtClean="0"/>
              <a:t>портал для абонентов</a:t>
            </a: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OSS </a:t>
            </a:r>
            <a:r>
              <a:rPr lang="en-US" sz="1800" dirty="0"/>
              <a:t>/ </a:t>
            </a:r>
            <a:r>
              <a:rPr lang="en-US" sz="1800" dirty="0" smtClean="0"/>
              <a:t>BSS</a:t>
            </a:r>
            <a:endParaRPr lang="en-US" sz="1800" dirty="0"/>
          </a:p>
          <a:p>
            <a:pPr lvl="0">
              <a:lnSpc>
                <a:spcPct val="90000"/>
              </a:lnSpc>
            </a:pPr>
            <a:r>
              <a:rPr lang="ru-RU" sz="1800" dirty="0" smtClean="0"/>
              <a:t>Виртуальные сервисы (Мобильная </a:t>
            </a:r>
            <a:r>
              <a:rPr lang="en-US" sz="1800" dirty="0" smtClean="0"/>
              <a:t>IP</a:t>
            </a:r>
            <a:r>
              <a:rPr lang="ru-RU" sz="1800" dirty="0" smtClean="0"/>
              <a:t>-телефония, Виртуальный </a:t>
            </a:r>
            <a:r>
              <a:rPr lang="ru-RU" sz="1800" dirty="0" err="1" smtClean="0"/>
              <a:t>колл</a:t>
            </a:r>
            <a:r>
              <a:rPr lang="ru-RU" sz="1800" dirty="0" smtClean="0"/>
              <a:t>-центр и </a:t>
            </a:r>
            <a:r>
              <a:rPr lang="ru-RU" sz="1800" dirty="0" err="1" smtClean="0"/>
              <a:t>др</a:t>
            </a:r>
            <a:r>
              <a:rPr lang="ru-RU" sz="1800" dirty="0" smtClean="0"/>
              <a:t>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ru-RU" sz="1800" dirty="0" smtClean="0"/>
              <a:t>Оперативная установка и начало работы сервисов</a:t>
            </a:r>
          </a:p>
          <a:p>
            <a:pPr marL="0" indent="0" algn="just">
              <a:buFont typeface="Wingdings" charset="2"/>
              <a:buNone/>
            </a:pP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34967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Мобильная </a:t>
            </a:r>
            <a:r>
              <a:rPr lang="en-US" b="1" dirty="0" smtClean="0">
                <a:solidFill>
                  <a:srgbClr val="C00000"/>
                </a:solidFill>
              </a:rPr>
              <a:t>IP-</a:t>
            </a:r>
            <a:r>
              <a:rPr lang="ru-RU" b="1" dirty="0" smtClean="0">
                <a:solidFill>
                  <a:srgbClr val="C00000"/>
                </a:solidFill>
              </a:rPr>
              <a:t>телефония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9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489" y="1381430"/>
            <a:ext cx="2436429" cy="21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810" y="1379026"/>
            <a:ext cx="1153211" cy="21957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815" y="3738629"/>
            <a:ext cx="1192736" cy="22065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58" y="3728246"/>
            <a:ext cx="1185047" cy="2188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65" y="3727136"/>
            <a:ext cx="1220607" cy="2195201"/>
          </a:xfrm>
          <a:prstGeom prst="rect">
            <a:avLst/>
          </a:prstGeom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560301" y="1379026"/>
            <a:ext cx="3677154" cy="32004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Возможности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:</a:t>
            </a:r>
            <a:endParaRPr lang="ru-RU" sz="1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1800" dirty="0" smtClean="0">
                <a:cs typeface="Arial" panose="020B0604020202020204" pitchFamily="34" charset="0"/>
              </a:rPr>
              <a:t>Звонки </a:t>
            </a:r>
            <a:r>
              <a:rPr lang="ru-RU" sz="1800" dirty="0">
                <a:cs typeface="Arial" panose="020B0604020202020204" pitchFamily="34" charset="0"/>
              </a:rPr>
              <a:t>по </a:t>
            </a:r>
            <a:r>
              <a:rPr lang="en-US" sz="1800" dirty="0">
                <a:cs typeface="Arial" panose="020B0604020202020204" pitchFamily="34" charset="0"/>
              </a:rPr>
              <a:t>IP</a:t>
            </a:r>
            <a:r>
              <a:rPr lang="ru-RU" sz="1800" dirty="0">
                <a:cs typeface="Arial" panose="020B0604020202020204" pitchFamily="34" charset="0"/>
              </a:rPr>
              <a:t>-каналам.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1800" dirty="0">
                <a:cs typeface="Arial" panose="020B0604020202020204" pitchFamily="34" charset="0"/>
              </a:rPr>
              <a:t>Поддержка ОС </a:t>
            </a:r>
            <a:r>
              <a:rPr lang="en-US" sz="1800" dirty="0">
                <a:cs typeface="Arial" panose="020B0604020202020204" pitchFamily="34" charset="0"/>
              </a:rPr>
              <a:t>Android, </a:t>
            </a:r>
            <a:r>
              <a:rPr lang="en-US" sz="1800" dirty="0" err="1">
                <a:cs typeface="Arial" panose="020B0604020202020204" pitchFamily="34" charset="0"/>
              </a:rPr>
              <a:t>iOS</a:t>
            </a:r>
            <a:r>
              <a:rPr lang="en-US" sz="1800" dirty="0">
                <a:cs typeface="Arial" panose="020B0604020202020204" pitchFamily="34" charset="0"/>
              </a:rPr>
              <a:t>, Windows</a:t>
            </a:r>
            <a:r>
              <a:rPr lang="ru-RU" sz="1800" dirty="0"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A51E22"/>
              </a:buClr>
              <a:defRPr/>
            </a:pPr>
            <a:r>
              <a:rPr lang="ru-RU" sz="1800" dirty="0" err="1" smtClean="0">
                <a:cs typeface="Arial" panose="020B0604020202020204" pitchFamily="34" charset="0"/>
              </a:rPr>
              <a:t>Мультитерминальность</a:t>
            </a:r>
            <a:r>
              <a:rPr lang="ru-RU" sz="1800" dirty="0" smtClean="0">
                <a:cs typeface="Arial" panose="020B0604020202020204" pitchFamily="34" charset="0"/>
              </a:rPr>
              <a:t>.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1800" dirty="0">
                <a:cs typeface="Arial" panose="020B0604020202020204" pitchFamily="34" charset="0"/>
              </a:rPr>
              <a:t>Различные схемы переадресации между </a:t>
            </a:r>
            <a:r>
              <a:rPr lang="ru-RU" sz="1800" dirty="0" err="1">
                <a:cs typeface="Arial" panose="020B0604020202020204" pitchFamily="34" charset="0"/>
              </a:rPr>
              <a:t>софтфонами</a:t>
            </a:r>
            <a:r>
              <a:rPr lang="ru-RU" sz="1800" dirty="0">
                <a:cs typeface="Arial" panose="020B0604020202020204" pitchFamily="34" charset="0"/>
              </a:rPr>
              <a:t>.</a:t>
            </a:r>
            <a:endParaRPr lang="en-US" sz="1800" dirty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1800" dirty="0" smtClean="0">
                <a:cs typeface="Arial" panose="020B0604020202020204" pitchFamily="34" charset="0"/>
              </a:rPr>
              <a:t>Синхронизация адресной книги.</a:t>
            </a:r>
            <a:endParaRPr lang="en-US" sz="1800" dirty="0" smtClean="0">
              <a:cs typeface="Arial" panose="020B0604020202020204" pitchFamily="34" charset="0"/>
            </a:endParaRPr>
          </a:p>
          <a:p>
            <a:pPr>
              <a:buClr>
                <a:srgbClr val="A51E22"/>
              </a:buClr>
              <a:defRPr/>
            </a:pPr>
            <a:r>
              <a:rPr lang="ru-RU" sz="1800" dirty="0" err="1" smtClean="0">
                <a:cs typeface="Arial" panose="020B0604020202020204" pitchFamily="34" charset="0"/>
              </a:rPr>
              <a:t>Автопровижининг</a:t>
            </a:r>
            <a:r>
              <a:rPr lang="ru-RU" sz="1800" dirty="0" smtClean="0">
                <a:cs typeface="Arial" panose="020B0604020202020204" pitchFamily="34" charset="0"/>
              </a:rPr>
              <a:t>.</a:t>
            </a:r>
            <a:endParaRPr lang="en-US" sz="1800" dirty="0" smtClean="0">
              <a:cs typeface="Arial" panose="020B0604020202020204" pitchFamily="34" charset="0"/>
            </a:endParaRPr>
          </a:p>
          <a:p>
            <a:pPr marL="0" indent="0" algn="just">
              <a:buFont typeface="Wingdings" charset="2"/>
              <a:buNone/>
            </a:pPr>
            <a:endParaRPr lang="ru-RU" sz="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Единый </a:t>
            </a:r>
            <a:r>
              <a:rPr lang="en-US" b="1" dirty="0" err="1" smtClean="0">
                <a:solidFill>
                  <a:srgbClr val="C00000"/>
                </a:solidFill>
              </a:rPr>
              <a:t>ip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&amp;</a:t>
            </a:r>
            <a:r>
              <a:rPr lang="ru-RU" b="1" dirty="0" smtClean="0">
                <a:solidFill>
                  <a:srgbClr val="C00000"/>
                </a:solidFill>
              </a:rPr>
              <a:t> мобильный номер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3846" y="1523321"/>
            <a:ext cx="5782236" cy="435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4"/>
          <p:cNvSpPr txBox="1">
            <a:spLocks/>
          </p:cNvSpPr>
          <p:nvPr/>
        </p:nvSpPr>
        <p:spPr>
          <a:xfrm>
            <a:off x="141166" y="1661502"/>
            <a:ext cx="2916661" cy="2199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1800" b="1" dirty="0" smtClean="0">
                <a:solidFill>
                  <a:srgbClr val="C00000"/>
                </a:solidFill>
                <a:cs typeface="Arial" panose="020B0604020202020204" pitchFamily="34" charset="0"/>
              </a:rPr>
              <a:t>Преимущества для 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абонента:</a:t>
            </a: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600" dirty="0">
                <a:cs typeface="Arial" panose="020B0604020202020204" pitchFamily="34" charset="0"/>
              </a:rPr>
              <a:t>Единый номер для мобильной и IP-телефонии</a:t>
            </a: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600" dirty="0" smtClean="0">
                <a:cs typeface="Arial" panose="020B0604020202020204" pitchFamily="34" charset="0"/>
              </a:rPr>
              <a:t>Прием звонков при отсутствии  сигнала </a:t>
            </a:r>
            <a:r>
              <a:rPr lang="ru-RU" sz="1600" dirty="0">
                <a:cs typeface="Arial" panose="020B0604020202020204" pitchFamily="34" charset="0"/>
              </a:rPr>
              <a:t>мобильной </a:t>
            </a:r>
            <a:r>
              <a:rPr lang="ru-RU" sz="1600" dirty="0" smtClean="0">
                <a:cs typeface="Arial" panose="020B0604020202020204" pitchFamily="34" charset="0"/>
              </a:rPr>
              <a:t>сети</a:t>
            </a:r>
            <a:endParaRPr lang="ru-RU" sz="1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600" dirty="0">
                <a:cs typeface="Arial" panose="020B0604020202020204" pitchFamily="34" charset="0"/>
              </a:rPr>
              <a:t>Единый план нумерации </a:t>
            </a:r>
            <a:endParaRPr lang="ru-RU" sz="1600" dirty="0" smtClean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600" dirty="0" smtClean="0">
                <a:cs typeface="Arial" panose="020B0604020202020204" pitchFamily="34" charset="0"/>
              </a:rPr>
              <a:t>Снижение </a:t>
            </a:r>
            <a:r>
              <a:rPr lang="ru-RU" sz="1600" dirty="0">
                <a:cs typeface="Arial" panose="020B0604020202020204" pitchFamily="34" charset="0"/>
              </a:rPr>
              <a:t>затрат на </a:t>
            </a:r>
            <a:r>
              <a:rPr lang="ru-RU" sz="1600" dirty="0" smtClean="0">
                <a:cs typeface="Arial" panose="020B0604020202020204" pitchFamily="34" charset="0"/>
              </a:rPr>
              <a:t>связь в роуминге</a:t>
            </a:r>
            <a:endParaRPr lang="ru-RU" sz="1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600" dirty="0">
                <a:cs typeface="Arial" panose="020B0604020202020204" pitchFamily="34" charset="0"/>
              </a:rPr>
              <a:t>Доступ к большому спектру </a:t>
            </a:r>
            <a:r>
              <a:rPr lang="ru-RU" sz="1600" dirty="0" smtClean="0">
                <a:cs typeface="Arial" panose="020B0604020202020204" pitchFamily="34" charset="0"/>
              </a:rPr>
              <a:t>ДВО</a:t>
            </a:r>
            <a:endParaRPr lang="ru-RU" sz="1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6757" y="326909"/>
            <a:ext cx="7428735" cy="9144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Видеоконференцсвязь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8096" y="2157399"/>
            <a:ext cx="7709395" cy="361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2000" i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85209" y="1350975"/>
            <a:ext cx="7195355" cy="682320"/>
          </a:xfrm>
        </p:spPr>
        <p:txBody>
          <a:bodyPr>
            <a:normAutofit fontScale="85000" lnSpcReduction="10000"/>
          </a:bodyPr>
          <a:lstStyle/>
          <a:p>
            <a:pPr marL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ВИДЕОКОНФЕРЕНЦИЯ - современный высокоэффективный способ видео связи  для территориально удаленных пользователей.</a:t>
            </a:r>
            <a:endParaRPr lang="ru-RU" sz="1900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1885"/>
            <a:ext cx="6202684" cy="328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4"/>
          <p:cNvSpPr txBox="1">
            <a:spLocks/>
          </p:cNvSpPr>
          <p:nvPr/>
        </p:nvSpPr>
        <p:spPr>
          <a:xfrm>
            <a:off x="126027" y="2157400"/>
            <a:ext cx="2916661" cy="1657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buNone/>
              <a:defRPr/>
            </a:pP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Бизнес – кейсы :</a:t>
            </a: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800" dirty="0" smtClean="0">
                <a:cs typeface="Arial" panose="020B0604020202020204" pitchFamily="34" charset="0"/>
              </a:rPr>
              <a:t>Многоточечная конференция</a:t>
            </a:r>
            <a:endParaRPr lang="ru-RU" sz="18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800" dirty="0" smtClean="0">
                <a:cs typeface="Arial" panose="020B0604020202020204" pitchFamily="34" charset="0"/>
              </a:rPr>
              <a:t>Селекторное совещание</a:t>
            </a:r>
          </a:p>
          <a:p>
            <a:pPr>
              <a:spcBef>
                <a:spcPts val="600"/>
              </a:spcBef>
              <a:buClr>
                <a:srgbClr val="A51E22"/>
              </a:buClr>
              <a:defRPr/>
            </a:pPr>
            <a:r>
              <a:rPr lang="ru-RU" sz="1800" dirty="0" smtClean="0">
                <a:cs typeface="Arial" panose="020B0604020202020204" pitchFamily="34" charset="0"/>
              </a:rPr>
              <a:t>Видеовещание</a:t>
            </a:r>
            <a:endParaRPr lang="ru-RU" sz="1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99" y="139850"/>
            <a:ext cx="7152491" cy="142000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детектирование несанкционированного </a:t>
            </a:r>
            <a:r>
              <a:rPr lang="ru-RU" b="1" dirty="0">
                <a:solidFill>
                  <a:srgbClr val="A50021"/>
                </a:solidFill>
              </a:rPr>
              <a:t>трафика через </a:t>
            </a:r>
            <a:r>
              <a:rPr lang="en-US" b="1" i="1" dirty="0">
                <a:solidFill>
                  <a:srgbClr val="A50021"/>
                </a:solidFill>
              </a:rPr>
              <a:t>IP-</a:t>
            </a:r>
            <a:r>
              <a:rPr lang="ru-RU" b="1" i="1" dirty="0">
                <a:solidFill>
                  <a:srgbClr val="A50021"/>
                </a:solidFill>
              </a:rPr>
              <a:t>АТС</a:t>
            </a:r>
          </a:p>
        </p:txBody>
      </p:sp>
      <p:pic>
        <p:nvPicPr>
          <p:cNvPr id="3076" name="Picture 4" descr="file:///D:/2013/SwitchRay/Antifraud/PBX%20Antifraud/SR-P7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87" y="1346594"/>
            <a:ext cx="5804807" cy="387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7760" y="5445143"/>
            <a:ext cx="6002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A50021"/>
                </a:solidFill>
              </a:rPr>
              <a:t>Мониторинг и анализ трафика в реальном времени</a:t>
            </a:r>
            <a:endParaRPr lang="ru-RU" sz="2000" b="1" dirty="0">
              <a:solidFill>
                <a:srgbClr val="A50021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142617" y="1679535"/>
            <a:ext cx="3057783" cy="3207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377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228600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25" indent="-225425" algn="l" defTabSz="914377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0" indent="-227013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Courier New"/>
              <a:buChar char="o"/>
              <a:tabLst/>
              <a:defRPr lang="en-US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8975" indent="-23495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8163" indent="-268288"/>
            <a:r>
              <a:rPr lang="ru-RU" sz="1800" dirty="0" smtClean="0"/>
              <a:t>Детектирование несанкционированного трафика в реальном времени </a:t>
            </a:r>
          </a:p>
          <a:p>
            <a:pPr marL="538163" indent="-268288"/>
            <a:r>
              <a:rPr lang="ru-RU" sz="1800" dirty="0" smtClean="0"/>
              <a:t>Нотификация о несанкционированном трафике в реальном времени</a:t>
            </a:r>
            <a:endParaRPr lang="en-US" sz="1800" dirty="0" smtClean="0"/>
          </a:p>
          <a:p>
            <a:pPr marL="538163" indent="-268288"/>
            <a:r>
              <a:rPr lang="ru-RU" sz="1800" dirty="0" smtClean="0"/>
              <a:t>Использование комплекса параметров для детектирования мошеннического трафика</a:t>
            </a:r>
            <a:endParaRPr lang="en-US" sz="1800" dirty="0" smtClean="0"/>
          </a:p>
          <a:p>
            <a:pPr marL="538163" indent="-268288"/>
            <a:endParaRPr lang="en-US" sz="20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ru-RU" dirty="0" smtClean="0"/>
          </a:p>
          <a:p>
            <a:pPr marL="0" indent="0" algn="just">
              <a:buFont typeface="Wingdings" charset="2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277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изнес-кейс Orange Moldova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witchRay PPT 10.29" id="{0E56E82E-2070-4C71-A5D3-7E0E1744C15A}" vid="{FCF25B19-A223-4EBC-9533-12725E6287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3272</TotalTime>
  <Words>458</Words>
  <Application>Microsoft Office PowerPoint</Application>
  <PresentationFormat>Экран (4:3)</PresentationFormat>
  <Paragraphs>100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Бизнес-кейс Orange Moldova</vt:lpstr>
      <vt:lpstr>Конкурентная борьба в бизнес-центрах. Высокодоходные сервисы для SoHo/SMB.</vt:lpstr>
      <vt:lpstr>Современный бизнес-центр</vt:lpstr>
      <vt:lpstr>Виртуальная АТС</vt:lpstr>
      <vt:lpstr>Виртуальный колл-центр</vt:lpstr>
      <vt:lpstr>Виртуальный OTT-сервис провайдер</vt:lpstr>
      <vt:lpstr>Мобильная IP-телефония</vt:lpstr>
      <vt:lpstr>Единый ip &amp; мобильный номер</vt:lpstr>
      <vt:lpstr>Видеоконференцсвязь</vt:lpstr>
      <vt:lpstr>детектирование несанкционированного трафика через IP-АТС</vt:lpstr>
      <vt:lpstr>SwitchRay: новое имя в разработке IP-решений</vt:lpstr>
      <vt:lpstr>О НАС</vt:lpstr>
      <vt:lpstr>Центр разработок и офисы</vt:lpstr>
      <vt:lpstr>Что мы разрабатываем?</vt:lpstr>
      <vt:lpstr>SwitchRay  603093, Nizhny Novgorod,  Rodionova st., 23а pHONE: +7 (831) 282 27 77  FAX: +7 (831) 282 27 79 www.switchray.ru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Бизнес-кейс Orange Moldova</dc:title>
  <dc:creator>Yuliya Pechenitsyna</dc:creator>
  <cp:lastModifiedBy>Mikhail Ponomarev</cp:lastModifiedBy>
  <cp:revision>237</cp:revision>
  <cp:lastPrinted>2014-05-19T07:52:44Z</cp:lastPrinted>
  <dcterms:created xsi:type="dcterms:W3CDTF">2014-01-23T10:01:39Z</dcterms:created>
  <dcterms:modified xsi:type="dcterms:W3CDTF">2014-05-20T12:26:47Z</dcterms:modified>
</cp:coreProperties>
</file>