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4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35"/>
  </p:notesMasterIdLst>
  <p:handoutMasterIdLst>
    <p:handoutMasterId r:id="rId36"/>
  </p:handoutMasterIdLst>
  <p:sldIdLst>
    <p:sldId id="311" r:id="rId5"/>
    <p:sldId id="503" r:id="rId6"/>
    <p:sldId id="577" r:id="rId7"/>
    <p:sldId id="615" r:id="rId8"/>
    <p:sldId id="598" r:id="rId9"/>
    <p:sldId id="614" r:id="rId10"/>
    <p:sldId id="600" r:id="rId11"/>
    <p:sldId id="601" r:id="rId12"/>
    <p:sldId id="602" r:id="rId13"/>
    <p:sldId id="578" r:id="rId14"/>
    <p:sldId id="610" r:id="rId15"/>
    <p:sldId id="611" r:id="rId16"/>
    <p:sldId id="612" r:id="rId17"/>
    <p:sldId id="579" r:id="rId18"/>
    <p:sldId id="592" r:id="rId19"/>
    <p:sldId id="591" r:id="rId20"/>
    <p:sldId id="593" r:id="rId21"/>
    <p:sldId id="597" r:id="rId22"/>
    <p:sldId id="595" r:id="rId23"/>
    <p:sldId id="594" r:id="rId24"/>
    <p:sldId id="580" r:id="rId25"/>
    <p:sldId id="581" r:id="rId26"/>
    <p:sldId id="613" r:id="rId27"/>
    <p:sldId id="616" r:id="rId28"/>
    <p:sldId id="617" r:id="rId29"/>
    <p:sldId id="618" r:id="rId30"/>
    <p:sldId id="619" r:id="rId31"/>
    <p:sldId id="603" r:id="rId32"/>
    <p:sldId id="604" r:id="rId33"/>
    <p:sldId id="312" r:id="rId34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67" autoAdjust="0"/>
    <p:restoredTop sz="86102" autoAdjust="0"/>
  </p:normalViewPr>
  <p:slideViewPr>
    <p:cSldViewPr snapToGrid="0" snapToObjects="1">
      <p:cViewPr varScale="1">
        <p:scale>
          <a:sx n="115" d="100"/>
          <a:sy n="115" d="100"/>
        </p:scale>
        <p:origin x="-360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85DFE-8969-4C3E-8DE1-953E62ED48B8}" type="datetimeFigureOut">
              <a:rPr lang="en-US" smtClean="0"/>
              <a:t>20.05.14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2F8847-5936-4D3A-8784-1415BE255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706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FE77B70-09B0-624D-AD60-5589C213A118}" type="datetimeFigureOut">
              <a:rPr lang="en-US" smtClean="0"/>
              <a:t>20.05.14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22A3095-B1F7-894C-859A-717B0A6D0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76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A3095-B1F7-894C-859A-717B0A6D0C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328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F0CED-4925-5B40-86BE-4FB43126EC4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663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7F0855F-593E-4AE8-AF6A-35FFD3CDADD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2011 Extreme Networks, Inc. All rights reserved.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6F64AD-A2DF-46C9-8176-010A8C071A0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1360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A3095-B1F7-894C-859A-717B0A6D0CE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449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6DC51435-E017-490B-80E7-0861086C5891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61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2150"/>
            <a:ext cx="6165850" cy="3468688"/>
          </a:xfrm>
          <a:ln/>
        </p:spPr>
      </p:sp>
      <p:sp>
        <p:nvSpPr>
          <p:cNvPr id="618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145" y="4389084"/>
            <a:ext cx="5140112" cy="4231706"/>
          </a:xfrm>
          <a:noFill/>
          <a:ln/>
        </p:spPr>
        <p:txBody>
          <a:bodyPr lIns="94488" tIns="47243" rIns="94488" bIns="47243"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 2009 Extreme Networks, Inc. All rights reserved.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A3095-B1F7-894C-859A-717B0A6D0CE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830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A3095-B1F7-894C-859A-717B0A6D0C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805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F0CED-4925-5B40-86BE-4FB43126EC4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836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A3095-B1F7-894C-859A-717B0A6D0CE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6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A3095-B1F7-894C-859A-717B0A6D0CE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66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©2013 Enterasys Networks,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A3095-B1F7-894C-859A-717B0A6D0CE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20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A3095-B1F7-894C-859A-717B0A6D0CE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641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A3095-B1F7-894C-859A-717B0A6D0CE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66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1346B-89EE-43B8-8E76-1A5357F0FE0B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20.05.14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20.05.14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20.05.14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28600" y="685800"/>
            <a:ext cx="8686800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6105" y="4914900"/>
            <a:ext cx="381725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i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1766" y="4860132"/>
            <a:ext cx="536575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90D429E-34B8-4B53-8E9A-DB5C9DCDF5B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475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>
          <a:xfrm>
            <a:off x="8380208" y="4888293"/>
            <a:ext cx="536781" cy="273844"/>
          </a:xfrm>
          <a:prstGeom prst="rect">
            <a:avLst/>
          </a:prstGeom>
        </p:spPr>
        <p:txBody>
          <a:bodyPr/>
          <a:lstStyle/>
          <a:p>
            <a:fld id="{028CECAA-BC25-4A20-A0F9-5155089104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77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25427" y="558406"/>
            <a:ext cx="8691563" cy="4287440"/>
          </a:xfrm>
        </p:spPr>
        <p:txBody>
          <a:bodyPr/>
          <a:lstStyle>
            <a:lvl1pPr marL="404813" indent="-179388">
              <a:defRPr lang="en-US" sz="2000" b="0" kern="1200" dirty="0" smtClean="0">
                <a:solidFill>
                  <a:schemeClr val="accent6"/>
                </a:solidFill>
                <a:latin typeface="+mj-lt"/>
                <a:ea typeface="+mn-ea"/>
                <a:cs typeface="Arial" pitchFamily="34" charset="0"/>
              </a:defRPr>
            </a:lvl1pPr>
            <a:lvl2pPr marL="406400" indent="-177800">
              <a:tabLst>
                <a:tab pos="509588" algn="l"/>
              </a:tabLst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E06F9-B116-4670-AF89-FE14C5D5D8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CECAA-BC25-4A20-A0F9-515508910486}" type="slidenum">
              <a:rPr lang="en-US" smtClean="0">
                <a:solidFill>
                  <a:srgbClr val="584A83"/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584A83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2803404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25426" y="4869789"/>
            <a:ext cx="536781" cy="188996"/>
          </a:xfrm>
          <a:prstGeom prst="rect">
            <a:avLst/>
          </a:prstGeom>
        </p:spPr>
        <p:txBody>
          <a:bodyPr/>
          <a:lstStyle/>
          <a:p>
            <a:fld id="{028CECAA-BC25-4A20-A0F9-5155089104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71142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25426" y="4869789"/>
            <a:ext cx="536781" cy="188996"/>
          </a:xfrm>
          <a:prstGeom prst="rect">
            <a:avLst/>
          </a:prstGeom>
        </p:spPr>
        <p:txBody>
          <a:bodyPr/>
          <a:lstStyle/>
          <a:p>
            <a:fld id="{028CECAA-BC25-4A20-A0F9-515508910486}" type="slidenum">
              <a:rPr lang="en-US" smtClean="0">
                <a:solidFill>
                  <a:srgbClr val="584A83"/>
                </a:solidFill>
              </a:rPr>
              <a:pPr/>
              <a:t>‹#›</a:t>
            </a:fld>
            <a:endParaRPr lang="en-US" dirty="0">
              <a:solidFill>
                <a:srgbClr val="584A83"/>
              </a:solidFill>
            </a:endParaRP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5425" y="898923"/>
            <a:ext cx="8691563" cy="3540407"/>
          </a:xfrm>
        </p:spPr>
        <p:txBody>
          <a:bodyPr/>
          <a:lstStyle>
            <a:lvl1pPr>
              <a:defRPr sz="2000">
                <a:solidFill>
                  <a:schemeClr val="accent6"/>
                </a:solidFill>
              </a:defRPr>
            </a:lvl1pPr>
            <a:lvl2pPr>
              <a:buFont typeface="Lucida Grande"/>
              <a:buChar char="–"/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98301406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CECAA-BC25-4A20-A0F9-515508910486}" type="slidenum">
              <a:rPr lang="en-US" smtClean="0">
                <a:solidFill>
                  <a:srgbClr val="584A83"/>
                </a:solidFill>
              </a:rPr>
              <a:pPr/>
              <a:t>‹#›</a:t>
            </a:fld>
            <a:endParaRPr lang="en-US" dirty="0">
              <a:solidFill>
                <a:srgbClr val="584A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00461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20.05.14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20.05.14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20.05.14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20.05.14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20.05.14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20.05.14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20.05.14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20.05.14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20.05.14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  <p:sldLayoutId id="2147493468" r:id="rId12"/>
    <p:sldLayoutId id="2147493472" r:id="rId13"/>
    <p:sldLayoutId id="2147493477" r:id="rId14"/>
    <p:sldLayoutId id="2147493478" r:id="rId15"/>
    <p:sldLayoutId id="2147493479" r:id="rId16"/>
    <p:sldLayoutId id="2147493480" r:id="rId17"/>
    <p:sldLayoutId id="2147493481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3.jpeg"/><Relationship Id="rId12" Type="http://schemas.openxmlformats.org/officeDocument/2006/relationships/image" Target="../media/image34.jpeg"/><Relationship Id="rId13" Type="http://schemas.openxmlformats.org/officeDocument/2006/relationships/image" Target="../media/image35.jpeg"/><Relationship Id="rId14" Type="http://schemas.openxmlformats.org/officeDocument/2006/relationships/image" Target="../media/image36.png"/><Relationship Id="rId15" Type="http://schemas.openxmlformats.org/officeDocument/2006/relationships/image" Target="../media/image37.png"/><Relationship Id="rId16" Type="http://schemas.openxmlformats.org/officeDocument/2006/relationships/image" Target="../media/image38.png"/><Relationship Id="rId17" Type="http://schemas.openxmlformats.org/officeDocument/2006/relationships/image" Target="../media/image39.jpeg"/><Relationship Id="rId18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jp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6" Type="http://schemas.openxmlformats.org/officeDocument/2006/relationships/image" Target="../media/image28.jpeg"/><Relationship Id="rId7" Type="http://schemas.openxmlformats.org/officeDocument/2006/relationships/image" Target="../media/image29.jpeg"/><Relationship Id="rId8" Type="http://schemas.openxmlformats.org/officeDocument/2006/relationships/image" Target="../media/image30.jpeg"/><Relationship Id="rId9" Type="http://schemas.openxmlformats.org/officeDocument/2006/relationships/image" Target="../media/image31.jpeg"/><Relationship Id="rId10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44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43.emf"/><Relationship Id="rId7" Type="http://schemas.openxmlformats.org/officeDocument/2006/relationships/image" Target="../media/image45.png"/><Relationship Id="rId8" Type="http://schemas.openxmlformats.org/officeDocument/2006/relationships/image" Target="../media/image46.png"/><Relationship Id="rId9" Type="http://schemas.openxmlformats.org/officeDocument/2006/relationships/oleObject" Target="../embeddings/oleObject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flow.org/" TargetMode="External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image" Target="../media/image53.png"/><Relationship Id="rId8" Type="http://schemas.openxmlformats.org/officeDocument/2006/relationships/image" Target="../media/image54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56.jpe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4" Type="http://schemas.openxmlformats.org/officeDocument/2006/relationships/image" Target="../media/image15.png"/><Relationship Id="rId5" Type="http://schemas.openxmlformats.org/officeDocument/2006/relationships/image" Target="../media/image16.gif"/><Relationship Id="rId6" Type="http://schemas.openxmlformats.org/officeDocument/2006/relationships/image" Target="../media/image17.jpe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-Corporate-Deck_v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2137357"/>
            <a:ext cx="8919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solidFill>
                  <a:schemeClr val="bg1"/>
                </a:solidFill>
                <a:latin typeface="+mj-lt"/>
                <a:cs typeface="Nexa Light"/>
              </a:rPr>
              <a:t>Extreme Networks</a:t>
            </a:r>
            <a:endParaRPr lang="en-US" sz="4000" dirty="0">
              <a:solidFill>
                <a:schemeClr val="bg1"/>
              </a:solidFill>
              <a:latin typeface="+mj-lt"/>
              <a:cs typeface="Nexa Ligh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30285" y="3450310"/>
            <a:ext cx="5803292" cy="2502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/>
              <a:t>Сергей Гусаков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20596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5-Corporate-Deck_v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646" y="2410389"/>
            <a:ext cx="9014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spc="-300" dirty="0" smtClean="0">
                <a:solidFill>
                  <a:srgbClr val="FFFFFF"/>
                </a:solidFill>
                <a:cs typeface="Nexa Light"/>
              </a:rPr>
              <a:t>Беспроводные </a:t>
            </a:r>
            <a:r>
              <a:rPr lang="ru-RU" sz="4800" spc="-300" dirty="0">
                <a:solidFill>
                  <a:srgbClr val="FFFFFF"/>
                </a:solidFill>
                <a:cs typeface="Nexa Light"/>
              </a:rPr>
              <a:t>решения</a:t>
            </a:r>
            <a:endParaRPr lang="en-US" sz="4800" spc="-300" dirty="0">
              <a:solidFill>
                <a:srgbClr val="FFFFFF"/>
              </a:solidFill>
              <a:cs typeface="Nexa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147858"/>
            <a:ext cx="9751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FFFFF"/>
                </a:solidFill>
              </a:rPr>
              <a:t>Передовая архитектура беспроводного доступа 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8359" y="3231874"/>
            <a:ext cx="9020451" cy="176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ru-RU" sz="1600" dirty="0">
                <a:solidFill>
                  <a:schemeClr val="bg1"/>
                </a:solidFill>
                <a:cs typeface="Arial" pitchFamily="34" charset="0"/>
              </a:rPr>
              <a:t>Идентификация пользователей и политики безопасности</a:t>
            </a:r>
            <a:endParaRPr lang="en-US" sz="1600" dirty="0">
              <a:solidFill>
                <a:schemeClr val="bg1"/>
              </a:solidFill>
              <a:cs typeface="Arial" pitchFamily="34" charset="0"/>
            </a:endParaRP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ru-RU" sz="1600" dirty="0">
                <a:solidFill>
                  <a:schemeClr val="bg1"/>
                </a:solidFill>
                <a:cs typeface="Arial" pitchFamily="34" charset="0"/>
              </a:rPr>
              <a:t>Лучшие точки доступа</a:t>
            </a:r>
            <a:endParaRPr lang="en-US" sz="1600" dirty="0">
              <a:solidFill>
                <a:schemeClr val="bg1"/>
              </a:solidFill>
              <a:cs typeface="Arial" pitchFamily="34" charset="0"/>
            </a:endParaRP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ru-RU" sz="1600" dirty="0" smtClean="0">
                <a:solidFill>
                  <a:schemeClr val="bg1"/>
                </a:solidFill>
                <a:cs typeface="Arial" pitchFamily="34" charset="0"/>
              </a:rPr>
              <a:t>Простота </a:t>
            </a:r>
            <a:r>
              <a:rPr lang="ru-RU" sz="1600" dirty="0">
                <a:solidFill>
                  <a:schemeClr val="bg1"/>
                </a:solidFill>
                <a:cs typeface="Arial" pitchFamily="34" charset="0"/>
              </a:rPr>
              <a:t>использования и поиска неисправностей</a:t>
            </a:r>
            <a:endParaRPr lang="en-US" sz="1600" dirty="0">
              <a:solidFill>
                <a:schemeClr val="bg1"/>
              </a:solidFill>
              <a:cs typeface="Arial" pitchFamily="34" charset="0"/>
            </a:endParaRP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ru-RU" sz="1600" dirty="0">
                <a:solidFill>
                  <a:schemeClr val="bg1"/>
                </a:solidFill>
                <a:cs typeface="Arial" pitchFamily="34" charset="0"/>
              </a:rPr>
              <a:t>Меньший </a:t>
            </a:r>
            <a:r>
              <a:rPr lang="en-US" sz="1600" dirty="0">
                <a:solidFill>
                  <a:schemeClr val="bg1"/>
                </a:solidFill>
                <a:cs typeface="Arial" pitchFamily="34" charset="0"/>
              </a:rPr>
              <a:t>CAPEX</a:t>
            </a:r>
            <a:r>
              <a:rPr lang="ru-RU" sz="1600" dirty="0">
                <a:solidFill>
                  <a:schemeClr val="bg1"/>
                </a:solidFill>
                <a:cs typeface="Arial" pitchFamily="34" charset="0"/>
              </a:rPr>
              <a:t>/</a:t>
            </a:r>
            <a:r>
              <a:rPr lang="en-US" sz="1600" dirty="0" smtClean="0">
                <a:solidFill>
                  <a:schemeClr val="bg1"/>
                </a:solidFill>
                <a:cs typeface="Arial" pitchFamily="34" charset="0"/>
              </a:rPr>
              <a:t>OPEX</a:t>
            </a:r>
            <a:endParaRPr lang="ru-RU" sz="1600" dirty="0" smtClean="0">
              <a:solidFill>
                <a:schemeClr val="bg1"/>
              </a:solidFill>
              <a:cs typeface="Arial" pitchFamily="34" charset="0"/>
            </a:endParaRP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ru-RU" sz="1600" dirty="0" smtClean="0">
                <a:solidFill>
                  <a:schemeClr val="bg1"/>
                </a:solidFill>
                <a:cs typeface="Arial" pitchFamily="34" charset="0"/>
              </a:rPr>
              <a:t>Огромный опыт в построении </a:t>
            </a:r>
            <a:r>
              <a:rPr lang="en-US" sz="1600" dirty="0" smtClean="0">
                <a:solidFill>
                  <a:schemeClr val="bg1"/>
                </a:solidFill>
                <a:cs typeface="Arial" pitchFamily="34" charset="0"/>
              </a:rPr>
              <a:t>high density </a:t>
            </a:r>
            <a:r>
              <a:rPr lang="ru-RU" sz="1600" dirty="0" smtClean="0">
                <a:solidFill>
                  <a:schemeClr val="bg1"/>
                </a:solidFill>
                <a:cs typeface="Arial" pitchFamily="34" charset="0"/>
              </a:rPr>
              <a:t>беспроводных решений</a:t>
            </a:r>
            <a:endParaRPr 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0" y="4606971"/>
            <a:ext cx="5715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983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-Corporate-Deck_v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2974" y="2484470"/>
            <a:ext cx="9014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+mj-lt"/>
                <a:cs typeface="Nexa Light"/>
              </a:rPr>
              <a:t>Контроль</a:t>
            </a:r>
            <a:endParaRPr lang="en-US" sz="4800" dirty="0">
              <a:solidFill>
                <a:schemeClr val="bg1"/>
              </a:solidFill>
              <a:latin typeface="+mj-lt"/>
              <a:cs typeface="Nexa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5979" y="2070174"/>
            <a:ext cx="9751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j-lt"/>
                <a:cs typeface="Nexa Light"/>
              </a:rPr>
              <a:t>Управление и</a:t>
            </a:r>
            <a:endParaRPr lang="en-US" sz="3600" dirty="0">
              <a:solidFill>
                <a:schemeClr val="bg1"/>
              </a:solidFill>
              <a:latin typeface="+mj-lt"/>
              <a:cs typeface="Nexa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8359" y="3454117"/>
            <a:ext cx="9020451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</a:rPr>
              <a:t>Простота за счет автоматизации</a:t>
            </a:r>
            <a:endParaRPr lang="en-US" dirty="0" smtClean="0">
              <a:solidFill>
                <a:schemeClr val="bg1"/>
              </a:solidFill>
            </a:endParaRPr>
          </a:p>
          <a:p>
            <a:pPr marL="0" lvl="1"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</a:rPr>
              <a:t>Передовая аналитика для четкого понимания трафика</a:t>
            </a:r>
            <a:endParaRPr lang="en-US" dirty="0" smtClean="0">
              <a:solidFill>
                <a:schemeClr val="bg1"/>
              </a:solidFill>
            </a:endParaRPr>
          </a:p>
          <a:p>
            <a:pPr marL="0" lvl="1"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</a:rPr>
              <a:t>Полный контроль позволяет быстро принимать решения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0" y="4606971"/>
            <a:ext cx="5715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49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8596"/>
            <a:ext cx="8229600" cy="85725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Дилемма традиционных сетей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322" y="1013468"/>
            <a:ext cx="6700" cy="3666269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43840" y="835340"/>
            <a:ext cx="4075990" cy="46651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ru-RU" sz="1600" dirty="0"/>
              <a:t>Как пользователь видит приложения: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732020" y="898838"/>
            <a:ext cx="4297680" cy="46651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ru-RU" sz="1600" dirty="0"/>
              <a:t>Как традиционные коммутаторы видят приложения:</a:t>
            </a:r>
            <a:endParaRPr lang="en-US" sz="1600" dirty="0"/>
          </a:p>
        </p:txBody>
      </p:sp>
      <p:pic>
        <p:nvPicPr>
          <p:cNvPr id="9" name="Picture 8" descr="All-Icon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6" t="8398" r="70796" b="83702"/>
          <a:stretch/>
        </p:blipFill>
        <p:spPr>
          <a:xfrm>
            <a:off x="1689053" y="1604220"/>
            <a:ext cx="509739" cy="406339"/>
          </a:xfrm>
          <a:prstGeom prst="rect">
            <a:avLst/>
          </a:prstGeom>
        </p:spPr>
      </p:pic>
      <p:pic>
        <p:nvPicPr>
          <p:cNvPr id="10" name="Picture 9" descr="All-Icon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23" t="7777" r="53419" b="84323"/>
          <a:stretch/>
        </p:blipFill>
        <p:spPr>
          <a:xfrm>
            <a:off x="1914743" y="2492779"/>
            <a:ext cx="597649" cy="476417"/>
          </a:xfrm>
          <a:prstGeom prst="rect">
            <a:avLst/>
          </a:prstGeom>
        </p:spPr>
      </p:pic>
      <p:pic>
        <p:nvPicPr>
          <p:cNvPr id="12" name="Picture 11" descr="All-Icon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87" t="1912" r="23555" b="90188"/>
          <a:stretch/>
        </p:blipFill>
        <p:spPr>
          <a:xfrm>
            <a:off x="3124200" y="1400181"/>
            <a:ext cx="509739" cy="406339"/>
          </a:xfrm>
          <a:prstGeom prst="rect">
            <a:avLst/>
          </a:prstGeom>
        </p:spPr>
      </p:pic>
      <p:pic>
        <p:nvPicPr>
          <p:cNvPr id="15" name="Picture 14" descr="new_youtube_logo_large_verge_medium_landscap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938" y="3016718"/>
            <a:ext cx="533303" cy="374146"/>
          </a:xfrm>
          <a:prstGeom prst="rect">
            <a:avLst/>
          </a:prstGeom>
        </p:spPr>
      </p:pic>
      <p:pic>
        <p:nvPicPr>
          <p:cNvPr id="16" name="Picture 15" descr="imgres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409" y="1766597"/>
            <a:ext cx="621372" cy="487923"/>
          </a:xfrm>
          <a:prstGeom prst="rect">
            <a:avLst/>
          </a:prstGeom>
        </p:spPr>
      </p:pic>
      <p:pic>
        <p:nvPicPr>
          <p:cNvPr id="17" name="Picture 16" descr="imgres-1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699" y="1899904"/>
            <a:ext cx="500134" cy="500134"/>
          </a:xfrm>
          <a:prstGeom prst="rect">
            <a:avLst/>
          </a:prstGeom>
        </p:spPr>
      </p:pic>
      <p:pic>
        <p:nvPicPr>
          <p:cNvPr id="18" name="Picture 17" descr="imgres-2.jpe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879" y="4130074"/>
            <a:ext cx="627059" cy="277353"/>
          </a:xfrm>
          <a:prstGeom prst="rect">
            <a:avLst/>
          </a:prstGeom>
        </p:spPr>
      </p:pic>
      <p:pic>
        <p:nvPicPr>
          <p:cNvPr id="19" name="Picture 18" descr="imgres-3.jpe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076" y="3203791"/>
            <a:ext cx="493475" cy="336294"/>
          </a:xfrm>
          <a:prstGeom prst="rect">
            <a:avLst/>
          </a:prstGeom>
        </p:spPr>
      </p:pic>
      <p:pic>
        <p:nvPicPr>
          <p:cNvPr id="20" name="Picture 19" descr="imgres-4.jpe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781" y="2367437"/>
            <a:ext cx="471183" cy="382040"/>
          </a:xfrm>
          <a:prstGeom prst="rect">
            <a:avLst/>
          </a:prstGeom>
        </p:spPr>
      </p:pic>
      <p:pic>
        <p:nvPicPr>
          <p:cNvPr id="21" name="Picture 20" descr="googleplus_color_33-d28e37b6be3328c1aab7a37fa108901f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879" y="3540085"/>
            <a:ext cx="758737" cy="250457"/>
          </a:xfrm>
          <a:prstGeom prst="rect">
            <a:avLst/>
          </a:prstGeom>
        </p:spPr>
      </p:pic>
      <p:pic>
        <p:nvPicPr>
          <p:cNvPr id="22" name="Picture 21" descr="imgres-5.jpe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643" y="3562682"/>
            <a:ext cx="727426" cy="567392"/>
          </a:xfrm>
          <a:prstGeom prst="rect">
            <a:avLst/>
          </a:prstGeom>
        </p:spPr>
      </p:pic>
      <p:pic>
        <p:nvPicPr>
          <p:cNvPr id="23" name="Picture 22" descr="imgres-6.jpe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069" y="2492779"/>
            <a:ext cx="542865" cy="542865"/>
          </a:xfrm>
          <a:prstGeom prst="rect">
            <a:avLst/>
          </a:prstGeom>
        </p:spPr>
      </p:pic>
      <p:pic>
        <p:nvPicPr>
          <p:cNvPr id="24" name="Picture 23" descr="imgres-7.jpe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161" y="4033690"/>
            <a:ext cx="430698" cy="43069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056403" y="2749477"/>
            <a:ext cx="1667454" cy="286167"/>
          </a:xfrm>
          <a:prstGeom prst="rect">
            <a:avLst/>
          </a:prstGeom>
          <a:solidFill>
            <a:srgbClr val="0099FF"/>
          </a:solidFill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Port 80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56403" y="3203791"/>
            <a:ext cx="1667454" cy="2861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Port 443</a:t>
            </a:r>
          </a:p>
        </p:txBody>
      </p:sp>
      <p:pic>
        <p:nvPicPr>
          <p:cNvPr id="28" name="Picture 19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553" y="3727043"/>
            <a:ext cx="3465512" cy="613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8" descr="check_mark_green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403" y="4340337"/>
            <a:ext cx="444911" cy="398802"/>
          </a:xfrm>
          <a:prstGeom prst="rect">
            <a:avLst/>
          </a:prstGeom>
        </p:spPr>
      </p:pic>
      <p:pic>
        <p:nvPicPr>
          <p:cNvPr id="30" name="Picture 29" descr="x_mark_red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857" y="4393126"/>
            <a:ext cx="298714" cy="304810"/>
          </a:xfrm>
          <a:prstGeom prst="rect">
            <a:avLst/>
          </a:prstGeom>
        </p:spPr>
      </p:pic>
      <p:sp>
        <p:nvSpPr>
          <p:cNvPr id="31" name="Pentagon 30"/>
          <p:cNvSpPr/>
          <p:nvPr/>
        </p:nvSpPr>
        <p:spPr>
          <a:xfrm>
            <a:off x="4319830" y="2587583"/>
            <a:ext cx="673893" cy="175768"/>
          </a:xfrm>
          <a:prstGeom prst="homePlate">
            <a:avLst/>
          </a:prstGeom>
          <a:solidFill>
            <a:srgbClr val="AA003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403" y="1465271"/>
            <a:ext cx="1934503" cy="910082"/>
          </a:xfrm>
          <a:prstGeom prst="rect">
            <a:avLst/>
          </a:prstGeom>
        </p:spPr>
      </p:pic>
      <p:pic>
        <p:nvPicPr>
          <p:cNvPr id="32" name="Изображение 11" descr="DSC_2841_Exteme Networks_Muzey_resize.JPG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37" t="38784" r="40661" b="28808"/>
          <a:stretch/>
        </p:blipFill>
        <p:spPr>
          <a:xfrm>
            <a:off x="198774" y="2028197"/>
            <a:ext cx="1680689" cy="213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19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_v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253992" y="3264703"/>
            <a:ext cx="8911174" cy="1561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20000"/>
              </a:lnSpc>
            </a:pPr>
            <a:r>
              <a:rPr lang="ru-RU" sz="1600" dirty="0">
                <a:solidFill>
                  <a:schemeClr val="bg1"/>
                </a:solidFill>
              </a:rPr>
              <a:t>И</a:t>
            </a:r>
            <a:r>
              <a:rPr lang="ru-RU" sz="1600" dirty="0" smtClean="0">
                <a:solidFill>
                  <a:schemeClr val="bg1"/>
                </a:solidFill>
              </a:rPr>
              <a:t>змерение</a:t>
            </a:r>
            <a:r>
              <a:rPr lang="ru-RU" sz="1600" dirty="0">
                <a:solidFill>
                  <a:schemeClr val="bg1"/>
                </a:solidFill>
              </a:rPr>
              <a:t>, оценка показателей и создание отчетности о внедрении, использовании и времени отклика </a:t>
            </a:r>
            <a:r>
              <a:rPr lang="ru-RU" sz="1600" dirty="0" smtClean="0">
                <a:solidFill>
                  <a:schemeClr val="bg1"/>
                </a:solidFill>
              </a:rPr>
              <a:t>приложений</a:t>
            </a:r>
            <a:endParaRPr lang="ru-RU" sz="1600" dirty="0">
              <a:solidFill>
                <a:schemeClr val="bg1"/>
              </a:solidFill>
            </a:endParaRPr>
          </a:p>
          <a:p>
            <a:pPr lvl="1">
              <a:lnSpc>
                <a:spcPct val="1200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Ускорение </a:t>
            </a:r>
            <a:r>
              <a:rPr lang="ru-RU" sz="1600" dirty="0">
                <a:solidFill>
                  <a:schemeClr val="bg1"/>
                </a:solidFill>
              </a:rPr>
              <a:t>диагностики и устранение конфликтов за счет измерения производительности приложений </a:t>
            </a:r>
          </a:p>
          <a:p>
            <a:pPr lvl="1">
              <a:lnSpc>
                <a:spcPct val="1200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Обнаружение </a:t>
            </a:r>
            <a:r>
              <a:rPr lang="ru-RU" sz="1600" dirty="0">
                <a:solidFill>
                  <a:schemeClr val="bg1"/>
                </a:solidFill>
              </a:rPr>
              <a:t>использования несанкционированных или вредоносных </a:t>
            </a:r>
            <a:r>
              <a:rPr lang="ru-RU" sz="1600" dirty="0" smtClean="0">
                <a:solidFill>
                  <a:schemeClr val="bg1"/>
                </a:solidFill>
              </a:rPr>
              <a:t>приложений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3051" y="2415038"/>
            <a:ext cx="90141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pc="-300" dirty="0">
                <a:solidFill>
                  <a:schemeClr val="bg1"/>
                </a:solidFill>
                <a:cs typeface="Nexa Light"/>
              </a:rPr>
              <a:t>PURVIEW</a:t>
            </a:r>
            <a:endParaRPr lang="en-US" sz="5200" spc="-300" dirty="0">
              <a:solidFill>
                <a:srgbClr val="FFFFFF"/>
              </a:solidFill>
              <a:cs typeface="Nexa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4710" y="2208227"/>
            <a:ext cx="96283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spc="-50" dirty="0" smtClean="0">
                <a:solidFill>
                  <a:srgbClr val="FFFFFF"/>
                </a:solidFill>
              </a:rPr>
              <a:t>Лидирующая на рынке платформа для управления и безопасности</a:t>
            </a:r>
            <a:endParaRPr lang="en-US" sz="2200" b="1" spc="-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15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9-Corporate-Deck_v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2974" y="2484470"/>
            <a:ext cx="9014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+mj-lt"/>
                <a:cs typeface="Nexa Light"/>
              </a:rPr>
              <a:t>Networking</a:t>
            </a:r>
            <a:endParaRPr lang="en-US" sz="4800" dirty="0">
              <a:solidFill>
                <a:schemeClr val="bg1"/>
              </a:solidFill>
              <a:latin typeface="+mj-lt"/>
              <a:cs typeface="Nexa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5979" y="2070174"/>
            <a:ext cx="9751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+mj-lt"/>
                <a:cs typeface="Nexa Light"/>
              </a:rPr>
              <a:t>Software-Defined</a:t>
            </a:r>
            <a:endParaRPr lang="en-US" sz="3600" dirty="0">
              <a:solidFill>
                <a:schemeClr val="bg1"/>
              </a:solidFill>
              <a:latin typeface="+mj-lt"/>
              <a:cs typeface="Nexa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8359" y="3454117"/>
            <a:ext cx="9020451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</a:rPr>
              <a:t>Централизованное управление и контроль</a:t>
            </a:r>
            <a:endParaRPr lang="en-US" dirty="0" smtClean="0">
              <a:solidFill>
                <a:schemeClr val="bg1"/>
              </a:solidFill>
            </a:endParaRPr>
          </a:p>
          <a:p>
            <a:pPr marL="0" lvl="1"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</a:rPr>
              <a:t>Динамическая настройка сети</a:t>
            </a:r>
            <a:endParaRPr lang="en-US" dirty="0" smtClean="0">
              <a:solidFill>
                <a:schemeClr val="bg1"/>
              </a:solidFill>
            </a:endParaRPr>
          </a:p>
          <a:p>
            <a:pPr marL="0" lvl="1"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</a:rPr>
              <a:t>Отличная совместимость устройств разных производителей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0" y="4606971"/>
            <a:ext cx="5715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198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Straight Connector 72"/>
          <p:cNvCxnSpPr/>
          <p:nvPr/>
        </p:nvCxnSpPr>
        <p:spPr>
          <a:xfrm rot="16200000" flipH="1">
            <a:off x="6968961" y="1482122"/>
            <a:ext cx="619096" cy="684296"/>
          </a:xfrm>
          <a:prstGeom prst="line">
            <a:avLst/>
          </a:prstGeom>
          <a:ln>
            <a:solidFill>
              <a:srgbClr val="59595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5400000">
            <a:off x="6063980" y="1497851"/>
            <a:ext cx="627554" cy="661297"/>
          </a:xfrm>
          <a:prstGeom prst="line">
            <a:avLst/>
          </a:prstGeom>
          <a:ln>
            <a:solidFill>
              <a:srgbClr val="59595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5" name="Picture 24" descr="Untitled-1 copy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94440" y="1005577"/>
            <a:ext cx="2102915" cy="851099"/>
          </a:xfrm>
          <a:prstGeom prst="rect">
            <a:avLst/>
          </a:prstGeom>
          <a:noFill/>
        </p:spPr>
      </p:pic>
      <p:sp>
        <p:nvSpPr>
          <p:cNvPr id="76" name="TextBox 75"/>
          <p:cNvSpPr txBox="1"/>
          <p:nvPr/>
        </p:nvSpPr>
        <p:spPr>
          <a:xfrm>
            <a:off x="6219928" y="1327463"/>
            <a:ext cx="1183198" cy="252392"/>
          </a:xfrm>
          <a:prstGeom prst="rect">
            <a:avLst/>
          </a:prstGeom>
          <a:noFill/>
          <a:effectLst/>
        </p:spPr>
        <p:txBody>
          <a:bodyPr wrap="square" lIns="45720" rIns="45720" rtlCol="0">
            <a:noAutofit/>
          </a:bodyPr>
          <a:lstStyle/>
          <a:p>
            <a:pPr>
              <a:lnSpc>
                <a:spcPct val="85000"/>
              </a:lnSpc>
              <a:spcBef>
                <a:spcPts val="700"/>
              </a:spcBef>
            </a:pPr>
            <a:r>
              <a:rPr lang="en-US" sz="1400" dirty="0" smtClean="0">
                <a:solidFill>
                  <a:prstClr val="black"/>
                </a:solidFill>
              </a:rPr>
              <a:t>Core Network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099" y="169515"/>
            <a:ext cx="7403674" cy="371139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Топология типа «Звезда»</a:t>
            </a:r>
            <a:endParaRPr lang="en-US" sz="3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" name="Group 5"/>
          <p:cNvGrpSpPr/>
          <p:nvPr/>
        </p:nvGrpSpPr>
        <p:grpSpPr>
          <a:xfrm flipH="1">
            <a:off x="6242502" y="2687458"/>
            <a:ext cx="1085499" cy="831083"/>
            <a:chOff x="6242071" y="2627051"/>
            <a:chExt cx="1085499" cy="1108111"/>
          </a:xfrm>
        </p:grpSpPr>
        <p:cxnSp>
          <p:nvCxnSpPr>
            <p:cNvPr id="7" name="Straight Connector 6"/>
            <p:cNvCxnSpPr/>
            <p:nvPr/>
          </p:nvCxnSpPr>
          <p:spPr>
            <a:xfrm rot="5400000">
              <a:off x="6225336" y="2643786"/>
              <a:ext cx="1053410" cy="1019939"/>
            </a:xfrm>
            <a:prstGeom prst="line">
              <a:avLst/>
            </a:prstGeom>
            <a:ln w="254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6290896" y="2698487"/>
              <a:ext cx="1053410" cy="1019939"/>
            </a:xfrm>
            <a:prstGeom prst="line">
              <a:avLst/>
            </a:prstGeom>
            <a:ln w="254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8"/>
          <p:cNvGrpSpPr/>
          <p:nvPr/>
        </p:nvGrpSpPr>
        <p:grpSpPr>
          <a:xfrm>
            <a:off x="6242072" y="2678999"/>
            <a:ext cx="1085499" cy="831083"/>
            <a:chOff x="6242071" y="2627051"/>
            <a:chExt cx="1085499" cy="1108111"/>
          </a:xfrm>
        </p:grpSpPr>
        <p:cxnSp>
          <p:nvCxnSpPr>
            <p:cNvPr id="10" name="Straight Connector 9"/>
            <p:cNvCxnSpPr/>
            <p:nvPr/>
          </p:nvCxnSpPr>
          <p:spPr>
            <a:xfrm rot="5400000">
              <a:off x="6225336" y="2643786"/>
              <a:ext cx="1053410" cy="1019939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6290896" y="2698487"/>
              <a:ext cx="1053410" cy="1019939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1"/>
          <p:cNvGrpSpPr/>
          <p:nvPr/>
        </p:nvGrpSpPr>
        <p:grpSpPr>
          <a:xfrm>
            <a:off x="5872997" y="2776694"/>
            <a:ext cx="97266" cy="692359"/>
            <a:chOff x="5862142" y="2757311"/>
            <a:chExt cx="97266" cy="923145"/>
          </a:xfrm>
        </p:grpSpPr>
        <p:cxnSp>
          <p:nvCxnSpPr>
            <p:cNvPr id="13" name="Straight Connector 12"/>
            <p:cNvCxnSpPr/>
            <p:nvPr/>
          </p:nvCxnSpPr>
          <p:spPr>
            <a:xfrm rot="16200000" flipH="1">
              <a:off x="5498047" y="3207817"/>
              <a:ext cx="911867" cy="1085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5411636" y="3219095"/>
              <a:ext cx="911867" cy="1085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/>
          <p:cNvCxnSpPr/>
          <p:nvPr/>
        </p:nvCxnSpPr>
        <p:spPr>
          <a:xfrm rot="10800000" flipV="1">
            <a:off x="5970693" y="3607144"/>
            <a:ext cx="1443288" cy="700499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 flipH="1">
            <a:off x="5536905" y="3968725"/>
            <a:ext cx="683900" cy="10855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0850126"/>
              </p:ext>
            </p:extLst>
          </p:nvPr>
        </p:nvGraphicFramePr>
        <p:xfrm>
          <a:off x="5700492" y="4228374"/>
          <a:ext cx="4572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" name="Visio" r:id="rId5" imgW="729996" imgH="955548" progId="Visio.Drawing.11">
                  <p:embed/>
                </p:oleObj>
              </mc:Choice>
              <mc:Fallback>
                <p:oleObj name="Visio" r:id="rId5" imgW="729996" imgH="95554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0492" y="4228374"/>
                        <a:ext cx="457200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21"/>
          <p:cNvGrpSpPr/>
          <p:nvPr/>
        </p:nvGrpSpPr>
        <p:grpSpPr>
          <a:xfrm>
            <a:off x="7577665" y="2768869"/>
            <a:ext cx="97266" cy="692359"/>
            <a:chOff x="5862142" y="2757311"/>
            <a:chExt cx="97266" cy="923145"/>
          </a:xfrm>
        </p:grpSpPr>
        <p:cxnSp>
          <p:nvCxnSpPr>
            <p:cNvPr id="23" name="Straight Connector 22"/>
            <p:cNvCxnSpPr/>
            <p:nvPr/>
          </p:nvCxnSpPr>
          <p:spPr>
            <a:xfrm rot="16200000" flipH="1">
              <a:off x="5498047" y="3207817"/>
              <a:ext cx="911867" cy="1085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5411636" y="3219095"/>
              <a:ext cx="911867" cy="1085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 rot="16200000" flipH="1">
            <a:off x="7349694" y="3952442"/>
            <a:ext cx="683900" cy="10855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187364" y="3615287"/>
            <a:ext cx="1423297" cy="692991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27"/>
          <p:cNvGrpSpPr/>
          <p:nvPr/>
        </p:nvGrpSpPr>
        <p:grpSpPr>
          <a:xfrm rot="16200000">
            <a:off x="6840827" y="1863734"/>
            <a:ext cx="72950" cy="923145"/>
            <a:chOff x="5862142" y="2757311"/>
            <a:chExt cx="97266" cy="923145"/>
          </a:xfrm>
        </p:grpSpPr>
        <p:cxnSp>
          <p:nvCxnSpPr>
            <p:cNvPr id="29" name="Straight Connector 28"/>
            <p:cNvCxnSpPr/>
            <p:nvPr/>
          </p:nvCxnSpPr>
          <p:spPr>
            <a:xfrm rot="16200000" flipH="1">
              <a:off x="5498047" y="3207817"/>
              <a:ext cx="911867" cy="1085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5411636" y="3219095"/>
              <a:ext cx="911867" cy="1085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16" descr="2009_BlackDiamond_8810_TopDow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13475" y="1983712"/>
            <a:ext cx="823554" cy="819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6" descr="2009_BlackDiamond_8810_TopDow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09593" y="1984029"/>
            <a:ext cx="823554" cy="819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32"/>
          <p:cNvGrpSpPr/>
          <p:nvPr/>
        </p:nvGrpSpPr>
        <p:grpSpPr>
          <a:xfrm>
            <a:off x="7192842" y="3451139"/>
            <a:ext cx="840734" cy="209351"/>
            <a:chOff x="5292783" y="3927540"/>
            <a:chExt cx="840734" cy="279134"/>
          </a:xfrm>
        </p:grpSpPr>
        <p:pic>
          <p:nvPicPr>
            <p:cNvPr id="34" name="Picture 33" descr="Summitx480_48tAC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92783" y="4024817"/>
              <a:ext cx="840305" cy="181857"/>
            </a:xfrm>
            <a:prstGeom prst="rect">
              <a:avLst/>
            </a:prstGeom>
          </p:spPr>
        </p:pic>
        <p:pic>
          <p:nvPicPr>
            <p:cNvPr id="35" name="Picture 34" descr="Summitx480_48tAC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93212" y="3927540"/>
              <a:ext cx="840305" cy="181857"/>
            </a:xfrm>
            <a:prstGeom prst="rect">
              <a:avLst/>
            </a:prstGeom>
          </p:spPr>
        </p:pic>
      </p:grpSp>
      <p:sp>
        <p:nvSpPr>
          <p:cNvPr id="37" name="Oval 36"/>
          <p:cNvSpPr/>
          <p:nvPr/>
        </p:nvSpPr>
        <p:spPr>
          <a:xfrm>
            <a:off x="6903795" y="3306222"/>
            <a:ext cx="923106" cy="97382"/>
          </a:xfrm>
          <a:prstGeom prst="ellipse">
            <a:avLst/>
          </a:prstGeom>
          <a:noFill/>
          <a:ln w="19050" cap="flat" cmpd="sng" algn="ctr">
            <a:solidFill>
              <a:srgbClr val="A084BA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5710171" y="4071537"/>
            <a:ext cx="813698" cy="105526"/>
          </a:xfrm>
          <a:prstGeom prst="ellipse">
            <a:avLst/>
          </a:prstGeom>
          <a:noFill/>
          <a:ln w="19050" cap="flat" cmpd="sng" algn="ctr">
            <a:solidFill>
              <a:srgbClr val="264B75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 rot="16200000">
            <a:off x="6687553" y="2264402"/>
            <a:ext cx="260522" cy="130267"/>
          </a:xfrm>
          <a:prstGeom prst="ellipse">
            <a:avLst/>
          </a:prstGeom>
          <a:noFill/>
          <a:ln w="19050" cap="flat" cmpd="sng" algn="ctr">
            <a:solidFill>
              <a:srgbClr val="595959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188702" y="3208211"/>
            <a:ext cx="618736" cy="219825"/>
          </a:xfrm>
          <a:prstGeom prst="rect">
            <a:avLst/>
          </a:prstGeom>
          <a:noFill/>
          <a:effectLst/>
        </p:spPr>
        <p:txBody>
          <a:bodyPr wrap="square" lIns="45720" rIns="45720" rtlCol="0">
            <a:noAutofit/>
          </a:bodyPr>
          <a:lstStyle/>
          <a:p>
            <a:pPr algn="ctr">
              <a:lnSpc>
                <a:spcPct val="85000"/>
              </a:lnSpc>
              <a:spcBef>
                <a:spcPts val="700"/>
              </a:spcBef>
            </a:pPr>
            <a:r>
              <a:rPr lang="en-US" sz="800" dirty="0" smtClean="0">
                <a:solidFill>
                  <a:prstClr val="black"/>
                </a:solidFill>
              </a:rPr>
              <a:t>MLAG Group 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772628" y="3216670"/>
            <a:ext cx="618736" cy="219825"/>
          </a:xfrm>
          <a:prstGeom prst="rect">
            <a:avLst/>
          </a:prstGeom>
          <a:noFill/>
          <a:effectLst/>
        </p:spPr>
        <p:txBody>
          <a:bodyPr wrap="square" lIns="45720" rIns="45720" rtlCol="0">
            <a:noAutofit/>
          </a:bodyPr>
          <a:lstStyle/>
          <a:p>
            <a:pPr algn="ctr">
              <a:lnSpc>
                <a:spcPct val="85000"/>
              </a:lnSpc>
              <a:spcBef>
                <a:spcPts val="700"/>
              </a:spcBef>
            </a:pPr>
            <a:r>
              <a:rPr lang="en-US" sz="800" dirty="0" smtClean="0">
                <a:solidFill>
                  <a:prstClr val="black"/>
                </a:solidFill>
              </a:rPr>
              <a:t>MLAG Group 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189132" y="4022693"/>
            <a:ext cx="618736" cy="219825"/>
          </a:xfrm>
          <a:prstGeom prst="rect">
            <a:avLst/>
          </a:prstGeom>
          <a:noFill/>
          <a:effectLst/>
        </p:spPr>
        <p:txBody>
          <a:bodyPr wrap="square" lIns="45720" rIns="45720" rtlCol="0">
            <a:noAutofit/>
          </a:bodyPr>
          <a:lstStyle/>
          <a:p>
            <a:pPr algn="ctr">
              <a:lnSpc>
                <a:spcPct val="85000"/>
              </a:lnSpc>
              <a:spcBef>
                <a:spcPts val="700"/>
              </a:spcBef>
            </a:pPr>
            <a:r>
              <a:rPr lang="en-US" sz="800" dirty="0" smtClean="0">
                <a:solidFill>
                  <a:prstClr val="black"/>
                </a:solidFill>
              </a:rPr>
              <a:t>MLAG Group 3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783054" y="4030512"/>
            <a:ext cx="618736" cy="219825"/>
          </a:xfrm>
          <a:prstGeom prst="rect">
            <a:avLst/>
          </a:prstGeom>
          <a:noFill/>
          <a:effectLst/>
        </p:spPr>
        <p:txBody>
          <a:bodyPr wrap="square" lIns="45720" rIns="45720" rtlCol="0">
            <a:noAutofit/>
          </a:bodyPr>
          <a:lstStyle/>
          <a:p>
            <a:pPr algn="ctr">
              <a:lnSpc>
                <a:spcPct val="85000"/>
              </a:lnSpc>
              <a:spcBef>
                <a:spcPts val="700"/>
              </a:spcBef>
            </a:pPr>
            <a:r>
              <a:rPr lang="en-US" sz="800" dirty="0" smtClean="0">
                <a:solidFill>
                  <a:prstClr val="black"/>
                </a:solidFill>
              </a:rPr>
              <a:t>Link Agg Group 4</a:t>
            </a:r>
          </a:p>
        </p:txBody>
      </p:sp>
      <p:graphicFrame>
        <p:nvGraphicFramePr>
          <p:cNvPr id="4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2201114"/>
              </p:ext>
            </p:extLst>
          </p:nvPr>
        </p:nvGraphicFramePr>
        <p:xfrm>
          <a:off x="7416751" y="4229055"/>
          <a:ext cx="4572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1" name="Visio" r:id="rId9" imgW="729996" imgH="955548" progId="Visio.Drawing.11">
                  <p:embed/>
                </p:oleObj>
              </mc:Choice>
              <mc:Fallback>
                <p:oleObj name="Visio" r:id="rId9" imgW="729996" imgH="95554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6751" y="4229055"/>
                        <a:ext cx="457200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6502590" y="1824431"/>
            <a:ext cx="618736" cy="374204"/>
          </a:xfrm>
          <a:prstGeom prst="rect">
            <a:avLst/>
          </a:prstGeom>
          <a:noFill/>
          <a:effectLst/>
        </p:spPr>
        <p:txBody>
          <a:bodyPr wrap="square" lIns="45720" rIns="45720" rtlCol="0">
            <a:noAutofit/>
          </a:bodyPr>
          <a:lstStyle/>
          <a:p>
            <a:pPr algn="ctr">
              <a:lnSpc>
                <a:spcPct val="85000"/>
              </a:lnSpc>
              <a:spcBef>
                <a:spcPts val="700"/>
              </a:spcBef>
            </a:pPr>
            <a:r>
              <a:rPr lang="en-US" sz="800" dirty="0" smtClean="0">
                <a:solidFill>
                  <a:prstClr val="black"/>
                </a:solidFill>
              </a:rPr>
              <a:t>Inter-Switch Connection (ISC)</a:t>
            </a:r>
          </a:p>
        </p:txBody>
      </p:sp>
      <p:sp>
        <p:nvSpPr>
          <p:cNvPr id="64" name="Oval 63"/>
          <p:cNvSpPr/>
          <p:nvPr/>
        </p:nvSpPr>
        <p:spPr>
          <a:xfrm>
            <a:off x="5742738" y="3298397"/>
            <a:ext cx="923106" cy="97382"/>
          </a:xfrm>
          <a:prstGeom prst="ellipse">
            <a:avLst/>
          </a:prstGeom>
          <a:noFill/>
          <a:ln w="1905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prstClr val="white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575014" y="3442681"/>
            <a:ext cx="840734" cy="209351"/>
            <a:chOff x="5292783" y="3927540"/>
            <a:chExt cx="840734" cy="279134"/>
          </a:xfrm>
        </p:grpSpPr>
        <p:pic>
          <p:nvPicPr>
            <p:cNvPr id="19" name="Picture 18" descr="Summitx480_48tAC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92783" y="4024817"/>
              <a:ext cx="840305" cy="181857"/>
            </a:xfrm>
            <a:prstGeom prst="rect">
              <a:avLst/>
            </a:prstGeom>
          </p:spPr>
        </p:pic>
        <p:pic>
          <p:nvPicPr>
            <p:cNvPr id="20" name="Picture 19" descr="Summitx480_48tAC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93212" y="3927540"/>
              <a:ext cx="840305" cy="181857"/>
            </a:xfrm>
            <a:prstGeom prst="rect">
              <a:avLst/>
            </a:prstGeom>
          </p:spPr>
        </p:pic>
      </p:grpSp>
      <p:sp>
        <p:nvSpPr>
          <p:cNvPr id="65" name="Oval 64"/>
          <p:cNvSpPr/>
          <p:nvPr/>
        </p:nvSpPr>
        <p:spPr>
          <a:xfrm>
            <a:off x="7045769" y="4071853"/>
            <a:ext cx="813698" cy="105526"/>
          </a:xfrm>
          <a:prstGeom prst="ellipse">
            <a:avLst/>
          </a:prstGeom>
          <a:noFill/>
          <a:ln w="19050" cap="flat" cmpd="sng" algn="ctr">
            <a:solidFill>
              <a:srgbClr val="D399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prstClr val="white"/>
              </a:solidFill>
            </a:endParaRPr>
          </a:p>
        </p:txBody>
      </p:sp>
      <p:grpSp>
        <p:nvGrpSpPr>
          <p:cNvPr id="22" name="Group 66"/>
          <p:cNvGrpSpPr/>
          <p:nvPr/>
        </p:nvGrpSpPr>
        <p:grpSpPr>
          <a:xfrm rot="16200000">
            <a:off x="6743562" y="3109727"/>
            <a:ext cx="72950" cy="923145"/>
            <a:chOff x="5862142" y="2757311"/>
            <a:chExt cx="97266" cy="923145"/>
          </a:xfrm>
        </p:grpSpPr>
        <p:cxnSp>
          <p:nvCxnSpPr>
            <p:cNvPr id="68" name="Straight Connector 67"/>
            <p:cNvCxnSpPr/>
            <p:nvPr/>
          </p:nvCxnSpPr>
          <p:spPr>
            <a:xfrm rot="16200000" flipH="1">
              <a:off x="5498047" y="3207817"/>
              <a:ext cx="911867" cy="1085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5411636" y="3219095"/>
              <a:ext cx="911867" cy="1085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Oval 69"/>
          <p:cNvSpPr/>
          <p:nvPr/>
        </p:nvSpPr>
        <p:spPr>
          <a:xfrm rot="16200000">
            <a:off x="6687983" y="3510394"/>
            <a:ext cx="260522" cy="130267"/>
          </a:xfrm>
          <a:prstGeom prst="ellipse">
            <a:avLst/>
          </a:prstGeom>
          <a:noFill/>
          <a:ln w="19050" cap="flat" cmpd="sng" algn="ctr">
            <a:solidFill>
              <a:srgbClr val="595959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185547" y="3583347"/>
            <a:ext cx="618736" cy="374204"/>
          </a:xfrm>
          <a:prstGeom prst="rect">
            <a:avLst/>
          </a:prstGeom>
          <a:noFill/>
          <a:effectLst/>
        </p:spPr>
        <p:txBody>
          <a:bodyPr wrap="square" lIns="45720" rIns="45720" rtlCol="0">
            <a:noAutofit/>
          </a:bodyPr>
          <a:lstStyle/>
          <a:p>
            <a:pPr>
              <a:lnSpc>
                <a:spcPct val="85000"/>
              </a:lnSpc>
              <a:spcBef>
                <a:spcPts val="700"/>
              </a:spcBef>
            </a:pPr>
            <a:r>
              <a:rPr lang="en-US" sz="800" dirty="0" smtClean="0">
                <a:solidFill>
                  <a:prstClr val="black"/>
                </a:solidFill>
              </a:rPr>
              <a:t>Inter-Switch Connection (ISC)</a:t>
            </a:r>
          </a:p>
        </p:txBody>
      </p:sp>
      <p:sp>
        <p:nvSpPr>
          <p:cNvPr id="72" name="Freeform 71"/>
          <p:cNvSpPr/>
          <p:nvPr/>
        </p:nvSpPr>
        <p:spPr>
          <a:xfrm>
            <a:off x="6903795" y="3696703"/>
            <a:ext cx="1237472" cy="161477"/>
          </a:xfrm>
          <a:custGeom>
            <a:avLst/>
            <a:gdLst>
              <a:gd name="connsiteX0" fmla="*/ 1237472 w 1237472"/>
              <a:gd name="connsiteY0" fmla="*/ 119411 h 215302"/>
              <a:gd name="connsiteX1" fmla="*/ 466766 w 1237472"/>
              <a:gd name="connsiteY1" fmla="*/ 195400 h 215302"/>
              <a:gd name="connsiteX2" fmla="*/ 0 w 1237472"/>
              <a:gd name="connsiteY2" fmla="*/ 0 h 21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7472" h="215302">
                <a:moveTo>
                  <a:pt x="1237472" y="119411"/>
                </a:moveTo>
                <a:cubicBezTo>
                  <a:pt x="955241" y="167356"/>
                  <a:pt x="673011" y="215302"/>
                  <a:pt x="466766" y="195400"/>
                </a:cubicBezTo>
                <a:cubicBezTo>
                  <a:pt x="260521" y="175498"/>
                  <a:pt x="0" y="0"/>
                  <a:pt x="0" y="0"/>
                </a:cubicBezTo>
              </a:path>
            </a:pathLst>
          </a:custGeom>
          <a:ln w="12700" cap="flat" cmpd="sng" algn="ctr">
            <a:solidFill>
              <a:srgbClr val="595959"/>
            </a:solidFill>
            <a:prstDash val="solid"/>
            <a:round/>
            <a:headEnd type="none" w="med" len="med"/>
            <a:tailEnd type="stealth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5" name="Notched Right Arrow 54"/>
          <p:cNvSpPr/>
          <p:nvPr/>
        </p:nvSpPr>
        <p:spPr>
          <a:xfrm rot="16200000">
            <a:off x="5519770" y="3829660"/>
            <a:ext cx="814145" cy="303956"/>
          </a:xfrm>
          <a:prstGeom prst="notchedRightArrow">
            <a:avLst>
              <a:gd name="adj1" fmla="val 50000"/>
              <a:gd name="adj2" fmla="val 96424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Notched Right Arrow 55"/>
          <p:cNvSpPr/>
          <p:nvPr/>
        </p:nvSpPr>
        <p:spPr>
          <a:xfrm rot="16200000">
            <a:off x="5520199" y="2918107"/>
            <a:ext cx="814145" cy="303956"/>
          </a:xfrm>
          <a:prstGeom prst="notchedRightArrow">
            <a:avLst>
              <a:gd name="adj1" fmla="val 50000"/>
              <a:gd name="adj2" fmla="val 96424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Notched Right Arrow 56"/>
          <p:cNvSpPr/>
          <p:nvPr/>
        </p:nvSpPr>
        <p:spPr>
          <a:xfrm rot="18354832">
            <a:off x="6012465" y="1725256"/>
            <a:ext cx="602792" cy="303956"/>
          </a:xfrm>
          <a:prstGeom prst="notchedRightArrow">
            <a:avLst>
              <a:gd name="adj1" fmla="val 50000"/>
              <a:gd name="adj2" fmla="val 96424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8" name="Notched Right Arrow 57"/>
          <p:cNvSpPr/>
          <p:nvPr/>
        </p:nvSpPr>
        <p:spPr>
          <a:xfrm rot="19564754">
            <a:off x="5916952" y="3826558"/>
            <a:ext cx="1592092" cy="227967"/>
          </a:xfrm>
          <a:prstGeom prst="notchedRightArrow">
            <a:avLst>
              <a:gd name="adj1" fmla="val 50000"/>
              <a:gd name="adj2" fmla="val 9642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Notched Right Arrow 58"/>
          <p:cNvSpPr/>
          <p:nvPr/>
        </p:nvSpPr>
        <p:spPr>
          <a:xfrm rot="18870181">
            <a:off x="6213937" y="2923060"/>
            <a:ext cx="1189270" cy="303956"/>
          </a:xfrm>
          <a:prstGeom prst="notchedRightArrow">
            <a:avLst>
              <a:gd name="adj1" fmla="val 50000"/>
              <a:gd name="adj2" fmla="val 96424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Notched Right Arrow 59"/>
          <p:cNvSpPr/>
          <p:nvPr/>
        </p:nvSpPr>
        <p:spPr>
          <a:xfrm rot="16200000">
            <a:off x="7214012" y="2950990"/>
            <a:ext cx="814145" cy="303956"/>
          </a:xfrm>
          <a:prstGeom prst="notchedRightArrow">
            <a:avLst>
              <a:gd name="adj1" fmla="val 50000"/>
              <a:gd name="adj2" fmla="val 9642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2" name="Notched Right Arrow 61"/>
          <p:cNvSpPr/>
          <p:nvPr/>
        </p:nvSpPr>
        <p:spPr>
          <a:xfrm rot="2729819" flipH="1">
            <a:off x="6181804" y="2947801"/>
            <a:ext cx="1189270" cy="303956"/>
          </a:xfrm>
          <a:prstGeom prst="notchedRightArrow">
            <a:avLst>
              <a:gd name="adj1" fmla="val 50000"/>
              <a:gd name="adj2" fmla="val 9642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3" name="Notched Right Arrow 62"/>
          <p:cNvSpPr/>
          <p:nvPr/>
        </p:nvSpPr>
        <p:spPr>
          <a:xfrm rot="3245168" flipH="1">
            <a:off x="7022843" y="1709602"/>
            <a:ext cx="602792" cy="303956"/>
          </a:xfrm>
          <a:prstGeom prst="notchedRightArrow">
            <a:avLst>
              <a:gd name="adj1" fmla="val 50000"/>
              <a:gd name="adj2" fmla="val 96424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1" name="Notched Right Arrow 60"/>
          <p:cNvSpPr/>
          <p:nvPr/>
        </p:nvSpPr>
        <p:spPr>
          <a:xfrm rot="3245168" flipH="1">
            <a:off x="7022413" y="1709290"/>
            <a:ext cx="602792" cy="303956"/>
          </a:xfrm>
          <a:prstGeom prst="notchedRightArrow">
            <a:avLst>
              <a:gd name="adj1" fmla="val 50000"/>
              <a:gd name="adj2" fmla="val 9642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7" name="Notched Right Arrow 76"/>
          <p:cNvSpPr/>
          <p:nvPr/>
        </p:nvSpPr>
        <p:spPr>
          <a:xfrm rot="18354832">
            <a:off x="6023749" y="1717432"/>
            <a:ext cx="602792" cy="303956"/>
          </a:xfrm>
          <a:prstGeom prst="notchedRightArrow">
            <a:avLst>
              <a:gd name="adj1" fmla="val 50000"/>
              <a:gd name="adj2" fmla="val 9642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33350" y="1417365"/>
            <a:ext cx="5200650" cy="3573486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584A83"/>
                </a:solidFill>
              </a:rPr>
              <a:t>MLAG </a:t>
            </a:r>
            <a:r>
              <a:rPr lang="ru-RU" sz="2000" dirty="0">
                <a:solidFill>
                  <a:srgbClr val="584A83"/>
                </a:solidFill>
              </a:rPr>
              <a:t>-</a:t>
            </a:r>
            <a:r>
              <a:rPr lang="en-US" sz="2000" dirty="0">
                <a:solidFill>
                  <a:srgbClr val="584A83"/>
                </a:solidFill>
              </a:rPr>
              <a:t> </a:t>
            </a:r>
            <a:r>
              <a:rPr lang="en-US" sz="2000" dirty="0" err="1">
                <a:solidFill>
                  <a:srgbClr val="584A83"/>
                </a:solidFill>
              </a:rPr>
              <a:t>Multiswitch</a:t>
            </a:r>
            <a:r>
              <a:rPr lang="en-US" sz="2000" dirty="0">
                <a:solidFill>
                  <a:srgbClr val="584A83"/>
                </a:solidFill>
              </a:rPr>
              <a:t> LAG</a:t>
            </a:r>
          </a:p>
          <a:p>
            <a:pPr marL="342900" indent="-342900">
              <a:buFont typeface="Arial"/>
              <a:buChar char="•"/>
            </a:pPr>
            <a:r>
              <a:rPr lang="ru-RU" sz="2000" dirty="0">
                <a:solidFill>
                  <a:srgbClr val="584A83"/>
                </a:solidFill>
              </a:rPr>
              <a:t>Объединение двух коммутаторов в виртуальный коммутатор с синхронизацией таблиц коммутации</a:t>
            </a:r>
          </a:p>
          <a:p>
            <a:pPr marL="342900" indent="-342900">
              <a:buFont typeface="Arial"/>
              <a:buChar char="•"/>
            </a:pPr>
            <a:r>
              <a:rPr lang="ru-RU" sz="2000" dirty="0">
                <a:solidFill>
                  <a:srgbClr val="584A83"/>
                </a:solidFill>
              </a:rPr>
              <a:t>Выглядит для других коммутаторов одним коммутатором, поэтому возможно использовать группу каналов (</a:t>
            </a:r>
            <a:r>
              <a:rPr lang="en-US" sz="2000" dirty="0">
                <a:solidFill>
                  <a:srgbClr val="584A83"/>
                </a:solidFill>
              </a:rPr>
              <a:t>LAG)</a:t>
            </a:r>
            <a:r>
              <a:rPr lang="ru-RU" sz="2000" dirty="0">
                <a:solidFill>
                  <a:srgbClr val="584A83"/>
                </a:solidFill>
              </a:rPr>
              <a:t>, которая работает с обоими коммутаторами </a:t>
            </a:r>
            <a:r>
              <a:rPr lang="ru-RU" sz="2000" dirty="0" smtClean="0">
                <a:solidFill>
                  <a:srgbClr val="584A83"/>
                </a:solidFill>
              </a:rPr>
              <a:t>одновременно</a:t>
            </a:r>
            <a:endParaRPr lang="en-US" sz="2000" dirty="0">
              <a:solidFill>
                <a:srgbClr val="584A83"/>
              </a:solidFill>
            </a:endParaRPr>
          </a:p>
        </p:txBody>
      </p: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 </a:t>
            </a:r>
            <a:fld id="{E0945A5B-6FD1-4E75-90E0-1022EA54FCBA}" type="slidenum">
              <a:rPr lang="en-US" smtClean="0">
                <a:solidFill>
                  <a:prstClr val="white"/>
                </a:solidFill>
              </a:rPr>
              <a:pPr/>
              <a:t>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6" name="Content Placeholder 6"/>
          <p:cNvSpPr txBox="1">
            <a:spLocks/>
          </p:cNvSpPr>
          <p:nvPr/>
        </p:nvSpPr>
        <p:spPr>
          <a:xfrm>
            <a:off x="238124" y="732145"/>
            <a:ext cx="8461376" cy="6024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800"/>
              </a:spcBef>
              <a:buFont typeface="Arial" pitchFamily="34" charset="0"/>
              <a:buNone/>
              <a:defRPr sz="2400" b="1" kern="1200">
                <a:solidFill>
                  <a:srgbClr val="74639B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25425" indent="-22542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63550" indent="-176213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795338" indent="-2222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39825" indent="-22542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Меньше конфигурирования и увеличение пропускной способности!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76507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2" grpId="0" animBg="1"/>
      <p:bldP spid="62" grpId="1" animBg="1"/>
      <p:bldP spid="63" grpId="0" animBg="1"/>
      <p:bldP spid="61" grpId="0" animBg="1"/>
      <p:bldP spid="61" grpId="1" animBg="1"/>
      <p:bldP spid="77" grpId="0" animBg="1"/>
      <p:bldP spid="7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4" name="Straight Connector 123"/>
          <p:cNvCxnSpPr/>
          <p:nvPr/>
        </p:nvCxnSpPr>
        <p:spPr>
          <a:xfrm>
            <a:off x="5610297" y="2856518"/>
            <a:ext cx="1278398" cy="4940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2202079" y="948909"/>
            <a:ext cx="890062" cy="4963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612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1" y="0"/>
            <a:ext cx="7013001" cy="764553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Топология типа </a:t>
            </a:r>
            <a:r>
              <a:rPr lang="ru-RU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«Кольцо»</a:t>
            </a:r>
            <a:endParaRPr lang="en-US" sz="2800" dirty="0" smtClean="0">
              <a:solidFill>
                <a:srgbClr val="7F7F7F"/>
              </a:solidFill>
              <a:latin typeface="Arial" pitchFamily="34" charset="0"/>
            </a:endParaRPr>
          </a:p>
        </p:txBody>
      </p:sp>
      <p:sp>
        <p:nvSpPr>
          <p:cNvPr id="68611" name="Oval 2"/>
          <p:cNvSpPr>
            <a:spLocks noChangeArrowheads="1"/>
          </p:cNvSpPr>
          <p:nvPr/>
        </p:nvSpPr>
        <p:spPr bwMode="auto">
          <a:xfrm>
            <a:off x="2756287" y="1215148"/>
            <a:ext cx="1868488" cy="154186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3" name="AutoShape 4"/>
          <p:cNvSpPr>
            <a:spLocks noChangeArrowheads="1"/>
          </p:cNvSpPr>
          <p:nvPr/>
        </p:nvSpPr>
        <p:spPr bwMode="auto">
          <a:xfrm>
            <a:off x="2390329" y="3518463"/>
            <a:ext cx="1231900" cy="590788"/>
          </a:xfrm>
          <a:prstGeom prst="can">
            <a:avLst>
              <a:gd name="adj" fmla="val 25258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8615" name="Oval 6"/>
          <p:cNvSpPr>
            <a:spLocks noChangeArrowheads="1"/>
          </p:cNvSpPr>
          <p:nvPr/>
        </p:nvSpPr>
        <p:spPr bwMode="auto">
          <a:xfrm>
            <a:off x="1813312" y="1077035"/>
            <a:ext cx="2844800" cy="18097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6" name="Oval 7"/>
          <p:cNvSpPr>
            <a:spLocks noChangeArrowheads="1"/>
          </p:cNvSpPr>
          <p:nvPr/>
        </p:nvSpPr>
        <p:spPr bwMode="auto">
          <a:xfrm>
            <a:off x="4670812" y="1077035"/>
            <a:ext cx="2844800" cy="18097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7" name="Text Box 8"/>
          <p:cNvSpPr txBox="1">
            <a:spLocks noChangeArrowheads="1"/>
          </p:cNvSpPr>
          <p:nvPr/>
        </p:nvSpPr>
        <p:spPr bwMode="auto">
          <a:xfrm>
            <a:off x="1945605" y="1477802"/>
            <a:ext cx="102729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000" b="1" dirty="0">
                <a:solidFill>
                  <a:schemeClr val="tx1"/>
                </a:solidFill>
                <a:cs typeface="Arial" pitchFamily="34" charset="0"/>
              </a:rPr>
              <a:t>Master </a:t>
            </a:r>
            <a:r>
              <a:rPr lang="en-US" sz="1000" b="1" dirty="0" smtClean="0">
                <a:solidFill>
                  <a:schemeClr val="tx1"/>
                </a:solidFill>
                <a:cs typeface="Arial" pitchFamily="34" charset="0"/>
              </a:rPr>
              <a:t>2</a:t>
            </a:r>
            <a:endParaRPr lang="en-US" sz="10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8618" name="Text Box 9"/>
          <p:cNvSpPr txBox="1">
            <a:spLocks noChangeArrowheads="1"/>
          </p:cNvSpPr>
          <p:nvPr/>
        </p:nvSpPr>
        <p:spPr bwMode="auto">
          <a:xfrm>
            <a:off x="5503043" y="1162957"/>
            <a:ext cx="112236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000" b="1" dirty="0">
                <a:solidFill>
                  <a:schemeClr val="tx1"/>
                </a:solidFill>
                <a:cs typeface="Arial" pitchFamily="34" charset="0"/>
              </a:rPr>
              <a:t>Master </a:t>
            </a:r>
            <a:r>
              <a:rPr lang="en-US" sz="1000" b="1" dirty="0" smtClean="0">
                <a:solidFill>
                  <a:schemeClr val="tx1"/>
                </a:solidFill>
                <a:cs typeface="Arial" pitchFamily="34" charset="0"/>
              </a:rPr>
              <a:t>3</a:t>
            </a:r>
            <a:endParaRPr lang="en-US" sz="10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8619" name="Arc 10"/>
          <p:cNvSpPr>
            <a:spLocks/>
          </p:cNvSpPr>
          <p:nvPr/>
        </p:nvSpPr>
        <p:spPr bwMode="auto">
          <a:xfrm>
            <a:off x="2556907" y="1970388"/>
            <a:ext cx="987425" cy="1022156"/>
          </a:xfrm>
          <a:custGeom>
            <a:avLst/>
            <a:gdLst>
              <a:gd name="T0" fmla="*/ 2147483647 w 11831"/>
              <a:gd name="T1" fmla="*/ 2147483647 h 20938"/>
              <a:gd name="T2" fmla="*/ 0 w 11831"/>
              <a:gd name="T3" fmla="*/ 2147483647 h 20938"/>
              <a:gd name="T4" fmla="*/ 2147483647 w 11831"/>
              <a:gd name="T5" fmla="*/ 0 h 20938"/>
              <a:gd name="T6" fmla="*/ 0 60000 65536"/>
              <a:gd name="T7" fmla="*/ 0 60000 65536"/>
              <a:gd name="T8" fmla="*/ 0 60000 65536"/>
              <a:gd name="T9" fmla="*/ 0 w 11831"/>
              <a:gd name="T10" fmla="*/ 0 h 20938"/>
              <a:gd name="T11" fmla="*/ 11831 w 11831"/>
              <a:gd name="T12" fmla="*/ 20938 h 209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831" h="20938" fill="none" extrusionOk="0">
                <a:moveTo>
                  <a:pt x="6525" y="20938"/>
                </a:moveTo>
                <a:cubicBezTo>
                  <a:pt x="4206" y="20350"/>
                  <a:pt x="2001" y="19382"/>
                  <a:pt x="0" y="18071"/>
                </a:cubicBezTo>
              </a:path>
              <a:path w="11831" h="20938" stroke="0" extrusionOk="0">
                <a:moveTo>
                  <a:pt x="6525" y="20938"/>
                </a:moveTo>
                <a:cubicBezTo>
                  <a:pt x="4206" y="20350"/>
                  <a:pt x="2001" y="19382"/>
                  <a:pt x="0" y="18071"/>
                </a:cubicBezTo>
                <a:lnTo>
                  <a:pt x="11831" y="0"/>
                </a:lnTo>
                <a:close/>
              </a:path>
            </a:pathLst>
          </a:cu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0" name="Arc 11"/>
          <p:cNvSpPr>
            <a:spLocks/>
          </p:cNvSpPr>
          <p:nvPr/>
        </p:nvSpPr>
        <p:spPr bwMode="auto">
          <a:xfrm>
            <a:off x="5974150" y="1900948"/>
            <a:ext cx="927100" cy="1029891"/>
          </a:xfrm>
          <a:custGeom>
            <a:avLst/>
            <a:gdLst>
              <a:gd name="T0" fmla="*/ 2147483647 w 11106"/>
              <a:gd name="T1" fmla="*/ 2147483647 h 21034"/>
              <a:gd name="T2" fmla="*/ 2147483647 w 11106"/>
              <a:gd name="T3" fmla="*/ 2147483647 h 21034"/>
              <a:gd name="T4" fmla="*/ 0 w 11106"/>
              <a:gd name="T5" fmla="*/ 0 h 21034"/>
              <a:gd name="T6" fmla="*/ 0 60000 65536"/>
              <a:gd name="T7" fmla="*/ 0 60000 65536"/>
              <a:gd name="T8" fmla="*/ 0 60000 65536"/>
              <a:gd name="T9" fmla="*/ 0 w 11106"/>
              <a:gd name="T10" fmla="*/ 0 h 21034"/>
              <a:gd name="T11" fmla="*/ 11106 w 11106"/>
              <a:gd name="T12" fmla="*/ 21034 h 210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106" h="21034" fill="none" extrusionOk="0">
                <a:moveTo>
                  <a:pt x="11106" y="18526"/>
                </a:moveTo>
                <a:cubicBezTo>
                  <a:pt x="9183" y="19678"/>
                  <a:pt x="7093" y="20524"/>
                  <a:pt x="4911" y="21034"/>
                </a:cubicBezTo>
              </a:path>
              <a:path w="11106" h="21034" stroke="0" extrusionOk="0">
                <a:moveTo>
                  <a:pt x="11106" y="18526"/>
                </a:moveTo>
                <a:cubicBezTo>
                  <a:pt x="9183" y="19678"/>
                  <a:pt x="7093" y="20524"/>
                  <a:pt x="4911" y="21034"/>
                </a:cubicBez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chemeClr val="accent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1" name="Text Box 12"/>
          <p:cNvSpPr txBox="1">
            <a:spLocks noChangeArrowheads="1"/>
          </p:cNvSpPr>
          <p:nvPr/>
        </p:nvSpPr>
        <p:spPr bwMode="auto">
          <a:xfrm>
            <a:off x="1973021" y="1825939"/>
            <a:ext cx="9302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400" b="1" dirty="0">
                <a:solidFill>
                  <a:schemeClr val="accent2"/>
                </a:solidFill>
                <a:cs typeface="Arial" pitchFamily="34" charset="0"/>
              </a:rPr>
              <a:t>Ring 1</a:t>
            </a:r>
          </a:p>
        </p:txBody>
      </p:sp>
      <p:sp>
        <p:nvSpPr>
          <p:cNvPr id="68622" name="Text Box 13"/>
          <p:cNvSpPr txBox="1">
            <a:spLocks noChangeArrowheads="1"/>
          </p:cNvSpPr>
          <p:nvPr/>
        </p:nvSpPr>
        <p:spPr bwMode="auto">
          <a:xfrm>
            <a:off x="5597912" y="1758072"/>
            <a:ext cx="990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600" b="1" dirty="0">
                <a:solidFill>
                  <a:schemeClr val="accent2"/>
                </a:solidFill>
                <a:cs typeface="Arial" pitchFamily="34" charset="0"/>
              </a:rPr>
              <a:t>Ring 3</a:t>
            </a:r>
          </a:p>
        </p:txBody>
      </p:sp>
      <p:sp>
        <p:nvSpPr>
          <p:cNvPr id="68623" name="Line 14"/>
          <p:cNvSpPr>
            <a:spLocks noChangeShapeType="1"/>
          </p:cNvSpPr>
          <p:nvPr/>
        </p:nvSpPr>
        <p:spPr bwMode="auto">
          <a:xfrm>
            <a:off x="4670812" y="1767598"/>
            <a:ext cx="0" cy="36195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24" name="Text Box 15"/>
          <p:cNvSpPr txBox="1">
            <a:spLocks noChangeArrowheads="1"/>
          </p:cNvSpPr>
          <p:nvPr/>
        </p:nvSpPr>
        <p:spPr bwMode="auto">
          <a:xfrm>
            <a:off x="4143762" y="986548"/>
            <a:ext cx="10541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400" b="1">
                <a:solidFill>
                  <a:schemeClr val="tx1"/>
                </a:solidFill>
                <a:cs typeface="Arial" pitchFamily="34" charset="0"/>
              </a:rPr>
              <a:t>Controller</a:t>
            </a:r>
          </a:p>
        </p:txBody>
      </p:sp>
      <p:sp>
        <p:nvSpPr>
          <p:cNvPr id="68625" name="Text Box 16"/>
          <p:cNvSpPr txBox="1">
            <a:spLocks noChangeArrowheads="1"/>
          </p:cNvSpPr>
          <p:nvPr/>
        </p:nvSpPr>
        <p:spPr bwMode="auto">
          <a:xfrm>
            <a:off x="4258062" y="2691523"/>
            <a:ext cx="863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400" b="1">
                <a:solidFill>
                  <a:schemeClr val="tx1"/>
                </a:solidFill>
                <a:cs typeface="Arial" pitchFamily="34" charset="0"/>
              </a:rPr>
              <a:t>Partner</a:t>
            </a:r>
          </a:p>
        </p:txBody>
      </p:sp>
      <p:sp>
        <p:nvSpPr>
          <p:cNvPr id="68626" name="Text Box 17"/>
          <p:cNvSpPr txBox="1">
            <a:spLocks noChangeArrowheads="1"/>
          </p:cNvSpPr>
          <p:nvPr/>
        </p:nvSpPr>
        <p:spPr bwMode="auto">
          <a:xfrm>
            <a:off x="3870712" y="1824747"/>
            <a:ext cx="1498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200" b="1">
                <a:solidFill>
                  <a:schemeClr val="tx1"/>
                </a:solidFill>
                <a:cs typeface="Arial" pitchFamily="34" charset="0"/>
              </a:rPr>
              <a:t>Common   Link</a:t>
            </a:r>
          </a:p>
        </p:txBody>
      </p:sp>
      <p:sp>
        <p:nvSpPr>
          <p:cNvPr id="68627" name="Text Box 18"/>
          <p:cNvSpPr txBox="1">
            <a:spLocks noChangeArrowheads="1"/>
          </p:cNvSpPr>
          <p:nvPr/>
        </p:nvSpPr>
        <p:spPr bwMode="auto">
          <a:xfrm>
            <a:off x="3146380" y="2027439"/>
            <a:ext cx="9302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600" b="1" dirty="0">
                <a:solidFill>
                  <a:schemeClr val="accent2"/>
                </a:solidFill>
                <a:cs typeface="Arial" pitchFamily="34" charset="0"/>
              </a:rPr>
              <a:t>Ring 2</a:t>
            </a:r>
          </a:p>
        </p:txBody>
      </p:sp>
      <p:sp>
        <p:nvSpPr>
          <p:cNvPr id="68628" name="Arc 19"/>
          <p:cNvSpPr>
            <a:spLocks/>
          </p:cNvSpPr>
          <p:nvPr/>
        </p:nvSpPr>
        <p:spPr bwMode="auto">
          <a:xfrm rot="7930112" flipH="1">
            <a:off x="3263097" y="1200860"/>
            <a:ext cx="664369" cy="1366838"/>
          </a:xfrm>
          <a:custGeom>
            <a:avLst/>
            <a:gdLst>
              <a:gd name="T0" fmla="*/ 2147483647 w 10607"/>
              <a:gd name="T1" fmla="*/ 2147483647 h 20938"/>
              <a:gd name="T2" fmla="*/ 0 w 10607"/>
              <a:gd name="T3" fmla="*/ 2147483647 h 20938"/>
              <a:gd name="T4" fmla="*/ 2147483647 w 10607"/>
              <a:gd name="T5" fmla="*/ 0 h 20938"/>
              <a:gd name="T6" fmla="*/ 0 60000 65536"/>
              <a:gd name="T7" fmla="*/ 0 60000 65536"/>
              <a:gd name="T8" fmla="*/ 0 60000 65536"/>
              <a:gd name="T9" fmla="*/ 0 w 10607"/>
              <a:gd name="T10" fmla="*/ 0 h 20938"/>
              <a:gd name="T11" fmla="*/ 10607 w 10607"/>
              <a:gd name="T12" fmla="*/ 20938 h 209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07" h="20938" fill="none" extrusionOk="0">
                <a:moveTo>
                  <a:pt x="5301" y="20938"/>
                </a:moveTo>
                <a:cubicBezTo>
                  <a:pt x="3448" y="20468"/>
                  <a:pt x="1665" y="19755"/>
                  <a:pt x="0" y="18816"/>
                </a:cubicBezTo>
              </a:path>
              <a:path w="10607" h="20938" stroke="0" extrusionOk="0">
                <a:moveTo>
                  <a:pt x="5301" y="20938"/>
                </a:moveTo>
                <a:cubicBezTo>
                  <a:pt x="3448" y="20468"/>
                  <a:pt x="1665" y="19755"/>
                  <a:pt x="0" y="18816"/>
                </a:cubicBezTo>
                <a:lnTo>
                  <a:pt x="10607" y="0"/>
                </a:lnTo>
                <a:close/>
              </a:path>
            </a:pathLst>
          </a:cu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2978800" y="1394800"/>
            <a:ext cx="8102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000" b="1" dirty="0">
                <a:solidFill>
                  <a:schemeClr val="tx1"/>
                </a:solidFill>
                <a:cs typeface="Arial" pitchFamily="34" charset="0"/>
              </a:rPr>
              <a:t>Master </a:t>
            </a:r>
            <a:r>
              <a:rPr lang="en-US" sz="1000" b="1" dirty="0" smtClean="0">
                <a:solidFill>
                  <a:schemeClr val="tx1"/>
                </a:solidFill>
                <a:cs typeface="Arial" pitchFamily="34" charset="0"/>
              </a:rPr>
              <a:t>1</a:t>
            </a:r>
            <a:endParaRPr lang="en-US" sz="1000" b="1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34" name="Picture 33" descr="SummitX670_stack_Top_Fro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9323" y="2295125"/>
            <a:ext cx="856401" cy="256278"/>
          </a:xfrm>
          <a:prstGeom prst="rect">
            <a:avLst/>
          </a:prstGeom>
        </p:spPr>
      </p:pic>
      <p:pic>
        <p:nvPicPr>
          <p:cNvPr id="35" name="Picture 34" descr="SummitX670_stack_Top_Fro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22221" y="1393951"/>
            <a:ext cx="856401" cy="256278"/>
          </a:xfrm>
          <a:prstGeom prst="rect">
            <a:avLst/>
          </a:prstGeom>
        </p:spPr>
      </p:pic>
      <p:pic>
        <p:nvPicPr>
          <p:cNvPr id="42" name="Picture 41" descr="SummitX670_stack_Top_Fro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23266" y="2697537"/>
            <a:ext cx="856401" cy="256278"/>
          </a:xfrm>
          <a:prstGeom prst="rect">
            <a:avLst/>
          </a:prstGeom>
        </p:spPr>
      </p:pic>
      <p:cxnSp>
        <p:nvCxnSpPr>
          <p:cNvPr id="84" name="Straight Connector 83"/>
          <p:cNvCxnSpPr/>
          <p:nvPr/>
        </p:nvCxnSpPr>
        <p:spPr>
          <a:xfrm flipH="1">
            <a:off x="3146707" y="932852"/>
            <a:ext cx="150733" cy="3877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1650416" y="1125534"/>
            <a:ext cx="55368" cy="10281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1932137" y="1104774"/>
            <a:ext cx="330398" cy="3064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Picture 31" descr="SummitX670_stack_Top_Fro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82539" y="2045743"/>
            <a:ext cx="856401" cy="256278"/>
          </a:xfrm>
          <a:prstGeom prst="rect">
            <a:avLst/>
          </a:prstGeom>
        </p:spPr>
      </p:pic>
      <p:pic>
        <p:nvPicPr>
          <p:cNvPr id="31" name="Picture 30" descr="SummitX670_stack_Top_Fro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49815" y="1319324"/>
            <a:ext cx="856401" cy="256278"/>
          </a:xfrm>
          <a:prstGeom prst="rect">
            <a:avLst/>
          </a:prstGeom>
        </p:spPr>
      </p:pic>
      <p:pic>
        <p:nvPicPr>
          <p:cNvPr id="37" name="Picture 36" descr="SummitX670_stack_Top_Fro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0816" y="1212582"/>
            <a:ext cx="856401" cy="256278"/>
          </a:xfrm>
          <a:prstGeom prst="rect">
            <a:avLst/>
          </a:prstGeom>
        </p:spPr>
      </p:pic>
      <p:cxnSp>
        <p:nvCxnSpPr>
          <p:cNvPr id="96" name="Straight Connector 95"/>
          <p:cNvCxnSpPr/>
          <p:nvPr/>
        </p:nvCxnSpPr>
        <p:spPr>
          <a:xfrm>
            <a:off x="1017738" y="2346960"/>
            <a:ext cx="1811575" cy="1014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1011440" y="2346960"/>
            <a:ext cx="1538262" cy="4358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V="1">
            <a:off x="1803668" y="2454107"/>
            <a:ext cx="889619" cy="4700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V="1">
            <a:off x="2088724" y="2771501"/>
            <a:ext cx="385408" cy="2720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 descr="SummitX670_stack_Top_Fro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38764" y="2295125"/>
            <a:ext cx="856401" cy="256278"/>
          </a:xfrm>
          <a:prstGeom prst="rect">
            <a:avLst/>
          </a:prstGeom>
        </p:spPr>
      </p:pic>
      <p:pic>
        <p:nvPicPr>
          <p:cNvPr id="33" name="Picture 32" descr="SummitX670_stack_Top_Fro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3812" y="2640859"/>
            <a:ext cx="856401" cy="256278"/>
          </a:xfrm>
          <a:prstGeom prst="rect">
            <a:avLst/>
          </a:prstGeom>
        </p:spPr>
      </p:pic>
      <p:cxnSp>
        <p:nvCxnSpPr>
          <p:cNvPr id="126" name="Straight Connector 125"/>
          <p:cNvCxnSpPr/>
          <p:nvPr/>
        </p:nvCxnSpPr>
        <p:spPr>
          <a:xfrm>
            <a:off x="7171674" y="2619957"/>
            <a:ext cx="108726" cy="7183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7590238" y="1921337"/>
            <a:ext cx="740282" cy="6986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7179232" y="2574615"/>
            <a:ext cx="1000454" cy="608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V="1">
            <a:off x="7733822" y="1719600"/>
            <a:ext cx="734291" cy="2357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7167044" y="1399901"/>
            <a:ext cx="1301068" cy="21065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V="1">
            <a:off x="7287957" y="930422"/>
            <a:ext cx="484908" cy="4014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V="1">
            <a:off x="6139290" y="953092"/>
            <a:ext cx="1089471" cy="1180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6139289" y="719769"/>
            <a:ext cx="944628" cy="651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5720727" y="794936"/>
            <a:ext cx="48269" cy="2705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Picture 37" descr="SummitX670_stack_Top_Fro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433" y="968867"/>
            <a:ext cx="856401" cy="256278"/>
          </a:xfrm>
          <a:prstGeom prst="rect">
            <a:avLst/>
          </a:prstGeom>
        </p:spPr>
      </p:pic>
      <p:pic>
        <p:nvPicPr>
          <p:cNvPr id="39" name="Picture 38" descr="SummitX670_stack_Top_Fro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12000" y="1274926"/>
            <a:ext cx="856401" cy="256278"/>
          </a:xfrm>
          <a:prstGeom prst="rect">
            <a:avLst/>
          </a:prstGeom>
        </p:spPr>
      </p:pic>
      <p:pic>
        <p:nvPicPr>
          <p:cNvPr id="40" name="Picture 39" descr="SummitX670_stack_Top_Fro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8092" y="1864375"/>
            <a:ext cx="856401" cy="256278"/>
          </a:xfrm>
          <a:prstGeom prst="rect">
            <a:avLst/>
          </a:prstGeom>
        </p:spPr>
      </p:pic>
      <p:pic>
        <p:nvPicPr>
          <p:cNvPr id="41" name="Picture 40" descr="SummitX670_stack_Top_Fro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4899" y="2442487"/>
            <a:ext cx="856401" cy="256278"/>
          </a:xfrm>
          <a:prstGeom prst="rect">
            <a:avLst/>
          </a:prstGeom>
        </p:spPr>
      </p:pic>
      <p:pic>
        <p:nvPicPr>
          <p:cNvPr id="82" name="Picture 81" descr="SummitX670_stack_Top_Fro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360" y="3269021"/>
            <a:ext cx="856401" cy="256278"/>
          </a:xfrm>
          <a:prstGeom prst="rect">
            <a:avLst/>
          </a:prstGeom>
        </p:spPr>
      </p:pic>
      <p:pic>
        <p:nvPicPr>
          <p:cNvPr id="85" name="Picture 84" descr="SummitX670_stack_Top_Fro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2200" y="3210139"/>
            <a:ext cx="856401" cy="256278"/>
          </a:xfrm>
          <a:prstGeom prst="rect">
            <a:avLst/>
          </a:prstGeom>
        </p:spPr>
      </p:pic>
      <p:pic>
        <p:nvPicPr>
          <p:cNvPr id="86" name="Picture 85" descr="SummitX670_stack_Top_Fro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0684" y="2861582"/>
            <a:ext cx="856401" cy="256278"/>
          </a:xfrm>
          <a:prstGeom prst="rect">
            <a:avLst/>
          </a:prstGeom>
        </p:spPr>
      </p:pic>
      <p:pic>
        <p:nvPicPr>
          <p:cNvPr id="87" name="Picture 86" descr="SummitX670_stack_Top_Fro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1136" y="2945481"/>
            <a:ext cx="856401" cy="256278"/>
          </a:xfrm>
          <a:prstGeom prst="rect">
            <a:avLst/>
          </a:prstGeom>
        </p:spPr>
      </p:pic>
      <p:pic>
        <p:nvPicPr>
          <p:cNvPr id="90" name="Picture 89" descr="SummitX670_stack_Top_Fro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593" y="2197828"/>
            <a:ext cx="856401" cy="256278"/>
          </a:xfrm>
          <a:prstGeom prst="rect">
            <a:avLst/>
          </a:prstGeom>
        </p:spPr>
      </p:pic>
      <p:pic>
        <p:nvPicPr>
          <p:cNvPr id="92" name="Picture 91" descr="SummitX670_stack_Top_Fro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56288" y="772899"/>
            <a:ext cx="856401" cy="256278"/>
          </a:xfrm>
          <a:prstGeom prst="rect">
            <a:avLst/>
          </a:prstGeom>
        </p:spPr>
      </p:pic>
      <p:pic>
        <p:nvPicPr>
          <p:cNvPr id="97" name="Picture 96" descr="SummitX670_stack_Top_Fro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31249" y="664068"/>
            <a:ext cx="856401" cy="256278"/>
          </a:xfrm>
          <a:prstGeom prst="rect">
            <a:avLst/>
          </a:prstGeom>
        </p:spPr>
      </p:pic>
      <p:pic>
        <p:nvPicPr>
          <p:cNvPr id="99" name="Picture 98" descr="SummitX670_stack_Top_Fro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1088" y="605185"/>
            <a:ext cx="856401" cy="256278"/>
          </a:xfrm>
          <a:prstGeom prst="rect">
            <a:avLst/>
          </a:prstGeom>
        </p:spPr>
      </p:pic>
      <p:pic>
        <p:nvPicPr>
          <p:cNvPr id="101" name="Picture 100" descr="SummitX670_stack_Top_Fro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0502" y="869257"/>
            <a:ext cx="856401" cy="256278"/>
          </a:xfrm>
          <a:prstGeom prst="rect">
            <a:avLst/>
          </a:prstGeom>
        </p:spPr>
      </p:pic>
      <p:pic>
        <p:nvPicPr>
          <p:cNvPr id="103" name="Picture 102" descr="SummitX670_stack_Top_Fro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30342" y="810374"/>
            <a:ext cx="856401" cy="256278"/>
          </a:xfrm>
          <a:prstGeom prst="rect">
            <a:avLst/>
          </a:prstGeom>
        </p:spPr>
      </p:pic>
      <p:pic>
        <p:nvPicPr>
          <p:cNvPr id="104" name="Picture 103" descr="SummitX670_stack_Top_Fro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0234" y="1602595"/>
            <a:ext cx="856401" cy="256278"/>
          </a:xfrm>
          <a:prstGeom prst="rect">
            <a:avLst/>
          </a:prstGeom>
        </p:spPr>
      </p:pic>
      <p:pic>
        <p:nvPicPr>
          <p:cNvPr id="105" name="Picture 104" descr="SummitX670_stack_Top_Fro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9687" y="1502359"/>
            <a:ext cx="856401" cy="256278"/>
          </a:xfrm>
          <a:prstGeom prst="rect">
            <a:avLst/>
          </a:prstGeom>
        </p:spPr>
      </p:pic>
      <p:pic>
        <p:nvPicPr>
          <p:cNvPr id="106" name="Picture 105" descr="SummitX670_stack_Top_Fro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2994" y="997396"/>
            <a:ext cx="856401" cy="256278"/>
          </a:xfrm>
          <a:prstGeom prst="rect">
            <a:avLst/>
          </a:prstGeom>
        </p:spPr>
      </p:pic>
      <p:pic>
        <p:nvPicPr>
          <p:cNvPr id="110" name="Picture 109" descr="SummitX670_stack_Top_Fro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02320" y="2498806"/>
            <a:ext cx="856401" cy="256278"/>
          </a:xfrm>
          <a:prstGeom prst="rect">
            <a:avLst/>
          </a:prstGeom>
        </p:spPr>
      </p:pic>
      <p:pic>
        <p:nvPicPr>
          <p:cNvPr id="111" name="Picture 110" descr="SummitX670_stack_Top_Fro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1614" y="920935"/>
            <a:ext cx="856401" cy="256278"/>
          </a:xfrm>
          <a:prstGeom prst="rect">
            <a:avLst/>
          </a:prstGeom>
        </p:spPr>
      </p:pic>
      <p:sp>
        <p:nvSpPr>
          <p:cNvPr id="66" name="Rectangle 5"/>
          <p:cNvSpPr>
            <a:spLocks noChangeArrowheads="1"/>
          </p:cNvSpPr>
          <p:nvPr/>
        </p:nvSpPr>
        <p:spPr bwMode="auto">
          <a:xfrm>
            <a:off x="98953" y="3116611"/>
            <a:ext cx="81661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>
              <a:buClr>
                <a:srgbClr val="61AF13"/>
              </a:buClr>
            </a:pPr>
            <a:endParaRPr lang="en-US" sz="1500" dirty="0">
              <a:cs typeface="Arial" pitchFamily="34" charset="0"/>
            </a:endParaRPr>
          </a:p>
          <a:p>
            <a:pPr marL="342900" indent="-342900">
              <a:buClr>
                <a:srgbClr val="61AF13"/>
              </a:buClr>
              <a:buBlip>
                <a:blip r:embed="rId4"/>
              </a:buBlip>
            </a:pPr>
            <a:r>
              <a:rPr lang="en-US" sz="1500" dirty="0" smtClean="0"/>
              <a:t>EAPS </a:t>
            </a:r>
            <a:r>
              <a:rPr lang="en-US" sz="1500" dirty="0"/>
              <a:t>– Ethernet Automatic Protection </a:t>
            </a:r>
            <a:r>
              <a:rPr lang="en-US" sz="1500" dirty="0" smtClean="0"/>
              <a:t>Switching</a:t>
            </a:r>
          </a:p>
          <a:p>
            <a:pPr marL="800100" lvl="2" indent="-342900">
              <a:buClr>
                <a:srgbClr val="61AF13"/>
              </a:buClr>
              <a:buBlip>
                <a:blip r:embed="rId4"/>
              </a:buBlip>
            </a:pPr>
            <a:r>
              <a:rPr lang="en-US" sz="1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IETF RFC </a:t>
            </a:r>
            <a:r>
              <a:rPr lang="en-US" sz="15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3619</a:t>
            </a:r>
            <a:endParaRPr lang="en-US" sz="1500" dirty="0"/>
          </a:p>
          <a:p>
            <a:pPr marL="342900" indent="-342900">
              <a:buClr>
                <a:srgbClr val="61AF13"/>
              </a:buClr>
              <a:buBlip>
                <a:blip r:embed="rId4"/>
              </a:buBlip>
            </a:pPr>
            <a:r>
              <a:rPr lang="en-US" sz="1500" dirty="0"/>
              <a:t>ERPS – Ethernet Ring Protection Switching</a:t>
            </a:r>
          </a:p>
          <a:p>
            <a:pPr marL="800100" lvl="2" indent="-342900">
              <a:buClr>
                <a:srgbClr val="61AF13"/>
              </a:buClr>
              <a:buBlip>
                <a:blip r:embed="rId4"/>
              </a:buBlip>
            </a:pPr>
            <a:r>
              <a:rPr lang="en-US" sz="15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IEEE ITU-T G.8032</a:t>
            </a:r>
            <a:endParaRPr lang="en-US" sz="1500" dirty="0" smtClean="0">
              <a:solidFill>
                <a:schemeClr val="tx1"/>
              </a:solidFill>
              <a:cs typeface="Arial" pitchFamily="34" charset="0"/>
            </a:endParaRPr>
          </a:p>
          <a:p>
            <a:pPr marL="342900" indent="-342900" algn="l">
              <a:buClr>
                <a:srgbClr val="61AF13"/>
              </a:buClr>
              <a:buFontTx/>
              <a:buBlip>
                <a:blip r:embed="rId4"/>
              </a:buBlip>
            </a:pPr>
            <a:r>
              <a:rPr lang="ru-RU" sz="1500" dirty="0" smtClean="0">
                <a:solidFill>
                  <a:schemeClr val="tx1"/>
                </a:solidFill>
                <a:cs typeface="Arial" pitchFamily="34" charset="0"/>
              </a:rPr>
              <a:t>На коммутаторе поддерживается несколько доменов </a:t>
            </a:r>
            <a:r>
              <a:rPr lang="en-US" sz="1500" dirty="0" smtClean="0">
                <a:solidFill>
                  <a:schemeClr val="tx1"/>
                </a:solidFill>
                <a:cs typeface="Arial" pitchFamily="34" charset="0"/>
              </a:rPr>
              <a:t>EAPS/ERPS</a:t>
            </a:r>
          </a:p>
          <a:p>
            <a:pPr marL="800100" lvl="1" indent="-342900">
              <a:buClr>
                <a:srgbClr val="61AF13"/>
              </a:buClr>
              <a:buFontTx/>
              <a:buBlip>
                <a:blip r:embed="rId4"/>
              </a:buBlip>
            </a:pPr>
            <a:r>
              <a:rPr lang="ru-RU" sz="1500" dirty="0" smtClean="0">
                <a:cs typeface="Arial" pitchFamily="34" charset="0"/>
              </a:rPr>
              <a:t>Технология </a:t>
            </a:r>
            <a:r>
              <a:rPr lang="en-US" sz="1500" dirty="0" smtClean="0">
                <a:cs typeface="Arial" pitchFamily="34" charset="0"/>
              </a:rPr>
              <a:t>Spatial Reuse</a:t>
            </a:r>
            <a:r>
              <a:rPr lang="en-US" sz="15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cs typeface="Arial" pitchFamily="34" charset="0"/>
              </a:rPr>
              <a:t>позволяет создавать несколько логических колец в одном физическом</a:t>
            </a:r>
            <a:endParaRPr lang="en-US" sz="1500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11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4268"/>
            <a:ext cx="8229600" cy="85725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F7F7F"/>
                </a:solidFill>
              </a:rPr>
              <a:t>Проблема Масштабирования</a:t>
            </a:r>
            <a:endParaRPr lang="ru-RU" sz="2800" b="1" dirty="0">
              <a:solidFill>
                <a:srgbClr val="7F7F7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68400" y="1101849"/>
            <a:ext cx="2755900" cy="981075"/>
          </a:xfrm>
          <a:prstGeom prst="rect">
            <a:avLst/>
          </a:prstGeom>
          <a:solidFill>
            <a:schemeClr val="accent4">
              <a:lumMod val="40000"/>
              <a:lumOff val="60000"/>
              <a:alpha val="22000"/>
            </a:schemeClr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Line 147"/>
          <p:cNvSpPr>
            <a:spLocks noChangeShapeType="1"/>
          </p:cNvSpPr>
          <p:nvPr/>
        </p:nvSpPr>
        <p:spPr bwMode="auto">
          <a:xfrm>
            <a:off x="3003551" y="1925094"/>
            <a:ext cx="815181" cy="582216"/>
          </a:xfrm>
          <a:prstGeom prst="line">
            <a:avLst/>
          </a:prstGeom>
          <a:noFill/>
          <a:ln w="19050">
            <a:solidFill>
              <a:srgbClr val="7030A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Line 147"/>
          <p:cNvSpPr>
            <a:spLocks noChangeShapeType="1"/>
          </p:cNvSpPr>
          <p:nvPr/>
        </p:nvSpPr>
        <p:spPr bwMode="auto">
          <a:xfrm>
            <a:off x="2054226" y="1910806"/>
            <a:ext cx="1762125" cy="595313"/>
          </a:xfrm>
          <a:prstGeom prst="line">
            <a:avLst/>
          </a:prstGeom>
          <a:noFill/>
          <a:ln w="19050">
            <a:solidFill>
              <a:srgbClr val="7030A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Line 147"/>
          <p:cNvSpPr>
            <a:spLocks noChangeShapeType="1"/>
          </p:cNvSpPr>
          <p:nvPr/>
        </p:nvSpPr>
        <p:spPr bwMode="auto">
          <a:xfrm flipV="1">
            <a:off x="1238251" y="1909021"/>
            <a:ext cx="827881" cy="625673"/>
          </a:xfrm>
          <a:prstGeom prst="line">
            <a:avLst/>
          </a:prstGeom>
          <a:noFill/>
          <a:ln w="19050">
            <a:solidFill>
              <a:srgbClr val="7030A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Line 147"/>
          <p:cNvSpPr>
            <a:spLocks noChangeShapeType="1"/>
          </p:cNvSpPr>
          <p:nvPr/>
        </p:nvSpPr>
        <p:spPr bwMode="auto">
          <a:xfrm flipV="1">
            <a:off x="1242220" y="1925095"/>
            <a:ext cx="1761331" cy="603647"/>
          </a:xfrm>
          <a:prstGeom prst="line">
            <a:avLst/>
          </a:prstGeom>
          <a:noFill/>
          <a:ln w="19050">
            <a:solidFill>
              <a:srgbClr val="7030A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147"/>
          <p:cNvSpPr>
            <a:spLocks noChangeShapeType="1"/>
          </p:cNvSpPr>
          <p:nvPr/>
        </p:nvSpPr>
        <p:spPr bwMode="auto">
          <a:xfrm flipH="1">
            <a:off x="2061370" y="1906044"/>
            <a:ext cx="2381" cy="628055"/>
          </a:xfrm>
          <a:prstGeom prst="line">
            <a:avLst/>
          </a:prstGeom>
          <a:noFill/>
          <a:ln w="19050">
            <a:solidFill>
              <a:srgbClr val="7030A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" name="Line 147"/>
          <p:cNvSpPr>
            <a:spLocks noChangeShapeType="1"/>
          </p:cNvSpPr>
          <p:nvPr/>
        </p:nvSpPr>
        <p:spPr bwMode="auto">
          <a:xfrm flipH="1">
            <a:off x="2056606" y="1925094"/>
            <a:ext cx="947738" cy="610791"/>
          </a:xfrm>
          <a:prstGeom prst="line">
            <a:avLst/>
          </a:prstGeom>
          <a:noFill/>
          <a:ln w="19050">
            <a:solidFill>
              <a:srgbClr val="7030A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" name="Line 147"/>
          <p:cNvSpPr>
            <a:spLocks noChangeShapeType="1"/>
          </p:cNvSpPr>
          <p:nvPr/>
        </p:nvSpPr>
        <p:spPr bwMode="auto">
          <a:xfrm>
            <a:off x="2063750" y="1915569"/>
            <a:ext cx="863600" cy="609600"/>
          </a:xfrm>
          <a:prstGeom prst="line">
            <a:avLst/>
          </a:prstGeom>
          <a:noFill/>
          <a:ln w="19050">
            <a:solidFill>
              <a:srgbClr val="7030A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" name="Line 147"/>
          <p:cNvSpPr>
            <a:spLocks noChangeShapeType="1"/>
          </p:cNvSpPr>
          <p:nvPr/>
        </p:nvSpPr>
        <p:spPr bwMode="auto">
          <a:xfrm flipH="1">
            <a:off x="2923381" y="1934619"/>
            <a:ext cx="92869" cy="590550"/>
          </a:xfrm>
          <a:prstGeom prst="line">
            <a:avLst/>
          </a:prstGeom>
          <a:noFill/>
          <a:ln w="19050">
            <a:solidFill>
              <a:srgbClr val="7030A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" name="Line 147"/>
          <p:cNvSpPr>
            <a:spLocks noChangeShapeType="1"/>
          </p:cNvSpPr>
          <p:nvPr/>
        </p:nvSpPr>
        <p:spPr bwMode="auto">
          <a:xfrm>
            <a:off x="2403476" y="1817939"/>
            <a:ext cx="288925" cy="0"/>
          </a:xfrm>
          <a:prstGeom prst="line">
            <a:avLst/>
          </a:prstGeom>
          <a:noFill/>
          <a:ln w="19050">
            <a:solidFill>
              <a:srgbClr val="7030A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" name="Line 147"/>
          <p:cNvSpPr>
            <a:spLocks noChangeShapeType="1"/>
          </p:cNvSpPr>
          <p:nvPr/>
        </p:nvSpPr>
        <p:spPr bwMode="auto">
          <a:xfrm>
            <a:off x="2390776" y="1627439"/>
            <a:ext cx="288925" cy="0"/>
          </a:xfrm>
          <a:prstGeom prst="line">
            <a:avLst/>
          </a:prstGeom>
          <a:noFill/>
          <a:ln w="19050">
            <a:solidFill>
              <a:srgbClr val="7030A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2451100" y="1387599"/>
            <a:ext cx="190500" cy="523875"/>
          </a:xfrm>
          <a:prstGeom prst="ellipse">
            <a:avLst/>
          </a:prstGeom>
          <a:solidFill>
            <a:srgbClr val="FF0000">
              <a:alpha val="22000"/>
            </a:srgbClr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Oval 32"/>
          <p:cNvSpPr/>
          <p:nvPr/>
        </p:nvSpPr>
        <p:spPr>
          <a:xfrm>
            <a:off x="1285686" y="2321144"/>
            <a:ext cx="640452" cy="81203"/>
          </a:xfrm>
          <a:prstGeom prst="ellipse">
            <a:avLst/>
          </a:prstGeom>
          <a:solidFill>
            <a:srgbClr val="FF0000">
              <a:alpha val="22000"/>
            </a:srgbClr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Oval 33"/>
          <p:cNvSpPr/>
          <p:nvPr/>
        </p:nvSpPr>
        <p:spPr>
          <a:xfrm>
            <a:off x="1907704" y="2311619"/>
            <a:ext cx="640452" cy="81203"/>
          </a:xfrm>
          <a:prstGeom prst="ellipse">
            <a:avLst/>
          </a:prstGeom>
          <a:solidFill>
            <a:srgbClr val="FF0000">
              <a:alpha val="22000"/>
            </a:srgbClr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Oval 34"/>
          <p:cNvSpPr/>
          <p:nvPr/>
        </p:nvSpPr>
        <p:spPr>
          <a:xfrm>
            <a:off x="2555776" y="2311619"/>
            <a:ext cx="640452" cy="81203"/>
          </a:xfrm>
          <a:prstGeom prst="ellipse">
            <a:avLst/>
          </a:prstGeom>
          <a:solidFill>
            <a:srgbClr val="FF0000">
              <a:alpha val="22000"/>
            </a:srgbClr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Oval 35"/>
          <p:cNvSpPr/>
          <p:nvPr/>
        </p:nvSpPr>
        <p:spPr>
          <a:xfrm>
            <a:off x="3203848" y="2302373"/>
            <a:ext cx="640452" cy="81203"/>
          </a:xfrm>
          <a:prstGeom prst="ellipse">
            <a:avLst/>
          </a:prstGeom>
          <a:solidFill>
            <a:srgbClr val="FF0000">
              <a:alpha val="22000"/>
            </a:srgbClr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Line 147"/>
          <p:cNvSpPr>
            <a:spLocks noChangeShapeType="1"/>
          </p:cNvSpPr>
          <p:nvPr/>
        </p:nvSpPr>
        <p:spPr bwMode="auto">
          <a:xfrm>
            <a:off x="4584701" y="1997199"/>
            <a:ext cx="250825" cy="528638"/>
          </a:xfrm>
          <a:prstGeom prst="line">
            <a:avLst/>
          </a:prstGeom>
          <a:noFill/>
          <a:ln w="19050">
            <a:solidFill>
              <a:srgbClr val="7030A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6" name="Line 147"/>
          <p:cNvSpPr>
            <a:spLocks noChangeShapeType="1"/>
          </p:cNvSpPr>
          <p:nvPr/>
        </p:nvSpPr>
        <p:spPr bwMode="auto">
          <a:xfrm>
            <a:off x="3086100" y="1949574"/>
            <a:ext cx="1752600" cy="552450"/>
          </a:xfrm>
          <a:prstGeom prst="line">
            <a:avLst/>
          </a:prstGeom>
          <a:noFill/>
          <a:ln w="19050">
            <a:solidFill>
              <a:srgbClr val="7030A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" name="Line 147"/>
          <p:cNvSpPr>
            <a:spLocks noChangeShapeType="1"/>
          </p:cNvSpPr>
          <p:nvPr/>
        </p:nvSpPr>
        <p:spPr bwMode="auto">
          <a:xfrm flipV="1">
            <a:off x="3822700" y="1987674"/>
            <a:ext cx="762000" cy="514350"/>
          </a:xfrm>
          <a:prstGeom prst="line">
            <a:avLst/>
          </a:prstGeom>
          <a:noFill/>
          <a:ln w="19050">
            <a:solidFill>
              <a:srgbClr val="7030A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8" name="Line 147"/>
          <p:cNvSpPr>
            <a:spLocks noChangeShapeType="1"/>
          </p:cNvSpPr>
          <p:nvPr/>
        </p:nvSpPr>
        <p:spPr bwMode="auto">
          <a:xfrm flipV="1">
            <a:off x="3860800" y="1978149"/>
            <a:ext cx="1739900" cy="533400"/>
          </a:xfrm>
          <a:prstGeom prst="line">
            <a:avLst/>
          </a:prstGeom>
          <a:noFill/>
          <a:ln w="19050">
            <a:solidFill>
              <a:srgbClr val="7030A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" name="Line 147"/>
          <p:cNvSpPr>
            <a:spLocks noChangeShapeType="1"/>
          </p:cNvSpPr>
          <p:nvPr/>
        </p:nvSpPr>
        <p:spPr bwMode="auto">
          <a:xfrm>
            <a:off x="5588000" y="1959099"/>
            <a:ext cx="1092200" cy="523875"/>
          </a:xfrm>
          <a:prstGeom prst="line">
            <a:avLst/>
          </a:prstGeom>
          <a:noFill/>
          <a:ln w="19050">
            <a:solidFill>
              <a:srgbClr val="7030A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" name="Line 147"/>
          <p:cNvSpPr>
            <a:spLocks noChangeShapeType="1"/>
          </p:cNvSpPr>
          <p:nvPr/>
        </p:nvSpPr>
        <p:spPr bwMode="auto">
          <a:xfrm>
            <a:off x="5597525" y="1968624"/>
            <a:ext cx="2136775" cy="523875"/>
          </a:xfrm>
          <a:prstGeom prst="line">
            <a:avLst/>
          </a:prstGeom>
          <a:noFill/>
          <a:ln w="19050">
            <a:solidFill>
              <a:srgbClr val="7030A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3" name="Line 147"/>
          <p:cNvSpPr>
            <a:spLocks noChangeShapeType="1"/>
          </p:cNvSpPr>
          <p:nvPr/>
        </p:nvSpPr>
        <p:spPr bwMode="auto">
          <a:xfrm>
            <a:off x="4587876" y="1990056"/>
            <a:ext cx="1142999" cy="528638"/>
          </a:xfrm>
          <a:prstGeom prst="line">
            <a:avLst/>
          </a:prstGeom>
          <a:noFill/>
          <a:ln w="19050">
            <a:solidFill>
              <a:srgbClr val="7030A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4" name="Line 147"/>
          <p:cNvSpPr>
            <a:spLocks noChangeShapeType="1"/>
          </p:cNvSpPr>
          <p:nvPr/>
        </p:nvSpPr>
        <p:spPr bwMode="auto">
          <a:xfrm>
            <a:off x="5607050" y="1961481"/>
            <a:ext cx="104775" cy="564356"/>
          </a:xfrm>
          <a:prstGeom prst="line">
            <a:avLst/>
          </a:prstGeom>
          <a:noFill/>
          <a:ln w="19050">
            <a:solidFill>
              <a:srgbClr val="7030A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5" name="Line 147"/>
          <p:cNvSpPr>
            <a:spLocks noChangeShapeType="1"/>
          </p:cNvSpPr>
          <p:nvPr/>
        </p:nvSpPr>
        <p:spPr bwMode="auto">
          <a:xfrm>
            <a:off x="4616450" y="1997199"/>
            <a:ext cx="2076450" cy="478632"/>
          </a:xfrm>
          <a:prstGeom prst="line">
            <a:avLst/>
          </a:prstGeom>
          <a:noFill/>
          <a:ln w="19050">
            <a:solidFill>
              <a:srgbClr val="7030A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6" name="Line 147"/>
          <p:cNvSpPr>
            <a:spLocks noChangeShapeType="1"/>
          </p:cNvSpPr>
          <p:nvPr/>
        </p:nvSpPr>
        <p:spPr bwMode="auto">
          <a:xfrm>
            <a:off x="4587876" y="1997199"/>
            <a:ext cx="3114675" cy="492919"/>
          </a:xfrm>
          <a:prstGeom prst="line">
            <a:avLst/>
          </a:prstGeom>
          <a:noFill/>
          <a:ln w="19050">
            <a:solidFill>
              <a:srgbClr val="7030A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749369" y="3545764"/>
            <a:ext cx="7648575" cy="9810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Что делать</a:t>
            </a:r>
            <a:r>
              <a:rPr lang="ru-RU" sz="2600" dirty="0" smtClean="0">
                <a:solidFill>
                  <a:srgbClr val="7F7F7F"/>
                </a:solidFill>
                <a:latin typeface="+mj-lt"/>
                <a:ea typeface="+mj-ea"/>
                <a:cs typeface="Arial" pitchFamily="34" charset="0"/>
              </a:rPr>
              <a:t>, если необходимо установить еще несколько </a:t>
            </a:r>
            <a:r>
              <a:rPr lang="en-US" sz="2600" dirty="0" smtClean="0">
                <a:solidFill>
                  <a:srgbClr val="7F7F7F"/>
                </a:solidFill>
                <a:latin typeface="+mj-lt"/>
                <a:ea typeface="+mj-ea"/>
                <a:cs typeface="Arial" pitchFamily="34" charset="0"/>
              </a:rPr>
              <a:t>DISTRIBUTION/CORE </a:t>
            </a:r>
            <a:r>
              <a:rPr lang="ru-RU" sz="2600" dirty="0" smtClean="0">
                <a:solidFill>
                  <a:srgbClr val="7F7F7F"/>
                </a:solidFill>
                <a:latin typeface="+mj-lt"/>
                <a:ea typeface="+mj-ea"/>
                <a:cs typeface="Arial" pitchFamily="34" charset="0"/>
              </a:rPr>
              <a:t>коммутаторов?</a:t>
            </a:r>
            <a:endParaRPr lang="en-US" sz="2600" dirty="0" smtClean="0">
              <a:solidFill>
                <a:srgbClr val="7F7F7F"/>
              </a:solidFill>
              <a:latin typeface="+mj-lt"/>
              <a:ea typeface="+mj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dirty="0" smtClean="0">
              <a:solidFill>
                <a:srgbClr val="7F7F7F"/>
              </a:solidFill>
              <a:latin typeface="+mj-lt"/>
              <a:ea typeface="+mj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TRILL? 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pic>
        <p:nvPicPr>
          <p:cNvPr id="43" name="Picture 16" descr="2009_BlackDiamond_8810_TopDow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8273" y="1250512"/>
            <a:ext cx="730404" cy="727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16" descr="2009_BlackDiamond_8810_TopDow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7198" y="1260502"/>
            <a:ext cx="730404" cy="727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16" descr="2009_BlackDiamond_8810_TopDow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9468" y="1263853"/>
            <a:ext cx="730404" cy="727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16" descr="2009_BlackDiamond_8810_TopDow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3071" y="1270027"/>
            <a:ext cx="730404" cy="727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58" descr="SummitX670_stack_Top_Fro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9" y="2448708"/>
            <a:ext cx="952583" cy="285060"/>
          </a:xfrm>
          <a:prstGeom prst="rect">
            <a:avLst/>
          </a:prstGeom>
        </p:spPr>
      </p:pic>
      <p:pic>
        <p:nvPicPr>
          <p:cNvPr id="60" name="Picture 59" descr="SummitX670_stack_Top_Fro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3" y="2448708"/>
            <a:ext cx="952583" cy="285060"/>
          </a:xfrm>
          <a:prstGeom prst="rect">
            <a:avLst/>
          </a:prstGeom>
        </p:spPr>
      </p:pic>
      <p:pic>
        <p:nvPicPr>
          <p:cNvPr id="61" name="Picture 60" descr="SummitX670_stack_Top_Fro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4699" y="2448708"/>
            <a:ext cx="952583" cy="285060"/>
          </a:xfrm>
          <a:prstGeom prst="rect">
            <a:avLst/>
          </a:prstGeom>
        </p:spPr>
      </p:pic>
      <p:pic>
        <p:nvPicPr>
          <p:cNvPr id="62" name="Picture 61" descr="SummitX670_stack_Top_Fro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75401" y="2448708"/>
            <a:ext cx="952583" cy="285060"/>
          </a:xfrm>
          <a:prstGeom prst="rect">
            <a:avLst/>
          </a:prstGeom>
        </p:spPr>
      </p:pic>
      <p:pic>
        <p:nvPicPr>
          <p:cNvPr id="67" name="Picture 66" descr="SummitX670_stack_Top_Fro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3" y="2409732"/>
            <a:ext cx="952583" cy="285060"/>
          </a:xfrm>
          <a:prstGeom prst="rect">
            <a:avLst/>
          </a:prstGeom>
        </p:spPr>
      </p:pic>
      <p:pic>
        <p:nvPicPr>
          <p:cNvPr id="68" name="Picture 67" descr="SummitX670_stack_Top_Fro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7" y="2409732"/>
            <a:ext cx="952583" cy="285060"/>
          </a:xfrm>
          <a:prstGeom prst="rect">
            <a:avLst/>
          </a:prstGeom>
        </p:spPr>
      </p:pic>
      <p:pic>
        <p:nvPicPr>
          <p:cNvPr id="69" name="Picture 68" descr="SummitX670_stack_Top_Fro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1123" y="2409732"/>
            <a:ext cx="952583" cy="285060"/>
          </a:xfrm>
          <a:prstGeom prst="rect">
            <a:avLst/>
          </a:prstGeom>
        </p:spPr>
      </p:pic>
      <p:pic>
        <p:nvPicPr>
          <p:cNvPr id="70" name="Picture 69" descr="SummitX670_stack_Top_Fro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91826" y="2409732"/>
            <a:ext cx="952583" cy="28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91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dirty="0">
                <a:solidFill>
                  <a:srgbClr val="7F7F7F"/>
                </a:solidFill>
              </a:rPr>
              <a:t>Что такое </a:t>
            </a:r>
            <a:r>
              <a:rPr lang="en-US" sz="2800" b="1" dirty="0" err="1">
                <a:solidFill>
                  <a:srgbClr val="7F7F7F"/>
                </a:solidFill>
              </a:rPr>
              <a:t>OpenFlow</a:t>
            </a:r>
            <a:r>
              <a:rPr lang="en-US" sz="2800" b="1" dirty="0">
                <a:solidFill>
                  <a:srgbClr val="7F7F7F"/>
                </a:solidFill>
              </a:rPr>
              <a:t>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05942" y="537629"/>
            <a:ext cx="8252754" cy="1571694"/>
          </a:xfrm>
        </p:spPr>
        <p:txBody>
          <a:bodyPr/>
          <a:lstStyle/>
          <a:p>
            <a:pPr marL="342900" indent="-342900" algn="l">
              <a:buFont typeface="Arial"/>
              <a:buChar char="•"/>
            </a:pPr>
            <a:endParaRPr lang="de-DE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Протокол </a:t>
            </a:r>
            <a:r>
              <a:rPr lang="de-DE" sz="2000" dirty="0" err="1" smtClean="0">
                <a:solidFill>
                  <a:schemeClr val="accent1">
                    <a:lumMod val="75000"/>
                  </a:schemeClr>
                </a:solidFill>
              </a:rPr>
              <a:t>OpenFlow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описывает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</a:rPr>
              <a:t> API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к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</a:rPr>
              <a:t> forwarding plane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сетевого устройства</a:t>
            </a:r>
            <a:endParaRPr lang="de-DE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Центральный контроллер </a:t>
            </a:r>
            <a:r>
              <a:rPr lang="de-DE" sz="2000" dirty="0" err="1" smtClean="0">
                <a:solidFill>
                  <a:schemeClr val="accent1">
                    <a:lumMod val="75000"/>
                  </a:schemeClr>
                </a:solidFill>
              </a:rPr>
              <a:t>OpenFlow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может использовать это 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</a:rPr>
              <a:t>API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для управления коммутацией сетевого устройства</a:t>
            </a:r>
            <a:endParaRPr lang="de-DE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Контроллер </a:t>
            </a:r>
            <a:r>
              <a:rPr lang="de-DE" sz="2000" dirty="0" err="1" smtClean="0">
                <a:solidFill>
                  <a:schemeClr val="accent1">
                    <a:lumMod val="75000"/>
                  </a:schemeClr>
                </a:solidFill>
              </a:rPr>
              <a:t>OpenFlow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виртуализирует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сеть 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de-DE" sz="2000" dirty="0" err="1" smtClean="0">
                <a:solidFill>
                  <a:schemeClr val="accent1">
                    <a:lumMod val="75000"/>
                  </a:schemeClr>
                </a:solidFill>
              </a:rPr>
              <a:t>network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accent1">
                    <a:lumMod val="75000"/>
                  </a:schemeClr>
                </a:solidFill>
              </a:rPr>
              <a:t>hypervisor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04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544" y="2307032"/>
            <a:ext cx="4912564" cy="2763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040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08" y="3113108"/>
            <a:ext cx="3420759" cy="547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908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4"/>
          <p:cNvSpPr>
            <a:spLocks noGrp="1"/>
          </p:cNvSpPr>
          <p:nvPr>
            <p:ph type="title"/>
          </p:nvPr>
        </p:nvSpPr>
        <p:spPr>
          <a:xfrm>
            <a:off x="457200" y="-81139"/>
            <a:ext cx="8229600" cy="85725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b="1" dirty="0" smtClean="0">
                <a:solidFill>
                  <a:srgbClr val="7F7F7F"/>
                </a:solidFill>
              </a:rPr>
              <a:t>Новый Открытый Интерфейс для </a:t>
            </a:r>
            <a:r>
              <a:rPr lang="en-US" sz="2800" b="1" dirty="0" smtClean="0">
                <a:solidFill>
                  <a:srgbClr val="7F7F7F"/>
                </a:solidFill>
              </a:rPr>
              <a:t>SDN</a:t>
            </a:r>
          </a:p>
        </p:txBody>
      </p:sp>
      <p:sp>
        <p:nvSpPr>
          <p:cNvPr id="2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934200" y="4914900"/>
            <a:ext cx="2133600" cy="27384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900" dirty="0" smtClean="0">
                <a:solidFill>
                  <a:schemeClr val="bg1"/>
                </a:solidFill>
              </a:rPr>
              <a:t>Page </a:t>
            </a:r>
            <a:fld id="{E0945A5B-6FD1-4E75-90E0-1022EA54FCBA}" type="slidenum">
              <a:rPr lang="en-US" sz="900" smtClean="0">
                <a:solidFill>
                  <a:schemeClr val="bg1"/>
                </a:solidFill>
              </a:rPr>
              <a:pPr algn="r"/>
              <a:t>19</a:t>
            </a:fld>
            <a:endParaRPr lang="en-US" sz="900" dirty="0">
              <a:solidFill>
                <a:schemeClr val="bg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571206" y="582949"/>
            <a:ext cx="4344988" cy="1477328"/>
            <a:chOff x="4571206" y="777266"/>
            <a:chExt cx="4344988" cy="1969771"/>
          </a:xfrm>
        </p:grpSpPr>
        <p:sp>
          <p:nvSpPr>
            <p:cNvPr id="22" name="Rectangle 21"/>
            <p:cNvSpPr/>
            <p:nvPr/>
          </p:nvSpPr>
          <p:spPr>
            <a:xfrm>
              <a:off x="4571206" y="777266"/>
              <a:ext cx="4344988" cy="196977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ru-RU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Поддержка </a:t>
              </a:r>
              <a:r>
                <a:rPr lang="en-US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OpenFlow</a:t>
              </a:r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ru-RU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на всех коммутаторах</a:t>
              </a:r>
              <a:endPara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285750" indent="-285750">
                <a:buFont typeface="Arial" pitchFamily="34" charset="0"/>
                <a:buChar char="•"/>
              </a:pPr>
              <a:r>
                <a:rPr lang="ru-RU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На основе </a:t>
              </a:r>
              <a:r>
                <a:rPr lang="en-US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ExtremeXOS</a:t>
              </a:r>
              <a:endPara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285750" indent="-285750">
                <a:buFont typeface="Arial" pitchFamily="34" charset="0"/>
                <a:buChar char="•"/>
              </a:pPr>
              <a:r>
                <a:rPr lang="ru-RU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Загружаемый модуль</a:t>
              </a:r>
              <a:endPara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285750" indent="-285750">
                <a:buFont typeface="Arial" pitchFamily="34" charset="0"/>
                <a:buChar char="•"/>
              </a:pPr>
              <a:r>
                <a:rPr lang="ru-RU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Гибридный режим работы</a:t>
              </a:r>
              <a:endPara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24" name="Picture 6" descr="http://www.openflow.org/img/newlogo7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4509" y="1891936"/>
              <a:ext cx="1270949" cy="352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4571206" y="3149749"/>
            <a:ext cx="4344988" cy="651810"/>
            <a:chOff x="4571206" y="3968881"/>
            <a:chExt cx="4344988" cy="869079"/>
          </a:xfrm>
        </p:grpSpPr>
        <p:sp>
          <p:nvSpPr>
            <p:cNvPr id="26" name="Rectangle 25"/>
            <p:cNvSpPr/>
            <p:nvPr/>
          </p:nvSpPr>
          <p:spPr>
            <a:xfrm>
              <a:off x="4571206" y="3968881"/>
              <a:ext cx="4344988" cy="86177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Plug-In </a:t>
              </a:r>
              <a:r>
                <a:rPr lang="ru-RU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с поддержкой </a:t>
              </a:r>
              <a:r>
                <a:rPr lang="en-US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OpenStack</a:t>
              </a:r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Quantum</a:t>
              </a:r>
            </a:p>
          </p:txBody>
        </p:sp>
        <p:pic>
          <p:nvPicPr>
            <p:cNvPr id="27" name="Picture 26" descr="OpenStackLogo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03068" y="4441913"/>
              <a:ext cx="1392767" cy="396047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4571206" y="3982369"/>
            <a:ext cx="4014253" cy="923330"/>
            <a:chOff x="4571205" y="4941723"/>
            <a:chExt cx="4014253" cy="1231106"/>
          </a:xfrm>
        </p:grpSpPr>
        <p:sp>
          <p:nvSpPr>
            <p:cNvPr id="31" name="Rectangle 30"/>
            <p:cNvSpPr/>
            <p:nvPr/>
          </p:nvSpPr>
          <p:spPr>
            <a:xfrm>
              <a:off x="4571205" y="4941723"/>
              <a:ext cx="3818484" cy="123110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ru-RU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Сайт </a:t>
              </a:r>
              <a:r>
                <a:rPr lang="en-US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Xkit</a:t>
              </a:r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ru-RU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для обмена опытом и </a:t>
              </a:r>
              <a:endPara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Programmable Network Applications</a:t>
              </a:r>
            </a:p>
          </p:txBody>
        </p:sp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8138" y="5664980"/>
              <a:ext cx="1057320" cy="463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3" name="Group 32"/>
          <p:cNvGrpSpPr/>
          <p:nvPr/>
        </p:nvGrpSpPr>
        <p:grpSpPr>
          <a:xfrm>
            <a:off x="300987" y="945840"/>
            <a:ext cx="4072255" cy="707886"/>
            <a:chOff x="409652" y="1431343"/>
            <a:chExt cx="2793188" cy="647392"/>
          </a:xfrm>
        </p:grpSpPr>
        <p:grpSp>
          <p:nvGrpSpPr>
            <p:cNvPr id="34" name="Group 33"/>
            <p:cNvGrpSpPr/>
            <p:nvPr/>
          </p:nvGrpSpPr>
          <p:grpSpPr>
            <a:xfrm>
              <a:off x="409652" y="1433169"/>
              <a:ext cx="2793188" cy="643738"/>
              <a:chOff x="409652" y="1433169"/>
              <a:chExt cx="2793188" cy="643738"/>
            </a:xfr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grpSpPr>
          <p:sp>
            <p:nvSpPr>
              <p:cNvPr id="36" name="Freeform 35"/>
              <p:cNvSpPr/>
              <p:nvPr/>
            </p:nvSpPr>
            <p:spPr bwMode="auto">
              <a:xfrm>
                <a:off x="409652" y="1433169"/>
                <a:ext cx="2479853" cy="643738"/>
              </a:xfrm>
              <a:custGeom>
                <a:avLst/>
                <a:gdLst>
                  <a:gd name="connsiteX0" fmla="*/ 0 w 2479853"/>
                  <a:gd name="connsiteY0" fmla="*/ 107292 h 643738"/>
                  <a:gd name="connsiteX1" fmla="*/ 31425 w 2479853"/>
                  <a:gd name="connsiteY1" fmla="*/ 31425 h 643738"/>
                  <a:gd name="connsiteX2" fmla="*/ 107292 w 2479853"/>
                  <a:gd name="connsiteY2" fmla="*/ 0 h 643738"/>
                  <a:gd name="connsiteX3" fmla="*/ 2372561 w 2479853"/>
                  <a:gd name="connsiteY3" fmla="*/ 0 h 643738"/>
                  <a:gd name="connsiteX4" fmla="*/ 2448428 w 2479853"/>
                  <a:gd name="connsiteY4" fmla="*/ 31425 h 643738"/>
                  <a:gd name="connsiteX5" fmla="*/ 2479853 w 2479853"/>
                  <a:gd name="connsiteY5" fmla="*/ 107292 h 643738"/>
                  <a:gd name="connsiteX6" fmla="*/ 2479853 w 2479853"/>
                  <a:gd name="connsiteY6" fmla="*/ 536446 h 643738"/>
                  <a:gd name="connsiteX7" fmla="*/ 2448428 w 2479853"/>
                  <a:gd name="connsiteY7" fmla="*/ 612313 h 643738"/>
                  <a:gd name="connsiteX8" fmla="*/ 2372561 w 2479853"/>
                  <a:gd name="connsiteY8" fmla="*/ 643738 h 643738"/>
                  <a:gd name="connsiteX9" fmla="*/ 107292 w 2479853"/>
                  <a:gd name="connsiteY9" fmla="*/ 643738 h 643738"/>
                  <a:gd name="connsiteX10" fmla="*/ 31425 w 2479853"/>
                  <a:gd name="connsiteY10" fmla="*/ 612313 h 643738"/>
                  <a:gd name="connsiteX11" fmla="*/ 0 w 2479853"/>
                  <a:gd name="connsiteY11" fmla="*/ 536446 h 643738"/>
                  <a:gd name="connsiteX12" fmla="*/ 0 w 2479853"/>
                  <a:gd name="connsiteY12" fmla="*/ 107292 h 643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79853" h="643738">
                    <a:moveTo>
                      <a:pt x="0" y="107292"/>
                    </a:moveTo>
                    <a:cubicBezTo>
                      <a:pt x="0" y="78836"/>
                      <a:pt x="11304" y="51546"/>
                      <a:pt x="31425" y="31425"/>
                    </a:cubicBezTo>
                    <a:cubicBezTo>
                      <a:pt x="51546" y="11304"/>
                      <a:pt x="78836" y="0"/>
                      <a:pt x="107292" y="0"/>
                    </a:cubicBezTo>
                    <a:lnTo>
                      <a:pt x="2372561" y="0"/>
                    </a:lnTo>
                    <a:cubicBezTo>
                      <a:pt x="2401017" y="0"/>
                      <a:pt x="2428307" y="11304"/>
                      <a:pt x="2448428" y="31425"/>
                    </a:cubicBezTo>
                    <a:cubicBezTo>
                      <a:pt x="2468549" y="51546"/>
                      <a:pt x="2479853" y="78836"/>
                      <a:pt x="2479853" y="107292"/>
                    </a:cubicBezTo>
                    <a:lnTo>
                      <a:pt x="2479853" y="536446"/>
                    </a:lnTo>
                    <a:cubicBezTo>
                      <a:pt x="2479853" y="564902"/>
                      <a:pt x="2468549" y="592192"/>
                      <a:pt x="2448428" y="612313"/>
                    </a:cubicBezTo>
                    <a:cubicBezTo>
                      <a:pt x="2428307" y="632434"/>
                      <a:pt x="2401017" y="643738"/>
                      <a:pt x="2372561" y="643738"/>
                    </a:cubicBezTo>
                    <a:lnTo>
                      <a:pt x="107292" y="643738"/>
                    </a:lnTo>
                    <a:cubicBezTo>
                      <a:pt x="78836" y="643738"/>
                      <a:pt x="51546" y="632434"/>
                      <a:pt x="31425" y="612313"/>
                    </a:cubicBezTo>
                    <a:cubicBezTo>
                      <a:pt x="11304" y="592192"/>
                      <a:pt x="0" y="564902"/>
                      <a:pt x="0" y="536446"/>
                    </a:cubicBezTo>
                    <a:lnTo>
                      <a:pt x="0" y="107292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algn="ctr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37" name="Pentagon 36"/>
              <p:cNvSpPr/>
              <p:nvPr/>
            </p:nvSpPr>
            <p:spPr bwMode="auto">
              <a:xfrm>
                <a:off x="722987" y="1433169"/>
                <a:ext cx="2479853" cy="643738"/>
              </a:xfrm>
              <a:prstGeom prst="homePlat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0"/>
              </a:gradFill>
              <a:ln w="25400" algn="ctr">
                <a:gradFill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0" scaled="0"/>
                </a:gradFill>
                <a:round/>
                <a:headEnd/>
                <a:tailEnd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35" name="Text Box 9"/>
            <p:cNvSpPr txBox="1">
              <a:spLocks noChangeArrowheads="1"/>
            </p:cNvSpPr>
            <p:nvPr/>
          </p:nvSpPr>
          <p:spPr bwMode="gray">
            <a:xfrm>
              <a:off x="428383" y="1431343"/>
              <a:ext cx="2483067" cy="6473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Extending SDN Strategy with OpenFlow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00349" y="1961919"/>
            <a:ext cx="4072255" cy="707886"/>
            <a:chOff x="409652" y="1431343"/>
            <a:chExt cx="2793188" cy="647392"/>
          </a:xfrm>
        </p:grpSpPr>
        <p:grpSp>
          <p:nvGrpSpPr>
            <p:cNvPr id="39" name="Group 38"/>
            <p:cNvGrpSpPr/>
            <p:nvPr/>
          </p:nvGrpSpPr>
          <p:grpSpPr>
            <a:xfrm>
              <a:off x="409652" y="1433169"/>
              <a:ext cx="2793188" cy="643738"/>
              <a:chOff x="409652" y="1433169"/>
              <a:chExt cx="2793188" cy="643738"/>
            </a:xfr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grpSpPr>
          <p:sp>
            <p:nvSpPr>
              <p:cNvPr id="42" name="Freeform 41"/>
              <p:cNvSpPr/>
              <p:nvPr/>
            </p:nvSpPr>
            <p:spPr bwMode="auto">
              <a:xfrm>
                <a:off x="409652" y="1433169"/>
                <a:ext cx="2479853" cy="643738"/>
              </a:xfrm>
              <a:custGeom>
                <a:avLst/>
                <a:gdLst>
                  <a:gd name="connsiteX0" fmla="*/ 0 w 2479853"/>
                  <a:gd name="connsiteY0" fmla="*/ 107292 h 643738"/>
                  <a:gd name="connsiteX1" fmla="*/ 31425 w 2479853"/>
                  <a:gd name="connsiteY1" fmla="*/ 31425 h 643738"/>
                  <a:gd name="connsiteX2" fmla="*/ 107292 w 2479853"/>
                  <a:gd name="connsiteY2" fmla="*/ 0 h 643738"/>
                  <a:gd name="connsiteX3" fmla="*/ 2372561 w 2479853"/>
                  <a:gd name="connsiteY3" fmla="*/ 0 h 643738"/>
                  <a:gd name="connsiteX4" fmla="*/ 2448428 w 2479853"/>
                  <a:gd name="connsiteY4" fmla="*/ 31425 h 643738"/>
                  <a:gd name="connsiteX5" fmla="*/ 2479853 w 2479853"/>
                  <a:gd name="connsiteY5" fmla="*/ 107292 h 643738"/>
                  <a:gd name="connsiteX6" fmla="*/ 2479853 w 2479853"/>
                  <a:gd name="connsiteY6" fmla="*/ 536446 h 643738"/>
                  <a:gd name="connsiteX7" fmla="*/ 2448428 w 2479853"/>
                  <a:gd name="connsiteY7" fmla="*/ 612313 h 643738"/>
                  <a:gd name="connsiteX8" fmla="*/ 2372561 w 2479853"/>
                  <a:gd name="connsiteY8" fmla="*/ 643738 h 643738"/>
                  <a:gd name="connsiteX9" fmla="*/ 107292 w 2479853"/>
                  <a:gd name="connsiteY9" fmla="*/ 643738 h 643738"/>
                  <a:gd name="connsiteX10" fmla="*/ 31425 w 2479853"/>
                  <a:gd name="connsiteY10" fmla="*/ 612313 h 643738"/>
                  <a:gd name="connsiteX11" fmla="*/ 0 w 2479853"/>
                  <a:gd name="connsiteY11" fmla="*/ 536446 h 643738"/>
                  <a:gd name="connsiteX12" fmla="*/ 0 w 2479853"/>
                  <a:gd name="connsiteY12" fmla="*/ 107292 h 643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79853" h="643738">
                    <a:moveTo>
                      <a:pt x="0" y="107292"/>
                    </a:moveTo>
                    <a:cubicBezTo>
                      <a:pt x="0" y="78836"/>
                      <a:pt x="11304" y="51546"/>
                      <a:pt x="31425" y="31425"/>
                    </a:cubicBezTo>
                    <a:cubicBezTo>
                      <a:pt x="51546" y="11304"/>
                      <a:pt x="78836" y="0"/>
                      <a:pt x="107292" y="0"/>
                    </a:cubicBezTo>
                    <a:lnTo>
                      <a:pt x="2372561" y="0"/>
                    </a:lnTo>
                    <a:cubicBezTo>
                      <a:pt x="2401017" y="0"/>
                      <a:pt x="2428307" y="11304"/>
                      <a:pt x="2448428" y="31425"/>
                    </a:cubicBezTo>
                    <a:cubicBezTo>
                      <a:pt x="2468549" y="51546"/>
                      <a:pt x="2479853" y="78836"/>
                      <a:pt x="2479853" y="107292"/>
                    </a:cubicBezTo>
                    <a:lnTo>
                      <a:pt x="2479853" y="536446"/>
                    </a:lnTo>
                    <a:cubicBezTo>
                      <a:pt x="2479853" y="564902"/>
                      <a:pt x="2468549" y="592192"/>
                      <a:pt x="2448428" y="612313"/>
                    </a:cubicBezTo>
                    <a:cubicBezTo>
                      <a:pt x="2428307" y="632434"/>
                      <a:pt x="2401017" y="643738"/>
                      <a:pt x="2372561" y="643738"/>
                    </a:cubicBezTo>
                    <a:lnTo>
                      <a:pt x="107292" y="643738"/>
                    </a:lnTo>
                    <a:cubicBezTo>
                      <a:pt x="78836" y="643738"/>
                      <a:pt x="51546" y="632434"/>
                      <a:pt x="31425" y="612313"/>
                    </a:cubicBezTo>
                    <a:cubicBezTo>
                      <a:pt x="11304" y="592192"/>
                      <a:pt x="0" y="564902"/>
                      <a:pt x="0" y="536446"/>
                    </a:cubicBezTo>
                    <a:lnTo>
                      <a:pt x="0" y="107292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algn="ctr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48" name="Pentagon 47"/>
              <p:cNvSpPr/>
              <p:nvPr/>
            </p:nvSpPr>
            <p:spPr bwMode="auto">
              <a:xfrm>
                <a:off x="722987" y="1433169"/>
                <a:ext cx="2479853" cy="643738"/>
              </a:xfrm>
              <a:prstGeom prst="homePlat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0"/>
              </a:gradFill>
              <a:ln w="25400" algn="ctr">
                <a:gradFill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0" scaled="0"/>
                </a:gradFill>
                <a:round/>
                <a:headEnd/>
                <a:tailEnd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41" name="Text Box 9"/>
            <p:cNvSpPr txBox="1">
              <a:spLocks noChangeArrowheads="1"/>
            </p:cNvSpPr>
            <p:nvPr/>
          </p:nvSpPr>
          <p:spPr bwMode="gray">
            <a:xfrm>
              <a:off x="428383" y="1431343"/>
              <a:ext cx="2483067" cy="6473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Open Multi-Vendor Approach to SDN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00349" y="2941784"/>
            <a:ext cx="4072255" cy="707886"/>
            <a:chOff x="409652" y="1431343"/>
            <a:chExt cx="2793188" cy="647392"/>
          </a:xfrm>
        </p:grpSpPr>
        <p:grpSp>
          <p:nvGrpSpPr>
            <p:cNvPr id="50" name="Group 49"/>
            <p:cNvGrpSpPr/>
            <p:nvPr/>
          </p:nvGrpSpPr>
          <p:grpSpPr>
            <a:xfrm>
              <a:off x="409652" y="1433169"/>
              <a:ext cx="2793188" cy="643738"/>
              <a:chOff x="409652" y="1433169"/>
              <a:chExt cx="2793188" cy="643738"/>
            </a:xfr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grpSpPr>
          <p:sp>
            <p:nvSpPr>
              <p:cNvPr id="52" name="Freeform 51"/>
              <p:cNvSpPr/>
              <p:nvPr/>
            </p:nvSpPr>
            <p:spPr bwMode="auto">
              <a:xfrm>
                <a:off x="409652" y="1433169"/>
                <a:ext cx="2479853" cy="643738"/>
              </a:xfrm>
              <a:custGeom>
                <a:avLst/>
                <a:gdLst>
                  <a:gd name="connsiteX0" fmla="*/ 0 w 2479853"/>
                  <a:gd name="connsiteY0" fmla="*/ 107292 h 643738"/>
                  <a:gd name="connsiteX1" fmla="*/ 31425 w 2479853"/>
                  <a:gd name="connsiteY1" fmla="*/ 31425 h 643738"/>
                  <a:gd name="connsiteX2" fmla="*/ 107292 w 2479853"/>
                  <a:gd name="connsiteY2" fmla="*/ 0 h 643738"/>
                  <a:gd name="connsiteX3" fmla="*/ 2372561 w 2479853"/>
                  <a:gd name="connsiteY3" fmla="*/ 0 h 643738"/>
                  <a:gd name="connsiteX4" fmla="*/ 2448428 w 2479853"/>
                  <a:gd name="connsiteY4" fmla="*/ 31425 h 643738"/>
                  <a:gd name="connsiteX5" fmla="*/ 2479853 w 2479853"/>
                  <a:gd name="connsiteY5" fmla="*/ 107292 h 643738"/>
                  <a:gd name="connsiteX6" fmla="*/ 2479853 w 2479853"/>
                  <a:gd name="connsiteY6" fmla="*/ 536446 h 643738"/>
                  <a:gd name="connsiteX7" fmla="*/ 2448428 w 2479853"/>
                  <a:gd name="connsiteY7" fmla="*/ 612313 h 643738"/>
                  <a:gd name="connsiteX8" fmla="*/ 2372561 w 2479853"/>
                  <a:gd name="connsiteY8" fmla="*/ 643738 h 643738"/>
                  <a:gd name="connsiteX9" fmla="*/ 107292 w 2479853"/>
                  <a:gd name="connsiteY9" fmla="*/ 643738 h 643738"/>
                  <a:gd name="connsiteX10" fmla="*/ 31425 w 2479853"/>
                  <a:gd name="connsiteY10" fmla="*/ 612313 h 643738"/>
                  <a:gd name="connsiteX11" fmla="*/ 0 w 2479853"/>
                  <a:gd name="connsiteY11" fmla="*/ 536446 h 643738"/>
                  <a:gd name="connsiteX12" fmla="*/ 0 w 2479853"/>
                  <a:gd name="connsiteY12" fmla="*/ 107292 h 643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79853" h="643738">
                    <a:moveTo>
                      <a:pt x="0" y="107292"/>
                    </a:moveTo>
                    <a:cubicBezTo>
                      <a:pt x="0" y="78836"/>
                      <a:pt x="11304" y="51546"/>
                      <a:pt x="31425" y="31425"/>
                    </a:cubicBezTo>
                    <a:cubicBezTo>
                      <a:pt x="51546" y="11304"/>
                      <a:pt x="78836" y="0"/>
                      <a:pt x="107292" y="0"/>
                    </a:cubicBezTo>
                    <a:lnTo>
                      <a:pt x="2372561" y="0"/>
                    </a:lnTo>
                    <a:cubicBezTo>
                      <a:pt x="2401017" y="0"/>
                      <a:pt x="2428307" y="11304"/>
                      <a:pt x="2448428" y="31425"/>
                    </a:cubicBezTo>
                    <a:cubicBezTo>
                      <a:pt x="2468549" y="51546"/>
                      <a:pt x="2479853" y="78836"/>
                      <a:pt x="2479853" y="107292"/>
                    </a:cubicBezTo>
                    <a:lnTo>
                      <a:pt x="2479853" y="536446"/>
                    </a:lnTo>
                    <a:cubicBezTo>
                      <a:pt x="2479853" y="564902"/>
                      <a:pt x="2468549" y="592192"/>
                      <a:pt x="2448428" y="612313"/>
                    </a:cubicBezTo>
                    <a:cubicBezTo>
                      <a:pt x="2428307" y="632434"/>
                      <a:pt x="2401017" y="643738"/>
                      <a:pt x="2372561" y="643738"/>
                    </a:cubicBezTo>
                    <a:lnTo>
                      <a:pt x="107292" y="643738"/>
                    </a:lnTo>
                    <a:cubicBezTo>
                      <a:pt x="78836" y="643738"/>
                      <a:pt x="51546" y="632434"/>
                      <a:pt x="31425" y="612313"/>
                    </a:cubicBezTo>
                    <a:cubicBezTo>
                      <a:pt x="11304" y="592192"/>
                      <a:pt x="0" y="564902"/>
                      <a:pt x="0" y="536446"/>
                    </a:cubicBezTo>
                    <a:lnTo>
                      <a:pt x="0" y="107292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algn="ctr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53" name="Pentagon 52"/>
              <p:cNvSpPr/>
              <p:nvPr/>
            </p:nvSpPr>
            <p:spPr bwMode="auto">
              <a:xfrm>
                <a:off x="722987" y="1433169"/>
                <a:ext cx="2479853" cy="643738"/>
              </a:xfrm>
              <a:prstGeom prst="homePlat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0"/>
              </a:gradFill>
              <a:ln w="25400" algn="ctr">
                <a:gradFill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0" scaled="0"/>
                </a:gradFill>
                <a:round/>
                <a:headEnd/>
                <a:tailEnd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51" name="Text Box 9"/>
            <p:cNvSpPr txBox="1">
              <a:spLocks noChangeArrowheads="1"/>
            </p:cNvSpPr>
            <p:nvPr/>
          </p:nvSpPr>
          <p:spPr bwMode="gray">
            <a:xfrm>
              <a:off x="428383" y="1431343"/>
              <a:ext cx="2483067" cy="6473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Extending SDN Strategy with Openstack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00349" y="3880359"/>
            <a:ext cx="4072255" cy="707886"/>
            <a:chOff x="409652" y="1431343"/>
            <a:chExt cx="2793188" cy="647392"/>
          </a:xfrm>
        </p:grpSpPr>
        <p:grpSp>
          <p:nvGrpSpPr>
            <p:cNvPr id="55" name="Group 54"/>
            <p:cNvGrpSpPr/>
            <p:nvPr/>
          </p:nvGrpSpPr>
          <p:grpSpPr>
            <a:xfrm>
              <a:off x="409652" y="1433169"/>
              <a:ext cx="2793188" cy="643738"/>
              <a:chOff x="409652" y="1433169"/>
              <a:chExt cx="2793188" cy="643738"/>
            </a:xfr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grpSpPr>
          <p:sp>
            <p:nvSpPr>
              <p:cNvPr id="58" name="Freeform 57"/>
              <p:cNvSpPr/>
              <p:nvPr/>
            </p:nvSpPr>
            <p:spPr bwMode="auto">
              <a:xfrm>
                <a:off x="409652" y="1433169"/>
                <a:ext cx="2479853" cy="643738"/>
              </a:xfrm>
              <a:custGeom>
                <a:avLst/>
                <a:gdLst>
                  <a:gd name="connsiteX0" fmla="*/ 0 w 2479853"/>
                  <a:gd name="connsiteY0" fmla="*/ 107292 h 643738"/>
                  <a:gd name="connsiteX1" fmla="*/ 31425 w 2479853"/>
                  <a:gd name="connsiteY1" fmla="*/ 31425 h 643738"/>
                  <a:gd name="connsiteX2" fmla="*/ 107292 w 2479853"/>
                  <a:gd name="connsiteY2" fmla="*/ 0 h 643738"/>
                  <a:gd name="connsiteX3" fmla="*/ 2372561 w 2479853"/>
                  <a:gd name="connsiteY3" fmla="*/ 0 h 643738"/>
                  <a:gd name="connsiteX4" fmla="*/ 2448428 w 2479853"/>
                  <a:gd name="connsiteY4" fmla="*/ 31425 h 643738"/>
                  <a:gd name="connsiteX5" fmla="*/ 2479853 w 2479853"/>
                  <a:gd name="connsiteY5" fmla="*/ 107292 h 643738"/>
                  <a:gd name="connsiteX6" fmla="*/ 2479853 w 2479853"/>
                  <a:gd name="connsiteY6" fmla="*/ 536446 h 643738"/>
                  <a:gd name="connsiteX7" fmla="*/ 2448428 w 2479853"/>
                  <a:gd name="connsiteY7" fmla="*/ 612313 h 643738"/>
                  <a:gd name="connsiteX8" fmla="*/ 2372561 w 2479853"/>
                  <a:gd name="connsiteY8" fmla="*/ 643738 h 643738"/>
                  <a:gd name="connsiteX9" fmla="*/ 107292 w 2479853"/>
                  <a:gd name="connsiteY9" fmla="*/ 643738 h 643738"/>
                  <a:gd name="connsiteX10" fmla="*/ 31425 w 2479853"/>
                  <a:gd name="connsiteY10" fmla="*/ 612313 h 643738"/>
                  <a:gd name="connsiteX11" fmla="*/ 0 w 2479853"/>
                  <a:gd name="connsiteY11" fmla="*/ 536446 h 643738"/>
                  <a:gd name="connsiteX12" fmla="*/ 0 w 2479853"/>
                  <a:gd name="connsiteY12" fmla="*/ 107292 h 643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79853" h="643738">
                    <a:moveTo>
                      <a:pt x="0" y="107292"/>
                    </a:moveTo>
                    <a:cubicBezTo>
                      <a:pt x="0" y="78836"/>
                      <a:pt x="11304" y="51546"/>
                      <a:pt x="31425" y="31425"/>
                    </a:cubicBezTo>
                    <a:cubicBezTo>
                      <a:pt x="51546" y="11304"/>
                      <a:pt x="78836" y="0"/>
                      <a:pt x="107292" y="0"/>
                    </a:cubicBezTo>
                    <a:lnTo>
                      <a:pt x="2372561" y="0"/>
                    </a:lnTo>
                    <a:cubicBezTo>
                      <a:pt x="2401017" y="0"/>
                      <a:pt x="2428307" y="11304"/>
                      <a:pt x="2448428" y="31425"/>
                    </a:cubicBezTo>
                    <a:cubicBezTo>
                      <a:pt x="2468549" y="51546"/>
                      <a:pt x="2479853" y="78836"/>
                      <a:pt x="2479853" y="107292"/>
                    </a:cubicBezTo>
                    <a:lnTo>
                      <a:pt x="2479853" y="536446"/>
                    </a:lnTo>
                    <a:cubicBezTo>
                      <a:pt x="2479853" y="564902"/>
                      <a:pt x="2468549" y="592192"/>
                      <a:pt x="2448428" y="612313"/>
                    </a:cubicBezTo>
                    <a:cubicBezTo>
                      <a:pt x="2428307" y="632434"/>
                      <a:pt x="2401017" y="643738"/>
                      <a:pt x="2372561" y="643738"/>
                    </a:cubicBezTo>
                    <a:lnTo>
                      <a:pt x="107292" y="643738"/>
                    </a:lnTo>
                    <a:cubicBezTo>
                      <a:pt x="78836" y="643738"/>
                      <a:pt x="51546" y="632434"/>
                      <a:pt x="31425" y="612313"/>
                    </a:cubicBezTo>
                    <a:cubicBezTo>
                      <a:pt x="11304" y="592192"/>
                      <a:pt x="0" y="564902"/>
                      <a:pt x="0" y="536446"/>
                    </a:cubicBezTo>
                    <a:lnTo>
                      <a:pt x="0" y="107292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algn="ctr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60" name="Pentagon 59"/>
              <p:cNvSpPr/>
              <p:nvPr/>
            </p:nvSpPr>
            <p:spPr bwMode="auto">
              <a:xfrm>
                <a:off x="722987" y="1433169"/>
                <a:ext cx="2479853" cy="643738"/>
              </a:xfrm>
              <a:prstGeom prst="homePlat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0"/>
              </a:gradFill>
              <a:ln w="25400" algn="ctr">
                <a:gradFill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0" scaled="0"/>
                </a:gradFill>
                <a:round/>
                <a:headEnd/>
                <a:tailEnd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57" name="Text Box 9"/>
            <p:cNvSpPr txBox="1">
              <a:spLocks noChangeArrowheads="1"/>
            </p:cNvSpPr>
            <p:nvPr/>
          </p:nvSpPr>
          <p:spPr bwMode="gray">
            <a:xfrm>
              <a:off x="428383" y="1431343"/>
              <a:ext cx="2483067" cy="6473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SDN Developer Community Portal with XKit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571206" y="2116642"/>
            <a:ext cx="4433094" cy="976647"/>
            <a:chOff x="4571206" y="2674948"/>
            <a:chExt cx="4433094" cy="1302196"/>
          </a:xfrm>
        </p:grpSpPr>
        <p:pic>
          <p:nvPicPr>
            <p:cNvPr id="62" name="Picture 61" descr="BSN logo transp background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99300" y="3356992"/>
              <a:ext cx="1905000" cy="620152"/>
            </a:xfrm>
            <a:prstGeom prst="rect">
              <a:avLst/>
            </a:prstGeom>
            <a:solidFill>
              <a:srgbClr val="FFFFFF"/>
            </a:solidFill>
          </p:spPr>
        </p:pic>
        <p:sp>
          <p:nvSpPr>
            <p:cNvPr id="63" name="Rectangle 62"/>
            <p:cNvSpPr/>
            <p:nvPr/>
          </p:nvSpPr>
          <p:spPr>
            <a:xfrm>
              <a:off x="4571206" y="2674948"/>
              <a:ext cx="4344988" cy="86177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ru-RU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Поддержка множества контроллеров </a:t>
              </a:r>
              <a:r>
                <a:rPr lang="en-US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OpenFlow</a:t>
              </a:r>
              <a:endPara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64" name="Picture 4" descr="http://www.teleco4.com/nec_logo_blue_large.jp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6500" y="3488432"/>
              <a:ext cx="753626" cy="228600"/>
            </a:xfrm>
            <a:prstGeom prst="rect">
              <a:avLst/>
            </a:prstGeom>
            <a:solidFill>
              <a:srgbClr val="FFC000"/>
            </a:solidFill>
            <a:extLst/>
          </p:spPr>
        </p:pic>
      </p:grpSp>
    </p:spTree>
    <p:extLst>
      <p:ext uri="{BB962C8B-B14F-4D97-AF65-F5344CB8AC3E}">
        <p14:creationId xmlns:p14="http://schemas.microsoft.com/office/powerpoint/2010/main" val="275312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C-Slide-4_v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2843" y="2360174"/>
            <a:ext cx="9014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pc="-300" dirty="0" smtClean="0">
                <a:solidFill>
                  <a:schemeClr val="bg1"/>
                </a:solidFill>
                <a:latin typeface="+mj-lt"/>
                <a:cs typeface="Nexa Light"/>
              </a:rPr>
              <a:t>Extreme Networks?</a:t>
            </a:r>
            <a:endParaRPr lang="en-US" sz="4800" spc="-300" dirty="0">
              <a:solidFill>
                <a:schemeClr val="bg1"/>
              </a:solidFill>
              <a:latin typeface="+mj-lt"/>
              <a:cs typeface="Nexa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061" y="2029907"/>
            <a:ext cx="85256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spc="-150" dirty="0" smtClean="0">
                <a:solidFill>
                  <a:schemeClr val="bg1"/>
                </a:solidFill>
                <a:latin typeface="+mj-lt"/>
                <a:cs typeface="Nexa Light"/>
              </a:rPr>
              <a:t>Что такое</a:t>
            </a:r>
            <a:endParaRPr lang="en-US" sz="3200" spc="-150" dirty="0">
              <a:solidFill>
                <a:schemeClr val="bg1"/>
              </a:solidFill>
              <a:latin typeface="+mj-lt"/>
              <a:cs typeface="Nexa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6618" y="3094502"/>
            <a:ext cx="8928632" cy="2017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2000" dirty="0">
                <a:solidFill>
                  <a:schemeClr val="bg1"/>
                </a:solidFill>
              </a:rPr>
              <a:t>Американская компания</a:t>
            </a:r>
          </a:p>
          <a:p>
            <a:pPr>
              <a:lnSpc>
                <a:spcPct val="110000"/>
              </a:lnSpc>
            </a:pPr>
            <a:r>
              <a:rPr lang="ru-RU" sz="2000" dirty="0">
                <a:solidFill>
                  <a:schemeClr val="bg1"/>
                </a:solidFill>
              </a:rPr>
              <a:t>Более 1</a:t>
            </a:r>
            <a:r>
              <a:rPr lang="en-US" sz="2000" dirty="0">
                <a:solidFill>
                  <a:schemeClr val="bg1"/>
                </a:solidFill>
              </a:rPr>
              <a:t>8</a:t>
            </a:r>
            <a:r>
              <a:rPr lang="ru-RU" sz="2000" dirty="0">
                <a:solidFill>
                  <a:schemeClr val="bg1"/>
                </a:solidFill>
              </a:rPr>
              <a:t> лет фокусирования на </a:t>
            </a:r>
            <a:r>
              <a:rPr lang="en-US" sz="2000" dirty="0">
                <a:solidFill>
                  <a:schemeClr val="bg1"/>
                </a:solidFill>
              </a:rPr>
              <a:t>Ethernet </a:t>
            </a:r>
            <a:r>
              <a:rPr lang="ru-RU" sz="2000" dirty="0">
                <a:solidFill>
                  <a:schemeClr val="bg1"/>
                </a:solidFill>
              </a:rPr>
              <a:t>коммутации</a:t>
            </a:r>
          </a:p>
          <a:p>
            <a:pPr>
              <a:lnSpc>
                <a:spcPct val="110000"/>
              </a:lnSpc>
            </a:pPr>
            <a:r>
              <a:rPr lang="ru-RU" sz="2000" dirty="0">
                <a:solidFill>
                  <a:schemeClr val="bg1"/>
                </a:solidFill>
              </a:rPr>
              <a:t>Среди заказчиков такие </a:t>
            </a:r>
            <a:r>
              <a:rPr lang="ru-RU" sz="2000" dirty="0" smtClean="0">
                <a:solidFill>
                  <a:schemeClr val="bg1"/>
                </a:solidFill>
              </a:rPr>
              <a:t>компании</a:t>
            </a:r>
            <a:r>
              <a:rPr lang="en-US" sz="2000" dirty="0">
                <a:solidFill>
                  <a:schemeClr val="bg1"/>
                </a:solidFill>
              </a:rPr>
              <a:t>,</a:t>
            </a:r>
            <a:r>
              <a:rPr lang="ru-RU" sz="2000" dirty="0" smtClean="0">
                <a:solidFill>
                  <a:schemeClr val="bg1"/>
                </a:solidFill>
              </a:rPr>
              <a:t> как</a:t>
            </a:r>
            <a:r>
              <a:rPr lang="en-US" sz="2000" dirty="0" smtClean="0">
                <a:solidFill>
                  <a:schemeClr val="bg1"/>
                </a:solidFill>
              </a:rPr>
              <a:t>:</a:t>
            </a:r>
            <a:endParaRPr lang="ru-RU" sz="2000" dirty="0" smtClean="0">
              <a:solidFill>
                <a:schemeClr val="bg1"/>
              </a:solidFill>
            </a:endParaRP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VMware </a:t>
            </a:r>
            <a:r>
              <a:rPr lang="en-US" dirty="0">
                <a:solidFill>
                  <a:schemeClr val="bg1"/>
                </a:solidFill>
              </a:rPr>
              <a:t>(40 </a:t>
            </a:r>
            <a:r>
              <a:rPr lang="ru-RU" dirty="0">
                <a:solidFill>
                  <a:schemeClr val="bg1"/>
                </a:solidFill>
              </a:rPr>
              <a:t>тысяч портов, </a:t>
            </a:r>
            <a:r>
              <a:rPr lang="en-US" dirty="0">
                <a:solidFill>
                  <a:schemeClr val="bg1"/>
                </a:solidFill>
              </a:rPr>
              <a:t>public reference)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</a:rPr>
              <a:t>Intel (</a:t>
            </a:r>
            <a:r>
              <a:rPr lang="ru-RU" dirty="0">
                <a:solidFill>
                  <a:schemeClr val="bg1"/>
                </a:solidFill>
              </a:rPr>
              <a:t>миграция в ЦОД с </a:t>
            </a:r>
            <a:r>
              <a:rPr lang="en-US" dirty="0">
                <a:solidFill>
                  <a:schemeClr val="bg1"/>
                </a:solidFill>
              </a:rPr>
              <a:t>Cisco </a:t>
            </a:r>
            <a:r>
              <a:rPr lang="ru-RU" dirty="0">
                <a:solidFill>
                  <a:schemeClr val="bg1"/>
                </a:solidFill>
              </a:rPr>
              <a:t>на </a:t>
            </a:r>
            <a:r>
              <a:rPr lang="en-US" dirty="0">
                <a:solidFill>
                  <a:schemeClr val="bg1"/>
                </a:solidFill>
              </a:rPr>
              <a:t>Extreme </a:t>
            </a:r>
            <a:r>
              <a:rPr lang="ru-RU" dirty="0">
                <a:solidFill>
                  <a:schemeClr val="bg1"/>
                </a:solidFill>
              </a:rPr>
              <a:t>началась в 2010 году)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ru-RU" dirty="0">
                <a:solidFill>
                  <a:schemeClr val="bg1"/>
                </a:solidFill>
              </a:rPr>
              <a:t>РФ: Сочи 2014, Пенсионный Фонд, </a:t>
            </a:r>
            <a:r>
              <a:rPr lang="en-US" dirty="0">
                <a:solidFill>
                  <a:schemeClr val="bg1"/>
                </a:solidFill>
              </a:rPr>
              <a:t>Deutsche Bank</a:t>
            </a:r>
            <a:r>
              <a:rPr lang="ru-RU" dirty="0">
                <a:solidFill>
                  <a:schemeClr val="bg1"/>
                </a:solidFill>
              </a:rPr>
              <a:t> и т.д.</a:t>
            </a:r>
          </a:p>
        </p:txBody>
      </p:sp>
    </p:spTree>
    <p:extLst>
      <p:ext uri="{BB962C8B-B14F-4D97-AF65-F5344CB8AC3E}">
        <p14:creationId xmlns:p14="http://schemas.microsoft.com/office/powerpoint/2010/main" val="15830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5313"/>
            <a:ext cx="8229600" cy="85725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F7F7F"/>
                </a:solidFill>
              </a:rPr>
              <a:t>Что может делать SDN </a:t>
            </a:r>
            <a:r>
              <a:rPr lang="ru-RU" sz="2800" b="1" dirty="0">
                <a:solidFill>
                  <a:srgbClr val="7F7F7F"/>
                </a:solidFill>
              </a:rPr>
              <a:t>и </a:t>
            </a:r>
            <a:r>
              <a:rPr lang="ru-RU" sz="2800" b="1" dirty="0" err="1" smtClean="0">
                <a:solidFill>
                  <a:srgbClr val="7F7F7F"/>
                </a:solidFill>
              </a:rPr>
              <a:t>OpenFlow</a:t>
            </a:r>
            <a:r>
              <a:rPr lang="ru-RU" sz="2800" b="1" dirty="0" smtClean="0">
                <a:solidFill>
                  <a:srgbClr val="7F7F7F"/>
                </a:solidFill>
              </a:rPr>
              <a:t>?</a:t>
            </a:r>
            <a:endParaRPr lang="en-US" sz="2800" b="1" dirty="0">
              <a:solidFill>
                <a:srgbClr val="7F7F7F"/>
              </a:solidFill>
            </a:endParaRPr>
          </a:p>
        </p:txBody>
      </p:sp>
      <p:grpSp>
        <p:nvGrpSpPr>
          <p:cNvPr id="3" name="Group 10"/>
          <p:cNvGrpSpPr/>
          <p:nvPr/>
        </p:nvGrpSpPr>
        <p:grpSpPr>
          <a:xfrm>
            <a:off x="723900" y="711925"/>
            <a:ext cx="7708900" cy="379730"/>
            <a:chOff x="1831340" y="4831080"/>
            <a:chExt cx="1288820" cy="558800"/>
          </a:xfrm>
        </p:grpSpPr>
        <p:sp>
          <p:nvSpPr>
            <p:cNvPr id="12" name="Rounded Rectangle 11"/>
            <p:cNvSpPr/>
            <p:nvPr/>
          </p:nvSpPr>
          <p:spPr>
            <a:xfrm>
              <a:off x="1831340" y="4831080"/>
              <a:ext cx="1288820" cy="558800"/>
            </a:xfrm>
            <a:prstGeom prst="roundRect">
              <a:avLst>
                <a:gd name="adj" fmla="val 14673"/>
              </a:avLst>
            </a:prstGeom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2"/>
                </a:gs>
                <a:gs pos="24000">
                  <a:schemeClr val="accent2">
                    <a:lumMod val="75000"/>
                  </a:schemeClr>
                </a:gs>
              </a:gsLst>
              <a:lin ang="16200000" scaled="0"/>
              <a:tileRect/>
            </a:gradFill>
            <a:ln w="9525">
              <a:noFill/>
            </a:ln>
            <a:effectLst/>
            <a:scene3d>
              <a:camera prst="orthographicFront"/>
              <a:lightRig rig="threePt" dir="t"/>
            </a:scene3d>
            <a:sp3d>
              <a:bevelT w="4445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839009" y="4886637"/>
              <a:ext cx="1272657" cy="473177"/>
            </a:xfrm>
            <a:prstGeom prst="roundRect">
              <a:avLst>
                <a:gd name="adj" fmla="val 10449"/>
              </a:avLst>
            </a:prstGeom>
            <a:gradFill flip="none" rotWithShape="1">
              <a:gsLst>
                <a:gs pos="0">
                  <a:schemeClr val="bg1">
                    <a:alpha val="24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 bwMode="gray">
            <a:xfrm>
              <a:off x="1931383" y="4894586"/>
              <a:ext cx="1070387" cy="407624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</a:rPr>
                <a:t>Универсальность топологии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Rectangle 16"/>
          <p:cNvSpPr/>
          <p:nvPr/>
        </p:nvSpPr>
        <p:spPr bwMode="gray">
          <a:xfrm>
            <a:off x="611560" y="1085346"/>
            <a:ext cx="8496944" cy="61657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/>
              <a:buChar char="•"/>
            </a:pPr>
            <a:r>
              <a:rPr lang="ru-RU" sz="1600" dirty="0" smtClean="0">
                <a:solidFill>
                  <a:schemeClr val="accent6"/>
                </a:solidFill>
                <a:cs typeface="Arial" pitchFamily="34" charset="0"/>
              </a:rPr>
              <a:t>Независимо от топологии сети используются все каналы</a:t>
            </a:r>
            <a:endParaRPr lang="en-US" sz="1600" dirty="0" smtClean="0">
              <a:solidFill>
                <a:schemeClr val="accent6"/>
              </a:solidFill>
              <a:cs typeface="Arial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/>
              <a:buChar char="•"/>
            </a:pPr>
            <a:r>
              <a:rPr lang="en-US" sz="1600" dirty="0" err="1" smtClean="0">
                <a:solidFill>
                  <a:schemeClr val="accent6"/>
                </a:solidFill>
                <a:cs typeface="Arial" pitchFamily="34" charset="0"/>
              </a:rPr>
              <a:t>OpenFlow</a:t>
            </a:r>
            <a:r>
              <a:rPr lang="en-US" sz="1600" dirty="0" smtClean="0">
                <a:solidFill>
                  <a:schemeClr val="accent6"/>
                </a:solidFill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accent6"/>
                </a:solidFill>
                <a:cs typeface="Arial" pitchFamily="34" charset="0"/>
              </a:rPr>
              <a:t>доступен как </a:t>
            </a:r>
            <a:r>
              <a:rPr lang="en-US" sz="1600" dirty="0" smtClean="0">
                <a:solidFill>
                  <a:schemeClr val="accent6"/>
                </a:solidFill>
                <a:cs typeface="Arial" pitchFamily="34" charset="0"/>
              </a:rPr>
              <a:t>Open Source</a:t>
            </a:r>
          </a:p>
        </p:txBody>
      </p:sp>
      <p:grpSp>
        <p:nvGrpSpPr>
          <p:cNvPr id="5" name="Group 17"/>
          <p:cNvGrpSpPr/>
          <p:nvPr/>
        </p:nvGrpSpPr>
        <p:grpSpPr>
          <a:xfrm>
            <a:off x="723900" y="1711858"/>
            <a:ext cx="7708392" cy="385253"/>
            <a:chOff x="3469164" y="4746198"/>
            <a:chExt cx="2603977" cy="391293"/>
          </a:xfrm>
        </p:grpSpPr>
        <p:grpSp>
          <p:nvGrpSpPr>
            <p:cNvPr id="6" name="Group 85"/>
            <p:cNvGrpSpPr/>
            <p:nvPr/>
          </p:nvGrpSpPr>
          <p:grpSpPr>
            <a:xfrm>
              <a:off x="3469164" y="4746198"/>
              <a:ext cx="2603977" cy="391293"/>
              <a:chOff x="492947" y="1531490"/>
              <a:chExt cx="1197814" cy="1259840"/>
            </a:xfrm>
          </p:grpSpPr>
          <p:sp>
            <p:nvSpPr>
              <p:cNvPr id="21" name="Rounded Rectangle 20"/>
              <p:cNvSpPr/>
              <p:nvPr/>
            </p:nvSpPr>
            <p:spPr>
              <a:xfrm>
                <a:off x="492947" y="1531490"/>
                <a:ext cx="1197814" cy="1259840"/>
              </a:xfrm>
              <a:prstGeom prst="roundRect">
                <a:avLst>
                  <a:gd name="adj" fmla="val 14673"/>
                </a:avLst>
              </a:prstGeom>
              <a:gradFill flip="none" rotWithShape="1">
                <a:gsLst>
                  <a:gs pos="0">
                    <a:schemeClr val="tx2"/>
                  </a:gs>
                  <a:gs pos="100000">
                    <a:schemeClr val="accent1">
                      <a:lumMod val="75000"/>
                    </a:schemeClr>
                  </a:gs>
                  <a:gs pos="24000">
                    <a:schemeClr val="tx2"/>
                  </a:gs>
                </a:gsLst>
                <a:lin ang="16200000" scaled="0"/>
                <a:tileRect/>
              </a:gradFill>
              <a:ln w="9525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444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 (Body)"/>
                  <a:cs typeface="Arial (Body)"/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499698" y="1645701"/>
                <a:ext cx="1182927" cy="1007920"/>
              </a:xfrm>
              <a:prstGeom prst="roundRect">
                <a:avLst>
                  <a:gd name="adj" fmla="val 10449"/>
                </a:avLst>
              </a:prstGeom>
              <a:gradFill flip="none" rotWithShape="1">
                <a:gsLst>
                  <a:gs pos="0">
                    <a:schemeClr val="bg1">
                      <a:alpha val="24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0"/>
                <a:tileRect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 (Body)"/>
                  <a:cs typeface="Arial (Body)"/>
                </a:endParaRPr>
              </a:p>
            </p:txBody>
          </p:sp>
        </p:grpSp>
        <p:sp>
          <p:nvSpPr>
            <p:cNvPr id="20" name="Rectangle 19"/>
            <p:cNvSpPr/>
            <p:nvPr/>
          </p:nvSpPr>
          <p:spPr bwMode="gray">
            <a:xfrm>
              <a:off x="3673203" y="4805377"/>
              <a:ext cx="2195899" cy="281342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algn="ctr"/>
              <a:r>
                <a:rPr lang="ru-RU" b="1" dirty="0" err="1" smtClean="0">
                  <a:solidFill>
                    <a:schemeClr val="bg1"/>
                  </a:solidFill>
                </a:rPr>
                <a:t>Приоритезация</a:t>
              </a:r>
              <a:r>
                <a:rPr lang="ru-RU" b="1" dirty="0" smtClean="0">
                  <a:solidFill>
                    <a:schemeClr val="bg1"/>
                  </a:solidFill>
                </a:rPr>
                <a:t> трафика приложений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Rectangle 22"/>
          <p:cNvSpPr/>
          <p:nvPr/>
        </p:nvSpPr>
        <p:spPr bwMode="gray">
          <a:xfrm>
            <a:off x="611561" y="2091904"/>
            <a:ext cx="7452395" cy="53963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/>
              <a:buChar char="•"/>
            </a:pPr>
            <a:r>
              <a:rPr lang="ru-RU" sz="1600" dirty="0" smtClean="0">
                <a:solidFill>
                  <a:schemeClr val="accent6"/>
                </a:solidFill>
                <a:cs typeface="Arial" pitchFamily="34" charset="0"/>
              </a:rPr>
              <a:t>Трафик любого приложения может быть отправлен с высоким приоритетом через всю сеть </a:t>
            </a:r>
            <a:endParaRPr lang="en-US" sz="1600" dirty="0" smtClean="0">
              <a:solidFill>
                <a:schemeClr val="accent6"/>
              </a:solidFill>
              <a:cs typeface="Arial" pitchFamily="34" charset="0"/>
            </a:endParaRPr>
          </a:p>
        </p:txBody>
      </p:sp>
      <p:grpSp>
        <p:nvGrpSpPr>
          <p:cNvPr id="7" name="Group 23"/>
          <p:cNvGrpSpPr/>
          <p:nvPr/>
        </p:nvGrpSpPr>
        <p:grpSpPr>
          <a:xfrm>
            <a:off x="723900" y="2678212"/>
            <a:ext cx="7708392" cy="379730"/>
            <a:chOff x="1831340" y="4831080"/>
            <a:chExt cx="1288820" cy="558800"/>
          </a:xfrm>
        </p:grpSpPr>
        <p:sp>
          <p:nvSpPr>
            <p:cNvPr id="25" name="Rounded Rectangle 24"/>
            <p:cNvSpPr/>
            <p:nvPr/>
          </p:nvSpPr>
          <p:spPr>
            <a:xfrm>
              <a:off x="1831340" y="4831080"/>
              <a:ext cx="1288820" cy="558800"/>
            </a:xfrm>
            <a:prstGeom prst="roundRect">
              <a:avLst>
                <a:gd name="adj" fmla="val 14673"/>
              </a:avLst>
            </a:prstGeom>
            <a:gradFill flip="none" rotWithShape="1">
              <a:gsLst>
                <a:gs pos="0">
                  <a:schemeClr val="accent6"/>
                </a:gs>
                <a:gs pos="100000">
                  <a:schemeClr val="accent5">
                    <a:lumMod val="50000"/>
                  </a:schemeClr>
                </a:gs>
                <a:gs pos="24000">
                  <a:schemeClr val="accent6"/>
                </a:gs>
              </a:gsLst>
              <a:lin ang="16200000" scaled="0"/>
              <a:tileRect/>
            </a:gradFill>
            <a:ln w="9525">
              <a:noFill/>
            </a:ln>
            <a:effectLst/>
            <a:scene3d>
              <a:camera prst="orthographicFront"/>
              <a:lightRig rig="threePt" dir="t"/>
            </a:scene3d>
            <a:sp3d>
              <a:bevelT w="4445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837993" y="4876476"/>
              <a:ext cx="1274041" cy="473177"/>
            </a:xfrm>
            <a:prstGeom prst="roundRect">
              <a:avLst>
                <a:gd name="adj" fmla="val 10449"/>
              </a:avLst>
            </a:prstGeom>
            <a:gradFill flip="none" rotWithShape="1">
              <a:gsLst>
                <a:gs pos="0">
                  <a:schemeClr val="bg1">
                    <a:alpha val="24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 bwMode="gray">
            <a:xfrm>
              <a:off x="1909257" y="4894586"/>
              <a:ext cx="1130283" cy="407624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FFFF"/>
                  </a:solidFill>
                </a:rPr>
                <a:t>Deep Packet Inspection (DPI)</a:t>
              </a:r>
            </a:p>
          </p:txBody>
        </p:sp>
      </p:grpSp>
      <p:sp>
        <p:nvSpPr>
          <p:cNvPr id="28" name="Rectangle 27"/>
          <p:cNvSpPr/>
          <p:nvPr/>
        </p:nvSpPr>
        <p:spPr bwMode="gray">
          <a:xfrm>
            <a:off x="575990" y="3095804"/>
            <a:ext cx="7452395" cy="31803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/>
              <a:buChar char="•"/>
            </a:pPr>
            <a:r>
              <a:rPr lang="ru-RU" sz="1600" dirty="0" smtClean="0">
                <a:solidFill>
                  <a:schemeClr val="accent6"/>
                </a:solidFill>
                <a:cs typeface="Arial" pitchFamily="34" charset="0"/>
              </a:rPr>
              <a:t>Трафик может собираться из любой точки сети</a:t>
            </a:r>
            <a:endParaRPr lang="en-US" sz="1600" dirty="0" smtClean="0">
              <a:solidFill>
                <a:schemeClr val="accent6"/>
              </a:solidFill>
              <a:cs typeface="Arial" pitchFamily="34" charset="0"/>
            </a:endParaRPr>
          </a:p>
        </p:txBody>
      </p:sp>
      <p:grpSp>
        <p:nvGrpSpPr>
          <p:cNvPr id="8" name="Group 28"/>
          <p:cNvGrpSpPr/>
          <p:nvPr/>
        </p:nvGrpSpPr>
        <p:grpSpPr>
          <a:xfrm>
            <a:off x="723900" y="3434590"/>
            <a:ext cx="7708392" cy="379730"/>
            <a:chOff x="1831340" y="4831080"/>
            <a:chExt cx="1288820" cy="558800"/>
          </a:xfrm>
        </p:grpSpPr>
        <p:sp>
          <p:nvSpPr>
            <p:cNvPr id="30" name="Rounded Rectangle 29"/>
            <p:cNvSpPr/>
            <p:nvPr/>
          </p:nvSpPr>
          <p:spPr>
            <a:xfrm>
              <a:off x="1831340" y="4831080"/>
              <a:ext cx="1288820" cy="558800"/>
            </a:xfrm>
            <a:prstGeom prst="roundRect">
              <a:avLst>
                <a:gd name="adj" fmla="val 14673"/>
              </a:avLst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/>
                </a:gs>
                <a:gs pos="24000">
                  <a:schemeClr val="accent3">
                    <a:lumMod val="75000"/>
                  </a:schemeClr>
                </a:gs>
              </a:gsLst>
              <a:lin ang="16200000" scaled="0"/>
              <a:tileRect/>
            </a:gradFill>
            <a:ln w="9525">
              <a:noFill/>
            </a:ln>
            <a:effectLst/>
            <a:scene3d>
              <a:camera prst="orthographicFront"/>
              <a:lightRig rig="threePt" dir="t"/>
            </a:scene3d>
            <a:sp3d>
              <a:bevelT w="4445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837993" y="4876476"/>
              <a:ext cx="1274041" cy="473177"/>
            </a:xfrm>
            <a:prstGeom prst="roundRect">
              <a:avLst>
                <a:gd name="adj" fmla="val 10449"/>
              </a:avLst>
            </a:prstGeom>
            <a:gradFill flip="none" rotWithShape="1">
              <a:gsLst>
                <a:gs pos="0">
                  <a:schemeClr val="bg1">
                    <a:alpha val="24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 bwMode="gray">
            <a:xfrm>
              <a:off x="2007345" y="4894586"/>
              <a:ext cx="934993" cy="407624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algn="ctr"/>
              <a:r>
                <a:rPr lang="ru-RU" b="1" dirty="0" err="1" smtClean="0">
                  <a:solidFill>
                    <a:srgbClr val="FFFFFF"/>
                  </a:solidFill>
                </a:rPr>
                <a:t>Зеркалирование</a:t>
              </a:r>
              <a:r>
                <a:rPr lang="ru-RU" b="1" dirty="0" smtClean="0">
                  <a:solidFill>
                    <a:srgbClr val="FFFFFF"/>
                  </a:solidFill>
                </a:rPr>
                <a:t> трафика (</a:t>
              </a:r>
              <a:r>
                <a:rPr lang="en-US" b="1" dirty="0" smtClean="0">
                  <a:solidFill>
                    <a:srgbClr val="FFFFFF"/>
                  </a:solidFill>
                </a:rPr>
                <a:t>Mirroring)</a:t>
              </a:r>
            </a:p>
          </p:txBody>
        </p:sp>
      </p:grpSp>
      <p:sp>
        <p:nvSpPr>
          <p:cNvPr id="33" name="Rectangle 32"/>
          <p:cNvSpPr/>
          <p:nvPr/>
        </p:nvSpPr>
        <p:spPr bwMode="gray">
          <a:xfrm>
            <a:off x="609478" y="3852182"/>
            <a:ext cx="7850955" cy="31803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/>
              <a:buChar char="•"/>
            </a:pPr>
            <a:r>
              <a:rPr lang="ru-RU" sz="1600" dirty="0" smtClean="0">
                <a:solidFill>
                  <a:schemeClr val="accent6"/>
                </a:solidFill>
                <a:cs typeface="Arial" pitchFamily="34" charset="0"/>
              </a:rPr>
              <a:t>Снятие ограничений связанных с </a:t>
            </a:r>
            <a:r>
              <a:rPr lang="ru-RU" sz="1600" dirty="0" err="1" smtClean="0">
                <a:solidFill>
                  <a:schemeClr val="accent6"/>
                </a:solidFill>
                <a:cs typeface="Arial" pitchFamily="34" charset="0"/>
              </a:rPr>
              <a:t>зеркалированием</a:t>
            </a:r>
            <a:r>
              <a:rPr lang="ru-RU" sz="1600" dirty="0" smtClean="0">
                <a:solidFill>
                  <a:schemeClr val="accent6"/>
                </a:solidFill>
                <a:cs typeface="Arial" pitchFamily="34" charset="0"/>
              </a:rPr>
              <a:t> трафика</a:t>
            </a:r>
            <a:endParaRPr lang="en-US" sz="1600" dirty="0" smtClean="0">
              <a:solidFill>
                <a:schemeClr val="accent6"/>
              </a:solidFill>
              <a:cs typeface="Arial" pitchFamily="34" charset="0"/>
            </a:endParaRPr>
          </a:p>
        </p:txBody>
      </p:sp>
      <p:grpSp>
        <p:nvGrpSpPr>
          <p:cNvPr id="9" name="Group 33"/>
          <p:cNvGrpSpPr/>
          <p:nvPr/>
        </p:nvGrpSpPr>
        <p:grpSpPr>
          <a:xfrm>
            <a:off x="723900" y="4212328"/>
            <a:ext cx="7708392" cy="379730"/>
            <a:chOff x="1831340" y="4831080"/>
            <a:chExt cx="1288820" cy="558800"/>
          </a:xfrm>
        </p:grpSpPr>
        <p:sp>
          <p:nvSpPr>
            <p:cNvPr id="35" name="Rounded Rectangle 34"/>
            <p:cNvSpPr/>
            <p:nvPr/>
          </p:nvSpPr>
          <p:spPr>
            <a:xfrm>
              <a:off x="1831340" y="4831080"/>
              <a:ext cx="1288820" cy="558800"/>
            </a:xfrm>
            <a:prstGeom prst="roundRect">
              <a:avLst>
                <a:gd name="adj" fmla="val 14673"/>
              </a:avLst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100000">
                  <a:schemeClr val="accent4"/>
                </a:gs>
                <a:gs pos="24000">
                  <a:schemeClr val="accent4">
                    <a:lumMod val="75000"/>
                  </a:schemeClr>
                </a:gs>
              </a:gsLst>
              <a:lin ang="16200000" scaled="0"/>
              <a:tileRect/>
            </a:gradFill>
            <a:ln w="9525">
              <a:noFill/>
            </a:ln>
            <a:effectLst/>
            <a:scene3d>
              <a:camera prst="orthographicFront"/>
              <a:lightRig rig="threePt" dir="t"/>
            </a:scene3d>
            <a:sp3d>
              <a:bevelT w="4445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1837993" y="4876476"/>
              <a:ext cx="1274041" cy="473177"/>
            </a:xfrm>
            <a:prstGeom prst="roundRect">
              <a:avLst>
                <a:gd name="adj" fmla="val 10449"/>
              </a:avLst>
            </a:prstGeom>
            <a:gradFill flip="none" rotWithShape="1">
              <a:gsLst>
                <a:gs pos="0">
                  <a:schemeClr val="bg1">
                    <a:alpha val="24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 bwMode="gray">
            <a:xfrm>
              <a:off x="1833746" y="4894589"/>
              <a:ext cx="1282190" cy="407624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FFFFFF"/>
                  </a:solidFill>
                </a:rPr>
                <a:t>Поддержка виртуализации приложений в ЦОД</a:t>
              </a:r>
              <a:endParaRPr lang="en-US" b="1" dirty="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29" name="Rectangle 28"/>
          <p:cNvSpPr/>
          <p:nvPr/>
        </p:nvSpPr>
        <p:spPr bwMode="gray">
          <a:xfrm>
            <a:off x="611561" y="4592058"/>
            <a:ext cx="7452395" cy="31803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/>
              <a:buChar char="•"/>
            </a:pPr>
            <a:r>
              <a:rPr lang="ru-RU" sz="1600" dirty="0" smtClean="0">
                <a:solidFill>
                  <a:schemeClr val="accent6"/>
                </a:solidFill>
                <a:cs typeface="Arial" pitchFamily="34" charset="0"/>
              </a:rPr>
              <a:t>Динамическое выделение полосы для виртуальных приложений</a:t>
            </a:r>
            <a:endParaRPr lang="en-US" sz="1600" dirty="0" smtClean="0">
              <a:solidFill>
                <a:schemeClr val="accent6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734551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  <p:bldP spid="28" grpId="0"/>
      <p:bldP spid="33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3-Corporate-Deck_v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2974" y="2484470"/>
            <a:ext cx="9014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+mj-lt"/>
                <a:cs typeface="Nexa Light"/>
              </a:rPr>
              <a:t>Поддержка</a:t>
            </a:r>
            <a:endParaRPr lang="en-US" sz="4800" dirty="0">
              <a:solidFill>
                <a:schemeClr val="bg1"/>
              </a:solidFill>
              <a:latin typeface="+mj-lt"/>
              <a:cs typeface="Nexa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5979" y="2070174"/>
            <a:ext cx="9751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j-lt"/>
                <a:cs typeface="Nexa Light"/>
              </a:rPr>
              <a:t>Сервис и</a:t>
            </a:r>
            <a:endParaRPr lang="en-US" sz="3600" dirty="0">
              <a:solidFill>
                <a:schemeClr val="bg1"/>
              </a:solidFill>
              <a:latin typeface="+mj-lt"/>
              <a:cs typeface="Nexa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8359" y="3454117"/>
            <a:ext cx="9020451" cy="1306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dirty="0">
                <a:solidFill>
                  <a:schemeClr val="bg1"/>
                </a:solidFill>
              </a:rPr>
              <a:t>Отдел службы технической поддержки </a:t>
            </a:r>
            <a:r>
              <a:rPr lang="en-US" dirty="0">
                <a:solidFill>
                  <a:schemeClr val="bg1"/>
                </a:solidFill>
              </a:rPr>
              <a:t>TAC</a:t>
            </a:r>
            <a:r>
              <a:rPr lang="ru-RU" dirty="0">
                <a:solidFill>
                  <a:schemeClr val="bg1"/>
                </a:solidFill>
              </a:rPr>
              <a:t> в Москве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ru-RU" dirty="0">
                <a:solidFill>
                  <a:schemeClr val="bg1"/>
                </a:solidFill>
              </a:rPr>
              <a:t>Глобальная служба технической поддержки </a:t>
            </a:r>
            <a:r>
              <a:rPr lang="en-US" dirty="0">
                <a:solidFill>
                  <a:schemeClr val="bg1"/>
                </a:solidFill>
              </a:rPr>
              <a:t>TAC</a:t>
            </a:r>
          </a:p>
          <a:p>
            <a:pPr>
              <a:lnSpc>
                <a:spcPct val="110000"/>
              </a:lnSpc>
            </a:pPr>
            <a:r>
              <a:rPr lang="ru-RU" dirty="0">
                <a:solidFill>
                  <a:schemeClr val="bg1"/>
                </a:solidFill>
              </a:rPr>
              <a:t>Подменное </a:t>
            </a:r>
            <a:r>
              <a:rPr lang="en-US" dirty="0">
                <a:solidFill>
                  <a:schemeClr val="bg1"/>
                </a:solidFill>
              </a:rPr>
              <a:t>RMA </a:t>
            </a:r>
            <a:r>
              <a:rPr lang="ru-RU" dirty="0">
                <a:solidFill>
                  <a:schemeClr val="bg1"/>
                </a:solidFill>
              </a:rPr>
              <a:t>оборудование на складах в России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ru-RU" dirty="0">
                <a:solidFill>
                  <a:schemeClr val="bg1"/>
                </a:solidFill>
              </a:rPr>
              <a:t>Авторизованные Учебные Центры на территории СНГ – Москва, Киев, </a:t>
            </a:r>
            <a:r>
              <a:rPr lang="ru-RU" dirty="0" smtClean="0">
                <a:solidFill>
                  <a:schemeClr val="bg1"/>
                </a:solidFill>
              </a:rPr>
              <a:t>Минск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0" y="4606971"/>
            <a:ext cx="5715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75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5" descr="Ext_worldmap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65603" y="238211"/>
            <a:ext cx="9409962" cy="4341616"/>
          </a:xfrm>
          <a:prstGeom prst="rect">
            <a:avLst/>
          </a:prstGeom>
          <a:noFill/>
          <a:effectLst>
            <a:outerShdw blurRad="50800" dist="127000" dir="5400000" algn="ctr" rotWithShape="0">
              <a:schemeClr val="accent1">
                <a:lumMod val="75000"/>
                <a:alpha val="70000"/>
              </a:schemeClr>
            </a:outerShdw>
          </a:effectLst>
        </p:spPr>
      </p:pic>
      <p:sp>
        <p:nvSpPr>
          <p:cNvPr id="60" name="Rounded Rectangle 59"/>
          <p:cNvSpPr/>
          <p:nvPr/>
        </p:nvSpPr>
        <p:spPr>
          <a:xfrm>
            <a:off x="61740" y="4175411"/>
            <a:ext cx="4873084" cy="861431"/>
          </a:xfrm>
          <a:prstGeom prst="roundRect">
            <a:avLst/>
          </a:prstGeom>
          <a:solidFill>
            <a:schemeClr val="lt1">
              <a:alpha val="56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7484" name="Text Box 12"/>
          <p:cNvSpPr txBox="1">
            <a:spLocks noChangeArrowheads="1"/>
          </p:cNvSpPr>
          <p:nvPr/>
        </p:nvSpPr>
        <p:spPr bwMode="auto">
          <a:xfrm>
            <a:off x="364061" y="4207393"/>
            <a:ext cx="33329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None/>
            </a:pPr>
            <a:r>
              <a:rPr lang="en-US" sz="1400" b="1" dirty="0" smtClean="0">
                <a:solidFill>
                  <a:schemeClr val="accent1"/>
                </a:solidFill>
                <a:latin typeface="Arial Unicode MS" pitchFamily="34" charset="-128"/>
              </a:rPr>
              <a:t>Level 1 - Initial Response</a:t>
            </a:r>
            <a:endParaRPr lang="en-US" sz="1400" b="1" dirty="0">
              <a:solidFill>
                <a:schemeClr val="accent2">
                  <a:lumMod val="50000"/>
                </a:schemeClr>
              </a:solidFill>
              <a:latin typeface="Arial Unicode MS" pitchFamily="34" charset="-12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391205" y="2323652"/>
            <a:ext cx="1645920" cy="137160"/>
          </a:xfrm>
          <a:prstGeom prst="roundRect">
            <a:avLst/>
          </a:prstGeom>
          <a:solidFill>
            <a:schemeClr val="tx2">
              <a:alpha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rgbClr val="F5C300"/>
                </a:solidFill>
              </a:rPr>
              <a:t>Tokyo, Japan</a:t>
            </a:r>
            <a:endParaRPr lang="en-US" sz="1100" b="1" dirty="0">
              <a:solidFill>
                <a:srgbClr val="F5C300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095582" y="1903564"/>
            <a:ext cx="1645920" cy="137160"/>
          </a:xfrm>
          <a:prstGeom prst="roundRect">
            <a:avLst/>
          </a:prstGeom>
          <a:solidFill>
            <a:schemeClr val="tx2">
              <a:alpha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rgbClr val="F5C300"/>
                </a:solidFill>
              </a:rPr>
              <a:t>Utrecht, Netherlands</a:t>
            </a:r>
            <a:endParaRPr lang="en-US" sz="1100" b="1" dirty="0">
              <a:solidFill>
                <a:srgbClr val="F5C300"/>
              </a:solidFill>
            </a:endParaRPr>
          </a:p>
        </p:txBody>
      </p:sp>
      <p:sp>
        <p:nvSpPr>
          <p:cNvPr id="46" name="Cube 45"/>
          <p:cNvSpPr/>
          <p:nvPr/>
        </p:nvSpPr>
        <p:spPr>
          <a:xfrm>
            <a:off x="217233" y="4259862"/>
            <a:ext cx="189571" cy="133815"/>
          </a:xfrm>
          <a:prstGeom prst="cub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Franklin Gothic Demi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1449662" y="2383300"/>
            <a:ext cx="1645920" cy="137160"/>
          </a:xfrm>
          <a:prstGeom prst="roundRect">
            <a:avLst/>
          </a:prstGeom>
          <a:solidFill>
            <a:schemeClr val="tx2">
              <a:alpha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rgbClr val="F5C300"/>
                </a:solidFill>
              </a:rPr>
              <a:t>Raleigh, NC, USA</a:t>
            </a:r>
            <a:endParaRPr lang="en-US" sz="1100" b="1" dirty="0">
              <a:solidFill>
                <a:srgbClr val="F5C300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239983" y="1888548"/>
            <a:ext cx="1645920" cy="137160"/>
          </a:xfrm>
          <a:prstGeom prst="roundRect">
            <a:avLst/>
          </a:prstGeom>
          <a:solidFill>
            <a:schemeClr val="tx2">
              <a:alpha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rgbClr val="F5C300"/>
                </a:solidFill>
              </a:rPr>
              <a:t>Santa Clara, CA, USA</a:t>
            </a:r>
            <a:endParaRPr lang="en-US" sz="1100" b="1" dirty="0">
              <a:solidFill>
                <a:srgbClr val="F5C300"/>
              </a:solidFill>
            </a:endParaRPr>
          </a:p>
        </p:txBody>
      </p:sp>
      <p:sp>
        <p:nvSpPr>
          <p:cNvPr id="37" name="Title 36"/>
          <p:cNvSpPr>
            <a:spLocks noGrp="1"/>
          </p:cNvSpPr>
          <p:nvPr>
            <p:ph type="title"/>
          </p:nvPr>
        </p:nvSpPr>
        <p:spPr>
          <a:xfrm>
            <a:off x="457200" y="-49772"/>
            <a:ext cx="8229600" cy="857250"/>
          </a:xfrm>
        </p:spPr>
        <p:txBody>
          <a:bodyPr>
            <a:normAutofit/>
          </a:bodyPr>
          <a:lstStyle/>
          <a:p>
            <a:r>
              <a:rPr lang="ru-RU" sz="2500" b="1" dirty="0" smtClean="0">
                <a:solidFill>
                  <a:srgbClr val="7F7F7F"/>
                </a:solidFill>
              </a:rPr>
              <a:t>Центры Глобальной Технической Поддержки</a:t>
            </a:r>
            <a:endParaRPr lang="en-US" sz="2500" b="1" dirty="0">
              <a:solidFill>
                <a:srgbClr val="7F7F7F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128637" y="2912419"/>
            <a:ext cx="1645920" cy="137160"/>
          </a:xfrm>
          <a:prstGeom prst="roundRect">
            <a:avLst/>
          </a:prstGeom>
          <a:solidFill>
            <a:schemeClr val="tx2">
              <a:alpha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rgbClr val="F5C300"/>
                </a:solidFill>
              </a:rPr>
              <a:t>Chennai, India</a:t>
            </a:r>
            <a:endParaRPr lang="en-US" sz="1100" b="1" dirty="0">
              <a:solidFill>
                <a:srgbClr val="F5C300"/>
              </a:solidFill>
            </a:endParaRP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360347" y="4388599"/>
            <a:ext cx="29910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accent1"/>
                </a:solidFill>
                <a:latin typeface="Arial Unicode MS" pitchFamily="34" charset="-128"/>
              </a:rPr>
              <a:t>Level 2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356633" y="4578168"/>
            <a:ext cx="27426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None/>
            </a:pPr>
            <a:r>
              <a:rPr lang="en-US" sz="1400" b="1" dirty="0" smtClean="0">
                <a:solidFill>
                  <a:schemeClr val="accent1"/>
                </a:solidFill>
                <a:latin typeface="Arial Unicode MS" pitchFamily="34" charset="-128"/>
              </a:rPr>
              <a:t>Level 3 - Strategic</a:t>
            </a:r>
            <a:endParaRPr lang="en-US" sz="1400" b="1" dirty="0">
              <a:solidFill>
                <a:schemeClr val="accent1"/>
              </a:solidFill>
              <a:latin typeface="Arial Unicode MS" pitchFamily="34" charset="-128"/>
            </a:endParaRPr>
          </a:p>
        </p:txBody>
      </p:sp>
      <p:sp>
        <p:nvSpPr>
          <p:cNvPr id="27" name="Cube 26"/>
          <p:cNvSpPr/>
          <p:nvPr/>
        </p:nvSpPr>
        <p:spPr>
          <a:xfrm>
            <a:off x="213519" y="4441068"/>
            <a:ext cx="189571" cy="133815"/>
          </a:xfrm>
          <a:prstGeom prst="cub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Franklin Gothic Demi" pitchFamily="34" charset="0"/>
            </a:endParaRPr>
          </a:p>
        </p:txBody>
      </p:sp>
      <p:sp>
        <p:nvSpPr>
          <p:cNvPr id="28" name="Cube 27"/>
          <p:cNvSpPr/>
          <p:nvPr/>
        </p:nvSpPr>
        <p:spPr>
          <a:xfrm>
            <a:off x="213519" y="4633423"/>
            <a:ext cx="189571" cy="133815"/>
          </a:xfrm>
          <a:prstGeom prst="cub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Franklin Gothic Demi" pitchFamily="34" charset="0"/>
            </a:endParaRPr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364070" y="4759374"/>
            <a:ext cx="50948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None/>
            </a:pPr>
            <a:r>
              <a:rPr lang="en-US" sz="1400" b="1" dirty="0" smtClean="0">
                <a:solidFill>
                  <a:schemeClr val="accent1"/>
                </a:solidFill>
                <a:latin typeface="Arial Unicode MS" pitchFamily="34" charset="-128"/>
              </a:rPr>
              <a:t>Escalation Management and PSP Foundation Services</a:t>
            </a:r>
            <a:endParaRPr lang="en-US" sz="1400" b="1" dirty="0">
              <a:solidFill>
                <a:schemeClr val="accent1"/>
              </a:solidFill>
              <a:latin typeface="Arial Unicode MS" pitchFamily="34" charset="-128"/>
            </a:endParaRPr>
          </a:p>
        </p:txBody>
      </p:sp>
      <p:sp>
        <p:nvSpPr>
          <p:cNvPr id="30" name="Cube 29"/>
          <p:cNvSpPr/>
          <p:nvPr/>
        </p:nvSpPr>
        <p:spPr>
          <a:xfrm>
            <a:off x="209805" y="4814629"/>
            <a:ext cx="189571" cy="133815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Franklin Gothic Demi" pitchFamily="34" charset="0"/>
            </a:endParaRPr>
          </a:p>
        </p:txBody>
      </p:sp>
      <p:sp>
        <p:nvSpPr>
          <p:cNvPr id="38" name="Cube 37"/>
          <p:cNvSpPr/>
          <p:nvPr/>
        </p:nvSpPr>
        <p:spPr>
          <a:xfrm>
            <a:off x="861744" y="2064355"/>
            <a:ext cx="189571" cy="133815"/>
          </a:xfrm>
          <a:prstGeom prst="cub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Franklin Gothic Demi" pitchFamily="34" charset="0"/>
            </a:endParaRPr>
          </a:p>
        </p:txBody>
      </p:sp>
      <p:sp>
        <p:nvSpPr>
          <p:cNvPr id="39" name="Cube 38"/>
          <p:cNvSpPr/>
          <p:nvPr/>
        </p:nvSpPr>
        <p:spPr>
          <a:xfrm>
            <a:off x="1058752" y="2061566"/>
            <a:ext cx="189571" cy="133815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Franklin Gothic Demi" pitchFamily="34" charset="0"/>
            </a:endParaRPr>
          </a:p>
        </p:txBody>
      </p:sp>
      <p:sp>
        <p:nvSpPr>
          <p:cNvPr id="41" name="Cube 40"/>
          <p:cNvSpPr/>
          <p:nvPr/>
        </p:nvSpPr>
        <p:spPr>
          <a:xfrm>
            <a:off x="2144135" y="2173083"/>
            <a:ext cx="189571" cy="133815"/>
          </a:xfrm>
          <a:prstGeom prst="cub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Franklin Gothic Demi" pitchFamily="34" charset="0"/>
            </a:endParaRPr>
          </a:p>
        </p:txBody>
      </p:sp>
      <p:sp>
        <p:nvSpPr>
          <p:cNvPr id="42" name="Cube 41"/>
          <p:cNvSpPr/>
          <p:nvPr/>
        </p:nvSpPr>
        <p:spPr>
          <a:xfrm>
            <a:off x="4171684" y="1774318"/>
            <a:ext cx="189571" cy="133815"/>
          </a:xfrm>
          <a:prstGeom prst="cub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Franklin Gothic Demi" pitchFamily="34" charset="0"/>
            </a:endParaRPr>
          </a:p>
        </p:txBody>
      </p:sp>
      <p:sp>
        <p:nvSpPr>
          <p:cNvPr id="43" name="Cube 42"/>
          <p:cNvSpPr/>
          <p:nvPr/>
        </p:nvSpPr>
        <p:spPr>
          <a:xfrm>
            <a:off x="4376249" y="1774318"/>
            <a:ext cx="189571" cy="133815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Franklin Gothic Demi" pitchFamily="34" charset="0"/>
            </a:endParaRPr>
          </a:p>
        </p:txBody>
      </p:sp>
      <p:sp>
        <p:nvSpPr>
          <p:cNvPr id="55" name="Cube 54"/>
          <p:cNvSpPr/>
          <p:nvPr/>
        </p:nvSpPr>
        <p:spPr>
          <a:xfrm>
            <a:off x="6206886" y="2711129"/>
            <a:ext cx="189571" cy="133815"/>
          </a:xfrm>
          <a:prstGeom prst="cub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Franklin Gothic Demi" pitchFamily="34" charset="0"/>
            </a:endParaRPr>
          </a:p>
        </p:txBody>
      </p:sp>
      <p:sp>
        <p:nvSpPr>
          <p:cNvPr id="57" name="Cube 56"/>
          <p:cNvSpPr/>
          <p:nvPr/>
        </p:nvSpPr>
        <p:spPr>
          <a:xfrm>
            <a:off x="6403895" y="2708340"/>
            <a:ext cx="189571" cy="133815"/>
          </a:xfrm>
          <a:prstGeom prst="cub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Franklin Gothic Demi" pitchFamily="34" charset="0"/>
            </a:endParaRPr>
          </a:p>
        </p:txBody>
      </p:sp>
      <p:sp>
        <p:nvSpPr>
          <p:cNvPr id="58" name="Cube 57"/>
          <p:cNvSpPr/>
          <p:nvPr/>
        </p:nvSpPr>
        <p:spPr>
          <a:xfrm>
            <a:off x="7766646" y="2127936"/>
            <a:ext cx="189571" cy="133815"/>
          </a:xfrm>
          <a:prstGeom prst="cub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Franklin Gothic Demi" pitchFamily="34" charset="0"/>
            </a:endParaRPr>
          </a:p>
        </p:txBody>
      </p:sp>
      <p:sp>
        <p:nvSpPr>
          <p:cNvPr id="33" name="Cube 32"/>
          <p:cNvSpPr/>
          <p:nvPr/>
        </p:nvSpPr>
        <p:spPr>
          <a:xfrm>
            <a:off x="2331949" y="2178655"/>
            <a:ext cx="189571" cy="133815"/>
          </a:xfrm>
          <a:prstGeom prst="cub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Franklin Gothic Demi" pitchFamily="34" charset="0"/>
            </a:endParaRPr>
          </a:p>
        </p:txBody>
      </p:sp>
      <p:sp>
        <p:nvSpPr>
          <p:cNvPr id="47" name="Cube 46"/>
          <p:cNvSpPr/>
          <p:nvPr/>
        </p:nvSpPr>
        <p:spPr>
          <a:xfrm>
            <a:off x="7089337" y="2482041"/>
            <a:ext cx="189571" cy="133815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Franklin Gothic Demi" pitchFamily="34" charset="0"/>
            </a:endParaRPr>
          </a:p>
        </p:txBody>
      </p:sp>
      <p:sp>
        <p:nvSpPr>
          <p:cNvPr id="49" name="Cube 48"/>
          <p:cNvSpPr/>
          <p:nvPr/>
        </p:nvSpPr>
        <p:spPr>
          <a:xfrm>
            <a:off x="7297018" y="2103753"/>
            <a:ext cx="189571" cy="133815"/>
          </a:xfrm>
          <a:prstGeom prst="cub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Franklin Gothic Demi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113816" y="1903564"/>
            <a:ext cx="1645920" cy="137160"/>
          </a:xfrm>
          <a:prstGeom prst="roundRect">
            <a:avLst/>
          </a:prstGeom>
          <a:solidFill>
            <a:schemeClr val="tx2">
              <a:alpha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rgbClr val="F5C300"/>
                </a:solidFill>
              </a:rPr>
              <a:t>Seoul, Korea</a:t>
            </a:r>
            <a:endParaRPr lang="en-US" sz="1100" b="1" dirty="0">
              <a:solidFill>
                <a:srgbClr val="F5C300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6885713" y="2687333"/>
            <a:ext cx="1645920" cy="137160"/>
          </a:xfrm>
          <a:prstGeom prst="roundRect">
            <a:avLst/>
          </a:prstGeom>
          <a:solidFill>
            <a:schemeClr val="tx2">
              <a:alpha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rgbClr val="F5C300"/>
                </a:solidFill>
              </a:rPr>
              <a:t>Macau, </a:t>
            </a:r>
            <a:r>
              <a:rPr lang="en-US" sz="1100" b="1" dirty="0" smtClean="0">
                <a:solidFill>
                  <a:srgbClr val="9BB20B"/>
                </a:solidFill>
              </a:rPr>
              <a:t>China</a:t>
            </a:r>
            <a:endParaRPr lang="en-US" sz="1100" b="1" dirty="0">
              <a:solidFill>
                <a:srgbClr val="9BB20B"/>
              </a:solidFill>
            </a:endParaRPr>
          </a:p>
        </p:txBody>
      </p:sp>
      <p:sp>
        <p:nvSpPr>
          <p:cNvPr id="50" name="Cube 49"/>
          <p:cNvSpPr/>
          <p:nvPr/>
        </p:nvSpPr>
        <p:spPr>
          <a:xfrm>
            <a:off x="2531214" y="2173407"/>
            <a:ext cx="189571" cy="133815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Franklin Gothic Demi" pitchFamily="34" charset="0"/>
            </a:endParaRPr>
          </a:p>
        </p:txBody>
      </p:sp>
      <p:sp>
        <p:nvSpPr>
          <p:cNvPr id="51" name="Cube 50"/>
          <p:cNvSpPr/>
          <p:nvPr/>
        </p:nvSpPr>
        <p:spPr>
          <a:xfrm>
            <a:off x="7958417" y="2129009"/>
            <a:ext cx="189571" cy="133815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Franklin Gothic Demi" pitchFamily="34" charset="0"/>
            </a:endParaRPr>
          </a:p>
        </p:txBody>
      </p:sp>
      <p:sp>
        <p:nvSpPr>
          <p:cNvPr id="52" name="Cube 51"/>
          <p:cNvSpPr/>
          <p:nvPr/>
        </p:nvSpPr>
        <p:spPr>
          <a:xfrm>
            <a:off x="7476027" y="2107282"/>
            <a:ext cx="189571" cy="133815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Franklin Gothic Demi" pitchFamily="34" charset="0"/>
            </a:endParaRPr>
          </a:p>
        </p:txBody>
      </p:sp>
      <p:sp>
        <p:nvSpPr>
          <p:cNvPr id="53" name="Rounded Rectangle 44"/>
          <p:cNvSpPr/>
          <p:nvPr/>
        </p:nvSpPr>
        <p:spPr>
          <a:xfrm>
            <a:off x="5018094" y="1629598"/>
            <a:ext cx="1645920" cy="137160"/>
          </a:xfrm>
          <a:prstGeom prst="roundRect">
            <a:avLst/>
          </a:prstGeom>
          <a:solidFill>
            <a:schemeClr val="tx2">
              <a:alpha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rgbClr val="F5C300"/>
                </a:solidFill>
              </a:rPr>
              <a:t>Moscow, Russia</a:t>
            </a:r>
            <a:endParaRPr lang="en-US" sz="1100" b="1" dirty="0">
              <a:solidFill>
                <a:srgbClr val="F5C300"/>
              </a:solidFill>
            </a:endParaRPr>
          </a:p>
        </p:txBody>
      </p:sp>
      <p:sp>
        <p:nvSpPr>
          <p:cNvPr id="44" name="Cube 43"/>
          <p:cNvSpPr/>
          <p:nvPr/>
        </p:nvSpPr>
        <p:spPr>
          <a:xfrm>
            <a:off x="5179892" y="1798307"/>
            <a:ext cx="189571" cy="133815"/>
          </a:xfrm>
          <a:prstGeom prst="cub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Franklin Gothic Demi" pitchFamily="34" charset="0"/>
            </a:endParaRPr>
          </a:p>
        </p:txBody>
      </p:sp>
      <p:sp>
        <p:nvSpPr>
          <p:cNvPr id="56" name="5-конечная звезда 55"/>
          <p:cNvSpPr/>
          <p:nvPr/>
        </p:nvSpPr>
        <p:spPr>
          <a:xfrm>
            <a:off x="6348623" y="2730714"/>
            <a:ext cx="110543" cy="11423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5-конечная звезда 1"/>
          <p:cNvSpPr/>
          <p:nvPr/>
        </p:nvSpPr>
        <p:spPr>
          <a:xfrm>
            <a:off x="5219055" y="1800724"/>
            <a:ext cx="110543" cy="11423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191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000"/>
    </mc:Choice>
    <mc:Fallback xmlns="">
      <p:transition xmlns:p14="http://schemas.microsoft.com/office/powerpoint/2010/main" spd="slow" advTm="68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-Corporate-Deck_v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1225" y="2484470"/>
            <a:ext cx="9014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bg1"/>
                </a:solidFill>
                <a:latin typeface="+mj-lt"/>
                <a:cs typeface="Nexa Light"/>
              </a:rPr>
              <a:t>ExtremeXOS</a:t>
            </a:r>
            <a:endParaRPr lang="en-US" sz="4800" dirty="0">
              <a:solidFill>
                <a:schemeClr val="bg1"/>
              </a:solidFill>
              <a:latin typeface="+mj-lt"/>
              <a:cs typeface="Nexa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3064" y="2070174"/>
            <a:ext cx="97512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solidFill>
                  <a:schemeClr val="bg1"/>
                </a:solidFill>
                <a:latin typeface="+mj-lt"/>
                <a:cs typeface="Nexa Light"/>
              </a:rPr>
              <a:t>Что у нас появилось в новых версиях</a:t>
            </a:r>
            <a:endParaRPr lang="en-US" sz="3000" dirty="0">
              <a:solidFill>
                <a:schemeClr val="bg1"/>
              </a:solidFill>
              <a:latin typeface="+mj-lt"/>
              <a:cs typeface="Nexa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8359" y="3401202"/>
            <a:ext cx="9020451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VPLS LSP Load </a:t>
            </a:r>
            <a:r>
              <a:rPr lang="en-US" dirty="0">
                <a:solidFill>
                  <a:schemeClr val="bg1"/>
                </a:solidFill>
              </a:rPr>
              <a:t>Sharing</a:t>
            </a:r>
          </a:p>
          <a:p>
            <a:pPr marL="0" lvl="1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VLAN </a:t>
            </a:r>
            <a:r>
              <a:rPr lang="en-US" dirty="0">
                <a:solidFill>
                  <a:schemeClr val="bg1"/>
                </a:solidFill>
              </a:rPr>
              <a:t>Bridging</a:t>
            </a:r>
          </a:p>
          <a:p>
            <a:pPr marL="0" lvl="1">
              <a:lnSpc>
                <a:spcPct val="150000"/>
              </a:lnSpc>
            </a:pPr>
            <a:r>
              <a:rPr lang="ru-RU" dirty="0" err="1" smtClean="0">
                <a:solidFill>
                  <a:schemeClr val="bg1"/>
                </a:solidFill>
              </a:rPr>
              <a:t>Туннелирование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L2 </a:t>
            </a:r>
            <a:r>
              <a:rPr lang="ru-RU" dirty="0" smtClean="0">
                <a:solidFill>
                  <a:schemeClr val="bg1"/>
                </a:solidFill>
              </a:rPr>
              <a:t>протоколов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0" y="4606971"/>
            <a:ext cx="5715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261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26" y="215205"/>
            <a:ext cx="8918575" cy="581025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7F7F7F"/>
                </a:solidFill>
              </a:rPr>
              <a:t>ExtremeXOS </a:t>
            </a:r>
            <a:r>
              <a:rPr lang="en-US" sz="2800" b="1" dirty="0" smtClean="0">
                <a:solidFill>
                  <a:srgbClr val="7F7F7F"/>
                </a:solidFill>
              </a:rPr>
              <a:t>15.4.1 Service Provider Features </a:t>
            </a:r>
            <a:r>
              <a:rPr lang="en-US" sz="2800" b="1" dirty="0">
                <a:solidFill>
                  <a:srgbClr val="7F7F7F"/>
                </a:solidFill>
              </a:rPr>
              <a:t/>
            </a:r>
            <a:br>
              <a:rPr lang="en-US" sz="2800" b="1" dirty="0">
                <a:solidFill>
                  <a:srgbClr val="7F7F7F"/>
                </a:solidFill>
              </a:rPr>
            </a:br>
            <a:endParaRPr lang="en-US" sz="2800" b="1" dirty="0">
              <a:solidFill>
                <a:srgbClr val="7F7F7F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468916"/>
              </p:ext>
            </p:extLst>
          </p:nvPr>
        </p:nvGraphicFramePr>
        <p:xfrm>
          <a:off x="225426" y="671444"/>
          <a:ext cx="8485308" cy="393587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343245"/>
                <a:gridCol w="2731080"/>
                <a:gridCol w="2351749"/>
                <a:gridCol w="1059234"/>
              </a:tblGrid>
              <a:tr h="3392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Feature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solidFill>
                      <a:srgbClr val="584A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Description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solidFill>
                      <a:srgbClr val="584A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Value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solidFill>
                      <a:srgbClr val="584A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Platform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solidFill>
                      <a:srgbClr val="584A83"/>
                    </a:solidFill>
                  </a:tcPr>
                </a:tc>
              </a:tr>
              <a:tr h="125730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Scaled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Routed Interfaces &amp; Virtual Routers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lvl="0" indent="-91440">
                        <a:buFont typeface="Arial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Support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upto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2000 Routed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Interfaces and 1000 Virtual Routers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marR="0" lvl="0" indent="-72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Increase scale to maximize network resource utilization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All – Release notes for per platform limits</a:t>
                      </a:r>
                      <a:endParaRPr lang="en-US" sz="1200" dirty="0"/>
                    </a:p>
                  </a:txBody>
                  <a:tcPr/>
                </a:tc>
              </a:tr>
              <a:tr h="125730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Multicast ECMP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91440" lvl="0" indent="-91440">
                        <a:buFont typeface="Arial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Ability to allow downstream PIM router to choose more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than one paths</a:t>
                      </a:r>
                    </a:p>
                    <a:p>
                      <a:pPr marL="91440" lvl="0" indent="-91440">
                        <a:buFont typeface="Arial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Distributing multicast flows across different paths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on the basis of hashing Source, Group or both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1440" lvl="0" indent="-91440">
                        <a:buFont typeface="Arial" pitchFamily="34" charset="0"/>
                        <a:buChar char="•"/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72000" marR="0" lvl="0" indent="-72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Provides customers optimal traffic distribution without congesting one link</a:t>
                      </a: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All Platforms</a:t>
                      </a:r>
                      <a:endParaRPr lang="en-US" sz="1200" dirty="0"/>
                    </a:p>
                  </a:txBody>
                  <a:tcPr marT="34290" marB="34290"/>
                </a:tc>
              </a:tr>
              <a:tr h="990604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Bi-Directional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Forwarding for OSPF/Static Routes</a:t>
                      </a:r>
                    </a:p>
                    <a:p>
                      <a:pPr marL="109538" indent="-109538">
                        <a:buFont typeface="Arial"/>
                        <a:buChar char="•"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BFD for IPv4/IPv6 OSPF</a:t>
                      </a:r>
                    </a:p>
                    <a:p>
                      <a:pPr marL="109538" indent="-109538">
                        <a:buFont typeface="Arial"/>
                        <a:buChar char="•"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BFD for IPv6 Static Routes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91440" lvl="0" indent="-91440">
                        <a:buFont typeface="Arial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Ability to establish BFD session for both IPv4 and IPv6 over multiple hops for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OSPF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1440" lvl="0" indent="-91440">
                        <a:buFont typeface="Arial" pitchFamily="34" charset="0"/>
                        <a:buChar char="•"/>
                      </a:pPr>
                      <a:endParaRPr lang="en-US" sz="12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91440" lvl="0" indent="-91440">
                        <a:buFont typeface="Arial" pitchFamily="34" charset="0"/>
                        <a:buChar char="•"/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Faster convergence</a:t>
                      </a:r>
                    </a:p>
                    <a:p>
                      <a:pPr marL="91440" lvl="0" indent="-91440">
                        <a:buFont typeface="Arial" pitchFamily="34" charset="0"/>
                        <a:buChar char="•"/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Detection of one-way link failures</a:t>
                      </a:r>
                      <a:endParaRPr lang="en-US" sz="12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All Platforms</a:t>
                      </a:r>
                      <a:endParaRPr lang="en-US" sz="1200" dirty="0"/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58549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135" y="26314"/>
            <a:ext cx="6860724" cy="764553"/>
          </a:xfrm>
        </p:spPr>
        <p:txBody>
          <a:bodyPr>
            <a:normAutofit fontScale="90000"/>
          </a:bodyPr>
          <a:lstStyle/>
          <a:p>
            <a:r>
              <a:rPr lang="en-US" sz="2800" b="1" dirty="0" err="1" smtClean="0">
                <a:solidFill>
                  <a:srgbClr val="7F7F7F"/>
                </a:solidFill>
              </a:rPr>
              <a:t>ExtremeXOS</a:t>
            </a:r>
            <a:r>
              <a:rPr lang="en-US" sz="2800" b="1" dirty="0" smtClean="0">
                <a:solidFill>
                  <a:srgbClr val="7F7F7F"/>
                </a:solidFill>
              </a:rPr>
              <a:t> 15.5.1 </a:t>
            </a:r>
            <a:r>
              <a:rPr lang="en-US" sz="2800" b="1" dirty="0">
                <a:solidFill>
                  <a:srgbClr val="7F7F7F"/>
                </a:solidFill>
              </a:rPr>
              <a:t>Common Infrastructure Features</a:t>
            </a:r>
            <a:endParaRPr lang="en-US" sz="2800" b="1" dirty="0">
              <a:solidFill>
                <a:srgbClr val="7F7F7F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448117"/>
              </p:ext>
            </p:extLst>
          </p:nvPr>
        </p:nvGraphicFramePr>
        <p:xfrm>
          <a:off x="214183" y="905565"/>
          <a:ext cx="8822724" cy="35760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32116"/>
                <a:gridCol w="3262162"/>
                <a:gridCol w="1695416"/>
                <a:gridCol w="1433030"/>
              </a:tblGrid>
              <a:tr h="34485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Feature</a:t>
                      </a:r>
                    </a:p>
                  </a:txBody>
                  <a:tcPr marL="7458" marR="7458" marT="5594" marB="0" anchor="ctr">
                    <a:solidFill>
                      <a:srgbClr val="978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Description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458" marR="7458" marT="5594" marB="0" anchor="ctr">
                    <a:solidFill>
                      <a:srgbClr val="978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Value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458" marR="7458" marT="5594" marB="0" anchor="ctr">
                    <a:solidFill>
                      <a:srgbClr val="978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Platforms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458" marR="7458" marT="5594" marB="0" anchor="ctr">
                    <a:solidFill>
                      <a:srgbClr val="978ABD"/>
                    </a:solidFill>
                  </a:tcPr>
                </a:tc>
              </a:tr>
              <a:tr h="805693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effectLst/>
                        </a:rPr>
                        <a:t>MLAG - Out-of-band </a:t>
                      </a:r>
                      <a:r>
                        <a:rPr lang="en-US" sz="1200" b="1" u="none" strike="noStrike" dirty="0" err="1">
                          <a:effectLst/>
                        </a:rPr>
                        <a:t>keepalives</a:t>
                      </a:r>
                      <a:r>
                        <a:rPr lang="en-US" sz="1200" b="1" u="none" strike="noStrike" dirty="0">
                          <a:effectLst/>
                        </a:rPr>
                        <a:t> and blocking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58" marR="7458" marT="55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 Provide ability to distinguish between MLAG Peer down and ISC down by way of an option to configure an OOB </a:t>
                      </a:r>
                      <a:r>
                        <a:rPr lang="en-US" sz="1200" u="none" strike="noStrike" dirty="0" err="1">
                          <a:effectLst/>
                        </a:rPr>
                        <a:t>keepalive</a:t>
                      </a:r>
                      <a:r>
                        <a:rPr lang="en-US" sz="1200" u="none" strike="noStrike" dirty="0">
                          <a:effectLst/>
                        </a:rPr>
                        <a:t> path for ISC link status</a:t>
                      </a:r>
                      <a:br>
                        <a:rPr lang="en-US" sz="1200" u="none" strike="noStrike" dirty="0">
                          <a:effectLst/>
                        </a:rPr>
                      </a:b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58" marR="7458" marT="55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Fine grained failure handling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58" marR="7458" marT="55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All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58" marR="7458" marT="5594" marB="0"/>
                </a:tc>
              </a:tr>
              <a:tr h="485653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effectLst/>
                        </a:rPr>
                        <a:t>MLAG - Support for &gt; 1 peer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58" marR="7458" marT="55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Allow configuration of more than one ISC on a switch. Any MLAG still needs to be peering between just 2 nodes.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58" marR="7458" marT="55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Support additional MLAG deployment scenarios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58" marR="7458" marT="55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All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58" marR="7458" marT="5594" marB="0"/>
                </a:tc>
              </a:tr>
              <a:tr h="443096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dirty="0" smtClean="0">
                          <a:effectLst/>
                        </a:rPr>
                        <a:t>MLAG - </a:t>
                      </a:r>
                      <a:r>
                        <a:rPr lang="en-US" sz="1200" b="1" dirty="0" smtClean="0">
                          <a:solidFill>
                            <a:schemeClr val="dk1"/>
                          </a:solidFill>
                        </a:rPr>
                        <a:t>MD5 hash for checkpoint traffic</a:t>
                      </a:r>
                    </a:p>
                  </a:txBody>
                  <a:tcPr marL="7458" marR="7458" marT="55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 smtClean="0">
                          <a:effectLst/>
                        </a:rPr>
                        <a:t>Support an option to use MD5 authentication for checkpoint</a:t>
                      </a:r>
                      <a:r>
                        <a:rPr lang="en-US" sz="1200" u="none" strike="noStrike" baseline="0" dirty="0" smtClean="0">
                          <a:effectLst/>
                        </a:rPr>
                        <a:t> traffic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58" marR="7458" marT="55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Prevent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spoofing of checkpoint traffic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58" marR="7458" marT="55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All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58" marR="7458" marT="5594" marB="0"/>
                </a:tc>
              </a:tr>
              <a:tr h="623861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effectLst/>
                        </a:rPr>
                        <a:t>TRILL - ping and </a:t>
                      </a:r>
                      <a:r>
                        <a:rPr lang="en-US" sz="1200" b="1" u="none" strike="noStrike" dirty="0" err="1">
                          <a:effectLst/>
                        </a:rPr>
                        <a:t>traceroute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58" marR="7458" marT="55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Support ability to 'ping' and '</a:t>
                      </a:r>
                      <a:r>
                        <a:rPr lang="en-US" sz="1200" u="none" strike="noStrike" dirty="0" err="1">
                          <a:effectLst/>
                        </a:rPr>
                        <a:t>traceroute</a:t>
                      </a:r>
                      <a:r>
                        <a:rPr lang="en-US" sz="1200" u="none" strike="noStrike" dirty="0">
                          <a:effectLst/>
                        </a:rPr>
                        <a:t>' over a TRILL network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58" marR="7458" marT="55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Network troubleshooting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58" marR="7458" marT="559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BDX8 &amp; X670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58" marR="7458" marT="5594" marB="0"/>
                </a:tc>
              </a:tr>
              <a:tr h="689966">
                <a:tc>
                  <a:txBody>
                    <a:bodyPr/>
                    <a:lstStyle/>
                    <a:p>
                      <a:pPr algn="l" fontAlgn="t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58" marR="7458" marT="5594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58" marR="7458" marT="5594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58" marR="7458" marT="5594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58" marR="7458" marT="5594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170286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183" y="7021"/>
            <a:ext cx="8798861" cy="764553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7F7F7F"/>
                </a:solidFill>
              </a:rPr>
              <a:t>ExtremeXOS 15.5.1: Service Provider Features</a:t>
            </a:r>
            <a:endParaRPr lang="en-US" sz="2800" b="1" dirty="0">
              <a:solidFill>
                <a:srgbClr val="7F7F7F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807400"/>
              </p:ext>
            </p:extLst>
          </p:nvPr>
        </p:nvGraphicFramePr>
        <p:xfrm>
          <a:off x="214183" y="861391"/>
          <a:ext cx="8822724" cy="40446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32116"/>
                <a:gridCol w="3262162"/>
                <a:gridCol w="1695416"/>
                <a:gridCol w="1433030"/>
              </a:tblGrid>
              <a:tr h="38903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Feature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58" marR="7458" marT="5594" marB="0" anchor="ctr">
                    <a:solidFill>
                      <a:srgbClr val="978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Description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58" marR="7458" marT="5594" marB="0" anchor="ctr">
                    <a:solidFill>
                      <a:srgbClr val="978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Value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58" marR="7458" marT="5594" marB="0" anchor="ctr">
                    <a:solidFill>
                      <a:srgbClr val="978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Platforms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58" marR="7458" marT="5594" marB="0" anchor="ctr">
                    <a:solidFill>
                      <a:srgbClr val="978ABD"/>
                    </a:solidFill>
                  </a:tcPr>
                </a:tc>
              </a:tr>
              <a:tr h="54979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SNMP Notification Log</a:t>
                      </a:r>
                    </a:p>
                  </a:txBody>
                  <a:tcPr marL="9525" marR="9525" marT="714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Store SNMP traps for longer duration as well ability to provide 'back to normal' conditions for some traps</a:t>
                      </a:r>
                    </a:p>
                  </a:txBody>
                  <a:tcPr marL="9525" marR="9525" marT="714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Improved resiliency against NMS/EMS outages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All</a:t>
                      </a:r>
                    </a:p>
                  </a:txBody>
                  <a:tcPr marL="9525" marR="9525" marT="7144" marB="0"/>
                </a:tc>
              </a:tr>
              <a:tr h="48720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MPLS MIB Counters</a:t>
                      </a:r>
                    </a:p>
                  </a:txBody>
                  <a:tcPr marL="9525" marR="9525" marT="714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Provide counters via MIBs for PWs and LSPs</a:t>
                      </a:r>
                    </a:p>
                  </a:txBody>
                  <a:tcPr marL="9525" marR="9525" marT="714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Monitor using standard SNMP interfaces</a:t>
                      </a:r>
                    </a:p>
                  </a:txBody>
                  <a:tcPr marL="9525" marR="9525" marT="714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All</a:t>
                      </a:r>
                    </a:p>
                  </a:txBody>
                  <a:tcPr marL="9525" marR="9525" marT="7144" marB="0"/>
                </a:tc>
              </a:tr>
              <a:tr h="44309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ERPS using Y.1731 CCM (not 802.1ag)</a:t>
                      </a:r>
                    </a:p>
                  </a:txBody>
                  <a:tcPr marL="9525" marR="9525" marT="714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Ability to trigger ERPS failure detection using Y.1731 CCM instead of 802.1ag</a:t>
                      </a:r>
                    </a:p>
                  </a:txBody>
                  <a:tcPr marL="9525" marR="9525" marT="714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Interop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All</a:t>
                      </a:r>
                    </a:p>
                  </a:txBody>
                  <a:tcPr marL="9525" marR="9525" marT="7144" marB="0"/>
                </a:tc>
              </a:tr>
              <a:tr h="647224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ITU Y.1731 MIB</a:t>
                      </a:r>
                    </a:p>
                    <a:p>
                      <a:pPr marL="0" algn="l" defTabSz="914400" rtl="0" eaLnBrk="1" fontAlgn="t" latinLnBrk="0" hangingPunct="1"/>
                      <a:endParaRPr lang="en-US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714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Support MEF36 MIBs for performance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monitoring data like frame loss, delay, and jitter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Allow back office systems to perform statistical analysis easily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/>
                </a:tc>
              </a:tr>
              <a:tr h="721100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IPv6 MLD SSM Maps</a:t>
                      </a:r>
                      <a:endParaRPr lang="en-US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714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Maintain per VR SSM Map to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translate one or more S,G joins for all sources of the group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Allows deployment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of Ipv6 SSM with hosts that are </a:t>
                      </a:r>
                      <a:r>
                        <a:rPr lang="en-US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incapable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of providing MLDv2 support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All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/>
                </a:tc>
              </a:tr>
              <a:tr h="80724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DHCPv6 - RFC4649 Relay Agent Remote-ID Option</a:t>
                      </a:r>
                    </a:p>
                  </a:txBody>
                  <a:tcPr marL="9525" marR="9525" marT="714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Ability for relay agents (like XOS switches) to be uniquely identified &amp; provide additional information about a client request by &amp; to the DHCP Server</a:t>
                      </a:r>
                    </a:p>
                  </a:txBody>
                  <a:tcPr marL="9525" marR="9525" marT="714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Allows DHCP Server to implement IPv6 Address assignment &amp; other security policies</a:t>
                      </a:r>
                    </a:p>
                  </a:txBody>
                  <a:tcPr marL="9525" marR="9525" marT="714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All</a:t>
                      </a:r>
                    </a:p>
                  </a:txBody>
                  <a:tcPr marL="9525" marR="9525" marT="7144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235773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464" y="88348"/>
            <a:ext cx="7001161" cy="764553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rgbClr val="7F7F7F"/>
                </a:solidFill>
              </a:rPr>
              <a:t>ExtremeXOS 15.5.1: </a:t>
            </a:r>
            <a:r>
              <a:rPr lang="en-US" sz="2800" b="1" dirty="0">
                <a:solidFill>
                  <a:srgbClr val="7F7F7F"/>
                </a:solidFill>
              </a:rPr>
              <a:t>Common Infrastructure Features</a:t>
            </a:r>
            <a:endParaRPr lang="en-US" sz="2800" b="1" dirty="0">
              <a:solidFill>
                <a:srgbClr val="7F7F7F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837020"/>
              </p:ext>
            </p:extLst>
          </p:nvPr>
        </p:nvGraphicFramePr>
        <p:xfrm>
          <a:off x="119842" y="872445"/>
          <a:ext cx="8822724" cy="41186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32116"/>
                <a:gridCol w="3262162"/>
                <a:gridCol w="1695416"/>
                <a:gridCol w="1433030"/>
              </a:tblGrid>
              <a:tr h="29975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Feature</a:t>
                      </a:r>
                    </a:p>
                  </a:txBody>
                  <a:tcPr marL="7458" marR="7458" marT="5594" marB="0" anchor="ctr">
                    <a:solidFill>
                      <a:srgbClr val="978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Description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58" marR="7458" marT="5594" marB="0" anchor="ctr">
                    <a:solidFill>
                      <a:srgbClr val="978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Value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58" marR="7458" marT="5594" marB="0" anchor="ctr">
                    <a:solidFill>
                      <a:srgbClr val="978A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Platforms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58" marR="7458" marT="5594" marB="0" anchor="ctr">
                    <a:solidFill>
                      <a:srgbClr val="978ABD"/>
                    </a:solidFill>
                  </a:tcPr>
                </a:tc>
              </a:tr>
              <a:tr h="79169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L2PT Enhancements + CLI</a:t>
                      </a:r>
                    </a:p>
                  </a:txBody>
                  <a:tcPr marL="9525" marR="9525" marT="714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Support L2PT via CLI instead of ACLs</a:t>
                      </a:r>
                    </a:p>
                  </a:txBody>
                  <a:tcPr marL="9525" marR="9525" marT="714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Ease of deployment</a:t>
                      </a:r>
                    </a:p>
                  </a:txBody>
                  <a:tcPr marL="9525" marR="9525" marT="714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All</a:t>
                      </a:r>
                    </a:p>
                  </a:txBody>
                  <a:tcPr marL="9525" marR="9525" marT="7144" marB="0"/>
                </a:tc>
              </a:tr>
              <a:tr h="60548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BPDU filtering CLI</a:t>
                      </a:r>
                    </a:p>
                  </a:txBody>
                  <a:tcPr marL="9525" marR="9525" marT="714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Support BPDU filtering via CLI instead of ACLs</a:t>
                      </a:r>
                    </a:p>
                  </a:txBody>
                  <a:tcPr marL="9525" marR="9525" marT="714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Ease of deployment</a:t>
                      </a:r>
                    </a:p>
                  </a:txBody>
                  <a:tcPr marL="9525" marR="9525" marT="714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All</a:t>
                      </a:r>
                    </a:p>
                  </a:txBody>
                  <a:tcPr marL="9525" marR="9525" marT="7144" marB="0"/>
                </a:tc>
              </a:tr>
              <a:tr h="80724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DHCPv6 - RFC4649 Relay Agent Remote-ID Option</a:t>
                      </a:r>
                    </a:p>
                  </a:txBody>
                  <a:tcPr marL="9525" marR="9525" marT="714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Ability for relay agents (like XOS switches) to be uniquely identified &amp; provide additional information about a client request by &amp; to the DHCP Server</a:t>
                      </a:r>
                    </a:p>
                  </a:txBody>
                  <a:tcPr marL="9525" marR="9525" marT="714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Allows DHCP Server to implement IPv6 Address assignment &amp; other security policies</a:t>
                      </a:r>
                    </a:p>
                  </a:txBody>
                  <a:tcPr marL="9525" marR="9525" marT="714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All</a:t>
                      </a:r>
                    </a:p>
                  </a:txBody>
                  <a:tcPr marL="9525" marR="9525" marT="7144" marB="0"/>
                </a:tc>
              </a:tr>
              <a:tr h="80724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BFD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MIBs and Traps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Support BFD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MIBs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and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session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UP/DOWN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Traps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Monitor using standard SNMP interfaces</a:t>
                      </a:r>
                    </a:p>
                  </a:txBody>
                  <a:tcPr marL="9525" marR="9525" marT="714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All</a:t>
                      </a:r>
                    </a:p>
                  </a:txBody>
                  <a:tcPr marL="9525" marR="9525" marT="7144" marB="0"/>
                </a:tc>
              </a:tr>
              <a:tr h="807244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SYN Flood </a:t>
                      </a:r>
                      <a:r>
                        <a:rPr lang="en-US" sz="11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DoS</a:t>
                      </a:r>
                      <a:r>
                        <a:rPr lang="en-US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Protection</a:t>
                      </a:r>
                    </a:p>
                  </a:txBody>
                  <a:tcPr marL="9525" marR="9525" marT="714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Enable use of cryptographic challenge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protocol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“SYN cookies”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Protect against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“SYN Flooding” </a:t>
                      </a:r>
                      <a:r>
                        <a:rPr lang="en-US" sz="11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DoS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attack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714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All</a:t>
                      </a:r>
                    </a:p>
                  </a:txBody>
                  <a:tcPr marL="9525" marR="9525" marT="7144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212390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25" y="309212"/>
            <a:ext cx="8918575" cy="498061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7F7F7F"/>
                </a:solidFill>
              </a:rPr>
              <a:t>ExtremeXOS </a:t>
            </a:r>
            <a:r>
              <a:rPr lang="en-US" sz="2800" b="1" dirty="0" smtClean="0">
                <a:solidFill>
                  <a:srgbClr val="7F7F7F"/>
                </a:solidFill>
              </a:rPr>
              <a:t>15.4.1 Service Provider Features </a:t>
            </a:r>
            <a:r>
              <a:rPr lang="en-US" sz="2800" b="1" dirty="0">
                <a:solidFill>
                  <a:srgbClr val="7F7F7F"/>
                </a:solidFill>
              </a:rPr>
              <a:t/>
            </a:r>
            <a:br>
              <a:rPr lang="en-US" sz="2800" b="1" dirty="0">
                <a:solidFill>
                  <a:srgbClr val="7F7F7F"/>
                </a:solidFill>
              </a:rPr>
            </a:br>
            <a:endParaRPr lang="en-US" sz="2800" b="1" dirty="0">
              <a:solidFill>
                <a:srgbClr val="7F7F7F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785949"/>
              </p:ext>
            </p:extLst>
          </p:nvPr>
        </p:nvGraphicFramePr>
        <p:xfrm>
          <a:off x="6388" y="828674"/>
          <a:ext cx="9137612" cy="420659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719236"/>
                <a:gridCol w="2866831"/>
                <a:gridCol w="3410883"/>
                <a:gridCol w="1140662"/>
              </a:tblGrid>
              <a:tr h="25020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Feature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solidFill>
                      <a:srgbClr val="584A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Description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solidFill>
                      <a:srgbClr val="584A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Value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solidFill>
                      <a:srgbClr val="584A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Platform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solidFill>
                      <a:srgbClr val="584A83"/>
                    </a:solidFill>
                  </a:tcPr>
                </a:tc>
              </a:tr>
              <a:tr h="986907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VMAN Double Tagging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91440" lvl="0" indent="-91440">
                        <a:buFont typeface="Arial" pitchFamily="34" charset="0"/>
                        <a:buChar char="•"/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Ability to add C-Tag and S-Tag for untagged traffic using a single switch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91440" lvl="0" indent="-91440">
                        <a:buFont typeface="Arial" pitchFamily="34" charset="0"/>
                        <a:buChar char="•"/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Reduced management overhead in terms of additional switch and manually tracking C-tags and S-tag</a:t>
                      </a:r>
                    </a:p>
                    <a:p>
                      <a:pPr marL="91440" lvl="0" indent="-91440">
                        <a:buFont typeface="Arial" pitchFamily="34" charset="0"/>
                        <a:buChar char="•"/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Multi-tenant solution supporting dynamically changing customers</a:t>
                      </a:r>
                      <a:endParaRPr lang="en-US" sz="12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All Platforms</a:t>
                      </a:r>
                      <a:endParaRPr lang="en-US" sz="1200" dirty="0"/>
                    </a:p>
                  </a:txBody>
                  <a:tcPr marT="34290" marB="34290"/>
                </a:tc>
              </a:tr>
              <a:tr h="70509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VPLS LSP Load Sharing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91440" lvl="0" indent="-91440">
                        <a:buFont typeface="Arial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Distributing IP flows across different paths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on the basis of hashing on the fields in IP headers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72000" marR="0" lvl="0" indent="-72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Bandwidth Optimization </a:t>
                      </a:r>
                    </a:p>
                    <a:p>
                      <a:pPr marL="72000" marR="0" lvl="0" indent="-72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ECMP reduces congestion and delay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All Platforms</a:t>
                      </a:r>
                      <a:endParaRPr lang="en-US" sz="1200" dirty="0"/>
                    </a:p>
                  </a:txBody>
                  <a:tcPr marT="34290" marB="34290"/>
                </a:tc>
              </a:tr>
              <a:tr h="2098916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VLAN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Bridging into VPLS</a:t>
                      </a: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VLAN Bridging &amp; hair-pinning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Mapping a set of VIDs coming on multiple ports to a VPLS.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Mapping a set of VIDs received on a single port to different VPLS instances.</a:t>
                      </a:r>
                    </a:p>
                    <a:p>
                      <a:pPr marL="91440" lvl="0" indent="-91440">
                        <a:buFont typeface="Arial" pitchFamily="34" charset="0"/>
                        <a:buChar char="•"/>
                      </a:pPr>
                      <a:endParaRPr lang="en-US" sz="12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Mapping a VID coming on a single port to another VID on a different port (VLAN bridging).</a:t>
                      </a:r>
                    </a:p>
                    <a:p>
                      <a:pPr marL="285750" lvl="0" indent="-28575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Mapping a VID coming on a single port to another VID on the same port (VLAN hair-pinning).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72000" marR="0" lvl="0" indent="-72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Significant reduction in configuration complexity</a:t>
                      </a:r>
                    </a:p>
                    <a:p>
                      <a:pPr marL="72000" marR="0" lvl="0" indent="-72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Flexible mapping of VLANs to single VPLS instances 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All Platforms</a:t>
                      </a:r>
                      <a:endParaRPr lang="en-US" sz="1200" dirty="0"/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958432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2190"/>
            <a:ext cx="8229600" cy="85725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F7F7F"/>
                </a:solidFill>
              </a:rPr>
              <a:t>Гибкая настройка сервисов</a:t>
            </a:r>
            <a:endParaRPr lang="en-US" sz="2800" b="1" dirty="0">
              <a:solidFill>
                <a:srgbClr val="7F7F7F"/>
              </a:solidFill>
            </a:endParaRPr>
          </a:p>
        </p:txBody>
      </p:sp>
      <p:sp>
        <p:nvSpPr>
          <p:cNvPr id="5" name="Line 17"/>
          <p:cNvSpPr>
            <a:spLocks noChangeShapeType="1"/>
          </p:cNvSpPr>
          <p:nvPr/>
        </p:nvSpPr>
        <p:spPr bwMode="auto">
          <a:xfrm>
            <a:off x="2952602" y="2721742"/>
            <a:ext cx="1247817" cy="647011"/>
          </a:xfrm>
          <a:prstGeom prst="line">
            <a:avLst/>
          </a:prstGeom>
          <a:noFill/>
          <a:ln w="19050" cmpd="tri">
            <a:solidFill>
              <a:schemeClr val="accent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Line 17"/>
          <p:cNvSpPr>
            <a:spLocks noChangeShapeType="1"/>
          </p:cNvSpPr>
          <p:nvPr/>
        </p:nvSpPr>
        <p:spPr bwMode="auto">
          <a:xfrm flipH="1">
            <a:off x="2905467" y="2268996"/>
            <a:ext cx="1938958" cy="438991"/>
          </a:xfrm>
          <a:prstGeom prst="line">
            <a:avLst/>
          </a:prstGeom>
          <a:noFill/>
          <a:ln w="19050" cmpd="tri">
            <a:solidFill>
              <a:schemeClr val="accent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Line 17"/>
          <p:cNvSpPr>
            <a:spLocks noChangeShapeType="1"/>
          </p:cNvSpPr>
          <p:nvPr/>
        </p:nvSpPr>
        <p:spPr bwMode="auto">
          <a:xfrm flipH="1">
            <a:off x="2924515" y="3354788"/>
            <a:ext cx="1223841" cy="280728"/>
          </a:xfrm>
          <a:prstGeom prst="line">
            <a:avLst/>
          </a:prstGeom>
          <a:noFill/>
          <a:ln w="19050" cmpd="tri">
            <a:solidFill>
              <a:schemeClr val="accent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17"/>
          <p:cNvSpPr>
            <a:spLocks noChangeShapeType="1"/>
          </p:cNvSpPr>
          <p:nvPr/>
        </p:nvSpPr>
        <p:spPr bwMode="auto">
          <a:xfrm flipH="1">
            <a:off x="1717037" y="2712951"/>
            <a:ext cx="1259010" cy="289520"/>
          </a:xfrm>
          <a:prstGeom prst="line">
            <a:avLst/>
          </a:prstGeom>
          <a:noFill/>
          <a:ln w="19050" cmpd="tri">
            <a:solidFill>
              <a:schemeClr val="accent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17"/>
          <p:cNvSpPr>
            <a:spLocks noChangeShapeType="1"/>
          </p:cNvSpPr>
          <p:nvPr/>
        </p:nvSpPr>
        <p:spPr bwMode="auto">
          <a:xfrm>
            <a:off x="4922079" y="2264542"/>
            <a:ext cx="1247817" cy="647011"/>
          </a:xfrm>
          <a:prstGeom prst="line">
            <a:avLst/>
          </a:prstGeom>
          <a:noFill/>
          <a:ln w="19050" cmpd="tri">
            <a:solidFill>
              <a:schemeClr val="accent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17"/>
          <p:cNvSpPr>
            <a:spLocks noChangeShapeType="1"/>
          </p:cNvSpPr>
          <p:nvPr/>
        </p:nvSpPr>
        <p:spPr bwMode="auto">
          <a:xfrm>
            <a:off x="1703865" y="2998872"/>
            <a:ext cx="1220650" cy="641098"/>
          </a:xfrm>
          <a:prstGeom prst="line">
            <a:avLst/>
          </a:prstGeom>
          <a:noFill/>
          <a:ln w="19050" cmpd="tri">
            <a:solidFill>
              <a:schemeClr val="accent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17"/>
          <p:cNvSpPr>
            <a:spLocks noChangeShapeType="1"/>
          </p:cNvSpPr>
          <p:nvPr/>
        </p:nvSpPr>
        <p:spPr bwMode="auto">
          <a:xfrm>
            <a:off x="6076859" y="1987533"/>
            <a:ext cx="1247817" cy="647011"/>
          </a:xfrm>
          <a:prstGeom prst="line">
            <a:avLst/>
          </a:prstGeom>
          <a:noFill/>
          <a:ln w="19050" cmpd="tri">
            <a:solidFill>
              <a:schemeClr val="accent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17"/>
          <p:cNvSpPr>
            <a:spLocks noChangeShapeType="1"/>
          </p:cNvSpPr>
          <p:nvPr/>
        </p:nvSpPr>
        <p:spPr bwMode="auto">
          <a:xfrm flipH="1">
            <a:off x="4952587" y="1991980"/>
            <a:ext cx="1141805" cy="263150"/>
          </a:xfrm>
          <a:prstGeom prst="line">
            <a:avLst/>
          </a:prstGeom>
          <a:noFill/>
          <a:ln w="19050" cmpd="tri">
            <a:solidFill>
              <a:schemeClr val="accent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Line 17"/>
          <p:cNvSpPr>
            <a:spLocks noChangeShapeType="1"/>
          </p:cNvSpPr>
          <p:nvPr/>
        </p:nvSpPr>
        <p:spPr bwMode="auto">
          <a:xfrm flipV="1">
            <a:off x="1564611" y="3262684"/>
            <a:ext cx="616773" cy="34289"/>
          </a:xfrm>
          <a:prstGeom prst="line">
            <a:avLst/>
          </a:prstGeom>
          <a:noFill/>
          <a:ln w="25400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 flipH="1">
            <a:off x="6160063" y="2633818"/>
            <a:ext cx="1158674" cy="254357"/>
          </a:xfrm>
          <a:prstGeom prst="line">
            <a:avLst/>
          </a:prstGeom>
          <a:noFill/>
          <a:ln w="19050" cmpd="tri">
            <a:solidFill>
              <a:schemeClr val="accent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 flipH="1">
            <a:off x="1631917" y="2707006"/>
            <a:ext cx="1259010" cy="289520"/>
          </a:xfrm>
          <a:prstGeom prst="line">
            <a:avLst/>
          </a:prstGeom>
          <a:noFill/>
          <a:ln w="19050" cmpd="tri">
            <a:solidFill>
              <a:schemeClr val="accent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 flipH="1">
            <a:off x="1564611" y="2692155"/>
            <a:ext cx="1259010" cy="289520"/>
          </a:xfrm>
          <a:prstGeom prst="line">
            <a:avLst/>
          </a:prstGeom>
          <a:noFill/>
          <a:ln w="19050" cmpd="tri">
            <a:solidFill>
              <a:schemeClr val="accent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H="1">
            <a:off x="1515119" y="2681757"/>
            <a:ext cx="1259010" cy="289520"/>
          </a:xfrm>
          <a:prstGeom prst="line">
            <a:avLst/>
          </a:prstGeom>
          <a:noFill/>
          <a:ln w="19050" cmpd="tri">
            <a:solidFill>
              <a:schemeClr val="accent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H="1">
            <a:off x="2910651" y="3375565"/>
            <a:ext cx="1223841" cy="280728"/>
          </a:xfrm>
          <a:prstGeom prst="line">
            <a:avLst/>
          </a:prstGeom>
          <a:noFill/>
          <a:ln w="19050" cmpd="tri">
            <a:solidFill>
              <a:schemeClr val="accent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 flipH="1">
            <a:off x="2890849" y="3400795"/>
            <a:ext cx="1223841" cy="280728"/>
          </a:xfrm>
          <a:prstGeom prst="line">
            <a:avLst/>
          </a:prstGeom>
          <a:noFill/>
          <a:ln w="19050" cmpd="tri">
            <a:solidFill>
              <a:schemeClr val="accent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 flipH="1">
            <a:off x="2888861" y="3430478"/>
            <a:ext cx="1223841" cy="280728"/>
          </a:xfrm>
          <a:prstGeom prst="line">
            <a:avLst/>
          </a:prstGeom>
          <a:noFill/>
          <a:ln w="19050" cmpd="tri">
            <a:solidFill>
              <a:schemeClr val="accent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1637855" y="2992073"/>
            <a:ext cx="1278734" cy="668674"/>
          </a:xfrm>
          <a:prstGeom prst="line">
            <a:avLst/>
          </a:prstGeom>
          <a:noFill/>
          <a:ln w="19050" cmpd="tri">
            <a:solidFill>
              <a:schemeClr val="accent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Line 17"/>
          <p:cNvSpPr>
            <a:spLocks noChangeShapeType="1"/>
          </p:cNvSpPr>
          <p:nvPr/>
        </p:nvSpPr>
        <p:spPr bwMode="auto">
          <a:xfrm>
            <a:off x="1564611" y="2977221"/>
            <a:ext cx="1326238" cy="695395"/>
          </a:xfrm>
          <a:prstGeom prst="line">
            <a:avLst/>
          </a:prstGeom>
          <a:noFill/>
          <a:ln w="19050" cmpd="tri">
            <a:solidFill>
              <a:schemeClr val="accent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Line 17"/>
          <p:cNvSpPr>
            <a:spLocks noChangeShapeType="1"/>
          </p:cNvSpPr>
          <p:nvPr/>
        </p:nvSpPr>
        <p:spPr bwMode="auto">
          <a:xfrm>
            <a:off x="1503243" y="2968315"/>
            <a:ext cx="1391556" cy="742892"/>
          </a:xfrm>
          <a:prstGeom prst="line">
            <a:avLst/>
          </a:prstGeom>
          <a:noFill/>
          <a:ln w="19050" cmpd="tri">
            <a:solidFill>
              <a:schemeClr val="accent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4" name="Picture 465" descr="switch4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7154" y="2926430"/>
            <a:ext cx="488829" cy="58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25" name="Line 17"/>
          <p:cNvSpPr>
            <a:spLocks noChangeShapeType="1"/>
          </p:cNvSpPr>
          <p:nvPr/>
        </p:nvSpPr>
        <p:spPr bwMode="auto">
          <a:xfrm>
            <a:off x="2883539" y="2654462"/>
            <a:ext cx="1220650" cy="641098"/>
          </a:xfrm>
          <a:prstGeom prst="line">
            <a:avLst/>
          </a:prstGeom>
          <a:noFill/>
          <a:ln w="19050" cmpd="tri">
            <a:solidFill>
              <a:schemeClr val="accent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Line 17"/>
          <p:cNvSpPr>
            <a:spLocks noChangeShapeType="1"/>
          </p:cNvSpPr>
          <p:nvPr/>
        </p:nvSpPr>
        <p:spPr bwMode="auto">
          <a:xfrm>
            <a:off x="2744285" y="2637264"/>
            <a:ext cx="1326238" cy="695395"/>
          </a:xfrm>
          <a:prstGeom prst="line">
            <a:avLst/>
          </a:prstGeom>
          <a:noFill/>
          <a:ln w="19050" cmpd="tri">
            <a:solidFill>
              <a:schemeClr val="accent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Line 17"/>
          <p:cNvSpPr>
            <a:spLocks noChangeShapeType="1"/>
          </p:cNvSpPr>
          <p:nvPr/>
        </p:nvSpPr>
        <p:spPr bwMode="auto">
          <a:xfrm>
            <a:off x="2706669" y="2637265"/>
            <a:ext cx="1391556" cy="742892"/>
          </a:xfrm>
          <a:prstGeom prst="line">
            <a:avLst/>
          </a:prstGeom>
          <a:noFill/>
          <a:ln w="19050" cmpd="tri">
            <a:solidFill>
              <a:schemeClr val="accent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8" name="Picture 465" descr="switch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927" y="2920592"/>
            <a:ext cx="488829" cy="58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Line 17"/>
          <p:cNvSpPr>
            <a:spLocks noChangeShapeType="1"/>
          </p:cNvSpPr>
          <p:nvPr/>
        </p:nvSpPr>
        <p:spPr bwMode="auto">
          <a:xfrm flipH="1">
            <a:off x="2915355" y="2289773"/>
            <a:ext cx="1938958" cy="438991"/>
          </a:xfrm>
          <a:prstGeom prst="line">
            <a:avLst/>
          </a:prstGeom>
          <a:noFill/>
          <a:ln w="19050" cmpd="tri">
            <a:solidFill>
              <a:schemeClr val="accent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Line 17"/>
          <p:cNvSpPr>
            <a:spLocks noChangeShapeType="1"/>
          </p:cNvSpPr>
          <p:nvPr/>
        </p:nvSpPr>
        <p:spPr bwMode="auto">
          <a:xfrm flipH="1">
            <a:off x="2907429" y="2315003"/>
            <a:ext cx="1938958" cy="438991"/>
          </a:xfrm>
          <a:prstGeom prst="line">
            <a:avLst/>
          </a:prstGeom>
          <a:noFill/>
          <a:ln w="19050" cmpd="tri">
            <a:solidFill>
              <a:schemeClr val="accent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" name="Line 17"/>
          <p:cNvSpPr>
            <a:spLocks noChangeShapeType="1"/>
          </p:cNvSpPr>
          <p:nvPr/>
        </p:nvSpPr>
        <p:spPr bwMode="auto">
          <a:xfrm flipH="1">
            <a:off x="2964821" y="2326872"/>
            <a:ext cx="1938958" cy="438991"/>
          </a:xfrm>
          <a:prstGeom prst="line">
            <a:avLst/>
          </a:prstGeom>
          <a:noFill/>
          <a:ln w="19050" cmpd="tri">
            <a:solidFill>
              <a:schemeClr val="accent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" name="Line 17"/>
          <p:cNvSpPr>
            <a:spLocks noChangeShapeType="1"/>
          </p:cNvSpPr>
          <p:nvPr/>
        </p:nvSpPr>
        <p:spPr bwMode="auto">
          <a:xfrm flipH="1">
            <a:off x="2950983" y="2231877"/>
            <a:ext cx="1938958" cy="438991"/>
          </a:xfrm>
          <a:prstGeom prst="line">
            <a:avLst/>
          </a:prstGeom>
          <a:noFill/>
          <a:ln w="19050" cmpd="tri">
            <a:solidFill>
              <a:schemeClr val="accent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Line 17"/>
          <p:cNvSpPr>
            <a:spLocks noChangeShapeType="1"/>
          </p:cNvSpPr>
          <p:nvPr/>
        </p:nvSpPr>
        <p:spPr bwMode="auto">
          <a:xfrm flipH="1">
            <a:off x="2943057" y="2208119"/>
            <a:ext cx="1938958" cy="438991"/>
          </a:xfrm>
          <a:prstGeom prst="line">
            <a:avLst/>
          </a:prstGeom>
          <a:noFill/>
          <a:ln w="19050" cmpd="tri">
            <a:solidFill>
              <a:schemeClr val="accent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" name="Line 17"/>
          <p:cNvSpPr>
            <a:spLocks noChangeShapeType="1"/>
          </p:cNvSpPr>
          <p:nvPr/>
        </p:nvSpPr>
        <p:spPr bwMode="auto">
          <a:xfrm flipH="1">
            <a:off x="2941069" y="2184360"/>
            <a:ext cx="1938958" cy="438991"/>
          </a:xfrm>
          <a:prstGeom prst="line">
            <a:avLst/>
          </a:prstGeom>
          <a:noFill/>
          <a:ln w="19050" cmpd="tri">
            <a:solidFill>
              <a:schemeClr val="accent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" name="Line 17"/>
          <p:cNvSpPr>
            <a:spLocks noChangeShapeType="1"/>
          </p:cNvSpPr>
          <p:nvPr/>
        </p:nvSpPr>
        <p:spPr bwMode="auto">
          <a:xfrm flipH="1">
            <a:off x="2927205" y="2160602"/>
            <a:ext cx="1938958" cy="438991"/>
          </a:xfrm>
          <a:prstGeom prst="line">
            <a:avLst/>
          </a:prstGeom>
          <a:noFill/>
          <a:ln w="19050" cmpd="tri">
            <a:solidFill>
              <a:schemeClr val="accent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6" name="Picture 465" descr="switch4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8202" y="2216207"/>
            <a:ext cx="488829" cy="58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37" name="Line 17"/>
          <p:cNvSpPr>
            <a:spLocks noChangeShapeType="1"/>
          </p:cNvSpPr>
          <p:nvPr/>
        </p:nvSpPr>
        <p:spPr bwMode="auto">
          <a:xfrm>
            <a:off x="4858905" y="2198714"/>
            <a:ext cx="1220650" cy="641098"/>
          </a:xfrm>
          <a:prstGeom prst="line">
            <a:avLst/>
          </a:prstGeom>
          <a:noFill/>
          <a:ln w="19050" cmpd="tri">
            <a:solidFill>
              <a:schemeClr val="accent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" name="Line 17"/>
          <p:cNvSpPr>
            <a:spLocks noChangeShapeType="1"/>
          </p:cNvSpPr>
          <p:nvPr/>
        </p:nvSpPr>
        <p:spPr bwMode="auto">
          <a:xfrm>
            <a:off x="4719651" y="2181516"/>
            <a:ext cx="1326238" cy="695395"/>
          </a:xfrm>
          <a:prstGeom prst="line">
            <a:avLst/>
          </a:prstGeom>
          <a:noFill/>
          <a:ln w="19050" cmpd="tri">
            <a:solidFill>
              <a:schemeClr val="accent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" name="Line 17"/>
          <p:cNvSpPr>
            <a:spLocks noChangeShapeType="1"/>
          </p:cNvSpPr>
          <p:nvPr/>
        </p:nvSpPr>
        <p:spPr bwMode="auto">
          <a:xfrm>
            <a:off x="4682035" y="2181517"/>
            <a:ext cx="1391556" cy="742892"/>
          </a:xfrm>
          <a:prstGeom prst="line">
            <a:avLst/>
          </a:prstGeom>
          <a:noFill/>
          <a:ln w="19050" cmpd="tri">
            <a:solidFill>
              <a:schemeClr val="accent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" name="Line 17"/>
          <p:cNvSpPr>
            <a:spLocks noChangeShapeType="1"/>
          </p:cNvSpPr>
          <p:nvPr/>
        </p:nvSpPr>
        <p:spPr bwMode="auto">
          <a:xfrm flipH="1">
            <a:off x="4192025" y="2948891"/>
            <a:ext cx="1938958" cy="438991"/>
          </a:xfrm>
          <a:prstGeom prst="line">
            <a:avLst/>
          </a:prstGeom>
          <a:noFill/>
          <a:ln w="19050" cmpd="tri">
            <a:solidFill>
              <a:schemeClr val="accent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" name="Line 17"/>
          <p:cNvSpPr>
            <a:spLocks noChangeShapeType="1"/>
          </p:cNvSpPr>
          <p:nvPr/>
        </p:nvSpPr>
        <p:spPr bwMode="auto">
          <a:xfrm flipH="1">
            <a:off x="4201913" y="2969667"/>
            <a:ext cx="1938958" cy="438991"/>
          </a:xfrm>
          <a:prstGeom prst="line">
            <a:avLst/>
          </a:prstGeom>
          <a:noFill/>
          <a:ln w="19050" cmpd="tri">
            <a:solidFill>
              <a:schemeClr val="accent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" name="Line 17"/>
          <p:cNvSpPr>
            <a:spLocks noChangeShapeType="1"/>
          </p:cNvSpPr>
          <p:nvPr/>
        </p:nvSpPr>
        <p:spPr bwMode="auto">
          <a:xfrm flipH="1">
            <a:off x="4193987" y="2994897"/>
            <a:ext cx="1938958" cy="438991"/>
          </a:xfrm>
          <a:prstGeom prst="line">
            <a:avLst/>
          </a:prstGeom>
          <a:noFill/>
          <a:ln w="19050" cmpd="tri">
            <a:solidFill>
              <a:schemeClr val="accent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" name="Line 17"/>
          <p:cNvSpPr>
            <a:spLocks noChangeShapeType="1"/>
          </p:cNvSpPr>
          <p:nvPr/>
        </p:nvSpPr>
        <p:spPr bwMode="auto">
          <a:xfrm flipH="1">
            <a:off x="4251379" y="3006767"/>
            <a:ext cx="1938958" cy="438991"/>
          </a:xfrm>
          <a:prstGeom prst="line">
            <a:avLst/>
          </a:prstGeom>
          <a:noFill/>
          <a:ln w="19050" cmpd="tri">
            <a:solidFill>
              <a:schemeClr val="accent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" name="Line 17"/>
          <p:cNvSpPr>
            <a:spLocks noChangeShapeType="1"/>
          </p:cNvSpPr>
          <p:nvPr/>
        </p:nvSpPr>
        <p:spPr bwMode="auto">
          <a:xfrm flipH="1">
            <a:off x="4237541" y="2911772"/>
            <a:ext cx="1938958" cy="438991"/>
          </a:xfrm>
          <a:prstGeom prst="line">
            <a:avLst/>
          </a:prstGeom>
          <a:noFill/>
          <a:ln w="19050" cmpd="tri">
            <a:solidFill>
              <a:schemeClr val="accent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" name="Line 17"/>
          <p:cNvSpPr>
            <a:spLocks noChangeShapeType="1"/>
          </p:cNvSpPr>
          <p:nvPr/>
        </p:nvSpPr>
        <p:spPr bwMode="auto">
          <a:xfrm flipH="1">
            <a:off x="4229615" y="2888013"/>
            <a:ext cx="1938958" cy="438991"/>
          </a:xfrm>
          <a:prstGeom prst="line">
            <a:avLst/>
          </a:prstGeom>
          <a:noFill/>
          <a:ln w="19050" cmpd="tri">
            <a:solidFill>
              <a:schemeClr val="accent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" name="Line 17"/>
          <p:cNvSpPr>
            <a:spLocks noChangeShapeType="1"/>
          </p:cNvSpPr>
          <p:nvPr/>
        </p:nvSpPr>
        <p:spPr bwMode="auto">
          <a:xfrm flipH="1">
            <a:off x="4227627" y="2864255"/>
            <a:ext cx="1938958" cy="438991"/>
          </a:xfrm>
          <a:prstGeom prst="line">
            <a:avLst/>
          </a:prstGeom>
          <a:noFill/>
          <a:ln w="19050" cmpd="tri">
            <a:solidFill>
              <a:schemeClr val="accent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" name="Line 17"/>
          <p:cNvSpPr>
            <a:spLocks noChangeShapeType="1"/>
          </p:cNvSpPr>
          <p:nvPr/>
        </p:nvSpPr>
        <p:spPr bwMode="auto">
          <a:xfrm flipH="1">
            <a:off x="4213763" y="2840496"/>
            <a:ext cx="1938958" cy="438991"/>
          </a:xfrm>
          <a:prstGeom prst="line">
            <a:avLst/>
          </a:prstGeom>
          <a:noFill/>
          <a:ln w="19050" cmpd="tri">
            <a:solidFill>
              <a:schemeClr val="accent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8" name="Picture 465" descr="switch4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4759" y="2896101"/>
            <a:ext cx="488829" cy="58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49" name="Line 17"/>
          <p:cNvSpPr>
            <a:spLocks noChangeShapeType="1"/>
          </p:cNvSpPr>
          <p:nvPr/>
        </p:nvSpPr>
        <p:spPr bwMode="auto">
          <a:xfrm flipH="1">
            <a:off x="4944661" y="1968222"/>
            <a:ext cx="1141805" cy="263150"/>
          </a:xfrm>
          <a:prstGeom prst="line">
            <a:avLst/>
          </a:prstGeom>
          <a:noFill/>
          <a:ln w="19050" cmpd="tri">
            <a:solidFill>
              <a:schemeClr val="accent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" name="Line 17"/>
          <p:cNvSpPr>
            <a:spLocks noChangeShapeType="1"/>
          </p:cNvSpPr>
          <p:nvPr/>
        </p:nvSpPr>
        <p:spPr bwMode="auto">
          <a:xfrm flipH="1">
            <a:off x="6256086" y="2641717"/>
            <a:ext cx="1141805" cy="263150"/>
          </a:xfrm>
          <a:prstGeom prst="line">
            <a:avLst/>
          </a:prstGeom>
          <a:noFill/>
          <a:ln w="19050" cmpd="tri">
            <a:solidFill>
              <a:schemeClr val="accent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" name="Line 17"/>
          <p:cNvSpPr>
            <a:spLocks noChangeShapeType="1"/>
          </p:cNvSpPr>
          <p:nvPr/>
        </p:nvSpPr>
        <p:spPr bwMode="auto">
          <a:xfrm>
            <a:off x="6080808" y="1968227"/>
            <a:ext cx="1323020" cy="677944"/>
          </a:xfrm>
          <a:prstGeom prst="line">
            <a:avLst/>
          </a:prstGeom>
          <a:noFill/>
          <a:ln w="19050" cmpd="tri">
            <a:solidFill>
              <a:schemeClr val="accent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2" name="Picture 465" descr="switch4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3555" y="1895839"/>
            <a:ext cx="488829" cy="58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3" name="Picture 465" descr="switch4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5374" y="1767796"/>
            <a:ext cx="488829" cy="58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4" name="Picture 465" descr="switch4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3846" y="2452946"/>
            <a:ext cx="488829" cy="58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grpSp>
        <p:nvGrpSpPr>
          <p:cNvPr id="55" name="Group 106"/>
          <p:cNvGrpSpPr/>
          <p:nvPr/>
        </p:nvGrpSpPr>
        <p:grpSpPr>
          <a:xfrm>
            <a:off x="1039481" y="1940089"/>
            <a:ext cx="5627227" cy="1410323"/>
            <a:chOff x="912135" y="2063533"/>
            <a:chExt cx="5627227" cy="1880430"/>
          </a:xfrm>
        </p:grpSpPr>
        <p:sp>
          <p:nvSpPr>
            <p:cNvPr id="56" name="Text Box 29"/>
            <p:cNvSpPr txBox="1">
              <a:spLocks noChangeArrowheads="1"/>
            </p:cNvSpPr>
            <p:nvPr/>
          </p:nvSpPr>
          <p:spPr bwMode="auto">
            <a:xfrm>
              <a:off x="912135" y="2500329"/>
              <a:ext cx="4795455" cy="451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63500" indent="-63500"/>
              <a:endParaRPr lang="en-US" sz="1600" dirty="0" smtClean="0">
                <a:solidFill>
                  <a:schemeClr val="accent1"/>
                </a:solidFill>
              </a:endParaRPr>
            </a:p>
          </p:txBody>
        </p:sp>
        <p:sp>
          <p:nvSpPr>
            <p:cNvPr id="57" name="Line 17"/>
            <p:cNvSpPr>
              <a:spLocks noChangeShapeType="1"/>
            </p:cNvSpPr>
            <p:nvPr/>
          </p:nvSpPr>
          <p:spPr bwMode="auto">
            <a:xfrm flipV="1">
              <a:off x="1510510" y="2073719"/>
              <a:ext cx="4438532" cy="1372032"/>
            </a:xfrm>
            <a:prstGeom prst="line">
              <a:avLst/>
            </a:prstGeom>
            <a:noFill/>
            <a:ln w="31750" cmpd="dbl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17"/>
            <p:cNvSpPr>
              <a:spLocks noChangeShapeType="1"/>
            </p:cNvSpPr>
            <p:nvPr/>
          </p:nvSpPr>
          <p:spPr bwMode="auto">
            <a:xfrm flipH="1" flipV="1">
              <a:off x="5944979" y="2063533"/>
              <a:ext cx="514098" cy="371694"/>
            </a:xfrm>
            <a:prstGeom prst="line">
              <a:avLst/>
            </a:prstGeom>
            <a:noFill/>
            <a:ln w="31750" cmpd="dbl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17"/>
            <p:cNvSpPr>
              <a:spLocks noChangeShapeType="1"/>
            </p:cNvSpPr>
            <p:nvPr/>
          </p:nvSpPr>
          <p:spPr bwMode="auto">
            <a:xfrm flipH="1" flipV="1">
              <a:off x="1525618" y="3445751"/>
              <a:ext cx="514098" cy="371694"/>
            </a:xfrm>
            <a:prstGeom prst="line">
              <a:avLst/>
            </a:prstGeom>
            <a:noFill/>
            <a:ln w="31750" cmpd="dbl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6352117" y="2330239"/>
              <a:ext cx="187245" cy="172081"/>
            </a:xfrm>
            <a:prstGeom prst="ellipse">
              <a:avLst/>
            </a:prstGeom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2041060" y="3771882"/>
              <a:ext cx="187245" cy="172081"/>
            </a:xfrm>
            <a:prstGeom prst="ellipse">
              <a:avLst/>
            </a:prstGeom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92"/>
          <p:cNvGrpSpPr/>
          <p:nvPr/>
        </p:nvGrpSpPr>
        <p:grpSpPr>
          <a:xfrm>
            <a:off x="7527117" y="1791887"/>
            <a:ext cx="464474" cy="348356"/>
            <a:chOff x="93595" y="599945"/>
            <a:chExt cx="928948" cy="928948"/>
          </a:xfrm>
          <a:effectLst>
            <a:outerShdw blurRad="50800" dist="50800" dir="5400000" algn="ctr" rotWithShape="0">
              <a:schemeClr val="accent1"/>
            </a:outerShdw>
          </a:effectLst>
        </p:grpSpPr>
        <p:sp>
          <p:nvSpPr>
            <p:cNvPr id="63" name="Oval 62"/>
            <p:cNvSpPr/>
            <p:nvPr/>
          </p:nvSpPr>
          <p:spPr>
            <a:xfrm>
              <a:off x="93595" y="599945"/>
              <a:ext cx="928948" cy="928948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sp>
        <p:sp>
          <p:nvSpPr>
            <p:cNvPr id="64" name="Oval 4"/>
            <p:cNvSpPr/>
            <p:nvPr/>
          </p:nvSpPr>
          <p:spPr>
            <a:xfrm>
              <a:off x="256227" y="839923"/>
              <a:ext cx="557368" cy="5109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000" b="1" dirty="0" smtClean="0"/>
                <a:t>ISP3</a:t>
              </a:r>
              <a:endParaRPr lang="en-US" sz="1100" b="1" kern="1200" dirty="0"/>
            </a:p>
          </p:txBody>
        </p:sp>
      </p:grpSp>
      <p:grpSp>
        <p:nvGrpSpPr>
          <p:cNvPr id="65" name="Group 95"/>
          <p:cNvGrpSpPr/>
          <p:nvPr/>
        </p:nvGrpSpPr>
        <p:grpSpPr>
          <a:xfrm>
            <a:off x="1076188" y="3128652"/>
            <a:ext cx="464474" cy="348356"/>
            <a:chOff x="93595" y="599945"/>
            <a:chExt cx="928948" cy="928948"/>
          </a:xfrm>
        </p:grpSpPr>
        <p:sp>
          <p:nvSpPr>
            <p:cNvPr id="66" name="Oval 65"/>
            <p:cNvSpPr/>
            <p:nvPr/>
          </p:nvSpPr>
          <p:spPr>
            <a:xfrm>
              <a:off x="93595" y="599945"/>
              <a:ext cx="928948" cy="928948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sp>
        <p:sp>
          <p:nvSpPr>
            <p:cNvPr id="67" name="Oval 4"/>
            <p:cNvSpPr/>
            <p:nvPr/>
          </p:nvSpPr>
          <p:spPr>
            <a:xfrm>
              <a:off x="256227" y="839923"/>
              <a:ext cx="557368" cy="5109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000" b="1" dirty="0" smtClean="0"/>
                <a:t>ISP1</a:t>
              </a:r>
              <a:endParaRPr lang="en-US" sz="1100" b="1" kern="1200" dirty="0"/>
            </a:p>
          </p:txBody>
        </p:sp>
      </p:grpSp>
      <p:sp>
        <p:nvSpPr>
          <p:cNvPr id="72" name="Line 17"/>
          <p:cNvSpPr>
            <a:spLocks noChangeShapeType="1"/>
          </p:cNvSpPr>
          <p:nvPr/>
        </p:nvSpPr>
        <p:spPr bwMode="auto">
          <a:xfrm flipV="1">
            <a:off x="6992383" y="2053182"/>
            <a:ext cx="503462" cy="107419"/>
          </a:xfrm>
          <a:prstGeom prst="line">
            <a:avLst/>
          </a:prstGeom>
          <a:noFill/>
          <a:ln w="25400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" name="Line 25"/>
          <p:cNvSpPr>
            <a:spLocks noChangeShapeType="1"/>
          </p:cNvSpPr>
          <p:nvPr/>
        </p:nvSpPr>
        <p:spPr bwMode="auto">
          <a:xfrm rot="3089377">
            <a:off x="3482116" y="1928013"/>
            <a:ext cx="584445" cy="245717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79" name="Text Box 12"/>
          <p:cNvSpPr txBox="1">
            <a:spLocks noChangeArrowheads="1"/>
          </p:cNvSpPr>
          <p:nvPr/>
        </p:nvSpPr>
        <p:spPr bwMode="auto">
          <a:xfrm>
            <a:off x="3849773" y="3579848"/>
            <a:ext cx="4985804" cy="13234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fi-F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VLAN Bridging into VPLS</a:t>
            </a:r>
            <a:endParaRPr lang="fi-FI" sz="1600" dirty="0" smtClean="0">
              <a:solidFill>
                <a:schemeClr val="bg1"/>
              </a:solidFill>
            </a:endParaRPr>
          </a:p>
          <a:p>
            <a:pPr lvl="0" indent="-285750" algn="ctr">
              <a:buFont typeface="Arial" pitchFamily="34" charset="0"/>
              <a:buChar char="•"/>
            </a:pPr>
            <a:r>
              <a:rPr lang="en-US" sz="1600" dirty="0"/>
              <a:t>Mapping a set of VIDs coming on multiple ports to a VPLS.</a:t>
            </a:r>
          </a:p>
          <a:p>
            <a:pPr lvl="0" indent="-285750" algn="ctr">
              <a:buFont typeface="Arial" pitchFamily="34" charset="0"/>
              <a:buChar char="•"/>
            </a:pPr>
            <a:r>
              <a:rPr lang="en-US" sz="1600" dirty="0"/>
              <a:t>Mapping a set of VIDs received on a single port to different VPLS instances.</a:t>
            </a:r>
          </a:p>
        </p:txBody>
      </p:sp>
      <p:sp>
        <p:nvSpPr>
          <p:cNvPr id="80" name="Line 25"/>
          <p:cNvSpPr>
            <a:spLocks noChangeShapeType="1"/>
          </p:cNvSpPr>
          <p:nvPr/>
        </p:nvSpPr>
        <p:spPr bwMode="auto">
          <a:xfrm rot="3089377" flipH="1">
            <a:off x="2394650" y="4033155"/>
            <a:ext cx="1365708" cy="14098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85" name="Text Box 12"/>
          <p:cNvSpPr txBox="1">
            <a:spLocks noChangeArrowheads="1"/>
          </p:cNvSpPr>
          <p:nvPr/>
        </p:nvSpPr>
        <p:spPr bwMode="auto">
          <a:xfrm>
            <a:off x="76200" y="1079517"/>
            <a:ext cx="2443976" cy="13234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i-FI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VLAN Bridging</a:t>
            </a:r>
            <a:r>
              <a:rPr lang="fi-FI" sz="1600" dirty="0" smtClean="0"/>
              <a:t>: </a:t>
            </a:r>
            <a:r>
              <a:rPr lang="en-US" sz="1600" dirty="0"/>
              <a:t>Mapping a VID coming on a single port to another VID on a different port </a:t>
            </a:r>
            <a:endParaRPr lang="fi-FI" sz="1600" dirty="0"/>
          </a:p>
        </p:txBody>
      </p:sp>
      <p:sp>
        <p:nvSpPr>
          <p:cNvPr id="86" name="Line 25"/>
          <p:cNvSpPr>
            <a:spLocks noChangeShapeType="1"/>
          </p:cNvSpPr>
          <p:nvPr/>
        </p:nvSpPr>
        <p:spPr bwMode="auto">
          <a:xfrm rot="3089377">
            <a:off x="1592437" y="2812199"/>
            <a:ext cx="471433" cy="5240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grpSp>
        <p:nvGrpSpPr>
          <p:cNvPr id="87" name="Group 18"/>
          <p:cNvGrpSpPr/>
          <p:nvPr/>
        </p:nvGrpSpPr>
        <p:grpSpPr>
          <a:xfrm>
            <a:off x="1538871" y="3535035"/>
            <a:ext cx="464474" cy="348356"/>
            <a:chOff x="93595" y="599945"/>
            <a:chExt cx="928948" cy="928948"/>
          </a:xfrm>
          <a:effectLst>
            <a:outerShdw blurRad="50800" dist="50800" dir="5400000" algn="ctr" rotWithShape="0">
              <a:schemeClr val="accent1"/>
            </a:outerShdw>
          </a:effectLst>
        </p:grpSpPr>
        <p:sp>
          <p:nvSpPr>
            <p:cNvPr id="88" name="Oval 87"/>
            <p:cNvSpPr/>
            <p:nvPr/>
          </p:nvSpPr>
          <p:spPr>
            <a:xfrm>
              <a:off x="93595" y="599945"/>
              <a:ext cx="928948" cy="928948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sp>
        <p:sp>
          <p:nvSpPr>
            <p:cNvPr id="89" name="Oval 4"/>
            <p:cNvSpPr/>
            <p:nvPr/>
          </p:nvSpPr>
          <p:spPr>
            <a:xfrm>
              <a:off x="177555" y="839923"/>
              <a:ext cx="766316" cy="5109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000" b="1" dirty="0" smtClean="0"/>
                <a:t>ISP 2</a:t>
              </a:r>
              <a:endParaRPr lang="en-US" sz="1100" b="1" kern="1200" dirty="0"/>
            </a:p>
          </p:txBody>
        </p:sp>
      </p:grpSp>
      <p:sp>
        <p:nvSpPr>
          <p:cNvPr id="90" name="Line 17"/>
          <p:cNvSpPr>
            <a:spLocks noChangeShapeType="1"/>
          </p:cNvSpPr>
          <p:nvPr/>
        </p:nvSpPr>
        <p:spPr bwMode="auto">
          <a:xfrm flipV="1">
            <a:off x="1979594" y="3303244"/>
            <a:ext cx="310721" cy="290608"/>
          </a:xfrm>
          <a:prstGeom prst="line">
            <a:avLst/>
          </a:prstGeom>
          <a:noFill/>
          <a:ln w="25400">
            <a:solidFill>
              <a:schemeClr val="accent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2963332" y="720962"/>
            <a:ext cx="3666068" cy="9233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LSP </a:t>
            </a:r>
            <a:r>
              <a:rPr lang="en-US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Load sharing</a:t>
            </a:r>
            <a:r>
              <a:rPr lang="en-US" dirty="0" smtClean="0">
                <a:solidFill>
                  <a:schemeClr val="lt1"/>
                </a:solidFill>
              </a:rPr>
              <a:t>: </a:t>
            </a:r>
            <a:r>
              <a:rPr lang="en-US" dirty="0">
                <a:solidFill>
                  <a:schemeClr val="lt1"/>
                </a:solidFill>
              </a:rPr>
              <a:t>Bandwidth Optimization by distributing IP flows across different paths </a:t>
            </a:r>
          </a:p>
        </p:txBody>
      </p:sp>
    </p:spTree>
    <p:extLst>
      <p:ext uri="{BB962C8B-B14F-4D97-AF65-F5344CB8AC3E}">
        <p14:creationId xmlns:p14="http://schemas.microsoft.com/office/powerpoint/2010/main" val="1202539377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-Corporate-Deck_v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2974" y="2484470"/>
            <a:ext cx="9014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+mj-lt"/>
                <a:cs typeface="Nexa Light"/>
              </a:rPr>
              <a:t>Маршрутизация</a:t>
            </a:r>
            <a:endParaRPr lang="en-US" sz="4800" dirty="0">
              <a:solidFill>
                <a:schemeClr val="bg1"/>
              </a:solidFill>
              <a:latin typeface="+mj-lt"/>
              <a:cs typeface="Nexa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5979" y="2070174"/>
            <a:ext cx="9751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j-lt"/>
                <a:cs typeface="Nexa Light"/>
              </a:rPr>
              <a:t>Коммутация и</a:t>
            </a:r>
            <a:endParaRPr lang="en-US" sz="3600" dirty="0">
              <a:solidFill>
                <a:schemeClr val="bg1"/>
              </a:solidFill>
              <a:latin typeface="+mj-lt"/>
              <a:cs typeface="Nexa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8359" y="3454117"/>
            <a:ext cx="9020451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</a:rPr>
              <a:t>Одной только производительности не достаточно</a:t>
            </a:r>
            <a:endParaRPr lang="en-US" dirty="0" smtClean="0">
              <a:solidFill>
                <a:schemeClr val="bg1"/>
              </a:solidFill>
            </a:endParaRPr>
          </a:p>
          <a:p>
            <a:pPr marL="0" lvl="1"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</a:rPr>
              <a:t>Сеть должна быть умной и управляемой</a:t>
            </a:r>
            <a:endParaRPr lang="en-US" dirty="0" smtClean="0">
              <a:solidFill>
                <a:schemeClr val="bg1"/>
              </a:solidFill>
            </a:endParaRPr>
          </a:p>
          <a:p>
            <a:pPr marL="0" lvl="1"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</a:rPr>
              <a:t>От доступа пользователей до ядра сети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0" y="4606971"/>
            <a:ext cx="5715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930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1-Corporate-Deck_v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26691" y="3252411"/>
            <a:ext cx="5356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cs typeface="Nexa Light"/>
              </a:rPr>
              <a:t>Лучшие сети</a:t>
            </a:r>
            <a:r>
              <a:rPr lang="ru-RU" sz="3600" dirty="0" smtClean="0">
                <a:solidFill>
                  <a:schemeClr val="bg1"/>
                </a:solidFill>
                <a:cs typeface="Nexa Light"/>
              </a:rPr>
              <a:t>.</a:t>
            </a:r>
            <a:r>
              <a:rPr lang="en-US" sz="3600" dirty="0" smtClean="0">
                <a:solidFill>
                  <a:schemeClr val="bg1"/>
                </a:solidFill>
                <a:cs typeface="Nexa Light"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cs typeface="Nexa Light"/>
              </a:rPr>
              <a:t>Для всех.</a:t>
            </a:r>
            <a:endParaRPr lang="en-US" sz="3600" dirty="0">
              <a:solidFill>
                <a:schemeClr val="bg1"/>
              </a:solidFill>
              <a:cs typeface="Nexa Light"/>
            </a:endParaRPr>
          </a:p>
        </p:txBody>
      </p:sp>
    </p:spTree>
    <p:extLst>
      <p:ext uri="{BB962C8B-B14F-4D97-AF65-F5344CB8AC3E}">
        <p14:creationId xmlns:p14="http://schemas.microsoft.com/office/powerpoint/2010/main" val="1226390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1" y="202320"/>
            <a:ext cx="7056056" cy="76455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Оптические коммутаторы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Summit X440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79512" y="2085696"/>
            <a:ext cx="7272808" cy="3024336"/>
          </a:xfrm>
        </p:spPr>
        <p:txBody>
          <a:bodyPr anchor="t">
            <a:normAutofit/>
          </a:bodyPr>
          <a:lstStyle/>
          <a:p>
            <a:endParaRPr lang="en-US" sz="2000" dirty="0">
              <a:solidFill>
                <a:srgbClr val="584A83"/>
              </a:solidFill>
              <a:cs typeface="Arial" pitchFamily="34" charset="0"/>
            </a:endParaRPr>
          </a:p>
          <a:p>
            <a:pPr marL="685800" lvl="1" indent="-228600">
              <a:lnSpc>
                <a:spcPct val="85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ru-RU" dirty="0" smtClean="0">
                <a:solidFill>
                  <a:srgbClr val="584A83"/>
                </a:solidFill>
              </a:rPr>
              <a:t>24 порта </a:t>
            </a:r>
            <a:r>
              <a:rPr lang="en-US" dirty="0" smtClean="0">
                <a:solidFill>
                  <a:srgbClr val="584A83"/>
                </a:solidFill>
              </a:rPr>
              <a:t>SFP </a:t>
            </a:r>
            <a:r>
              <a:rPr lang="ru-RU" dirty="0" smtClean="0">
                <a:solidFill>
                  <a:srgbClr val="584A83"/>
                </a:solidFill>
              </a:rPr>
              <a:t>100/1000</a:t>
            </a:r>
            <a:r>
              <a:rPr lang="en-US" dirty="0" smtClean="0">
                <a:solidFill>
                  <a:srgbClr val="584A83"/>
                </a:solidFill>
              </a:rPr>
              <a:t>BASE-X</a:t>
            </a:r>
            <a:r>
              <a:rPr lang="ru-RU" dirty="0" smtClean="0">
                <a:solidFill>
                  <a:srgbClr val="584A83"/>
                </a:solidFill>
              </a:rPr>
              <a:t> </a:t>
            </a:r>
            <a:endParaRPr lang="en-US" dirty="0" smtClean="0">
              <a:solidFill>
                <a:srgbClr val="584A83"/>
              </a:solidFill>
            </a:endParaRPr>
          </a:p>
          <a:p>
            <a:pPr marL="685800" lvl="1" indent="-228600">
              <a:lnSpc>
                <a:spcPct val="85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ru-RU" dirty="0" smtClean="0">
                <a:solidFill>
                  <a:srgbClr val="584A83"/>
                </a:solidFill>
              </a:rPr>
              <a:t>4 порта </a:t>
            </a:r>
            <a:r>
              <a:rPr lang="en-US" dirty="0" smtClean="0">
                <a:solidFill>
                  <a:srgbClr val="584A83"/>
                </a:solidFill>
              </a:rPr>
              <a:t>10/100/1000BASE-T (</a:t>
            </a:r>
            <a:r>
              <a:rPr lang="ru-RU" dirty="0" smtClean="0">
                <a:solidFill>
                  <a:srgbClr val="584A83"/>
                </a:solidFill>
              </a:rPr>
              <a:t>комбо)</a:t>
            </a:r>
          </a:p>
          <a:p>
            <a:pPr marL="685800" lvl="1" indent="-228600">
              <a:lnSpc>
                <a:spcPct val="85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ru-RU" dirty="0" smtClean="0">
                <a:solidFill>
                  <a:srgbClr val="584A83"/>
                </a:solidFill>
              </a:rPr>
              <a:t>Модель </a:t>
            </a:r>
            <a:r>
              <a:rPr lang="ru-RU" dirty="0" smtClean="0">
                <a:solidFill>
                  <a:srgbClr val="584A83"/>
                </a:solidFill>
                <a:latin typeface="+mj-lt"/>
                <a:cs typeface="Arial" pitchFamily="34" charset="0"/>
              </a:rPr>
              <a:t>с двумя портами 10 </a:t>
            </a:r>
            <a:r>
              <a:rPr lang="en-US" dirty="0" err="1" smtClean="0">
                <a:solidFill>
                  <a:srgbClr val="584A83"/>
                </a:solidFill>
                <a:latin typeface="+mj-lt"/>
                <a:cs typeface="Arial" pitchFamily="34" charset="0"/>
              </a:rPr>
              <a:t>Gbps</a:t>
            </a:r>
            <a:r>
              <a:rPr lang="en-US" dirty="0" smtClean="0">
                <a:solidFill>
                  <a:srgbClr val="584A83"/>
                </a:solidFill>
                <a:latin typeface="+mj-lt"/>
                <a:cs typeface="Arial" pitchFamily="34" charset="0"/>
              </a:rPr>
              <a:t> SFP+</a:t>
            </a:r>
            <a:r>
              <a:rPr lang="ru-RU" dirty="0" smtClean="0">
                <a:solidFill>
                  <a:srgbClr val="584A83"/>
                </a:solidFill>
                <a:latin typeface="+mj-lt"/>
                <a:cs typeface="Arial" pitchFamily="34" charset="0"/>
              </a:rPr>
              <a:t> </a:t>
            </a:r>
          </a:p>
          <a:p>
            <a:pPr marL="685800" lvl="1" indent="-228600">
              <a:lnSpc>
                <a:spcPct val="85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ru-RU" dirty="0" smtClean="0">
                <a:solidFill>
                  <a:srgbClr val="584A83"/>
                </a:solidFill>
              </a:rPr>
              <a:t>Низкое энергопотребление (всего 46 Вт)</a:t>
            </a:r>
          </a:p>
          <a:p>
            <a:pPr marL="685800" lvl="1" indent="-228600">
              <a:lnSpc>
                <a:spcPct val="85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ru-RU" dirty="0" smtClean="0">
                <a:solidFill>
                  <a:srgbClr val="584A83"/>
                </a:solidFill>
                <a:latin typeface="+mj-lt"/>
                <a:cs typeface="Arial" pitchFamily="34" charset="0"/>
              </a:rPr>
              <a:t>Широчайшие возможности использования</a:t>
            </a:r>
          </a:p>
          <a:p>
            <a:pPr marL="685800" lvl="1" indent="-228600">
              <a:buFont typeface="Arial" pitchFamily="34" charset="0"/>
              <a:buChar char="•"/>
            </a:pPr>
            <a:endParaRPr lang="en-US" dirty="0">
              <a:solidFill>
                <a:srgbClr val="584A83"/>
              </a:solidFill>
              <a:latin typeface="+mj-lt"/>
              <a:cs typeface="Arial" pitchFamily="34" charset="0"/>
            </a:endParaRPr>
          </a:p>
          <a:p>
            <a:pPr marL="228600" indent="-228600">
              <a:lnSpc>
                <a:spcPct val="85000"/>
              </a:lnSpc>
              <a:spcBef>
                <a:spcPts val="1200"/>
              </a:spcBef>
              <a:buFont typeface="Arial" pitchFamily="34" charset="0"/>
              <a:buChar char="•"/>
            </a:pPr>
            <a:endParaRPr lang="en-US" dirty="0">
              <a:solidFill>
                <a:srgbClr val="584A83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7DE26-E6B1-499F-93F5-EDD49F6FC6A6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6" name="Picture 29" descr="ExtremeXOS_Logo_201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646970"/>
            <a:ext cx="3119529" cy="39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565619"/>
              </p:ext>
            </p:extLst>
          </p:nvPr>
        </p:nvGraphicFramePr>
        <p:xfrm>
          <a:off x="6642054" y="2413728"/>
          <a:ext cx="2335104" cy="584390"/>
        </p:xfrm>
        <a:graphic>
          <a:graphicData uri="http://schemas.openxmlformats.org/drawingml/2006/table">
            <a:tbl>
              <a:tblPr/>
              <a:tblGrid>
                <a:gridCol w="2335104"/>
              </a:tblGrid>
              <a:tr h="205740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itchFamily="34" charset="0"/>
                        <a:buChar char="•"/>
                      </a:pPr>
                      <a:r>
                        <a:rPr lang="en-US" sz="1400" b="1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Arial"/>
                        </a:rPr>
                        <a:t>X440-</a:t>
                      </a:r>
                      <a:r>
                        <a:rPr lang="ru-RU" sz="1400" b="1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Arial"/>
                        </a:rPr>
                        <a:t>24х</a:t>
                      </a:r>
                      <a:endParaRPr lang="en-US" sz="1400" b="1" i="0" u="none" strike="noStrike" dirty="0">
                        <a:solidFill>
                          <a:srgbClr val="7F7F7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1031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itchFamily="34" charset="0"/>
                        <a:buChar char="•"/>
                      </a:pPr>
                      <a:r>
                        <a:rPr lang="en-US" sz="1400" b="1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Arial"/>
                        </a:rPr>
                        <a:t>X440-</a:t>
                      </a:r>
                      <a:r>
                        <a:rPr lang="ru-RU" sz="1400" b="1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Arial"/>
                        </a:rPr>
                        <a:t>24х-10</a:t>
                      </a:r>
                      <a:r>
                        <a:rPr lang="en-US" sz="1400" b="1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Arial"/>
                        </a:rPr>
                        <a:t>G</a:t>
                      </a:r>
                      <a:endParaRPr lang="en-US" sz="1400" b="1" i="0" u="none" strike="noStrike" dirty="0">
                        <a:solidFill>
                          <a:srgbClr val="7F7F7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676" y="1313827"/>
            <a:ext cx="4608512" cy="879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369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SummitX670V_Bac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57675" y="1445418"/>
            <a:ext cx="4745441" cy="9929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0096"/>
            <a:ext cx="8229600" cy="85725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Коммутатор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Summit X670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type="body" sz="quarter" idx="11"/>
          </p:nvPr>
        </p:nvSpPr>
        <p:spPr>
          <a:xfrm>
            <a:off x="251986" y="627574"/>
            <a:ext cx="4175999" cy="4333874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34000"/>
              </a:lnSpc>
              <a:buNone/>
              <a:tabLst>
                <a:tab pos="798513" algn="l"/>
              </a:tabLst>
            </a:pPr>
            <a:r>
              <a:rPr lang="ru-RU" sz="3200" b="1" dirty="0" smtClean="0">
                <a:solidFill>
                  <a:srgbClr val="7363A7"/>
                </a:solidFill>
              </a:rPr>
              <a:t>Ядро / Агрегация 10</a:t>
            </a:r>
            <a:r>
              <a:rPr lang="en-US" sz="3200" b="1" dirty="0" smtClean="0">
                <a:solidFill>
                  <a:srgbClr val="7363A7"/>
                </a:solidFill>
              </a:rPr>
              <a:t>G</a:t>
            </a:r>
          </a:p>
          <a:p>
            <a:pPr marL="457200" lvl="1" indent="-457200">
              <a:lnSpc>
                <a:spcPct val="134000"/>
              </a:lnSpc>
              <a:spcBef>
                <a:spcPts val="600"/>
              </a:spcBef>
              <a:buFont typeface="Wingdings" charset="2"/>
              <a:buChar char="§"/>
              <a:tabLst>
                <a:tab pos="798513" algn="l"/>
              </a:tabLst>
            </a:pPr>
            <a:r>
              <a:rPr lang="ru-RU" sz="2400" b="1" dirty="0" smtClean="0">
                <a:solidFill>
                  <a:srgbClr val="7363A7"/>
                </a:solidFill>
                <a:latin typeface="Arial" pitchFamily="34" charset="0"/>
              </a:rPr>
              <a:t>Ядро среднего оператора </a:t>
            </a:r>
          </a:p>
          <a:p>
            <a:pPr marL="457200" lvl="1" indent="-457200">
              <a:lnSpc>
                <a:spcPct val="134000"/>
              </a:lnSpc>
              <a:spcBef>
                <a:spcPts val="600"/>
              </a:spcBef>
              <a:buFont typeface="Wingdings" charset="2"/>
              <a:buChar char="§"/>
              <a:tabLst>
                <a:tab pos="798513" algn="l"/>
              </a:tabLst>
            </a:pPr>
            <a:r>
              <a:rPr lang="ru-RU" sz="2400" b="1" dirty="0" smtClean="0">
                <a:solidFill>
                  <a:srgbClr val="7363A7"/>
                </a:solidFill>
                <a:latin typeface="Arial" pitchFamily="34" charset="0"/>
              </a:rPr>
              <a:t>Агрегация крупного оператора (Гигабит до квартиры)</a:t>
            </a:r>
          </a:p>
          <a:p>
            <a:pPr marL="457200" lvl="1" indent="-457200">
              <a:lnSpc>
                <a:spcPct val="134000"/>
              </a:lnSpc>
              <a:spcBef>
                <a:spcPts val="600"/>
              </a:spcBef>
              <a:buFont typeface="Wingdings" charset="2"/>
              <a:buChar char="§"/>
              <a:tabLst>
                <a:tab pos="798513" algn="l"/>
              </a:tabLst>
            </a:pPr>
            <a:endParaRPr lang="ru-RU" sz="2400" b="1" dirty="0" smtClean="0">
              <a:solidFill>
                <a:srgbClr val="7363A7"/>
              </a:solidFill>
              <a:latin typeface="Arial" pitchFamily="34" charset="0"/>
            </a:endParaRPr>
          </a:p>
          <a:p>
            <a:pPr marL="457200" lvl="1" indent="-457200">
              <a:lnSpc>
                <a:spcPct val="134000"/>
              </a:lnSpc>
              <a:spcBef>
                <a:spcPts val="600"/>
              </a:spcBef>
              <a:buFont typeface="Wingdings" charset="2"/>
              <a:buChar char="§"/>
              <a:tabLst>
                <a:tab pos="798513" algn="l"/>
              </a:tabLst>
            </a:pPr>
            <a:r>
              <a:rPr lang="ru-RU" sz="2400" dirty="0" smtClean="0">
                <a:solidFill>
                  <a:srgbClr val="7363A7"/>
                </a:solidFill>
                <a:latin typeface="Arial" pitchFamily="34" charset="0"/>
              </a:rPr>
              <a:t>До 4 портов 40</a:t>
            </a:r>
            <a:r>
              <a:rPr lang="en-US" sz="2400" dirty="0" smtClean="0">
                <a:solidFill>
                  <a:srgbClr val="7363A7"/>
                </a:solidFill>
                <a:latin typeface="Arial" pitchFamily="34" charset="0"/>
              </a:rPr>
              <a:t>G</a:t>
            </a:r>
          </a:p>
          <a:p>
            <a:pPr marL="515937" lvl="1" indent="-457200">
              <a:lnSpc>
                <a:spcPct val="134000"/>
              </a:lnSpc>
              <a:spcBef>
                <a:spcPts val="600"/>
              </a:spcBef>
              <a:buFont typeface="Wingdings" charset="2"/>
              <a:buChar char="§"/>
              <a:tabLst>
                <a:tab pos="798513" algn="l"/>
              </a:tabLst>
            </a:pPr>
            <a:r>
              <a:rPr lang="en-US" sz="2400" dirty="0" smtClean="0">
                <a:solidFill>
                  <a:srgbClr val="7363A7"/>
                </a:solidFill>
                <a:latin typeface="Arial" pitchFamily="34" charset="0"/>
              </a:rPr>
              <a:t>128</a:t>
            </a:r>
            <a:r>
              <a:rPr lang="ru-RU" sz="2400" dirty="0" smtClean="0">
                <a:solidFill>
                  <a:srgbClr val="7363A7"/>
                </a:solidFill>
                <a:latin typeface="Arial" pitchFamily="34" charset="0"/>
              </a:rPr>
              <a:t> </a:t>
            </a:r>
            <a:r>
              <a:rPr lang="en-US" sz="2400" dirty="0" smtClean="0">
                <a:solidFill>
                  <a:srgbClr val="7363A7"/>
                </a:solidFill>
                <a:latin typeface="Arial" pitchFamily="34" charset="0"/>
              </a:rPr>
              <a:t>000 MAC</a:t>
            </a:r>
            <a:endParaRPr lang="ru-RU" sz="2400" dirty="0">
              <a:solidFill>
                <a:srgbClr val="7363A7"/>
              </a:solidFill>
              <a:latin typeface="Arial" pitchFamily="34" charset="0"/>
            </a:endParaRPr>
          </a:p>
          <a:p>
            <a:pPr marL="515937" lvl="1" indent="-457200">
              <a:lnSpc>
                <a:spcPct val="134000"/>
              </a:lnSpc>
              <a:spcBef>
                <a:spcPts val="600"/>
              </a:spcBef>
              <a:buFont typeface="Wingdings" charset="2"/>
              <a:buChar char="§"/>
              <a:tabLst>
                <a:tab pos="798513" algn="l"/>
              </a:tabLst>
            </a:pPr>
            <a:r>
              <a:rPr lang="ru-RU" sz="2400" dirty="0" smtClean="0">
                <a:solidFill>
                  <a:srgbClr val="7363A7"/>
                </a:solidFill>
                <a:latin typeface="Arial" pitchFamily="34" charset="0"/>
              </a:rPr>
              <a:t>Комбинированное </a:t>
            </a:r>
            <a:r>
              <a:rPr lang="ru-RU" sz="2400" dirty="0">
                <a:solidFill>
                  <a:srgbClr val="7363A7"/>
                </a:solidFill>
                <a:latin typeface="Arial" pitchFamily="34" charset="0"/>
              </a:rPr>
              <a:t>питание </a:t>
            </a:r>
            <a:r>
              <a:rPr lang="en-US" sz="2400" dirty="0">
                <a:solidFill>
                  <a:srgbClr val="7363A7"/>
                </a:solidFill>
                <a:latin typeface="Arial" pitchFamily="34" charset="0"/>
              </a:rPr>
              <a:t>AC, </a:t>
            </a:r>
            <a:r>
              <a:rPr lang="en-US" sz="2400" dirty="0" smtClean="0">
                <a:solidFill>
                  <a:srgbClr val="7363A7"/>
                </a:solidFill>
                <a:latin typeface="Arial" pitchFamily="34" charset="0"/>
              </a:rPr>
              <a:t>DC</a:t>
            </a:r>
            <a:endParaRPr lang="en-US" sz="2400" dirty="0">
              <a:solidFill>
                <a:srgbClr val="7363A7"/>
              </a:solidFill>
              <a:latin typeface="Arial" pitchFamily="34" charset="0"/>
            </a:endParaRPr>
          </a:p>
          <a:p>
            <a:pPr marL="515937" lvl="1" indent="-457200">
              <a:lnSpc>
                <a:spcPct val="134000"/>
              </a:lnSpc>
              <a:spcBef>
                <a:spcPts val="600"/>
              </a:spcBef>
              <a:buFont typeface="Wingdings" charset="2"/>
              <a:buChar char="§"/>
              <a:tabLst>
                <a:tab pos="798513" algn="l"/>
              </a:tabLst>
            </a:pP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</a:rPr>
              <a:t>Лучшая 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</a:rPr>
              <a:t>цена на рынке за порт 10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</a:rPr>
              <a:t>G</a:t>
            </a:r>
          </a:p>
        </p:txBody>
      </p:sp>
      <p:pic>
        <p:nvPicPr>
          <p:cNvPr id="29" name="Picture 28" descr="SummitX670_stack_Top_Fro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1965" y="657717"/>
            <a:ext cx="4560902" cy="1364851"/>
          </a:xfrm>
          <a:prstGeom prst="rect">
            <a:avLst/>
          </a:prstGeom>
        </p:spPr>
      </p:pic>
      <p:pic>
        <p:nvPicPr>
          <p:cNvPr id="31" name="Picture 30" descr="VIM4_40G4X_fro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56113" y="2349151"/>
            <a:ext cx="1267405" cy="372617"/>
          </a:xfrm>
          <a:prstGeom prst="rect">
            <a:avLst/>
          </a:prstGeom>
        </p:spPr>
      </p:pic>
      <p:pic>
        <p:nvPicPr>
          <p:cNvPr id="32" name="Picture 31" descr="SummitX670_stack_Top_Fro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33875" y="3094533"/>
            <a:ext cx="4555276" cy="1363167"/>
          </a:xfrm>
          <a:prstGeom prst="rect">
            <a:avLst/>
          </a:prstGeom>
        </p:spPr>
      </p:pic>
      <p:pic>
        <p:nvPicPr>
          <p:cNvPr id="33" name="Picture 32" descr="SummitX670_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56384" y="3866599"/>
            <a:ext cx="4736684" cy="991151"/>
          </a:xfrm>
          <a:prstGeom prst="rect">
            <a:avLst/>
          </a:prstGeom>
        </p:spPr>
      </p:pic>
      <p:sp>
        <p:nvSpPr>
          <p:cNvPr id="3" name="Up Arrow 2"/>
          <p:cNvSpPr/>
          <p:nvPr/>
        </p:nvSpPr>
        <p:spPr>
          <a:xfrm>
            <a:off x="4811595" y="2206787"/>
            <a:ext cx="504823" cy="141992"/>
          </a:xfrm>
          <a:prstGeom prst="upArrow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9" descr="ExtremeXOS_Logo_2011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3" y="2829894"/>
            <a:ext cx="3119529" cy="39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527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58" y="215958"/>
            <a:ext cx="9155058" cy="315515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Коммутатор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Summit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X670-G2-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72x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4294967295"/>
          </p:nvPr>
        </p:nvSpPr>
        <p:spPr>
          <a:xfrm>
            <a:off x="227542" y="747980"/>
            <a:ext cx="8726488" cy="247385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ru-RU" sz="1900" b="1" dirty="0">
                <a:solidFill>
                  <a:srgbClr val="584A83"/>
                </a:solidFill>
              </a:rPr>
              <a:t>Высочайшая в индустрии плотность портов -</a:t>
            </a:r>
            <a:r>
              <a:rPr lang="en-US" sz="1900" b="1" dirty="0">
                <a:solidFill>
                  <a:srgbClr val="584A83"/>
                </a:solidFill>
              </a:rPr>
              <a:t> </a:t>
            </a:r>
            <a:r>
              <a:rPr lang="en-US" sz="1900" b="1" dirty="0">
                <a:solidFill>
                  <a:srgbClr val="584A83"/>
                </a:solidFill>
              </a:rPr>
              <a:t>72 x10G SFP+</a:t>
            </a:r>
          </a:p>
          <a:p>
            <a:pPr marL="342900" lvl="1" indent="-342900">
              <a:lnSpc>
                <a:spcPct val="134000"/>
              </a:lnSpc>
              <a:buFont typeface="Arial"/>
              <a:buChar char="•"/>
              <a:tabLst>
                <a:tab pos="798513" algn="l"/>
              </a:tabLst>
            </a:pPr>
            <a:r>
              <a:rPr lang="en-US" sz="1900" b="1" dirty="0">
                <a:solidFill>
                  <a:srgbClr val="584A83"/>
                </a:solidFill>
              </a:rPr>
              <a:t>128</a:t>
            </a:r>
            <a:r>
              <a:rPr lang="ru-RU" sz="1900" b="1" dirty="0">
                <a:solidFill>
                  <a:srgbClr val="584A83"/>
                </a:solidFill>
              </a:rPr>
              <a:t> </a:t>
            </a:r>
            <a:r>
              <a:rPr lang="en-US" sz="1900" b="1" dirty="0">
                <a:solidFill>
                  <a:srgbClr val="584A83"/>
                </a:solidFill>
              </a:rPr>
              <a:t>000 </a:t>
            </a:r>
            <a:r>
              <a:rPr lang="en-US" sz="1900" b="1" dirty="0" smtClean="0">
                <a:solidFill>
                  <a:srgbClr val="584A83"/>
                </a:solidFill>
              </a:rPr>
              <a:t>MAC</a:t>
            </a:r>
            <a:r>
              <a:rPr lang="ru-RU" sz="1900" b="1" dirty="0" smtClean="0">
                <a:solidFill>
                  <a:srgbClr val="584A83"/>
                </a:solidFill>
              </a:rPr>
              <a:t> адресов</a:t>
            </a:r>
            <a:endParaRPr lang="ru-RU" sz="1900" b="1" dirty="0">
              <a:solidFill>
                <a:srgbClr val="584A83"/>
              </a:solidFill>
            </a:endParaRPr>
          </a:p>
          <a:p>
            <a:r>
              <a:rPr lang="en-US" sz="1900" b="1" dirty="0">
                <a:solidFill>
                  <a:srgbClr val="584A83"/>
                </a:solidFill>
              </a:rPr>
              <a:t>IEEE 1588 Boundary clock </a:t>
            </a:r>
          </a:p>
          <a:p>
            <a:r>
              <a:rPr lang="ru-RU" sz="1900" b="1" dirty="0">
                <a:solidFill>
                  <a:srgbClr val="584A83"/>
                </a:solidFill>
              </a:rPr>
              <a:t>Низкая задержка коммутации </a:t>
            </a:r>
            <a:r>
              <a:rPr lang="en-US" sz="1900" b="1" dirty="0">
                <a:solidFill>
                  <a:srgbClr val="584A83"/>
                </a:solidFill>
              </a:rPr>
              <a:t>~600 </a:t>
            </a:r>
            <a:r>
              <a:rPr lang="en-US" sz="1900" b="1" dirty="0" err="1">
                <a:solidFill>
                  <a:srgbClr val="584A83"/>
                </a:solidFill>
              </a:rPr>
              <a:t>nsec</a:t>
            </a:r>
            <a:r>
              <a:rPr lang="en-US" sz="1900" b="1" dirty="0">
                <a:solidFill>
                  <a:srgbClr val="584A83"/>
                </a:solidFill>
              </a:rPr>
              <a:t> </a:t>
            </a:r>
            <a:r>
              <a:rPr lang="ru-RU" sz="1900" b="1" dirty="0">
                <a:solidFill>
                  <a:srgbClr val="584A83"/>
                </a:solidFill>
              </a:rPr>
              <a:t>в режиме </a:t>
            </a:r>
            <a:r>
              <a:rPr lang="en-US" sz="1900" b="1" dirty="0">
                <a:solidFill>
                  <a:srgbClr val="584A83"/>
                </a:solidFill>
              </a:rPr>
              <a:t>cut through</a:t>
            </a:r>
          </a:p>
          <a:p>
            <a:r>
              <a:rPr lang="ru-RU" sz="1900" b="1" dirty="0">
                <a:solidFill>
                  <a:srgbClr val="584A83"/>
                </a:solidFill>
              </a:rPr>
              <a:t>Высота  - </a:t>
            </a:r>
            <a:r>
              <a:rPr lang="en-US" sz="1900" b="1" dirty="0">
                <a:solidFill>
                  <a:srgbClr val="584A83"/>
                </a:solidFill>
              </a:rPr>
              <a:t>1 Rack Unit </a:t>
            </a:r>
            <a:endParaRPr lang="ru-RU" sz="1900" b="1" dirty="0">
              <a:solidFill>
                <a:srgbClr val="584A83"/>
              </a:solidFill>
            </a:endParaRPr>
          </a:p>
          <a:p>
            <a:r>
              <a:rPr lang="ru-RU" sz="1900" b="1" dirty="0" smtClean="0">
                <a:solidFill>
                  <a:srgbClr val="584A83"/>
                </a:solidFill>
              </a:rPr>
              <a:t>Те же блоки питания, что и в  </a:t>
            </a:r>
            <a:r>
              <a:rPr lang="en-US" sz="1900" b="1" dirty="0">
                <a:solidFill>
                  <a:srgbClr val="584A83"/>
                </a:solidFill>
              </a:rPr>
              <a:t>Summit X670</a:t>
            </a:r>
          </a:p>
          <a:p>
            <a:r>
              <a:rPr lang="en-US" sz="1900" b="1" dirty="0">
                <a:solidFill>
                  <a:srgbClr val="584A83"/>
                </a:solidFill>
              </a:rPr>
              <a:t>MPLS, </a:t>
            </a:r>
            <a:r>
              <a:rPr lang="en-US" sz="1900" b="1" dirty="0" smtClean="0">
                <a:solidFill>
                  <a:srgbClr val="584A83"/>
                </a:solidFill>
              </a:rPr>
              <a:t>TRILL </a:t>
            </a:r>
            <a:endParaRPr lang="en-US" sz="1900" b="1" dirty="0">
              <a:solidFill>
                <a:srgbClr val="584A83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502" t="9718" r="5202" b="11547"/>
          <a:stretch/>
        </p:blipFill>
        <p:spPr>
          <a:xfrm>
            <a:off x="1029665" y="3290483"/>
            <a:ext cx="6967403" cy="1369238"/>
          </a:xfrm>
          <a:prstGeom prst="rect">
            <a:avLst/>
          </a:prstGeom>
          <a:ln>
            <a:solidFill>
              <a:srgbClr val="584A83"/>
            </a:solidFill>
          </a:ln>
        </p:spPr>
      </p:pic>
    </p:spTree>
    <p:extLst>
      <p:ext uri="{BB962C8B-B14F-4D97-AF65-F5344CB8AC3E}">
        <p14:creationId xmlns:p14="http://schemas.microsoft.com/office/powerpoint/2010/main" val="84454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821"/>
            <a:ext cx="8229600" cy="8572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Коммутатор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Summit X770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279865" y="1549092"/>
            <a:ext cx="8234363" cy="26955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595959"/>
                </a:solidFill>
              </a:rPr>
              <a:t>104 </a:t>
            </a:r>
            <a:r>
              <a:rPr lang="ru-RU" sz="2000" dirty="0" smtClean="0">
                <a:solidFill>
                  <a:srgbClr val="595959"/>
                </a:solidFill>
              </a:rPr>
              <a:t>порта</a:t>
            </a:r>
            <a:r>
              <a:rPr lang="en-US" sz="2000" dirty="0" smtClean="0">
                <a:solidFill>
                  <a:srgbClr val="595959"/>
                </a:solidFill>
              </a:rPr>
              <a:t>10GbE –</a:t>
            </a:r>
            <a:r>
              <a:rPr lang="ru-RU" sz="2000" dirty="0" smtClean="0">
                <a:solidFill>
                  <a:srgbClr val="595959"/>
                </a:solidFill>
              </a:rPr>
              <a:t>в одном </a:t>
            </a:r>
            <a:r>
              <a:rPr lang="en-US" sz="2000" dirty="0" smtClean="0">
                <a:solidFill>
                  <a:srgbClr val="595959"/>
                </a:solidFill>
              </a:rPr>
              <a:t>RU</a:t>
            </a:r>
          </a:p>
          <a:p>
            <a:r>
              <a:rPr lang="en-US" sz="2000" dirty="0" smtClean="0">
                <a:solidFill>
                  <a:srgbClr val="595959"/>
                </a:solidFill>
              </a:rPr>
              <a:t>MPLS, TRILL, 1588 PTP</a:t>
            </a:r>
          </a:p>
          <a:p>
            <a:r>
              <a:rPr lang="ru-RU" sz="2000" dirty="0" smtClean="0">
                <a:solidFill>
                  <a:srgbClr val="595959"/>
                </a:solidFill>
              </a:rPr>
              <a:t>Аппаратная поддержка </a:t>
            </a:r>
            <a:r>
              <a:rPr lang="en-US" sz="2000" dirty="0" smtClean="0">
                <a:solidFill>
                  <a:srgbClr val="595959"/>
                </a:solidFill>
              </a:rPr>
              <a:t>VXLAN/NVGRE</a:t>
            </a:r>
          </a:p>
          <a:p>
            <a:r>
              <a:rPr lang="en-US" sz="2000" dirty="0">
                <a:solidFill>
                  <a:srgbClr val="595959"/>
                </a:solidFill>
              </a:rPr>
              <a:t>32 </a:t>
            </a:r>
            <a:r>
              <a:rPr lang="ru-RU" sz="2000" dirty="0" smtClean="0">
                <a:solidFill>
                  <a:srgbClr val="595959"/>
                </a:solidFill>
              </a:rPr>
              <a:t>порта </a:t>
            </a:r>
            <a:r>
              <a:rPr lang="en-US" sz="2000" dirty="0" smtClean="0">
                <a:solidFill>
                  <a:srgbClr val="595959"/>
                </a:solidFill>
              </a:rPr>
              <a:t>QSFP</a:t>
            </a:r>
            <a:r>
              <a:rPr lang="en-US" sz="2000" dirty="0">
                <a:solidFill>
                  <a:srgbClr val="595959"/>
                </a:solidFill>
              </a:rPr>
              <a:t>+ 40Gbe</a:t>
            </a:r>
          </a:p>
          <a:p>
            <a:r>
              <a:rPr lang="en-US" sz="2000" dirty="0" smtClean="0">
                <a:solidFill>
                  <a:srgbClr val="595959"/>
                </a:solidFill>
              </a:rPr>
              <a:t>SDN / APIs </a:t>
            </a:r>
            <a:endParaRPr lang="ru-RU" sz="2000" dirty="0" smtClean="0">
              <a:solidFill>
                <a:srgbClr val="595959"/>
              </a:solidFill>
            </a:endParaRPr>
          </a:p>
          <a:p>
            <a:r>
              <a:rPr lang="ru-RU" sz="2000" dirty="0" smtClean="0">
                <a:solidFill>
                  <a:srgbClr val="595959"/>
                </a:solidFill>
              </a:rPr>
              <a:t>288</a:t>
            </a:r>
            <a:r>
              <a:rPr lang="en-US" sz="2000" dirty="0" smtClean="0">
                <a:solidFill>
                  <a:srgbClr val="595959"/>
                </a:solidFill>
              </a:rPr>
              <a:t>k MAC-</a:t>
            </a:r>
            <a:r>
              <a:rPr lang="ru-RU" sz="2000" dirty="0" smtClean="0">
                <a:solidFill>
                  <a:srgbClr val="595959"/>
                </a:solidFill>
              </a:rPr>
              <a:t>адресов</a:t>
            </a:r>
            <a:endParaRPr lang="en-US" sz="2000" dirty="0" smtClean="0">
              <a:solidFill>
                <a:srgbClr val="595959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55576" y="735546"/>
            <a:ext cx="8988425" cy="304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7363A7"/>
                </a:solidFill>
              </a:rPr>
              <a:t>Высочайшая плотность портов </a:t>
            </a:r>
            <a:r>
              <a:rPr lang="en-US" sz="2800" dirty="0" smtClean="0">
                <a:solidFill>
                  <a:srgbClr val="7363A7"/>
                </a:solidFill>
              </a:rPr>
              <a:t>10</a:t>
            </a:r>
            <a:r>
              <a:rPr lang="ru-RU" sz="2800" dirty="0" smtClean="0">
                <a:solidFill>
                  <a:srgbClr val="7363A7"/>
                </a:solidFill>
              </a:rPr>
              <a:t>/40</a:t>
            </a:r>
            <a:r>
              <a:rPr lang="en-US" sz="2800" dirty="0" err="1" smtClean="0">
                <a:solidFill>
                  <a:srgbClr val="7363A7"/>
                </a:solidFill>
              </a:rPr>
              <a:t>GigabitEthernet</a:t>
            </a:r>
            <a:r>
              <a:rPr lang="ru-RU" sz="2800" dirty="0" smtClean="0">
                <a:solidFill>
                  <a:srgbClr val="7363A7"/>
                </a:solidFill>
              </a:rPr>
              <a:t> в фиксированном коммутаторе</a:t>
            </a:r>
            <a:endParaRPr lang="en-US" sz="2800" dirty="0">
              <a:solidFill>
                <a:srgbClr val="7363A7"/>
              </a:solidFill>
            </a:endParaRPr>
          </a:p>
        </p:txBody>
      </p:sp>
      <p:sp>
        <p:nvSpPr>
          <p:cNvPr id="5" name="AutoShape 2" descr="data:image/jpeg;base64,/9j/4AAQSkZJRgABAQAAAQABAAD/2wCEAAkGBxISEhUSExQWFhUWFBgXFRYWFxYVGhcXGRgXFxgYGRYZHSgiGBolHBgXITEhJykrLi8uGB8zODMsNygvLiwBCgoKDg0OGxAQGzIkICYsLC0sLCwsLCwsLCwsNywsNCwsLSwsLCwsLCwsLCwsLCwsLCwsLCwsLCwsLCwsLCwsLP/AABEIALYBFAMBEQACEQEDEQH/xAAcAAEAAgMBAQEAAAAAAAAAAAAABgcEBQgDAQL/xABMEAABAwIBBgYNCQcEAgMAAAABAAIDBBEFBgcSITFRQWFxcoGyEyIyMzRSYnORkqGxwSM1QkNTdIKi0hQXVJOzwtEWRGPhJIMlZNP/xAAaAQEAAwEBAQAAAAAAAAAAAAAAAwQFBgIB/8QAMxEAAQMCAgcHBAIDAQAAAAAAAAECAwQRBSESMTIzQXGBFFFSYZGh0RMiQrEV8CNDweH/2gAMAwEAAhEDEQA/ALxQBAEAQBAEAQBAEAQBAEAQBAEBqsRylo4L9lqI2kbW6Qc71G3PsUrIJH7LVInzxs2nEbrs6NEzVG2WXjDQxvpeQfYrTcPlXXZCs7EIk1XU0NXnZlPeqdjeN7y/2AN96nbhrfycV3Ykv4tNPU5yMQfsexnMjH9+kp20EKcL9SF1fMurLoayfK+vftqpfwkM6oCkSlhT8UI1qpl/IwpMaqnd1UTnllkPvcpEijT8U9EI1mkX8l9TwfWynbI88r3H4r0jGpwPKvcvFT8/tL/Hd6x/ymincNJ3eejMRmGyWQckjx8V8+mzuT0PqSPTivqZUOUVYzuaqcf+15HoJsvKwRLranoeknlTU5fU2VNl7iLP9wXDc9jHe3Rv7VE6jhX8SVKyZOJuaLOrVN75FE8eTpRn03cPYoHYdGupVQmbiL01oikjw7OnSPsJWSRHhNhI0dLe2/Kqz8OkTZVFLLMQjXWioSzC8bpqkXhmY/iDhpDladY6Qqj4ns2ksW2Ssfsrc2CjJAgCAIAgCAIAgCAIAgCAIAgCAIAgPhNtZQEZxjLyhp7jsvZHD6MXb/m7kelWo6OV/C3MrSVcTON+RCsVzqTuuKeJkY8Z95HcoGoD2q9HhzE21uUZMRcuwliI4nlFV1Hfp5HDxdLRb6jbD2K4yCNmy0pvnkftOMWhw2abvUUknMY5w9IGpenSNbtLY8tje7ZS5v6LN9iEn1IYN8j2j2Ak+xV3VsLeN+RYbRTLwsbulzTznvk8bea1z/foqB2JM4NJm4c7i42tPmmgHfKiV3MaxnvDlEuJP4NQmbhzOKqbCDNjQN29lfzpLdUBRLiEy93oSJQQp3+plszeYaPqCeWWb9a8rWz9/sh77FD4fdT3bkJhw/2zfWef7l57ZN4j72SHwnx2QeHH/bN6HSD3OTtk3i/QWjhX8TwkzdYadkLhySy/FxXpK6fv9kPPYoe73UwKjNZRO7l87OIOaR+ZpPtUjcRlTWiKeFw+JdVzU1eaU7YqnkD4/wC5rvgpm4l4m+5C7DfC72I/iGbmvi1hjJR/xvF/Q6xVhldC7WtuZXfQzN1ZkYrKOSF2jLG+N257S09F9qtNc1yXatyq5jmrZyWPJjiCCCQRsI1EchX3WeUW2olWB5wa2nsHP7MzxZdZtxSbb8t+RVJaKJ+pLL5fBbirZGa808yy8m8uKWrswO7FKfq5LC58l2x3v4lmTUkkWetO81IauOTLUvcSdVSyEAQBAEAQBAEAQBAEAQBAY1fXxQMMkr2saOFxAHIN54l6axz1s1Lnlz2tS7lsQDHc6cbbtpI9M/aSXa3lDO6PTorQiw5VzkW3khny4g1MmJcgGK4/WVrtGSR8lzqjbcN4rRt28puVoxwxxJdEt5/+me+aSVbKt/I2WE5v6+ex7GImn6Up0fyC7vSAopK2JnG/IljopX8LcyYYZmphbYzzPefFYAwclzcn2Km/EXLspYuMw5qbS3JTh2SNDBbQp47j6Tx2R3KC+5HQqj6mV+txaZTRM1NN2BbUFATn1AEAQBAEAQBAEAQBAEB5VNMyRpZIxr2na1wDgegr61ytW6KfFajkspDMczZ0st3QEwP3DtmE8bCdXQRyK7FXyNydmnuUpaCN2bcitMoclqqiPyrLsvqlZ2zD0/RPEbLUhqI5dlc+7iZk1O+LaTLvNIpyAnWSGcOWnIiqS6WHYHbZIxy/TbxHXu3KhUULX/czJfYv09a5n2vzT9FvUdUyVjZI3B7HC7XA3BCxnNVq2XWbDXI5Loey+H0IAgCAIAgCAIAgPKpqGRtL5HBjWi5c4gADjJX1Gq5bIfFcjUupXWUudBrbso26R+1eCG/hZtdym3IVpQ4eq5yehnTYgiZR+pD6bCMRxN/ZCHyX+tkOiwDyb6rcTQrjpYadLavJNf8AeZTSKadbrn5rq/vImuC5q4m2dUymQ+JH2jeQu7p3RoqlJiLl2EsXY8Pam2tycYZhEFONGGJkY4dEAE8rtp6VQfI9+bluXmRsZspYzV4PYQBAEAQBAEAQBAEAQBAEAQBAEAQH4lja4FrgC0ixBFwRuIO1fUVUzQ+Kl8lKwy2zdaIdPRg22vg223mP9Po3LUpq6/2yevyZdTRW+6P0+Cs1qGYSfInK19DJY3dA8/KM3eW3yhu4R0EVammSZMtZapqlYlsuovKmnbIxr2ODmuAc1w2EHWCFgqiotlN1FRUuh6r4fQgCAIAgCAIAgIfnByanrv2dkRa1rXPMjnHULhob2o1uPdW6dYVyknbDpK4qVcDptFEP1gGb2jprOe3s8g+lIAWg+THsHTc8aS1sj8kyTyEVFHHmua+ZLQFTLZ9QBAEAQBAEAQBAEAQBAEAQBAEAQBAEAQBAEBV2dDJANDq2Bttd52Dj+sA63p3rVoam/wDjd0+Pgy62m/2N6/JWa1DLLIzS5RlrjRSHtXXdDfgdtczkOtw4wd6zMQgun1E6mnQT/wCtehaqyTVCAIAgCAICvZc6sDXFv7PLqJHdM4DbetFMOeqX0kM9cQYi2splYPnJhqJ44GwyNMjtEElthy2XiSgcxquVUyPcdcx7kaiLmThUS6EAQBAEAQBAEAQBAEAQBAEAQBAEAQBAVnlxlvV0lW+GLsegGsI0mEnW2513WnS0kckek4zaqrfHJotNAc51f/w/yz+pWP4+LzK/8hL5Fx0EpfFG87XMa48pAJWM5LOVDZat0RTSZQ45LG7QhaDZ0bHuIDiXyntGMDnNANtZc42ALdRvqniia5Lu8/biQSyuRbN8vfgfcnccklIbKO6MgY6waQ+J2jJG9oc5pPCHNdYgHULa/k0SNzTy9+PARSq7X5+3DiSCWMOBa4Agggg7CDqIKgRbZoWFS5z1lXg5pKqSD6IOlGd7Ha28ttnKCuip5fqxo71OdqIvpSK30NdSVLonskYbOY4OaeNpuFI5qORUXiRNcrVRUOjsMrWzwxzN7mRjXjpF7LmntVjlavA6Vjkc1HJxMpeT0EAQGrrcehjqIqUm8spNmj6LQ1ztJ24arDf6VK2FzmK/ghE6VrXoziptFESnNFb3x/Pd1iunbsocy/aXmbbIfw+m86PcVDVbl3Impd806BXPHQBAEAQBAEAQBAQTORlTU0T4WwFgD2uLtJulrBaBbXxq/R07JUVXcCjWVD4lTR4kO/eXiG+L+X/2rvYIfP1KXb5fItTJDEZKijhmktpvBLrCw1OcNnIFk1DEZIrU1GrA9Xxo5eJuFCTBAEAQBAEAQBAUfnT+cZOZH1Vu0G5TqYdfvuiERKuFM6TwjvEXmmdULmH7S8zpmbKGlyiwR0jy4M7LE98T5Yu00i6I6raZDXNc2zSCRbRBHCFPDKiJa9lzsvPkQyxqvC6ZXTlzPuTeDyR9jDwWRQ6YgjcWl40z9MsJb2rbtFibgknWk0qOvbNV1r8cxFGqWvkiak+SSKsWCsc8+Hi0FQBru6Jx33Gmz0Wf6VqYa/aZ1MzEWZNf0KwWqZRdeamt06BrSe9SPZr3anj2PCw69lpr95uUL7woncTJUi4EBFsusrm0Mei2zp3jtG8DRs03cW4cJ6bWqWmWZ111IVaqpSFLJrUg2bbDJ6qt/bXuJbG5xe92sve5pbojkBvxCw4VfrZGRxfTTiUaON8kn1F4FxLGNgi8mb/DiSTBrJJPyku06/GVpK2ZOPshVWihVb291PagyIoIZGyxw6L2G7TpyGx5C6xXx9XK9uiq5ckPrKSJjtJqZ81JEqxZCAIAgCAIAgCAqnPT32m5knvatbDdl3QysS1t6lcLTMwvrN183U/Nd13Ln6vfOOgpNy0karFgIAgCAIAgCAICj86fzjJzI+qt2g3KdTDr990QiJVwpnSeEd4i80zqhcw/aXmdMzZQy15PQQBAQ3OzGDh5PiyxkenR+Ku0C/5uilOuT/CvQpRbhhkpyUx408Tmb5C78rR8FTqIdN1/Iu002g23mXosI2zVZTY5HRQOmfrOxjdhe87Gj3niBUsEKyv0UIppUiZpKUfSQ1GJVgBN5JXXc7gY0bTbga0agOQcK3XKyCPyQw2o+ok81L6wrDo6aJkMQsxgsN53k7yTrPKsCR6vcrnG8xiMajUMteD2URVZb4iHvAqXWD3AdrHsBI8Vb7aSGyfb+zCdVzIqppGxyUyvrpayCOSoc5jpAHN0Yxca9Wpt1FUU0TYnKjcySnqZXSI1VyLmWKbJWec7KOrpqmNkExjaYQ4gBhudN4v2wPAAtOhgjkYquS+ZmVs8kb0Rq2yIf/rnEf4l3qx/pV3scPh/ZT7ZN4h/rnEf4l3qx/pTscPh/Y7ZN4h/rnEf4l3qx/pTscPh/Y7ZN4jIpM4eIsNzMJB4r42W9LQD7V5dQwrwsem1syLruWRkZltHXfJub2OcC+he4cBtLD7xtHGsyppHQ5pmhpU9U2XLUpLFULZVOenvtNzJPe1a2G7LuhlYlrb1K4WmZhuqDKythjbFFO5rG6mtDWG2snaW32lQOponrpOTMnbUytTRRcie5rsoKqqlmbPKZA1jS0ENFiXEHuQFn10McbUVqWNChmfIq6S3LGWaaJAMq85McDjFTNEsg1Oee9tO4W1vPJYca0IKBz00n5J7lCeuaxdFma+xX1fllXzG7qmRo3RnsYHF2liem60WUsLdTfXMzn1UrtbvTIw48oKxpuKmcHzr/iV7WGNfxT0PCTSJ+S+pKMAzmVMRAqLTx8JsGyAcRFg7kI6VVloGOT7Ml9i1FXvav35p7lsYVicVTE2aFwcx3Dwg8II4CNyyJI3Mdou1msx7Xt0mmYvB7KPzp/OMnMj6q3aDcp1MOv33RCIlXCmdJ4R3iLzTOqFzD9peZ0zNlDLXk9BAEBCc7s4bQhvC+ZgHQHO/tV7D0vLfuQpV62it5lMLbMQmORmT/wC0wvfY6pS3VxNYfiqNTNoORPIvUsKPYq+ZdixDaKJzg5RftlSdE/IxXZHuPjP6SPQAt6kg+kzPWuswauf6j8tSE7zT4F2GnNS8dvP3PFENnrHtuTRVCvm0n6Cak/ZfoIdFmmutf0TtUC+EBzNVd2/nu95XTt1Icy7aU2+RHh9N50fFQ1W5dyJqXfNOglzx0BT+eTwyL7uP6ki2cO3a8zHxHeJyIEtAzyW4bm7rJ4mTMdDoyNDm6T3g2IuLgMOtU310bHK1b5f3vLjKGRzUclszJdmvr98B4g9/xYvP8hF5+n/p6/j5fIiOI0EkEjopWlj27Wm3KCCNRHGFbY9r26TdRTexzF0XJmfKCsfDIyaM2fG4ObyjgPEdh4ivr2o9qtXiGPVjkcnA6Qo6gSRskb3L2NeORwBHvXMuarVVFOla5HIioVfnp77TcyT3tWrhuy7oZeJa29SuFpmYSrB8gKuphZPG6EMeCRpPcDqJGsBh3b1UkrY43K1b5FuOike1HJbMnObzJGooZJXTGMh7GgaDnO1gk67tCoVlSyZERvAv0lM+JVVx5Z1cpnQRilidaSVt5HDa2PZYbi43HIDvX2gp0eum7Un7PNdOrE0G61/RUC2THJLk9kRV1jRIxrWRnY+QkB3NABJ5dQ41Vmq44lsua+RaipJJEumSeZtcRzXVcbS6N8cthraLscebfUekhRMxCNVsqWJX4fIiXatyDyMLSWuBBBIIIsQRqII4CryLfNChqyJTm6yiNJUtY4/IzEMeOAOOpr+Kx1HiJ3BVayBJGXTWhbo51jfZdSl5rBN0o/On84ycyPqrdoNynUw6/fdEIiVcKZ0nhHeIvNM6oXMP2l5nTM2UMteT0EAQFTZ48T0poqcHvbS9/OfqaOUNaT+Na+HR2ar+8ycRku5GdxXa0jNLvzW0XY8PYSLGVz5D0nRafVa1YVc/SmXyyN2iZowp55npnJxo01G4NNpJj2Jm8Ajt3dDb695C+UcX1JUvqTM+1kv04ltrXIpnA8ONTURQD6x4aSOBu1x6GgnoW1LJoMV3cYsUf1Ho3vOjYYmsaGNFmtAa0DYABYAdC5tVVVup0aJZLIftfD6EBzNVd2/nu95XTt1Icy7Wpt8iPD6bzo+Khqty7kTUu+adBLnjoCn88nhkX3cf1JFs4du15mPiO8TkQJaBnnQeRfgFL5hnVC5yp3ruanRU+6byQ3ShJimc74/85vHTs68i2sO3S8/gxcQ3vT5IOr5ROiMkvAaX7tF/TaucqN67mp0cG6byQr/PT32m5knvatDDdl3Qz8S1t6lcLTMwvrN183U/Nd13Ln6vfOOgpNy0karFg56yxrzPW1Eh2dkcxvNZ2jfYL9K6KmZoRNTy/Zz1S/TlcvmeWTOHCpq4YD3L5Bpc0Xc4eqCvU79CNXHmCP6kiNU6IjYGgNAAAFgBqAA2ADcubVbnRolj9ICnM72GNjqmTNFuzMOlxvYQCfVLPQtnD5FdGrV4f9MbEI9F6OTiQQrQKB0VkxXGekglO10TS7nWs72grm52aEjm+Z0kL9ONHeRUedP5xk5kfVWxQblOpj1++6IREq4UzpPCO8ReaZ1QuYftLzOmZsoZa8noIDFxOvZBE+aQ2YxpcfgBxk2A4yvTGK9yNTieXvRjVcpzvi2IPqJpJ391I4uPEOBo4gLDoXSRsRjUanA5yR6vcrl4n4w+jdPKyFndSPDR0m1+QbehfXvRjVcvA+MYr3I1OJ0fRUzYo2RN1NY1rW8jQAPcuac5XKqqdK1qNREQqHO7iPZKtsIOqGMXHlv7Y/l0FsYfHaPS7/8Ahj4g+8iN7j9Zn6HTq5JTsii1c55sPyh3pXzEX2jRvev6PuHsvIru5C4ljGwEAQHM1V3b+e73ldO3UhzLtam3yI8PpvOj4qGq3LuRNS75p0EueOgKfzyeGRfdx/UkWzh27XmY+I7xORAloGedB5F+AUvmGdULnKneu5qdFT7pvJDdKEmKazweHM+7s68i2sO3S8/gxcQ33T5IMr5ROiMkvAaX7tF1GrnKjeu5qdHBum8kK/z099puZJ72rQw3Zd0M/EtbepXC0zML6zdfN1PzXddy5+r3zjoKTctJGqxYOYi4nWdp1nlOtdScufWPINwSCNhBsfSF8VL6z6i21Ht+2y/aSeu7/K+aDe49abu9fUftsv2knru/ymg3uGm7vX1POWZzu6c51tmkSbelfURE1HlXKutT8L6fC9c2R/8Ajaf/ANvsmkCwK3fu6fpDeotw3r+yt86fzjJzI+qtOg3KdTNr990QiJVwpnSeEd4i80zqhcw/aXmdMzZQy15PQKApnOTlaKp/7PC68Ebrlw2SPGq43tHBvOvctqipvpppO1r7GNWVP1F0G6k9yEK+UCy80WT93OrXjULshvwnY946vS5ZeITZfTTqaeHw/wCxehaSyjVOdsq6nstbUv3zPA5GuLW+wBdHTt0Ymp5HO1DtKVy+ZYmZeACCok4XStb0NZcdcrOxJfuankaOHN+xV8yxVmmiEAQHM1V3b+e73ldO3UhzLtam3yI8PpvOj4qGq3LuRNS75p0EueOgKfzyeGRfdx/UkWzh27XmY+I7xORAloGedB5F+AUvmGdULnKneu5qdFT7pvJDdKEmKazweHM+7s68i2sO3S8/gxcQ33T5IMr5ROiMkvAaX7tF1GrnKjeu5qdHBum8kK/z099puZJ72rQw3Zd0M/EtbepXC0zML6zdfN1PzXddy5+r3zjoKTctJGqxYOa8TpuxTSxeJK9nquI+C6ZjtJqL3oc1I3Rcre5TMyVghkq4I5xeN79FwuW30gQ3WCCO2LV4nc5saq3We6drXSIjtRb/AO7zDfsD/Nm/Wsft0/i9k+DY7FB4fdfkfu8w37A/zZv1p26fxeyfA7FB4fdfkfu8w37A/wA2b9adun8XsnwOxQeH3X5H7vMN+wP82b9adun8XsnwOxQeH3X5N9heHRU0TYYW6Mbb6LbudbScXHW4k7SVXe9z3aTtZYYxrG6LdRTWdP5xk5kfVW1QblOpi1++6IREq4UzpPCO8ReaZ1QuYftLzOmZsoZE0rWNLnENa0XLiQAAOEk7F8RFVbIfVVES6lSZeZfGfSp6UkRbHybDJ5LdzPaeIbdelo9D736+7uMmqrNL7Gau/vK/WiZxvMkcnH104jbcMbYyv8Vu4eUdYHp4FBUTpC2/HgT08CzOtw4l+UdKyJjY42hrGNDWgcAGoLnnOVy3U6BrUalkPZfD6czVT9J73b3uPpJK6dqWREOZct3KpbeZo/8Ahyj/AOy7+nF/hZGI7xOX/VNfDt2vP4J8s8vhAEBzTXxlssjTtEjweUOIXTsW7UXyOZelnKnmbTIjw+m86Pioarcu5E1LvmnQS546Ap/PJ4ZF93H9SRbOHbteZj4jvE5ECWgZ50HkX4BS+YZ1Qucqd67mp0VPum8kN0oSYprPB4cz7uzryLaw7dLz+DFxDfdPkgyvlE6IyS8Bpfu0XUaucqN67mp0cG6byQgmemnN6aS2q0jCdx7QgdI0vQr+GrtJyKGJIv2rzKzWoZZZmQmXlPT0zaeo0mmO+i4NLg5pJcO51gi5GxZdVRve/TZxNSlrGMZoP4E3wHKilrHObA8uLAC67HN1E2G0KhLTyRJdyF6KdkuypWOdbBjDV9mA7ScXvwB7QA4dOp3SVq0EulHo8U/Rl18WjJpcFIUCRrGojYRqsrxRLZyXzlwuY1lYSyQADsgaXNfxkNF2u36rcmxY89A5FvHmnca8Fe1UtJkveSWTLXD2i5qY7cV3H0AXVZKWZfxLS1UKJfSQh+VWc0Fpiog651GZw0bDyGnXfjNrblcgoFveT0KU9elrR+pucgsuG1YEE5DagDUdglA4Rufvb0jhAhqqRY/ubq/RNS1aSfa7X+ybKiXik87ERbiDidjooyOQXb72rcoFvD1UxK9P8vQhpV0pHSeEd4i80zqhcw/aXmdMzZQqXOviczqt1OXnsTGsIYNTbloJJA7o8uzgWxQRtSPStmZFfI76mjfIg6vlA2+TOTk9dJoRCzR3yQjtWD4u3N4eIXKhmnbE27vQmhgfKtk9S9MAwWKjhEMQsBrc49093C5x4T/0FgSyuldpON6KJsbdFpslGSBAc04hFoyyN8WR7fQ4hdOxbtRfI5l6WcqeZZOZaq7Wpi3Fjx0gtPVb6VmYk3NrjTw12TmlmrLNMIAgKczm5LPhmfVRtJhkOk8gX7G891pbmk677yRuvtUVQjmoxdae5jVtOrXabUyU0GRHh9N50fFT1W5dyIKTfNOglzx0BT+eTwyL7uP6ki2cO3a8zHxHeJyIEtAzzoPIvwCl8wzqhc5U713NToqfdN5IbpQkxTWeDw5n3dnXkW1h26Xn8GLiG+6fJBlfKJ0Rkl4DS/douo1c5Ub13NTo4N03kh8yqwJtbTuhcbHumO26LxsPJrIPESkEyxP0kPk8KSs0VKFxfCpqWQxTMLHDZfY4b2u2OC345GyJdqmBJG6NbOQw1IeCxcy/fqjzbOsVm4lst5mlhu04sfKDBoqyF0Eo1HW1w2scNjhxj/I4VmRSuidpNNKWJsjdFxRuUmS9RROIkbdl+1laDoO3XP0TxH27VvQ1DJUy19xhTU74lz1d5pVOQBAfEBOMjMgp53tmm0oYgQ4bWyPI1jR4WDytu7eKFTWNYitbmvsXqajc5Uc7JPcuUBYptESzhZKGtia+K3Z4r6N9Qe07WE8B4Qd/LcXKSp+k6ztSlSrp/qtu3WhStdSSQuMcrHMeNrXAg+3aONbbXI5LtW5iOa5q2cljo3CO8ReaZ1QuaftLzOkZsoU3nOYXYk9rQSS2MAAEknQGoAbVtUK2gRV8zGrkVZrJ5Gfkvm1mlIkqrxR7dAd8dy8DB7eIbV4nr2tyZmvt/wCnuCgc7N+Sd3EtfDqCKCMRRMDGN2Ae87zxlZD3ueuk5czWYxrEs1MjJXk9BAEBz9lxSdir6lu+UvHJJaT+5dDSu0oWr5fo5+qbozOT+5mXm4xUU9dHpGzZQYnfiton1g30rzWR6cS24Znqjk0JU88i9lgG8EAQHwi+ooDTDJSiEzZ2wNZIx2k1zLsF95a0hp6Qp+0S6Oiq5EPZ49LSRMzdKAmNZimT9LUuD5oWyODdEF19QuTbbvJUrJpGJZq2I3wset3Jcw/9FYf/AA0ft/yvfapvEp47LD4UN1S0zImNjY0NY0BrWjYANgUDnK5bqTIiIlkPVfD6avE8naWoeHzQte4N0QXXvYEm23jKlZPIxLNWxE+GN63clzE/0Vh/8NH7f8r32qbxKeeyw+FDd00DY2NjYNFrWhrQNgaBYD0KBVVy3UmRERLIei+H08aqkjlboSMa9p+i9ocPQV9a5WrdFsfHNRyWVDUOyOw8/wC1i6G29ym7TN4lIuzReFDMwvA6amJdBEyMuFnFotcBeHyvftLc9MiYzZSxsVGSH5ewOBBAIO0HWD0ICO1uQuHym5p2tP8Axl0Y9VpA9istrJm/l65lZ1JC78f+GI3Nth4+g88Rkf8AAr32+bv9jz2GHu9zb4XktRU5BigYHDY4gvcORz7kKGSolftOJWU8bNlDcKEmCAIDxqqSOQaMjGvG57Q4egr61ytW6LY+OajksqHoxgAAAAAFgBqAA2ABfD6eLKKISOlDGiRwAc/RGkQBYDS224l603W0b5HnRS97ZmQvJ6CAIAgCAqbPHhmjNFUgant7G7nNuW+kE+qtfDpLtVnUycRjs5H9Cu1pGaXxkHlGK2mBcflo7NlHCTwP5HAX5bjgXP1UH0n5al1G/Sz/AFWeaaySqsWQgCAIAgCAIAgCAIAgCAIAgCAIAgCAIAgCAIAgCA+PcACSQANZJ1ABAaXDcqaaoqHU0LuyFrC9z29xqLW2DvpHtuDVxqd9O9jNN2RAyoY9+g1bm7UBOEAQBAEAQGnytwUVlLJD9IjSjO57dbeg7DxEqanl+lIjiGeL6rFac+Sxlri1wIc0kOB2gg2IPHddEioqXQ55UVFspsMn8alo5mzRHWNTmnY9vC0/54DZRzRNlbouJIZnRO0kL3yex2GsiEsR4ntPdMducPjwrAmhdE7Rcb0UrZW6TTaKIlCAIAgCAIAgCAIAgCAIAgCAIAgCAIAgCAIDyqalkbS+RzWNG1ziGgcpK+o1XLZD4qoiXUhOO5zqaK7adpnfv1sjH4iLu6BbjV6LD3uzfl+yjLXsbk3P9FbY/lTVVh+WkOhwRs7Vg/D9LlcSVpxU8cWynXiZstRJLtL04EhzO+Gyfd3deNV8R3Sc/ksYdvV5fBcaxTZCAIAgCAIAgKxzpZJk3rYW8Hy7RxfWAcmo9B3rUoan/W7p8GZXU1/8jevyVgtUyjNwjFZqWQSwvLXDbucPFcOEKOSNsjdFyEkcjo1u1S2sl84tPUWZPaCXZrPybj5Lz3PI70lZE9C9mbc09zXgrWPydkvsTUFUS6fUAQBAEAQBAEAQBAEAQBAEAQBAEB+ZJA0XcQANpJsB0lfUS+oKtiM4tl9QQXHZeyuH0YRp/m1N9qsx0cr+FuZVkrImcb8iFYxnTnfcU8bYh4zvlHcttTR7Vejw5iba3KUmIOXYSxCcSxOaodpzSPkPBpG4HINjehXmRtYlmpYovkc9buW5ir2eAgJ1md8Nk+7u68aoYjuk5/Jfw7ery+C41imyEAQBAEAQBAfCEBVGXeb8xl1RSNuza+EbWbywcLfJ4ODVs16Wtv8AZJr7/kyaqit90eru+CuVpGaEBu8Dyrq6SwilOgPq39uzoB7n8JCglpo5NpM+8niqZI9S5dxO8JzrRmwqIXMPjRnTby6JsR6Ss+TDnJsL6l+PEWrtpYluHZXUM9tCojufovPY3eh9iVUfTSs1tLbKmJ2pxumuB1jWFATn1AEAQBAEAQBAEAQHhVVsUQvJIxg3vc1o9pXprXO1Jc8q5G61NFW5dYfFtqGuO6MOk9rRb2qdtHM78fXIgdVwt/Ij1fnXhGqGCR/G8tjHs0j7lZZhrl2lt7ld+IsTZS5GcRzl10mphZCPIbpG3G59/YArTKCJuvMqvr5XasiLV+IzTm80r5D5bi63IDqCtMjazZSxVfI5+0tzGXs8BAEB8QErwDICsqbOc3sMfjSAgkeTHtPTYcaqS1sceSZr5fJbiopJM1yTz+C0slskKehu6PSdIW6LpHHWRcGwA1NFwOPjKyZ6l82S6u41YKZkWaa+8kKrlgIAgCAIAgCAIAgIXlbm/hqiZYbQzHWSB2jz5TRsPlDpBV2nrXR5OzQpVFG2TNuSlT41gVRSO0Z4y3XqdtY7mvGo8m3iWvFMyRLtUyZYXxrZyGuUpEEB8QHvSVksWuKR8fMe5nVIXlzGu2kuemvc3ZWxuKfLTEGbKl552i/rgqFaSFfxJkq5k/I2MOcrEG7XRu50Y/tIUS0EK9/qSpXy+RlMzp1o2xwH8Lx/evK4dF3r/eh6TEZe5D1Gdaq+xh/P+pef42PvU9fyL/CgOdaq+xh/P+pP42PvUfyL+5DyfnTrTsZAPwvP969Jh0Xev96Hn+Ql7kMaTOViB2OjbyRj4kr0lBD5+p5Wvl8jCmy6xF22pcOa2NvtDbqRKOFPx/ZGtZMv5fo1lTj1XJ3dRM7iMj7ei9lIkMbdTU9CNZpF1uX1NcRwqUiPqAIAgCA+IDY4XgdTUn5GF7/KAs31zZo9KifMxm0tiRkMj9lCbYNmqldZ1TKGDxI+2d0vOoHkBVGTEWpsJ6l6PDlXbX0J7gmStJSWMUQ0x9Y7t3+sdnRZUJaiSTaU0I6eOPZQ3SgJggCAIAgCAIAgCAIAgCA86inZI0se1rmnUWuAcDygr6iqi3Q+KiKllIPjebCmlu6BzoHeL3bPVJuOg24leixB7cnZ/soy0DHZtyINi2QFfBciPsrfGiOl+TU72FX462J/G3MoyUUrOF+RGZo3MJa4Frhta4FpHKCrSKipdCqqKmSn5X0+BAEAQBAEAQBAEAQBAfEBkUdFLKbRRvkPkNc/3BeXPa3aWx6axztlLkiw/N9iEv1QjG+Rwb+UXd7FWfWwt435FltFM7hbmSfDs0w2z1B5sTQPzuv1VVfiXhb6lpmHJ+TvQlmF5E0EFi2BrnD6Ul5Dy9tqHQAqclXK/WvpkW2UsTNSEgaANQVcsH1AEAQBAEAQBAEAQBAEAQBAEAQBAEBj1lDFMNGWNkg3Pa1w9BC9Ne5q3atjy5jXJZyXI9W5vsPk19h0Dvjc5v5b29isNrZm8b8yu6jhdwNJVZp4D3ueVvODX+7RVhuJP4tQgdhzOCqaufNNMO4qY3c5jm+4lSpiTeLSJcNdwca2qzaVjNZkgPI6T/8ANSNr414L7fJGtBInFPf4NZUZIVDNrouhz/0KVKpi9/8AepGtI9OKGGzApSbXZfld+le1naeEp3KtjPhyLqXWs6LXvc/9CjWrYnBf71JEo396f3obOnzY1j9fZKcDnSe7sajXEI04L7fJ7TD5F4p7/Bnw5ppj3VTGOaxzveQolxJvBpImGu4u9jYU+aaId8qXnmsaz36SjXEncGkjcObxcbalzZ0DO6bJJzpCOpZROr5l1ZdCZtBCmvM3VHkrQxW0KaK42EsDyPxOuVA6oldrcpM2nibqaht2tAFgLDcFCTH1AEAQBAEAQBAEAQBAEAQBAEB//9k=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5" descr="data:image/jpeg;base64,/9j/4AAQSkZJRgABAQAAAQABAAD/2wCEAAkGBhQQEBIQEBQUFBQQGBYQFhYQFRYXERIVFRUXFhUVFRgXHSYeFxkjGRIWHy8jJCkpLCwsFR8xNTAqNyYrLSkBCQoKDgwOGg8PGi4kHyQtLSwsLC8sLCwvKiwvLCwsKi4sKSw0LCwsLCwpLCwsLCwsLCwpLCwsKiwsLCwsLCwsLP/AABEIAIYBeAMBIgACEQEDEQH/xAAcAAEAAgIDAQAAAAAAAAAAAAAABwgFBgECBAP/xABMEAABAwICBQYICwUHBAMAAAABAAIDBBEFIQYHEjFREyJBYXGBFCMyU4KRk9IXNUJSVHKSobGz0xUWM3SyQ2JzosHC0SQlNKNE8PH/xAAaAQADAQEBAQAAAAAAAAAAAAAABAUDAgEG/8QALhEAAgIBAgUCBgEFAQAAAAAAAAECAxEEEhQhMTJRE0EiUmFxgaEzQmKxwfAj/9oADAMBAAIRAxEAPwCcUREAEREAEREAEREAEREAEREAEREAEREAEREAEREAEREAEREAEREAEREAEREAEREAEREAEREAEREAEREAEREAF4cWxqGkj5WokbEzdd53ngBvJ6gvtiD3tikdC0OkDHFjXGzXPDTsNJuLAusN6iCLVliOJzOqMSlEJ3AOtI8NvfZYxjtljR29x3rWuEZc5PCM5ya7Vk2Gr140bHFrI6iQD5TWsaD2B7gfWAsvo5rQoq1zY2vdFK42aycbJceDXAlp7L36lqWOajWthc+kmkdKwF2xKGbMlh5LS0DZJ67j8VEaehp6bV8DYtK2yD+Itwi07VVpA+sw9pmO0+BxgLibueGtaWud17LwCem1+lFOnFxk4sbi9yyjcVxdeXFqIzwSwh7ozKx0YezymbQI2h1i6hvHdV+JQbT4J31DG5jYlkbNb6hdY9ziepd11xnycsHM5OPRZJuRVYnxOqjc5kktQx7Dsua+SUOaeBBNwV0/bdR5+f2snvJzgX8xhxS8Fqkuqq/tuo8/P7WT3l2/eCp+k1HtpPeRwEvmDil4LUXS6qv+8FT9IqPbSe8n7wVP0mo9tJ7yOAl5Dil4LULlVZ/ear+lVPt5feT95qv6VU+3l95HAS8hxS8FpkVWf3lq/pVT7eX3lMupfEJZ6KZ00kkjhOWgyvc8gclEbAuJsLk5daxu0rqjubO671N4wSCiLw41hYqqeWnc5zRM0sLmGzm36QlEMHtul1DeLanKyPOkquVHzZHvif3WJafWFoWKCspZOSqHVET99nySC4va7TtWcLjeLhOQ00Z9sxeVzj1iWhS6ql+1ZvPTe1f/AMrs3GpxunnHZLJ7y14B/MccUvBau65VYMP0wq4JY5W1EzuTcH7L5ZHMdY5tcCbEHd3qymE4mypgjqIjdkrQ9vHPoPAg3B6wUtdp3VjJrXapnrRES5sEREAERcFAHKKCtLda9UayUUcxZAw8mwBsbg7ZyL7lpycbkZ7rLD/CniX0o+zh9xOx0VjWeQs9TFPBY1FXL4U8S+lH2cPuLh2tLErf+U72cPuL3gbPKPOJj4LG3XKgnBaLG8S5wnqGROAPKSyOijcD8wMAL+4W61MGi+DOo6WOnfK6ZzNomR97uLnF3SSbDatmehL2VKv+pNm0J7vYyyIixNAiLT9KdaFJQks2uWmFxycJB2SOiR25nZmepdRhKTxFHjkorLNwXV8gaCXEADeTkB3lQFjWuKunJERbTsItaIBz+0veCb9gC06sxGWYkzSSSE5nlXudnx5xKdhoZvueBaWpiuiLMy6X0TDZ1XTAjoM8d/6l5zp7h/0yn9q1V0w/AqioF6eCaUDpije5vrAsvVJofWtBJpKkAbzyMn/C74OtcnL/AAccRP2iWFbpvQHMVlN3zRj8SvfSYvDN/Cmik/w5Gu/pKqo5pBINwRkQciO0dC6niunoF7SDin7otyi8OBstTQDhFGPUxq9ylsdPjWVTYo3yyENZG0vcTuDWi5PqCqc91yTxN1J2tjWEJy6gpXXiafHPacpXDPk2kb2A7+JFtwz8OrfVo6sc2qqmltMOc1puHVHSLcI+vptYcVU06VEHOfuJWv1JKMfY3/U9hDoMNa54sal7qgDp2HNa1l+0Mv2OCLdWWHNFuaBkOgdGXQMj6kU6ct8nJ+43GO1JHdERcHRF2u/R5joI61rQJI3tie4b3Ruvs342da31ioYVidbDL4RU9XJH1TRquys6KTdePDJ2oWJhbPq80WjxGrdTzOe1oifLeItDrtcwAc4EW55WsKQNSPxk/wDl5PzIltfJxrbRnWk5pM3D4C6Pz1T9qL9NPgLo/PVP2ov01JARR+It+YoelDwRv8BdH56p+1F+mnwF0fnqn7UX6akhEcRb8welDwVk0y0UfhtU6B52mnnxv+ewnI9TgciOI4EKUtRX/gz/AMwfyYlsWsHRMYjRujaBy0fjIScueB5JPBwy9R6Fr2osf9DP/MO3/wCFEmbLvVo59U0Yxr2W8uhJCIinjYWo60cHjqMMqHPA2qdpnY472uZmQD/ebdvf2LblqWtSbZwiqt8oRs7nTMB+4laVZ3rHk4n2vJXRERfQkkKXtSGk9xJh8hPNvPFc7hcCRg7yHd7lEK92B4u+kqYqmPyoXB31huc09RaSO9Y31+pBxNK57JZLVIvNhuIMqIY54jdkrRI09NnC4vwK9KgFUIiIALSdbGlHgdCY2G0tVeFnEMt413VZrgB1vC3Vxsq26wdJ/D66SVpvFH4qLPLYafLH1jd3YRwTWlq9SfPojC+e2JrSL6RwOcHOAuIwHOPAFzWAn0ntHevmrZNCmLU7onTSU3hksYkl5R7GmTnNYGbtlpyvzt5ud1rKHVNmoqrvR1EXm5trufG3/VhSmsbVfI30+N/MksBcoiilIL5VVU2JjpJHBrGAuc5xsGgC5JX1UE619OzVzOo4Hf8ATwus4jdNI05nrY0jLibnPJbU1O2WEZ2TUFkaea15atzoKNzoqfNpcObLMNxJO9jDwyPHgI9RFcrrjWsRJspuTyz04bh0lRKyCFpfJIdlrR09J35AAAm54KdND9U9NSNbJUBtRPkSXi8UZ4RtO/fvdnl0L4aoNDxS03hco8dVC4uDdkJsWtz6XWDj6PBSEpep1Lk9seg5TSktz6nVkYAAAAAyAG4dgXNlyiRGjXNMNCYMRhc17Q2UA8nMBz2O6Ln5TcswfuNiq4V9E+GSSGQbL4y6Nw32c24Iy3q2ShPXZgGxVw1TQAKock62/lGWG0e1jmj0E/o7WnsfQV1FeVuRMtIzZjYODWj1AKKtZus8WfRULs82TTMO7oMcZHTvBd3DiN+03w+afD6iGlvysjQxoDgy4L27Y2iQACzaG9Qr8EmJfRx7aH31xpo1t7pv8HtznjbFH00Fw7DQRUYlUsyzbT7MhGV85SG2PHZBtx4KU6jWphscbiycP2BzWRsftOsMmtu0AcM8goo+CXEvMD20Pvp8EuJeYHtoffTVkKbHmU/2jGErILCib9qhxmSsmxGpl8qV8JsCSGC0myxt/kgZIvvqj0UqaAVQqo+T5UxFvPY6+yH38gm3lDfxRT79vqPb0G6s7VkkNERYmhqetX4oquyP86NVzVjNavxRVdkf50armq+h7H9xDU9wUgakfjJ/8vJ+ZEo/UgakfjJ/8vJ+ZEt9T/FIyq70TwERFBKgRFqmsXS8YfSOLXePmBjhFxcEjOSx6G3v27I6V1GLk9qPJNRWWNHdM/DMQraVgYYqUNDXtvtOdctffottAgW+b1rNYRgUVLy3IgjwiV1S8E3G28AO2eA5u5RdqGF5a1x37MO/rdIc/UpiWt8dk3FfQzqe6O5hERYGoUe676rZw5jPOzMb3Na9/wCLApCUU6+au0VJD858kp9BoaPzSt9Os2xMrniDIcIW8609E/A5oZWDxdRG0GwtsyxMa19+tws7rO0tPw2Pamiacw6SNp6wXgH8VY7T3Rzw+hlhA57RysVt/KMuWj0s2+kqV9vp2R8CdUN8ZFaUXLhY2ORGVjvHUVwnBcmLUhpNtRyUEhzjvNFc72OPPYB1O53pngpWVV9H8ZfR1MNTH5UTg63zmnJ7e9pI71aGhrGzRMmjN2StbI08WuAIPqKj6yrbPcujKGnnujjwfdEXDnWBJ6M0kMmj62tKPBKIxRm0tVeJtjZzWf2j+O47Pa/qUALYdPNJv2hWyTA+Lb4qLK3i2k2Pa4ku9LqXXQXRvw+uigI8WPGy77cmwguGW7ayb6St0QVNWX92TbJOyeEblh+iXIaOVc72+MqmsqM97Yo5GujHeLu9JRcrM6bQ/wDa61rQBanlAAFgAGHIDsCrMVxpJuak35Pb4qOEvAUsahJedWtv0QOt3ygn7wonUi6jqrZxCWPzkDvWx7CPuLlrqlmpnNLxNE5oiKEUzUNaGk5oaF3JkiWc8jGRvbcXe/qs0HvIVdlvuubGeWxDkWm7aVgj35co/nvI7iweitCVvSV7K8+SbfPdP7BZvQvAfDq6CnIJY521JbojZzn59F7bPpBYRSrqIwwOlqqk742shb6ZLnn/ACNWl89lbZxVHdJImJotkFyiKAVQiIgAsXpBo3DXMZHUNJEb2ytLTZwc3r4EEgjrWUReptc0eNZCIi8PQiIgAiIgAiIgDU9avxRVdkf50armrGa1fiiq7I/zo1XNV9D2P7iGp7gvtSVskLtuKR8brbO1E9zHWNri7SDbIepfFbRq60XjxGsdTzOe1oifLeItDrtcwAc4EW55Tk5KMW5dBeKbeEYn95qv6VU+3l95P3mq/pVT7eX3lMHwGUXnan7cf6afAZRedqftx/ppPiqPH6N/QsIf/ear+lVPt5feXjq62SZ21LI+R268j3PdbhdxJU2fAZRedqftx/prT9YurAYfE2opnSPivsScpYvYT5LrtaBsnd1Ejjl3XqKpSwuv2OZU2JZZl9QnlV3ZB+Mql9RBqE8qu7IPxlUvqdq/5X/3sOUdiCIiWNgoR16zE1tOy+TYdq3AukcD/QPUpuVe9b9ZymKyjzTIov8AJtn75CnNGs2i+ofwGE0NpuUxGjZxniJ7GvDj9zSrPKumqqIOxelv0GR3eIZCFYxd65/Gl9DnTL4WyvWtfRzwTEHOYLR1V5223BxPjW/a53Y8LTFYjWlo34bQP2ATLT+PjAFy7ZBD2d7Se8NVd05pbN9fPqhe+G2QU0aktJuUhfQPPOg8ZFc5ujcecB9Vx9TxwULrJ6M466hq4all/FuG0BvfGcns72377Lu+v1INHNU9kslpVoOuDSjwWj8HY60tXdmR5zYh/Ed35M9I8Fu0Fcx8TZmuHJuaJA45DYI2g433C2arbpvpKcQrZJ89j+HED8mNu7subuPW5TNLVvnz6Idvntjy9zAqetT+jHgtF4Q8WkrLSZ/JiF+SHeHF3pDgoi0J0bOIVsUFjsX25SPkxtzPZfJo63KzMbA0AAWAyAG4AbgEzrbeWxfkx00P6jyYzTcrTzx+cjkZ9phH+qqm3cFbgqplSyz3gbg5wHYCQudA+5fY91S6HzW46o5LYtBn5TZW9vinG3+Vacs9oJVclidG/d45jO5/iz/Wn7lmuS+grW8SRZpcFAj9xXzxWKtaS1/hFbUzeclkcPq7RDf8oCxqEovpIrCSI7eWFOupCmDcOe/pkmee5rWNH4H1qClPepaW+FgfNllae8h34OCU1v8AH+TfTd5vqIijFEIiIAIiIAIiIAIiIAIiIAIiIA1PWr8UVXZH+dGq5qxetX4oquyP86NV0VfQ9j+4hqe4KQNSPxk/+Xk/MiUfqQNSPxk/+Xk/MiW+p/ikZVd6J4RAiglQLz4hQsnikhlF2StdG4cWuFj+K9CIAi7VHhD6OtxOmk3xGFt/nC8hY7va4HvUor5R0rGvdI1rQ6S224NAc/ZFm7RGZsDlfctZl0zP7YjwxgYW8k6SR2e21+yXho6PJDT6a2m3bJy+hnFKCwbWiIsTQKs2n9QJMUrXDdyrm/YAYfvYrMFVPr6kyyySHfI98h7XuLj+KoaBfE2Kap8kjdNTFLt4oHeailf69ln+9T6oW1Dwg1NU/pbExv2nkn8sKaVlrHm1nenXwBVt1iaN+A18kbRaKTx0X1Hb2+i4OHYArJLQdcWjfhND4QwXkpDymQuTEcpB2DJ/oFeaWzZZ9Ge3w3R+xAqIitk03Cn0+ezB34cL7bnmMOzNqZwLntv0Ha5v1XdS09FndCNHDiFbFT57H8SUj5MbM3eskN7XhZ4jWnL8neXNpEtanNGPBqPwl48ZV2eOIhH8MdV7l3e3gpBXWNgaAAAABYAZAAbgBwXZQbJucnJlSMdqwgqsaR03J1lVH8yaZvcJHW+5WnVa9Y9PyeK1jeMm39tjX/7k7oX8bX0F9UvhRra9mDzBlTA87mSxOPY2RpP4LxoTwVRrKwIotwuCvNhlVysEUvnGMk+00O/1XqXzZYKqY3QmCpnhP9lLJH3NeQPusvEt41wYLyGJOkF9mqaJhvsHDmPF+1oPphaOvoapboJkma2yaCmPUNXXiq4CfJeyUDps9paT2eLChxbdqsxwUuJRbRsycGncSbAbZBYT6bWj0is9TDdW0dUy2zRYpFwFyoRUCIiACIvjW1TYo3yvNmxtdI48A0En7ggD7ItX1e6UyYlSuqJWtYeVfGGsvk0BpAJJzPOzOXYFtC6lFxeGeJ5WUERFyehERABERAGn62nWwip6zEP/AHRqu6m7XfjLWUcdKHDbne15bfMRx3O0RwL9kdx4KEVY0SxX+SfqXmYUgakfjJ/8vJ+ZEo/Wz6vNKY8Oq3VEzXuaYnxWiDS67nMIPOIFuYVvfFyraRlW0ppssiijf4dKPzNT9mL9RPh0o/M1P2Yv1FH4e35Sh60PJJCKN/h0o/M1P2Yv1E+HSj8zU/Zi/URw9vyh60PJvuLYmymgkqJTZkTS9x6bDoHEncOsqENWuJPqcdFRL5c3LyOtuF2HIdQFh3LtrF1nDEYmU9OySOK+3Jylg55Hkts0kbI8rtA4Z+LVB8bQ/Ul/LKbrpddUpS6tC87FKyKXQsKiIpo6eHHa/wAHpp5z/ZRvk+y0kfeFVVT7rixwQYc6HLbqyIgOkNBDnutwsAO14UBKtoY4i5eRDUvMkiXdQlNlWycTFGO4SOP9QUtqM9RcrPA52hw5Tli9zb85rSxgYSOBLXeoqTEjqXm2Q1T2ILrLGHNLSLhwIIO4g5ELsiXNSsGmGjxoKyamIOy07UZPyonZsN+nLI9bSsMps12aN8rTMrWAbVMdh/ExPIA+y8g9jnKE1e09nqQTJdsNksBTrqa0Y8HpDVPA5Srs5twdpsI8gZ/ON3ZbwWqJtC9HDiFbFT2OwTtykfJibbbPfcNHW4KzUcYaA0CwAsANwA3BK623C2L8m2mhz3M7IiKWPBV21sxbOL1P94RP/wDSwf7SrEqBNdWz+0+a4E8jGHgHNrg5+TuB2dk9hCd0T/8AT8C2p7DQkRFYJ5Z3QmcPw2icPMRDvawNP3hZtaTqhxRkuGRRhwL4C+N7b85vjHOZccC1w/8AoW7L52xbZtfUrweYpmn6z9FDX0R5MXmgJljA3uys9nePva1V3VuFDutXVuWufX0jSWuu+eNuZaTm6Vo6Qd7h0b917O6O9R+CX4FtRVn4kRSiIqoiWJ1b6aDEKUB7h4RCAyUZAu4SgDod09dxwW3qquC41LRzNqKd2y9ne1wO9rh0tPSP9bKdtD9aFNXBrJHCCc2BjkNmvdbMxuORF75HndSj6nTOD3R6f4KFNyksPqboi4ul0kMnK0DXNjvIYfyA8qrcI+xjCHvP3Nb6a3avxKOnYZZntjY3Mue4Afeq7awtK/2jWulZfkoxyUQNxdoJJeQdxcTfs2R0JrS1Oc0/ZGF89scEoakfi13+PJ/RGs7j2lphkfDAIy6IMfNLUPMdNTtkNmB7gCS93Q0DrJCwWpH4td/jyf0Rr5YpG62KUoDuXkqaasZstLnvhfJTgPaPlCMxOB6BbPeicU7ZZ8/7CLarWDMUOmrgQ6bweSAvbCZ6KUvbDI62yKhjwDG03A2rnMi9rrb1GeM08kcOLwTl0k9a6GCB+xseEmSINiYwDm3YRJe24C5UlRiwA4ABZTSXNGkW/c7IiLI7PFjOLx0kElTNfYibtO2Rd3AADiSQO9Q5j2u6omuyjY2BpuNp1pJj1j5LfU7tU2zRB7S1wDmuFiHAFpB3gg5EL509DHHlGxjPqNDfwC2qnCHOUcmc4yl0eCrtS2oqXulkbNK9+ZeWvc42y324LqMEqPo8/sZPdVqrLlN8c10iYcKvJVM4LUDfBOO2GT3V0OFzDfDKO2N//CteiOPfynnCryVNNHIN7H97Hf8AC6GB3zXeoq2tlxZe8e/l/YcKvJUoxngfUupVt9ldTEOA9QRx/wDb+w4X6lSdocR61umqB3/dofqS/llWAdSsO9rT2tC4ZRsadprGg8Q0A+tcz1u+Ljt6nsdNtknk+OL4o2lgknkDiyIbREbS55G7Jo7ewbzYKL8R13SvBFHSOudz5SX5dB2Ixv8ASUuLgBKQlGPdHP5GJRk+jwVlxyeur5eXqI53utsi0Lw1jd4a0BtgM/8A9WP/AGHUfR5/Yye6rVom1rWlhRF3ps82yr2G01bTSCWCOpje3c5kUgNjvB5tiOoqRcG1sV0YtV0MstvlxRSRu67tLS092ypcRZz1Ks7oo7jS49JGK0b0iZXQ8tG2RgDiwtmYWPa4WJFtxycMwsqiJR4zyN0fGspGyxvieLska5jgelrgQR6iquaQYQ6jqZqaTfE4tBPym72P9JpB71alfGSiY43cxhPFzQT94TFF7qb5ZMravUNB1M6M+D0hqpG2kq823GbYR5Hc43d2FvBSIuGtsLDIDLJcrGybnJyZpGO1YQWr6VaxaXDncnMXmXZDxHGwkkG4HONmjdxW0L5yQNdbaaDbdcA27LryOE+Z6845EHaQ656qouylaKdhFrg7cx7HWs3uF+taBJtOcXO2nOcS4k3LiTmSScyVbIRAdA9S52U5DVxrWIw/YtKhy6yKlck75p9RTknfNPqKtqi04/8At/Zzwv1KpUFbLTyCWB743tyDmEhwB3jrHUclI+j2vCSOzK6MSDIcpDZsgH95h5rj2FqmbZXUxDgPUFlZqYWd0P2dxplHpIxmjulNPiEbpKV+21h2HXa5pa6wNiHAdBWWXSKFrb7IAvmdkAXPHJd0m8Z5DC+pG+mmp+OpLp6IthlN3OYR4mQnPK38Mk9IuOrpUR41ovU0bi2phey3yrXjPY9t2n1q0i6vYCCCLg5EHce1NVaucFh80YTojLmuRUlFZmu0CoJvLpIe1jBG71x2KwsuprDnG4ZK3qbM+3+a5Ta10PdMweml7MhXDtKqunbsQVM0bfmtedkdjTcDuXrdrBxA/wDzJu5wH4BS58C2H8Jvan/heum1SYaz+wL/APElkP3bQC5eqo67f0j1U2eSv1bXSTO5SZ75HfOlcXO9bivRh2BVFQQIIJZNrcWMcW/atsj1qyVLofRRW5Olp2lu48kwuHeRdZdrbZLl67HbE6Wm8s1TVpo3LQUIhnsJHvfKWtIIZtBoDSRkTZvRlms5i2Aw1WwZmXdGSWPa5zJYyd5Y9hDm3sNxzssginym3Ld7jSiksGJw/RiCGQTAPklALRJUSSSyNad7WukJ2R2WWWRF4231PcYCIi8PQiIgAiIgAiIgAiIgAiIgAiIgAiIgAiIgAiIgAiIgAiIgAiIgAiIgAiIgAiIgAiIgAiIgAiIgAiIgAiIgAiIgAiIgAiIgAiIgD//Z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ata:image/jpeg;base64,/9j/4AAQSkZJRgABAQAAAQABAAD/2wCEAAkGBxQSEhUUExQUFhUXGBQYFRQYGBkYFxwdFh0XFxoXIBocHiggGBomGxYXITEhJSkrLy4uHCAzODMuNygtLysBCgoKDg0OGxAQGzIkICYsLCwwNC8tLCwsLCwsLCwsLCwsLCwtLCwsLCwsLCwsLCwsLCwsLCwsLCwsLCwsLCwsLP/AABEIAGwB0QMBEQACEQEDEQH/xAAcAAEAAQUBAQAAAAAAAAAAAAAABwMEBQYIAgH/xABHEAABAwICBgUGDQIEBwEAAAABAAIDBBEFIQYHEjFBYRMiUXGBFDJSkZOhFRYjQlRicoKSorHB0bLhM0NT8GNzg7PC0vEk/8QAGgEBAAMBAQEAAAAAAAAAAAAAAAMEBQIBBv/EAC8RAQACAQIEBAUEAwEBAAAAAAABAgMEERIhMVETFEFSMmFxgZEiQqGxI8Hw0TP/2gAMAwEAAhEDEQA/AJxQEBAQEBAQEBAQEBAQEBAQEBAQEBAQEBAQEBAQEBAQEBAQEBAQEBAQEBAQEBAQEBAQEBAQEBAQEBAQEBAQEHwm29B46ZvpN9YTYOmb6TfWE2Dpm+k31hNh7a4HcQe5B9QEBAQEBAQEBAQEBAQEBAQEBAQEBAQEBAQEBAQEBAQEBAQEBAQEBAQEBAQEBAQEBAQEBAQEBBH2unEdijZCCLzSC4+pH1z+bo/Wruhpvk4uyprL7U27oS2B2BazL3k2B2BDeTYHYEN5S3qJxh8sVTT9G0RwPZsyAG7nSbReCdxI2Ru3Ai/asTVX4sstnT14ccJTVdMICAgICAgICAgICAgICAgICAgICAgICAgICAgICAgICAgICAgICAgICAgICAgICAgICAgICCDdceJ9LXCIHqwMa231n9d35SweC1tFTbHv3Zesvvfbs0RXFQQeZX7LS47gCT4Zrm9uGs27OqV4rRCc9SeEmDC4nOHXqHPnf982afwNYfFfPt1viAgICAgICAgICAgICAgICAgICAgICAgICAgICAgICAgICAgICAgICAgICAgICAgICAgICAg8yPDQXE2ABJJ3ADMlBy/i1caieWY3vI977HMgOJIHgLDwX0FK8NYr2YWS3FaZWi6ciChVQOlMcDPPmkjiZ3vcAOdr23dqp62+2Pbut6Om99+zq2hpGwxsiYLMjY1jR2BgDQPUAslqK6DxLIGgucQAN5JsB4lOowNbpxQRX2qqI24MJkP5AVNXT5bdKorZ8dessXJrRw8bnyO7on/uApPJ5e38uPNYu6mNatB2zez/ALr3yWV55vF3XMGszDnGxmc37UclvWGkBczo8sen9PY1WLu2HDMap6j/AAJopLbw1wJHeN48VDbHavxRsmretukr9cOhAQW1XXxRC8sscY7Xua39SuorM9IeTaI6sRPpth7N9XCfsu2/6b3UkafLP7ZRzmxx6sfJrNw4bpnHuil/doXfk83b+Yceaxd1B2tPDx86U90bv3XvksvZ55vF3G606D0pR/0z+y98ll/6TzeLuqx6zsOO+V474pP2aV55PL2/mHvmsXdlKPTOglts1cNzuDnBh7rPtnyUc4MkdaykjNjnpLOMeCAQQQdxGYUKR6QEBAQYjENJ6OAkS1MLXDe3bBd+EZ+5SVxXt0iXFslK9ZYWbWbhzd0znd0Un7tCljR5e38wi81i7rc61aDtm9n/AHXXksrzzeLuqR60sPO98g74nfsCvPJ5e38vfNYu7J0OnOHy22aqIX4PJjP5wFHbT5a9au658duktgY8OAIIIOYIzB53UKV6QYus0jpIXmOWpgY9ttpjpGtcLgEXBNxkQfFSVxXtG8RLiclYnaZUfjdQ/TKb2rP5XvgZPbP4eeLTvB8bqH6ZTe1Z/KeBk9s/g8WneF3h2M09QSIJ4pS2xcGPa4gHcTY5Lm2O1fijZ1W9bdJX64dCCnUTNY1z3uDWtBLnOIDQBmSScgLL2ImZ2gYn43UP0ym9qz+VJ4GT2z+Efi07wfG6h+mU3tWfyngZPbP4PFp3g+N1D9Mpvas/lPAye2fweLTvDIYfiMU7duGRkjQbbTHBwuLG1xxzC4tW1Z2tGzuLRbouly9U552saXPc1rRvc4gD1lexEz0JnZgKzTvD4vOqoz9i8n9AKmrpss/tRTnxx1ljZNaWHjc+Q90Tv3AXfk8vb+XHmsXdTGtWg7ZvZ/3XvksrzzeLuuIdZuHONjM5v2opLesNK5nR5e39PY1WLuz2GaQUtQbQ1EUh9Frxtfh3+5Q2xXr8UJa3rbpLJrh2ICAgICDVtZmJdBh05HnSARN4f4nVd47G0fBWNLTiyx+UOovw45lz2tpjCAg2TVVhvlGMREjq00b5jlltOsxo/M1w+yVla6++Tbs1NHTam/d0DX10cEbpJXtYxu9zjYf3PLiqlazadoWrWisbyijSbWw9xLKJmw3d0zxd55tZub96/cFo4tDEc7/hQy6z0ojzEcSmqHbU8skpuSNtxcBfsByaOQsrtaVr8MbKVslrdZWbnAC5yA3ngvbWisby8rWbTtCwlxmIcS7uH82VW2txx03laro8k9eStS4hHIbNOfYcj/C7x6rHknaOqPJpr0jeei6VhA9RuLSHNJDgbhwNiCOIIzBSefIiZjokzV7rFkEjKasdtscQ2Od3ntJyAefnNJy2jmDvuN1DU6SNptT8L+n1U78N0vrMaCDtamkMr66SKOWRscbWRlrXua1zs3OJaDYnr7P3VraTFWMcTMc5Zmqy249oloeyrqnuLwfHOABJIAAJJOW7NeWtFY3l7Ws2naFt8Ixem1Q+axe7+03lsvb+leKZrhdpBHJS0yVv8M7o7Y7U+KHtdOBBkMHxuopXbVPK+PO5aD1D9ph6rvELi+Ol4/VCSmW1Okp10A0sGIQEuAbNGQ2Vg3Z7njiGmxyO4gjmcjUYfCtt6NXBm8Su/q2dxsLnIDeVXTI50q1qRQkx0jRM8b5T/hDutnJ4WHYSr2HRWtzvy/tTy6uteVeaMca0oq6u/TTvLT/lg7MduzYbYHxuVfpgx0+GFG+e9+ssOApUTxNM1ou5wHef93XF8lafFOzumO1/hh4irGONmvaT2Xz/ALrmufHadol1bBkrG8wrKVEIMlgmPVFI7ap5XMzuWXuw97D1Tu32uuMmKmSP1QkplvT4ZTZoDpuzEGljwI6hgu5g81w3bbb52vvB3XGZWTqNPOKd46NPBnjJHzR1rjgDcRv6cMTj63s/RgV7RTvi+6nrY/yfZoytqgg2PV/jclLXQbB6k0kcMoIuC2Q7Le4h5aQfDiqeujfHE/Nc0U/rmPk6KWS0xBEOt7Szbd5FCeq0gzuHFwzEfcMiedhwK0tFg2/yT9mfq837I+6MFoKAgp1EwY0uduH+7LjJkjHXil3jxze3DCXNVOMyUuF9PiEjY4HuPkkeyA/Z6xNgBtP2nEkXubC97FYu181+XOWxvTFXtDF6Ra1qiUltK0QM4PcA6U/q1ndn3rQxaKsc78/6UcmsmeVOTQ62tkmdtTSPkd6T3Fx8LnIK5WsV5VjZUte1usrdeuVGWrY0kOc0EbxfMcj2FRW1GKvKbJYwZJ6Q9xStcLtII5G//wAXdMlb86zu4vS1Pih7XTkIQbhotrDqqRwbI508PFjyS8D6jzmDyNx3b1Wy6Sl45cpWsWqvWdp5wnHCMTjqYWTQu2mPFwePYQRwINwQsi9JpPDLTraLRvC8XLoQEBBEmvDE7up6cHcHSvHM9RnuEnrWloKdbfZQ1t+lUWrQZ4gIJQ1GQMhpKyvlIa2SQgPO7o4B5w4+c5wtvJasG0zkvO3rLcrEUpEdoajpppZJiEu0bthafkor7uG0eBee3huHPXwYIxR82Vnzzkn5NdU6AQZLQrRB+L1boy4spYNkzPba5OdmN+sesL7gATvIBx9Xlm99vSGtpsUUpv6y6FwLRulomBlNBHGALXDeuftPPWceZKqrKtjeF09RGW1Mcb4wLkvA6v1g7ewjtBBC9jf0J+bmvEY2NmlbGdpgkkDHXvdocQ0343Fit+kzNY367MK8RFpiOi2XTkIQT5q+0k6bCxUTOuYRM2V53noC7rHmWBpPMlYN6f5JrHfZuVt+iLT2QTV1LpZHyP8APkc57u9xLj7yt2tYrERDEtbimZlRXrwQUZqV074qdnnzyxxD7zgL9wyVPXX2pw91zR03vxdnReHavcNhjawUdO/ZAG1JG2R55lzgSSVktNrGsvRDD6ejdPFTshlBY2MxdQEucLhzR1XDZDjmLi2StaPfxY2V9Vt4U7ohWwyBAQbfqemecWa1h6op5nSjhsksA8dsM9ay9dbe8V7NPRV2pM92R1l6cOqXupqd1qdps9w/zSN+fGMcO3fmLKfS6bhjit1/pDqdRxTw16I/V1SEFKrqBGwuPDh2ngFHmyRjpNkmLH4l4qkHVpqnbURtrMSDndIA6KnuWjZOYc8g3zvcMFrDfe9hh2tNp3ls1rFY2hJU2r3DHNLDRU4BFrtZsu8Hts4HmCuXSEtMMJbSVs1OwuLGFuyXG5s9jH2J422rX5Lc095tjiZY2opFckxDDKZCILvCsTfSzMni8+M7Q7DwLTyIJB71xlrFqTEpMVpreJhvGt6pZP5DUx+ZNAXNPG3UePH5RU9BPK0LeujnEo8V9QEFSnqeikik/wBOWB/4JGPJ9Quq+rjfFKxpZ2yw6pWK12q6w9KhQU/UPy8l2xDs7ZDybcd5IHbaxpsPiW59IQZ8vh1+bn57iSSSSSSSTmSTmSTxK2mPM79XlAQecHo46qV0kx//AB02y6XZNnSudfYhb9ZxDsxua17rrKy2nUZOCvT/ALm08VIwY+K3X/uTJ47jMlXJ0khGQ2Y2NyZG0bmNHAAetaOLFXHXaqhly2yTvLHKRGIKcVFPVzxUlMLyynfmA1vFxPAAAkkcBlcmyz9bnmP0R917SYYn9c/ZOWi+qPD6WMCWIVMtutJKLtJ47Md9lo9Z5lZrRU9N9X9C2lmmhgbBJFG94MXUa7YBdsuaOqQbb7XHbvvPprTXLG30Q56RbHO6FVtsYQEEianNIXRVPkjj8nPtFg7JGtLsuTmMdfm1vas7X0jlb7NDRWnnVNKzl8QEBBzprAxLyjEKh4PVa/o290XU9RcHHxW3pqcOKI+7H1NuLJLXVOgEFviM2xE88rDvOXuvfwUGpvw4pn7J9PXiyQkjTEmhwugw1vVcYxLUAHjfaLeYMrnn7gVTQ495m8+i3rcm1Yr3R+tJmiD491gSdwBJ7hmfcub24azbs6pXitEJu1J4cKfCWSP6rp3STyE2GROy033AbDGnxWBzmW50NJdaVPBdlMPKJMxtA2iHPa+f93I9oVvFor2525R/Ktk1dK8o5yivSDSiqrT8vIS3eI29WMfd4nmbnmtHHhpj+GGfkz3ydZYZSolCWsjb5z2gjhe57rDO6htqMVespq6fJbpChHiXSODIY5JXncxjSSeWQJ3clXtr6x8Mbp66K0/FKToY5qDR4xzNdFNVzvPRkWe1ryHEOHAlsZyOY2wDYqvpa8ebin6rGpngxbR9EfrWZQgINp1Q4Z5Ri4kI6lLE5/C23J1Gj8Lie9iyNbfiybdmrpKbY9+7oRVFpEmvDE7vp6YcA6Z4+1djP0k9YWloKcpt9lDW36V+6LVoM8QfUGw6HVJpsPrqxpIkqZW0kLtxDGN2nuBH1Ta43Fo7FlYo8bPNp6df/GpknwsO0fRroWqyxAQX2imC+X4lTUzheMEzTdmxHnY8ier99Zuvvziv3aOipymzp8BZ68IOatMa7p66pk4GV4B5M6jT+FoW7grw46x8mLntxZJlh1KiEFOpk2WOceAJ328LqPLbhpM/JJirxXiEhaW0lsEwl5GYjjF+UkQfb8gVDQT+qY+S9rY/TEtBWmzRBSq2kseBvLXAeIIUeaN8dvokwztkr9XT4xiNlI2qlcBH0TJHO5OaCLdpJIAHEkLDrWbTtDataKxvLnvSfHX1tQ+eTK+TGegwX2W++57SStzFjjHXhhi5ck5LbyxKkRiC3ljkmkjpYGl00zg1oHC/HkN9zwAJVHWZ+GOCOvqu6TDvPHLaNLKJlH0eHxG7adoMr7W6SeVrXPkPIN2GgHcAQutFj4acXd5rMm9uHs19XFMQEIjdKGoDBB0dRXub1pnmKIm1xGy17d7rA/8ALWBkvx2m0t2leGsVhLq4dNV1nV/Q4bP2yBsTR29IQD+TaPgrGlrxZY/KHUW4ccufFtMYQEGb0ADnYtQsbfz5HnuZG/3G5Cztfb4atDQ162dJLOXxAQY7SLEfJqWab/Tje4c3AdUeLrBd46cd4q5vbhrMuY1vsIQEF3o5h3leIUdNva6USSDhsRddwPeA4d6ztffpX7r+hr1t9m0a3Ji7EpAfmMiaO7Z2/wBXlT6ONsSLWT/kaYrSqIKdRFttLSSL5Zb1HlrxUmJnZJitNbRMRuvMU0se+KOGSf5KJjGMhaeoAwANu1vnHIZuud6r1vp8PSef5lYtXUZesf6Yulq5J3FtNBNO4bwxjndxs0E9vALi2vj9sOq6Gf3S2fDtXOMVH+RHTtI86V7R7htOB+6FXtrMs9OSxXSY4+bacP1FOdY1dc5wPnRxMsL8nOJFt/zFWte1us7p60rXpDZ8L1aYNSyMjMbZZnA7LZnmRzgBcu6PJtst+zbhxThnbf0e7xvs3qioYoW7MUccbRuaxrWN9TQAuXqHddOJ9JVxwjdDHc/alsSPwtYfErV0NNqTbv8A6ZutvvaK9keK6pCATbevJmIjeXsRvO0Je1A4XsUMtUR1qqVxB+pESxo8HdIsC1ptMzLdrXhiIhJ65eucdO8T8pr6iQG7Q/YZ9mPqC3IkF3itzT04McQxtRfiySwCmQiC3r5tiNzuwZd5yHvN1Dqb8GOZTaenFkiG86X4U6jw/C6YggiOaSQf8R5je4H7JeQqmgj4p+i1rp5RDTlos8QEEjahcPvUVtQR5rYYWHvG3IO64YViaqd8tmxpo2xQmdQJ2C02xkUdFNLez9nYj+2/JvfbzjyBUuDH4l4qjzX4KTLm8BbrEEBB8ocMdXVcFFHe8rx0hHzWDrOd4NBdY9g7Vna7L+yPu0NHi/fP2Tnrdoh8GdUWbFJCWjsGcQ9z7KHRTtlTauN8coNWuyRAIvkUmN42exO07tjxzSl81HR0YDmsghhbKDkXSMaG2P1W29d+wFUtJg4I456yt6rPxTwV6NcV1TEFKrqWxtLneHM8Aos2WMdeKUuHFOS2yW9R2hhhjNfUN+XnHyQO9kRsb24F3uaG9pCw7Wm07y2axFY2hHmk8hdWVRO8zz+HXcLeG5buKNsdfpDFzf8A0n6sYpEYgo1z9mN5Hon9FFnnbHb6JcMb5I+rpXQLDRTYdSQgAFsMZcBu2njbefF7nFYTaZ5BEOuzGA6SKlafM+UkH1nCzB3hu0fvBaehx7RN/sz9bfpVGCvqAgE235DtO5JmIjeXsRMztDf9QeEGWeor3AhjW9BDe2ZNnPdu4Wb+MjgsLNk8S82bWLH4dIqm5RJBAQR5rqxPo6SOEHOaQXH1IrOP5zGruhpvfi7KmsvtTbuhVarLEBBv2onDekraqqPmwxtgZxF3nbfbmNn86xNTfiyy2NPXhxxC4104O5lSypA6krQxx7Hsvke9trfZcruhyRNZp2VNbTa0WRyrykIKU9IyXZbIXBm20uLLF2zfrWByLtkm1+NlBqMPi123T4M3h23S3o3QaNxNBaIXOyuakOc645SDZB+yLLLtpssejSjUY59W4/HPDYW2bUQBo3Njz9TWBeRp8s/teznxx6sHietukZcQxyzG2RsI2d13dYfhU9NDefi5IbaykdObSMb1mVs92sc2Bh4R+fbm8535t2Vbx6PHXrzVb6u9uUcmL1f4lU/CsEcBBfKbzveNs9ECHydY7iQwi/bbtVfXX6Uj6p9HWZ3vLowm2ZWevOY8fxHympmn/wBSRzm/ZvZg8GhoW/jpwUirEy24rzLHrtGILbErlmy0Xc8hjQN5Lza3quq2rvw4p+fJZ0tOLJ9HU2j2GClpYKdu6KNjL9paAC7vJufFYzWUtKsU8lpJ5+LGO2b7to9Vg/EWqTFTjvFXGS3DWbOZwFvsMXgILrR/DPLMQpKUgFr5Q+QHcWRAvcCOwhrgs7X36V+6/oqdbfZNOt3AnVFIJWC76cl5HEsIs+3dZrvulQ6PLFL7T0lPqsc3pvHWEGLXZIgIJI1Q6S09K2eKeQR9I9sjXOyaeq1hbfc3JgOe+5WbqtNabcdY33aOl1FYrw29Ei1umtBE0uNXC7lG8SO9TLlVY0+Wf2ys2zY46yhvTzTB2IyjZDmQMv0bDa5J3vdbLa4WzsO8rU0+njFHPqzdRn8SeXRqysK4gs6qsIcI42l8zjstY0Fx2ibWsM78t6p6jVxT9Nec/wBLeDSzbnbonbVJoAcOiM9RY1kw6+49G059GDxN7FxGVwALgXOVM7zvLTiNuUM/rGpukw2qHYzb9m5sn/iptNO2WqPPG+OYc7LbYogICAg+pM7c5IjedoZ3Vdon8KVfTStvR05zBGUj94ZzG5x5WHzrrE1GbxbfL0bGDF4ddvX1dHqBOgTWngLqatfIB8lUEyNP1jbpGnntHa7nDsK2NJli9NvWGVqsfDfi9JaarSqIPE0e00tPEEesWXN6xas1n1dUtNbRaHQuj2nFFLBGXVEUbwxoeyRwjIIABHWsCL8Qsa+myVnbbf6NemfHaN91ppJrKpKdh6F4qJfmtZmwHtc/dbkLn9R3i0l7Tz5Q4yaqlY5c5QfXVb5pHyyOLnvcXOd2k/oOAHALXrWKxtDKtabTvKgvXj49wAuTYDeSvLWisby9rWbTtCro3gFRi8/QU4LYQR09QR1Wt/cngzeTvsASMnU6nxP016f21NPp/D5z1dN4HhMVJBHTwN2Y427LRx7S49riSST2kqotL5AQEEK68XyNqI5JGltOGiON5IIc83e+wBuMg0Zj5q0dJlx0pznmoarHkvblHJGPwnF6Y96t+Zxe5V8vl7HwnF6Y96eZxe48vl7PjsUisesDvyzz5blzbVY4iZiXtdNkmYiYT9qVwg0+FxOcOvUF1Q/n0lgw+MbWHxKxWw2vH8HjrKeSCW+y8WuPOaRm1wvlcEA55duS6raazvDy1YtG0ue9K9F6rDnHp43OhF9mpjBdGRw2gM4nfVNx2ErRx66J5Xhn5NFPWksDHVMdue0+Iv6t6tVz47dLQrWw5K9YViFJFon1R8Mx6C93g4Z7PEkgbvIFt9zb9VxOSkdZj8uox3n0n8KMtfG3e9vgdrl826jnU4o9UkabLPooNxQPcGRMfK8+a1rTcns7d2eQUF9dSPhjdNXRWn4p2TPqT0PmpzNW1cZjlmDWRRuFntjGbiQc27RDcjY9Xms7Jeb2m0tClIpWKw3vTNsxop2U7C+V7CxrQQD1+q43JFrNJPgusPDxxNujnLvwTFermTy6P02+sLW8zi9zK8vl9p5fH6bfWnmcXuPL5faeXx+m31p5nF7jy+X2s/q4oW1uLUrB1mQl1RJbd8nbY3f8Qs9aoazNF5iKzyXtJimkTNo5ullTW2g65RKaICNpMYd0k77gBrWDK9zxcQcvRVrSWpW/FaVbVVtam1YQR5fH6bfWtHzOL3M/y+X2nl8fpt9aeZxe48vl9p5fH6bfWnmcXuPL5fakXUJh3S1dVVnNsbGwRngS87T7cxsjwesvUZOPJMw08FODHESnAhQJkMacasZonOmoGCSI3JprgSM7ejvk9m/qkgjIC4yFvDrLU5W5wq5dLW87xylGUtUGOLJA6J7cnRyNLHg9hBGSvV1eK3rspW0uSvpuqxvDvNIPcQf0U0ZKT0mPyinHeOsS9Bd7w52kJyvw7eC8m0R1kitp6Qovq4xvez8Q/Teo5z4462hJGDJP7Vs7FWkhsYdI4mwa0HM8Oefcq99dSPh5p66K8/FOzZ8C1dYpXWLo/JITvfLdr7X4M88nwaD2qnl1WS/LpC3j01Kc+spl0F1dUmGDajb0k5FnVDx1uYaN0bd+Qz7SbKssNwQWGPUhmpp4hvkilYO97S0fqu8duG8T2lzeN6zDl2unEMj4pTsSRuLXsO8OabEZZHvGRWx5nF7mROmyx6KHwnF6Y9698zi9x5fL2PhOL0x708zi9x5fL2PhOL0x708zi9x5fL2PhOL0x708zi9x5fL2VKOnfXzR0lNd0krgC75rW/OceNgMzyFs7qnqtTFo4aT9VvS6eazxWdQaM4FFQ00dNCOpGLXO9zjm555k3PuGQWevMogxGlGj8VdA6GW44sePOY4Xs4es5HIgkLqt7UnesubVi0bSgPSfRKsw8kzROkiF7VEIL47C+bm+dFla97i+4laGPXR0vCjk0XrSWvR10btz2+u3uKtV1GK3SytbT5K+iuDlfh28FLFqz0lHNbR1gK93h5tL5I8N84gcc8v1XM5KR1mPy9jHeekT+FtLiMTd72nu636KK2qxR6pa6bLPo9UTpql2xR08s7shdrHEC/E23DmSFVvr/ZH5WKaL3S37RnUvUTubJiUojYLHyeMgvO/Jzh1W942iRxCpZMtsk72ldpjrSNqwmrBsJhpImw08bY427mt/Uk5uceJNyVG7XqAgICCzxTCoKlgZUQxzMBDg2RjXgEXG0ARkbEi/MoMX8R8N+g0nsY/4QPiPhv0Gk9jH/CANB8O+gUnsI/8A1QZ9rQBYZAbgg+oBCDWsX0Aw2puZaOEk5lzAY3HmXRlpKDXp9SmFuNwyZvJspt+a5QW8OozDWjN1U7Pe6Rt+7qsCC8p9TGFN3wyP+1K8f0kIMtQ6tcLh82ihP/M2pf8AuFyDZKOhihGzFGyNvosaGj1AILhAQa9PoLhz3FzqKmLnEkno25k7zuQU/iBhn0Gm9m1A+IGGfQab2bUGTwfR+lpNryanih2rbRYwNJtuBIzIzKDJIKdRA2RrmPa17HAtcxwDmkHIgg5EEcEGvnQDDPoNN7NqD58QMM+g03s2oHxAwz6DTezagzeG4bDTsEcETImC52GNDW3O82HHmgukBBZ4lhMFQ3Znhilb2SMa8fmBsg1Ot1S4TKSfJdgniySRo/CHbI9SDFzajsMcCAalt+LZBcd20wjlmg9RakMMFr+UOtvvLv5mzR7rIMpR6psJjIIpA4j05JHj8Jdsn1INnwzBaemFqeCGIHf0cbWX77DNBfoCAgIMPiGi1FO8yTUlPI82u98THONshckXOSC3+I+G/QaT2Mf8IHxHw36DSexj/hA+I+G/QaT2Mf8ACB8R8N+g0nsY/wCEF9hWAUtKSaenhhLsnGONrCR2EgXI5IMkgICAgwOL6GUFVcz0kD3He/YDXn77bO96DW6nUxhTvNhkZ9mV5/rLkFmdRmG7QdtVVvQ6Ruyd+fmbXv4ILmn1LYU3fHK/k6Vw/psgzmG6ucMg8yihPOQGU+uQuQbNDC1gDWtDWjcAAAPAIPaAgICAgICAgICAgICAgICAgICAgICAgICAgICAgICAgICAgICAgICAgICAgICAgICAgICAgICAgICAgICAgICAgICAgICAgICAgICAgICAgICAgICAgICAgICAgICAgICAgICAgICAgICAgICAgICAgICAgICAgICAgIP/2Q=="/>
          <p:cNvSpPr>
            <a:spLocks noChangeAspect="1" noChangeArrowheads="1"/>
          </p:cNvSpPr>
          <p:nvPr/>
        </p:nvSpPr>
        <p:spPr bwMode="auto">
          <a:xfrm>
            <a:off x="460375" y="1202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3" descr="data:image/jpeg;base64,/9j/4AAQSkZJRgABAQAAAQABAAD/2wCEAAkGBxMTEhIUExQWFhMWFxUZFxgYFRQXGBwYFhgYGhwaGRgYHCggGBwmHBYbITIhJSkrLjAuGB8zODMsNygtLisBCgoKDg0OGxAQGzAkICQvMDQtNC4vLCwsLzQsLywsLC8tLCw0LCwsLCw0LC8sLCwsLCwsLC0sLCwsLCwsLCwsLP/AABEIAK0BIwMBIgACEQEDEQH/xAAcAAEAAwEBAQEBAAAAAAAAAAAABgcIBQQBAwL/xABLEAABAwIDBAUFCwkIAgMAAAABAAIDBBEFEiEGBzFBE1FhcYEiMkKRoQgUI1JicnOCkrGzFzM0NUN0k6KyFSRTY8PR4fDB0kRUo//EABkBAQADAQEAAAAAAAAAAAAAAAACAwQFAf/EADERAAICAQQABAQFAwUAAAAAAAABAgMRBBIhMRMyQVEUImGBUnGRscEj4fAFM0Kh8f/aAAwDAQACEQMRAD8AvFERAEREAREQBERAFSHugD/eaP6KT+sK71Xe8/YOfEZIJIZIm9GxzSH5xcucDplB6lo0s1GxORCxNx4KTw/aOsgIMVVOy3ISPLfsOJafUp9s1vlnjIbWxiZnOSMBkg7S3zX+GXxUaxvdtiVMC50HSsHF0J6S31bB/wDKokuq4VWr0ZnzKJrTA8bgq4hLTyNkYeriD8VzTq09hXQWUdmdoZ6GYTQOsdA5pvke34rxz7DxHJaHw3bmkloDXF+SNg+EadXMfp8Hbm4ki3Xcda5l+llW+OUy+Fikd7Ea+KCN0sz2xxtF3OcbAf8APZzVRbUb53EllBGA3/GlBufmx8u9x+qoJtrthPiM2eTyYmk9FED5LR1n4zyOLvAWCjhK10aOKWZ8srna+kdnE9rK6c3lqpndgeWN+wyzfYuQ5xJuSSesnVSPANg8QqwHRQFsZ4SSno2ntGbynDtaCFJ2bla21zNTg9V5T7cn/haHbVDjKRDbJkFoMfq4SDFUzMtybK/L4tvlPiFO9m98dVEQ2rY2ePm5oDJR26eQ/us3vXExndjiVOC7oRM0cTC7OfsEB58AVDnCxIIsQbEHQgjkRyKONVq9GMyiau2e2hp62LpKeQPb6Q4Oaep7Tq0/fyXVWS8CxqejmbNTvLHjjza4c2vb6TT1eIsdVovZrbmmqqJ9W5wiEQ+HaTcxuAv3uB9Ega8ONwubqNK6+Y8ovhYpEjrKpkTHSSPayNou5ziA0DrJKqXarfMAXMoIw62nTSg5fqR6E97iO4qC7ebbTYjKb3ZTNPwcV+r0328559Q4DmTFVpo0SSzPsrnb7HcxTbCvqDeWqmI+K15jb9mOw9a6e6l5OL0ZJJN5dSST+Zk614dn9ia6sAdBA7oz+0faNneC7Vw+aCrG2E3XVdJWQVM0kOWMvu1he4+UxzdCWgekrrbK4QcU10yMYybTLdREXFNQREQBERAEREAREQBERAEREAREQBERAEREAREQBQPeFu5hrmulhDY6sahw0bJ8mS3PqfxHaNFPEU4TlB5ieNJ9mQKmnfG9zHtLXscWuaeIc02IPiv5Erg0tDjlJaS25yktuASOBIDjY9pVq7+NngySGtYAOlPRS9rw0lju8ta4H5rVU67lVisgpGSUdrwfVee7XdkyFrKmtYH1Bs5kTtWxcxmHB0nfoOWouoXuX2ebU1pleLx0wa+x4GRxIj9WVzu9oWhFi1l7T2R+5bVD1YREXNLwobt5u/gxBhe0CKqA8mUDzupsgHnN7eI5cwZkilCcoPMTxpPsyHiFFJDLJFK0skjcWuaeRH3jmDzBBX5MmcGuaHENdbMASA7KbjMOdjqLq49/Ozwyw1rB5QIil7Wm5Y49zrt+uOpUyu5TYrIKRknHa8AlXTux3ZMDGVVazM82dHC4eS0cnSNPnO55ToOevCE7ptnhWV7M4vFAOleORIIDGnsLtbcwwjmtIrJrL3H5I/csqh6s+AL6iLmGgIiIAiIgCIiAIiIAiIgCIiAIiIAiIgCIiAIiIAiIgCIiAhW+OAOwmoPNhhcO8SsB9hI8VnBaD34V4jw0x+lNLEwdzXdIT3Wjt4hZ8XX0KfhfczXeYvXcDABRVL+bqkjwbFFb2uPrVnqpfc/V4MNXB6TZGyjtEjAw+oxD1hW0sGqX9WRdX5UERFnJhERARbefAH4VWg8os474yHj2tWZFpDe/iAiwuoB4y5ImjrL3C/8AIHHwWb11tAn4b/MzXdl1e58px0VbJzMkbPBjC7/UVtKmfc/YgA6sgJ1IjlaO67Hfez1q5li1afisur8qCIizEwiIgCIiAIiIAiIgCIiAIiIAiIgCIiAIiIAiIgCIiAL4421PBcnHNp6SkaTUTxsPJua7z81jbud4BUtvB3nSVjXQUwdFTHRxOkkg6jbzGHq4nnpcK+rTzsfHXuQlNROfvV2rFfV2iN6eAFkZ5OJIzyDsJAA7Gg81C0UlodiKqWhkrms+DYdG2Od7BfPI0fFabd9ndQv2Eo1RS6RmeZPJ+Wwu0hoKyOfUx+ZK0cTG4i9hzIIDh823NaepKlkrGSRuDmPAc1wNwQdQQVkFTTYHeFNhx6NwMtKTcx38phPF0ZOgvxLToew3Jz6rTeJ80eydc8cMvravFHUtHUVDAHOijc8B17Ejkbaqofy2Vf8A9eD1yf7qY7T7ZUVbhVb0E7S8wP8Ag3HJIPqO1PeLjtWflVpaIuL3x5ySsm1jDNL7ttqpMRppJpWMY5spYAzNawax1/KPHylLVUW53H6akw6Z1RNHEPfD7BzhmPwcfmsHlO8AVxtvt6z6lroKMOjhNw+U6SPHU0fs2nr84/J50y00pWtRXBNTSjlnh3w7WNrKlsMTrwU5cLg6PlOjnDrDQMoPzuRCr9AFJMD2KqqqkqKqJt2Rea2xzS28/o+vKPWdBqCunFRqgl6Gd5kzxbJ46+hq4ahovkNnt+NG7R7e+2o7QFqTDa+OeKOaJwfHI0Oa4cwfuPIjkQsiAqW7Cbdz4c7KB0lM43fETax5ujPou7OB9oo1Wn8RZj2idc9vDNLoo3s7t1Q1gHRTtbIf2UhDJAerK7zu9twpIuTKLi8NGhPIREUT0IiIAiIgCIiAIiIAiIgCIiAIiIAiIgCIiAKlN/lQ9tRSBr3NBikuA5wB8ocbHVXWq23qbDVWITU76cxARsc13SPe3VzgdMrHdS0aWUY2Jy6ITTceChAEJVsYbuRmJHviqjaOYiY558HPy2+yVYGzO7ugoiHsj6SUcJJTncD1tFsrD2gAroz1lceuShVSfZWW73ddJUFs9Y10dPoWxm7ZJO8cWM9p5W4q9oYmsa1rQGtaAGgAAADQAAcBZf2i5l10rXlmiMVHoprePusdmdU0DLg3MlOOIPN0XZ8j1dSqFzSCQQQQSCCCCCOIIPA9i2Go7tNsTRV2s8Q6TlKw5JPFw84djrhaaNa4rE+SudWeUZdsitDbDdJ71gmqIqnNHEwvLJI/LsPltNj9kKr10a7Y2LMWUSi49iyEqc7A7unYjE6bpxFG2QsI6MvcbNa7TygB53bwVs7Nbs6CkIf0ZmlHB8xDrHraywa09tr9qpt1VcHjtk41tlW7Abs5qxzZagOipeOvkySjqYOLW/KPhfiL+o6VkTGRxtDI2ANa1osABwAC/ZFy7r5Wvk0RgolSbyd1xkc+qoWjObukg0AceJdHyDjzbwPEa8aZmic1xa5pa5ps5rgWuB6iDqCtgrg7SbIUdcP7xCC8Cwkb5Mg+uNSOw3HYtFGscVtnyiE6s8oyyRdTLdNUP/tSjbndkvL5OZ2X8zJ6N7KX4puQNyaaq05NmZc/bYR/Sv62H3Y1tHX09RK6nMcZfmySSF3lRvaLB0Y5uHNap6iqVbw/RlSrkmi4URFxzUEREAREQBERAEREAREQBERAEREAREQBERAEREAREQBERAEREBGt5P6rrvoXrMC1xjGGsqYZYJL9HI0tdY2Nj1HkoV+R7Deqb+Kf9lu0uohVFqRVZBy6PLuE/QJv3h/4castcbZbZqCgidFT5sjnl5zOzHMQBx6rNC7Ky3TU5uSJxWFgIiKskEREAREQBERAEREAREQBERAEREAREQBERAEREAREQBERAEREAREQBERAEREAREQBERAEREAREQBERAEREAREQBERAEREARF/EkrW+cQL6C5A1QH9oiID4TbU8FVu1++GKJzo6JjZnjQyuJ6IH5IGsnfcDqJXi337XObaghcRmaHVBHHK7zYvEau7C0cCVTgHAAXJ0AGpJPAAcyujptIpLfMossaeESiv3iYnKSTVPaPixhkYHcWjN6yV449s8RabitqL9srnD1OuFMdmtzlRM0SVUgpwdRGG55LfK1DWHs17bLuVW5CHKejq5Q7lnYxzfU3Kfar3dp4vHH6Eds3yRfAt71fCQJ8lSznma2N9ux7AB62nvVx7I7XU2IRl0DiHttnjdo9l+scx8oXH3LPO1uyNTh7w2doLHXySMuWOtyudWut6J8LjVc/BMXlpJ2TwOyyMPg4c2OHNp4H18QF5Zpq7Y7of2EbJReJGtVHd4WKy0uH1E8JDZGBmUkBw1ka06HQ6Ero7O4wyrpoaiPzZGg25tPBzT2hwI8FwN7n6pq+6P8Vi5tcf6iT9y+T+XJUX5V8U/wAZn8GP/ZXxspWvnoqSaQ3kkgie8gAXc9gJ0HDUrKC1NsF+raD91p/w2rZra4xitqwVVSbzk7yIi5xeFAtt951PROdDE3p6gec0GzGHqe/XX5IBPXZfd7e17qGmbHC61RPcNPNjB57x26gDtN+SzuT/AN/3W7S6VTW+XRVZZjhExxTedicxPw/RN+LExrR9ogv/AJlyhthiF7+/an+M/wC6672xu7CqrWNme4U8DtWuc0ue8dbWXHkn4xI5WBCmbtyFPbSrmzdZZGR6rX9q1St08Ht4/QrUZvkhGEb1MShIzStnZzbKxvDsewNdftJPcrd2I3h02IfB/mai1zE4g3txMbvTHZoey2qpvbPd5VYeOkdaanvbpWAjLfQdIw3LLnmCR2i9lFIJnMc17HFr2kFrmmxBHAg8ikqKro5j/wBBTlF4ZsBFFd2+1P8AaFG2R1hNGckwHDMBo4DkHAg9huOSlLnAAk6AcSuTKLi3FmhPKyeLGcXhpYnTTvDI28SeZ5AAauceQGqpvaTfNUPJbRxiFmtpJAHyHtDfMZ3HMotvD2tfiFS5wJ97xktgbytw6Qj4zuPYLDrXEwXCJqqZsMDC+R3IaAAcXOJ0a0X4n7yunTpIxjus7/YonY28ROlUbcYk83dWz3+S/IPUwAJT7cYkw3bWz/WfnHqeCFYWF7kRlBqaoh/NsLBYdmZ+ru/KExTcj5JNNVEv5NmYLHszs83vylT8fT5xx+h5sn2crZ7fJVRkCrY2dnNzQI5e/TyHd1m96uXZ/HIKyFs1O/Ow6HSxa4cWuB1BF/8AoKz/AIBu5rJ6x1NKx0LY7GaQi7Qw8OjPB5dY2t234ELQ2EYXFTQshhYGRsFmge0k8yTqSdSSsmrVSxs7+nRZXu9T2LPNbvTxNskjRMyzXvA+Bj4BxA5di0MsiYn+em+kk/rK90UIyctyyeWtrGC/t0W01TXQVD6lwc5koa2zWt0yNPLtKnqqr3Pv6NV/Tj8NqtUlUahJWtIsh5UePF8UhponTTvEcbeLj7AANXE8gNSqc2l3zTPLm0UYiZwEkgDpD2hnmt8cyjG8na52IVTsrj72iJbC3kbaGQ9Zdy6m27bx/BcImq5mwwML5HcuAAHFzj6LRfj2gcSAt1GkjGO6z/wpnY28ROnU7c4k83dWz3+S7ox6owAv0odvsTiN21kp7HlsoP8AEB9in+GbkG5B74qnZ+YiY0NHZmfcu77DuXK2p3OzQRukpZenDRcxuaGyWHHKRo89lgeq/BTV2nb28foebZ9kh2I3uNne2Gta2KRxAbK24jJPAOBJMZPXcjuXW2iikdPPYZpBnIDiBaHoospjBBzDP0hymwc4EEgWtGd3e6q+WoxBumhZTn2Gb/09fUrenpWPAD2NcBwDmg27r8FiudcJ/J/Ytjua5ID0tZr70JNNc9GSH6tv6OnmXvltply20RWIiq8X6Etpk7aavNRV1UxN+kmkI+bmIaPBoA8FN9xuANnqpKiQXbTBuQHh0kl7O+qGnxcDyVcSxlrnNPFpIPeDYq5vc+Tt6KtZ6Qkid4OaQPawrqal7aXgz18z5LbREXFNRytqMEjrKWWnkGj2nKebXjVrh2g2KylJGWktcLOaSCOog2I9a2Esj4xMH1FQ9vmummc3udI4j2FdLQSfzIouXRcW4DES6nqoCfzUjHt7BMCLD60bj9ZSbe5+qavuj/FYoR7nphz155ZaceN5j/3vU33ufqmr7o/xWKq1Y1X3X8El/tma1qbYL9W0H7rT/htWWVqbYL9W0H7rT/htV+v8q/MhT6neREXLNBnHfHiJlxSZt/JhbHG37Ief5pCPBc/dxgLa3EIYni8TbySDrZHbyT2FxaD2EpvMYRitcD/iA+BjYR7Cu9uKmDcScDxdTyBveHxu+4H1LtN7dPle38GXuZf4FtBwX1EXFNR+VTTtkY5j2hzHgtc0i4LXCxBHMELK21eEe9Kypp+IjeQ2/HI4BzL9uRzVq5Zp3syh2LVluRiHi2GMH26eC36Bve19Cm5cHc3DYgWV00Poywk/WicMv8r3qz96OImDC6tzTZzmiMW4/CuDDbwcT4KodyrCcVjt6MUxPdYD73BWdvrYThUpHKSAnu6Ro+8he3xXxMfsIeQzstDbmcAbT0DJiB0tT8I53PJr0bR2ZfK73FZ5WpdgJg/DaEt4e94h4taGkesFXa6TUEvqQpXJ31C6zelhkUkkb5Xh8bnMcBDMbOYS0i4bY6hTRZM2ncPftZ+81H4r1j0tEbW1Itsk4ovr8rWFf4z/AOBN/wCq7mzG11LX9J72e53RZM92PZbPmt5wF/NKywrf9z152Id1N/rq+/SQhW5LJGFjbwXKsiYn+em+kk/rK12siYn+em+kk/rKf6f3L7Hl3SLm9z7+jVf04/DapfvJxAwYZWPaSHGPI0jQgykR3HaM9/BRD3Pv6NV/Tj8Nq7++VhOE1FuToCe4TMVVizqcP3X8E15DOIWgtymBNhoBOW/C1JLiefRtJaxt+qwzfXWfVp/drM1+F0JbqBCxpt8ZnkOH2mlatc2q0vqVUrkkqIi5JpCIiAIiIDMe8vBTS4jUNtZkjjNGetspLjbufmb4L+N321Jw+rbKQTE8ZJmjjkJvmHymnXtFxzV5bxtjG4jAA0htRHcxPPDXix1vRdYa8iAew5yxPDpaeR0U8bo5W8WuGveDwcO0XBXZosjdXtffqZZxcZZRdm93Hs2HU89HUODXztAkhlc246OS7SWEHiNWngR2Krdndoaw1dIDV1JaaiAEGomIIMrQQQXWIIPBR0PNi25yk3IubEjQEjhe3NGOIIIJBBBBBsQRwII4FTroUIbezx2NvJoHept1HSQyU8Lw6rkaW2ab9E1w1e7qdY+SONyDwCz4AvpPEnidSe08yp1u43eyVz2zTNLKNpBJOhlt6LPk9bvAa6jyEIaeHLPW3NllblMGMGHiRws6oeZfqWDWeBAzfXXv3ufqmr7o/wAVilzGAAAAAAWAGgAHIBRHe5+qavuj/FYuXGbncpP1Ze1iODNa1NsH+rcP/daf8NqyyvQyulAAEsgA0AEjwAOoAHRdTUUeKks4M8J7TXiLIn9ozf40v8R/+6svcPVSPrKgPe9w6Dg57nftG9ZWGzRuEXLPRdG3Lxg8+/bBjHWR1IHkTsDSbftItNT2sy2+YepQLAsVkpaiGoj8+JwcAeBHBzT2FpI8Vp/anZ+Kupn08vB2rXDix4817e0e0Ejms0bT7N1FDMYqhtuOR4vkeOtp+8cRzWnSWxnDY+1+xXZFp7kaV2Y2kp66ESwPB4Z2G2djvivbyPbwPEXXYWQqOrkieHxPfG8cHMc5ru67Tw7F3Hbd4mRl9+zW72g/aAze1VT0Dz8r4JK5epf2222EGHwlzyHTEHoor+U93LuYDxd/5sFmSsqnyyPkkN3yOc9x63OJJ9pX8zzOe4ve5z3ni5zi5x73HUrvbF7Hz4jKGxgthB+EmI8lo5gfGf1NHjYLTVTGiLbf5shKTm8In24LBTeorHDSwhjPXqHSHuuGDwKs7azCffdHU0/OSNwaTyfxaftAL04NhcVLBHBC3LHG2zRz6ySeZJJJPMkr2rl22udm9fY0RjhYMevYWktcC1wJDgdCCDYgjkQdFa25vbiOBvvKpcGMLi6B7jZoLjd0bj6NzqCeZI6l7N7O7t73vraRhc52s8TRdxI/aMHM9bRqeI1uqbXVzDUV/wCcGfmuRsQFfLLKmGbVVtO0NhqpmMHBubM0dzXXA8F9xHayunGWWrmc08W5y1p72ssCsfwEs9lnjI/XbxwOJVxBuOnk4d6sH3PXnYh3U3+uqgAVw+56Yf7+6xyn3uAbGxI6a4B4Ei49YWrUrFDX5fuiuvmZcayJif56b6ST+srXayJif56b6ST+srP/AKf3L7E7ukXN7n39Gq/px+G1WFtLhYqqSop726WN7QepxHknwdY+Cr33Pv6NV/Tj8NqtVZ9S8XNosh5UY+micxzmPBa9pLXNPEOabEHuIsrT3MbaxwXoqhwaxzi6F5NmhzvOjJ5XOoPWSOYXT3tbvHyudW0jczyPhom8XWH5xg5usNW87XGt70s4cQe0EH2ghdJOGor/AM4KOa5GxF4MbxeGkhfNO8MjaPEnk1o9Jx5ALMuHbXV8DQyGrmawcG5swA6gHg5R3Lw4pi09Q4OnmklcOBe4ut80cG+CyrQPPL4LHcsGl9kdr6bEI80LrPaBnidYPZfrHMfKGn3KQLJ+zMVU6piFFn9838gsNiOsuPAM676da1Rh7JBFGJnNdKGtzuaMrS62pAJ0F1RqaFU+H2SrnuR6ERFlLAuZjmAU1YzJUwtkHK4s5vzXizmnuIXTReptPKBQ+9Ld/TUEDJ4Hy+XKGZHua5oBa91wbZvR5kqvcKpRLPBESQJJYoyRxAe9rSRfnqrw38tvQw/vDfw5VTezcX98o9f/AJFP+KxdjTTlKrLfJlmkpl74Fusw6nIcY3TvHAzODh9gAMPiCps0W0HBfUXJnOU3mTyaUkugufj+Dx1cElPNm6N+XNlNj5Lg4WPeAugiim08o9K+/I7hv+f/ABf+E/I7hv8An/xf+FYKK34i38TI7I+xX35HcN/z/wCL/wALtbK7C0lBI+Sn6TM9uQ535ha4PC3WFJ0XkrrJLDbCil6BebEcPinYY5o2SRni17Q4eo8+1elFUngkVtim5mhkN4XzQdgcJG//AKAu/mXLG45l/wBMfb6Ft/6lbqK9aq1f8iHhx9ivMI3PYfEQZTLUEa2e7Kz7MYFx2EkKe0lKyJjWRsaxjRZrWtDWgdQA0C/ZFXOyc/M8kkkugiIoHoUY2j2BoK0l8sOWU8ZIyWPPa62jz84FSdFKMnF5i8HjSfZU1RuQhJ+Dq5QOp0bHe0ZV8h3Hw+nVykfJjY32kuVtIrvirfxEfDj7EGwndRhsJBdG6dw5zPLh4sbZh8QVNYIWsaGsaGtGga0AADsA0C/RFVOyU/M8kkkugoDNuiw5znOPTXcS4/C8ybnl2qfIkLJQ8rwGk+zh7KbK0+HskZT58r3ZnZ3ZjcADTTqC7iIoyk5PLPego1tJsJQ1pLpoQJD+0jJY/wASNH/WBUlRexk4vKeDxrJU9TuQgJ+Dq5Wjqcxj/aMq/Sh3JUwIMtTM8dTWsjv3k5j6laiK74q38RHw4+xytn9naWiZkpomxg+cdS53znuu53iV1URUNtvLJhEReA//2Q=="/>
          <p:cNvSpPr>
            <a:spLocks noChangeAspect="1" noChangeArrowheads="1"/>
          </p:cNvSpPr>
          <p:nvPr/>
        </p:nvSpPr>
        <p:spPr bwMode="auto">
          <a:xfrm>
            <a:off x="612775" y="2345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37" y="3653569"/>
            <a:ext cx="7355164" cy="113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220868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47"/>
          <p:cNvSpPr>
            <a:spLocks noGrp="1"/>
          </p:cNvSpPr>
          <p:nvPr>
            <p:ph type="sldNum" sz="quarter" idx="4294967295"/>
          </p:nvPr>
        </p:nvSpPr>
        <p:spPr>
          <a:xfrm>
            <a:off x="225425" y="5027841"/>
            <a:ext cx="536781" cy="273844"/>
          </a:xfrm>
          <a:prstGeom prst="rect">
            <a:avLst/>
          </a:prstGeom>
        </p:spPr>
        <p:txBody>
          <a:bodyPr/>
          <a:lstStyle/>
          <a:p>
            <a:fld id="{028CECAA-BC25-4A20-A0F9-51550891048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6" name="Title 1"/>
          <p:cNvSpPr>
            <a:spLocks noGrp="1"/>
          </p:cNvSpPr>
          <p:nvPr>
            <p:ph type="title"/>
          </p:nvPr>
        </p:nvSpPr>
        <p:spPr>
          <a:xfrm>
            <a:off x="225426" y="11385"/>
            <a:ext cx="8695055" cy="58102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Коммутатор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BlackDiamond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X8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7708530" y="575597"/>
            <a:ext cx="350598" cy="3112925"/>
            <a:chOff x="8121501" y="1213828"/>
            <a:chExt cx="638421" cy="3605451"/>
          </a:xfrm>
        </p:grpSpPr>
        <p:sp>
          <p:nvSpPr>
            <p:cNvPr id="33" name="Rectangle 32"/>
            <p:cNvSpPr/>
            <p:nvPr/>
          </p:nvSpPr>
          <p:spPr>
            <a:xfrm rot="16200000">
              <a:off x="6813285" y="2872642"/>
              <a:ext cx="3605450" cy="2878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Non-XL</a:t>
              </a:r>
              <a:endParaRPr lang="en-US" sz="1400" dirty="0"/>
            </a:p>
          </p:txBody>
        </p:sp>
        <p:sp>
          <p:nvSpPr>
            <p:cNvPr id="36" name="Rectangle 35"/>
            <p:cNvSpPr/>
            <p:nvPr/>
          </p:nvSpPr>
          <p:spPr>
            <a:xfrm rot="16200000">
              <a:off x="7652536" y="1695052"/>
              <a:ext cx="1244146" cy="28169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/>
                <a:t>10G</a:t>
              </a:r>
              <a:endParaRPr lang="en-US" sz="1400" dirty="0"/>
            </a:p>
          </p:txBody>
        </p:sp>
        <p:sp>
          <p:nvSpPr>
            <p:cNvPr id="38" name="Rectangle 37"/>
            <p:cNvSpPr/>
            <p:nvPr/>
          </p:nvSpPr>
          <p:spPr>
            <a:xfrm rot="16200000">
              <a:off x="7640277" y="3151743"/>
              <a:ext cx="1244146" cy="28169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/>
                <a:t>4</a:t>
              </a:r>
              <a:r>
                <a:rPr lang="en-US" sz="1400" dirty="0" smtClean="0"/>
                <a:t>0G</a:t>
              </a:r>
              <a:endParaRPr lang="en-US" sz="1400" dirty="0"/>
            </a:p>
          </p:txBody>
        </p:sp>
        <p:sp>
          <p:nvSpPr>
            <p:cNvPr id="39" name="Rectangle 38"/>
            <p:cNvSpPr/>
            <p:nvPr/>
          </p:nvSpPr>
          <p:spPr>
            <a:xfrm rot="16200000">
              <a:off x="7913958" y="4334258"/>
              <a:ext cx="704824" cy="26521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/>
                <a:t>100G</a:t>
              </a:r>
              <a:endParaRPr lang="en-US" sz="1400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708529" y="3904875"/>
            <a:ext cx="350599" cy="1146866"/>
            <a:chOff x="8121501" y="5038160"/>
            <a:chExt cx="638422" cy="1499267"/>
          </a:xfrm>
        </p:grpSpPr>
        <p:sp>
          <p:nvSpPr>
            <p:cNvPr id="42" name="Rectangle 41"/>
            <p:cNvSpPr/>
            <p:nvPr/>
          </p:nvSpPr>
          <p:spPr>
            <a:xfrm rot="16200000">
              <a:off x="7861103" y="5637903"/>
              <a:ext cx="1498563" cy="29907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XL</a:t>
              </a:r>
              <a:endParaRPr lang="en-US" sz="1400" dirty="0"/>
            </a:p>
          </p:txBody>
        </p:sp>
        <p:sp>
          <p:nvSpPr>
            <p:cNvPr id="44" name="Rectangle 43"/>
            <p:cNvSpPr/>
            <p:nvPr/>
          </p:nvSpPr>
          <p:spPr>
            <a:xfrm rot="16200000">
              <a:off x="7901698" y="6052406"/>
              <a:ext cx="704824" cy="26521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/>
                <a:t>100G</a:t>
              </a:r>
              <a:endParaRPr lang="en-US" sz="1400" dirty="0"/>
            </a:p>
          </p:txBody>
        </p:sp>
        <p:sp>
          <p:nvSpPr>
            <p:cNvPr id="45" name="Rectangle 44"/>
            <p:cNvSpPr/>
            <p:nvPr/>
          </p:nvSpPr>
          <p:spPr>
            <a:xfrm rot="16200000">
              <a:off x="7901698" y="5282760"/>
              <a:ext cx="704824" cy="26521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 smtClean="0"/>
                <a:t>40G</a:t>
              </a:r>
              <a:endParaRPr lang="en-US" sz="1400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702785" y="634955"/>
            <a:ext cx="3844696" cy="4504858"/>
            <a:chOff x="2838966" y="1227004"/>
            <a:chExt cx="5185217" cy="5451023"/>
          </a:xfrm>
        </p:grpSpPr>
        <p:pic>
          <p:nvPicPr>
            <p:cNvPr id="67" name="Picture 66" descr="BDXA_40G12X_front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12136" y="2433174"/>
              <a:ext cx="3770846" cy="9804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47" name="Straight Connector 46"/>
            <p:cNvCxnSpPr/>
            <p:nvPr/>
          </p:nvCxnSpPr>
          <p:spPr>
            <a:xfrm flipH="1">
              <a:off x="2892851" y="1564376"/>
              <a:ext cx="1175120" cy="1359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2892851" y="3058870"/>
              <a:ext cx="1175119" cy="4674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2853705" y="3817996"/>
              <a:ext cx="113316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76" idx="1"/>
            </p:cNvCxnSpPr>
            <p:nvPr/>
          </p:nvCxnSpPr>
          <p:spPr>
            <a:xfrm flipH="1" flipV="1">
              <a:off x="2838967" y="4126817"/>
              <a:ext cx="1097323" cy="3785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 flipV="1">
              <a:off x="2838966" y="4455190"/>
              <a:ext cx="1147907" cy="9487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 flipV="1">
              <a:off x="2838967" y="4796983"/>
              <a:ext cx="1244547" cy="13693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/>
            <p:cNvSpPr/>
            <p:nvPr/>
          </p:nvSpPr>
          <p:spPr>
            <a:xfrm>
              <a:off x="4202534" y="3116605"/>
              <a:ext cx="2918572" cy="3724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400" b="1" dirty="0" smtClean="0">
                  <a:solidFill>
                    <a:prstClr val="black"/>
                  </a:solidFill>
                </a:rPr>
                <a:t>12-Port </a:t>
              </a:r>
              <a:r>
                <a:rPr lang="en-US" sz="1400" b="1" dirty="0">
                  <a:solidFill>
                    <a:prstClr val="black"/>
                  </a:solidFill>
                </a:rPr>
                <a:t>4</a:t>
              </a:r>
              <a:r>
                <a:rPr lang="en-US" sz="1400" b="1" dirty="0" smtClean="0">
                  <a:solidFill>
                    <a:prstClr val="black"/>
                  </a:solidFill>
                </a:rPr>
                <a:t>0GbE QSFP+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078958" y="2357308"/>
              <a:ext cx="3072034" cy="3724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400" b="1" dirty="0" smtClean="0">
                  <a:solidFill>
                    <a:prstClr val="black"/>
                  </a:solidFill>
                </a:rPr>
                <a:t>48-Port 10GbE SFP+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267577" y="3859291"/>
              <a:ext cx="2847094" cy="3724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400" b="1" dirty="0" smtClean="0">
                  <a:solidFill>
                    <a:prstClr val="black"/>
                  </a:solidFill>
                </a:rPr>
                <a:t>24-Port </a:t>
              </a:r>
              <a:r>
                <a:rPr lang="en-US" sz="1400" b="1" dirty="0">
                  <a:solidFill>
                    <a:prstClr val="black"/>
                  </a:solidFill>
                </a:rPr>
                <a:t>4</a:t>
              </a:r>
              <a:r>
                <a:rPr lang="en-US" sz="1400" b="1" dirty="0" smtClean="0">
                  <a:solidFill>
                    <a:prstClr val="black"/>
                  </a:solidFill>
                </a:rPr>
                <a:t>0GbE QSFP+</a:t>
              </a:r>
            </a:p>
          </p:txBody>
        </p:sp>
        <p:pic>
          <p:nvPicPr>
            <p:cNvPr id="57" name="Picture 56" descr="BDXA_40G12X_front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12138" y="4786053"/>
              <a:ext cx="3770845" cy="98041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8" name="Rectangle 57"/>
            <p:cNvSpPr/>
            <p:nvPr/>
          </p:nvSpPr>
          <p:spPr>
            <a:xfrm>
              <a:off x="4083514" y="5467767"/>
              <a:ext cx="3192161" cy="3724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400" b="1" dirty="0" smtClean="0">
                  <a:solidFill>
                    <a:prstClr val="black"/>
                  </a:solidFill>
                </a:rPr>
                <a:t>12-Port 40GbE-XL QSFP+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650067" y="1568711"/>
              <a:ext cx="4130024" cy="3724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400" b="1" dirty="0" smtClean="0">
                  <a:solidFill>
                    <a:prstClr val="black"/>
                  </a:solidFill>
                </a:rPr>
                <a:t>48-Port 100/1000/10000MbE RJ45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902618" y="6305607"/>
              <a:ext cx="3994349" cy="3724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400" b="1" dirty="0">
                  <a:solidFill>
                    <a:prstClr val="black"/>
                  </a:solidFill>
                </a:rPr>
                <a:t>4</a:t>
              </a:r>
              <a:r>
                <a:rPr lang="en-US" sz="1400" b="1" dirty="0" smtClean="0">
                  <a:solidFill>
                    <a:prstClr val="black"/>
                  </a:solidFill>
                </a:rPr>
                <a:t>-Port 100GbE-XL CFP2</a:t>
              </a:r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3931736" y="1996987"/>
              <a:ext cx="3500561" cy="436187"/>
              <a:chOff x="2360389" y="1062245"/>
              <a:chExt cx="3404160" cy="436187"/>
            </a:xfrm>
          </p:grpSpPr>
          <p:pic>
            <p:nvPicPr>
              <p:cNvPr id="78" name="Picture 77" descr="bdx-8-copper.gif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60389" y="1062245"/>
                <a:ext cx="3404160" cy="43618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50028" y="1062245"/>
                <a:ext cx="2824882" cy="4211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pic>
          <p:nvPicPr>
            <p:cNvPr id="65" name="Picture 64" descr="bdx-8-copper.gi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1736" y="1227004"/>
              <a:ext cx="3500561" cy="4422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9" name="Explosion 1 68"/>
            <p:cNvSpPr/>
            <p:nvPr/>
          </p:nvSpPr>
          <p:spPr>
            <a:xfrm>
              <a:off x="6992052" y="4750023"/>
              <a:ext cx="996286" cy="653924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smtClean="0">
                  <a:solidFill>
                    <a:schemeClr val="tx2">
                      <a:lumMod val="50000"/>
                    </a:schemeClr>
                  </a:solidFill>
                </a:rPr>
                <a:t>16.1</a:t>
              </a:r>
              <a:endParaRPr lang="en-US" sz="8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4238273" y="4643124"/>
              <a:ext cx="2918572" cy="3724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400" b="1" dirty="0">
                  <a:solidFill>
                    <a:prstClr val="black"/>
                  </a:solidFill>
                </a:rPr>
                <a:t>4</a:t>
              </a:r>
              <a:r>
                <a:rPr lang="en-US" sz="1400" b="1" dirty="0" smtClean="0">
                  <a:solidFill>
                    <a:prstClr val="black"/>
                  </a:solidFill>
                </a:rPr>
                <a:t>-Port 100GbE CFP2</a:t>
              </a: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3936290" y="4288844"/>
              <a:ext cx="3500561" cy="462961"/>
              <a:chOff x="812067" y="1373786"/>
              <a:chExt cx="7576577" cy="987276"/>
            </a:xfrm>
          </p:grpSpPr>
          <p:pic>
            <p:nvPicPr>
              <p:cNvPr id="76" name="Picture 75" descr="BDX-100G.gif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12067" y="1373786"/>
                <a:ext cx="7576577" cy="92353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77" name="Picture 2" descr="d:\users\nzahid\AppData\Local\Microsoft\Windows\Temporary Internet Files\Content.Outlook\METU5ZVN\BDXA-100G4X-XL_module (3).jpg"/>
              <p:cNvPicPr>
                <a:picLocks noChangeAspect="1" noChangeArrowheads="1"/>
              </p:cNvPicPr>
              <p:nvPr/>
            </p:nvPicPr>
            <p:blipFill rotWithShape="1"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05" r="5336" b="33049"/>
              <a:stretch/>
            </p:blipFill>
            <p:spPr bwMode="auto">
              <a:xfrm>
                <a:off x="1543255" y="1373786"/>
                <a:ext cx="6114198" cy="9872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2" name="Explosion 1 71"/>
            <p:cNvSpPr/>
            <p:nvPr/>
          </p:nvSpPr>
          <p:spPr>
            <a:xfrm>
              <a:off x="6992052" y="3938765"/>
              <a:ext cx="996287" cy="653924"/>
            </a:xfrm>
            <a:prstGeom prst="irregularSeal1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smtClean="0">
                  <a:solidFill>
                    <a:schemeClr val="tx2">
                      <a:lumMod val="50000"/>
                    </a:schemeClr>
                  </a:solidFill>
                </a:rPr>
                <a:t>15.5</a:t>
              </a:r>
              <a:endParaRPr lang="en-US" sz="8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cxnSp>
          <p:nvCxnSpPr>
            <p:cNvPr id="73" name="Straight Connector 72"/>
            <p:cNvCxnSpPr/>
            <p:nvPr/>
          </p:nvCxnSpPr>
          <p:spPr>
            <a:xfrm flipH="1">
              <a:off x="2892851" y="2323096"/>
              <a:ext cx="1107628" cy="9694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4" name="Picture 3" descr="\\vmware-host\Shared Folders\Desktop\Screen Shot 2014-03-21 at 12.08.25 PM.png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4134" y="5791573"/>
              <a:ext cx="3746788" cy="69466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5" name="Explosion 1 74"/>
            <p:cNvSpPr/>
            <p:nvPr/>
          </p:nvSpPr>
          <p:spPr>
            <a:xfrm>
              <a:off x="7027896" y="5584752"/>
              <a:ext cx="996287" cy="653924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smtClean="0">
                  <a:solidFill>
                    <a:schemeClr val="tx2">
                      <a:lumMod val="50000"/>
                    </a:schemeClr>
                  </a:solidFill>
                </a:rPr>
                <a:t>16.1</a:t>
              </a:r>
              <a:endParaRPr lang="en-US" sz="8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pic>
          <p:nvPicPr>
            <p:cNvPr id="68" name="Picture 67" descr="BDXA_40G24X_front.png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01149" y="3244612"/>
              <a:ext cx="3770845" cy="9804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40" name="Picture 39" descr="BlackDiamondX8_Top_Front_Down_NoCover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2206" y="575598"/>
            <a:ext cx="3368675" cy="4397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225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54"/>
            <a:ext cx="9144000" cy="3979069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5899" y="104775"/>
            <a:ext cx="9108101" cy="5810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3200" dirty="0" smtClean="0">
                <a:solidFill>
                  <a:srgbClr val="777777"/>
                </a:solidFill>
                <a:latin typeface="BlairMdITC TT-Medium"/>
                <a:cs typeface="BlairMdITC TT-Medium"/>
              </a:rPr>
              <a:t>Московский </a:t>
            </a:r>
            <a:r>
              <a:rPr lang="en-US" sz="3200" dirty="0" smtClean="0">
                <a:solidFill>
                  <a:srgbClr val="777777"/>
                </a:solidFill>
                <a:latin typeface="BlairMdITC TT-Medium"/>
                <a:cs typeface="BlairMdITC TT-Medium"/>
              </a:rPr>
              <a:t>Internet </a:t>
            </a:r>
            <a:r>
              <a:rPr lang="en-US" sz="3200" dirty="0">
                <a:solidFill>
                  <a:srgbClr val="777777"/>
                </a:solidFill>
                <a:latin typeface="BlairMdITC TT-Medium"/>
                <a:cs typeface="BlairMdITC TT-Medium"/>
              </a:rPr>
              <a:t>Exchange</a:t>
            </a:r>
            <a:endParaRPr lang="ru-RU" sz="3200" dirty="0">
              <a:solidFill>
                <a:srgbClr val="777777"/>
              </a:solidFill>
              <a:latin typeface="BlairMdITC TT-Medium"/>
              <a:cs typeface="BlairMdITC TT-Medium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18808" y="1587898"/>
            <a:ext cx="2717002" cy="3375686"/>
          </a:xfrm>
          <a:prstGeom prst="roundRect">
            <a:avLst>
              <a:gd name="adj" fmla="val 5149"/>
            </a:avLst>
          </a:prstGeom>
          <a:solidFill>
            <a:schemeClr val="bg2">
              <a:lumMod val="90000"/>
              <a:alpha val="88000"/>
            </a:schemeClr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48032" y="1641477"/>
            <a:ext cx="2489508" cy="935831"/>
          </a:xfrm>
          <a:prstGeom prst="roundRect">
            <a:avLst>
              <a:gd name="adj" fmla="val 9033"/>
            </a:avLst>
          </a:prstGeom>
          <a:solidFill>
            <a:schemeClr val="bg1"/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48033" y="2684993"/>
            <a:ext cx="2587777" cy="137107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К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рупнейшая точка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обмена трафиком,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4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место в мире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Продукты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BD X8,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Х670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V</a:t>
            </a: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Проект: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IX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Конкуренты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Force10, Brocade,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Huawei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887" y="1862667"/>
            <a:ext cx="2286001" cy="38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16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pEpCh18D8TGeij7fyGhgl"/>
  <p:tag name="DVSHEQ" val="-51471839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OAiMIVTgR4Sq21cDnlSzV"/>
  <p:tag name="DVSHEQ" val="13128126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tgfwnS1qDz7DfdxsecPyL"/>
  <p:tag name="DVSHEQ" val="12819363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1586316233,D:\-Data\My Documents\Extreme\education\Marketing Breeze Presentations\Services\Selling Services MM.ppc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2006/documentManagement/types"/>
    <ds:schemaRef ds:uri="http://www.w3.org/XML/1998/namespace"/>
    <ds:schemaRef ds:uri="http://schemas.microsoft.com/sharepoint/v3/fields"/>
    <ds:schemaRef ds:uri="http://schemas.microsoft.com/office/infopath/2007/PartnerControls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17364</TotalTime>
  <Words>1802</Words>
  <Application>Microsoft Macintosh PowerPoint</Application>
  <PresentationFormat>On-screen Show (16:9)</PresentationFormat>
  <Paragraphs>343</Paragraphs>
  <Slides>30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Visio</vt:lpstr>
      <vt:lpstr>PowerPoint Presentation</vt:lpstr>
      <vt:lpstr>PowerPoint Presentation</vt:lpstr>
      <vt:lpstr>PowerPoint Presentation</vt:lpstr>
      <vt:lpstr>Оптические коммутаторы Summit X440</vt:lpstr>
      <vt:lpstr>Коммутатор Summit X670</vt:lpstr>
      <vt:lpstr>Коммутатор Summit X670-G2-72x</vt:lpstr>
      <vt:lpstr>Коммутатор Summit X770</vt:lpstr>
      <vt:lpstr>Коммутатор BlackDiamond X8</vt:lpstr>
      <vt:lpstr>Московский Internet Exchange</vt:lpstr>
      <vt:lpstr>PowerPoint Presentation</vt:lpstr>
      <vt:lpstr>PowerPoint Presentation</vt:lpstr>
      <vt:lpstr>Дилемма традиционных сетей</vt:lpstr>
      <vt:lpstr>PowerPoint Presentation</vt:lpstr>
      <vt:lpstr>PowerPoint Presentation</vt:lpstr>
      <vt:lpstr>Топология типа «Звезда»</vt:lpstr>
      <vt:lpstr>Топология типа «Кольцо»</vt:lpstr>
      <vt:lpstr>Проблема Масштабирования</vt:lpstr>
      <vt:lpstr>Что такое OpenFlow?</vt:lpstr>
      <vt:lpstr>Новый Открытый Интерфейс для SDN</vt:lpstr>
      <vt:lpstr>Что может делать SDN и OpenFlow?</vt:lpstr>
      <vt:lpstr>PowerPoint Presentation</vt:lpstr>
      <vt:lpstr>Центры Глобальной Технической Поддержки</vt:lpstr>
      <vt:lpstr>PowerPoint Presentation</vt:lpstr>
      <vt:lpstr>ExtremeXOS 15.4.1 Service Provider Features  </vt:lpstr>
      <vt:lpstr>ExtremeXOS 15.5.1 Common Infrastructure Features</vt:lpstr>
      <vt:lpstr>ExtremeXOS 15.5.1: Service Provider Features</vt:lpstr>
      <vt:lpstr>ExtremeXOS 15.5.1: Common Infrastructure Features</vt:lpstr>
      <vt:lpstr>ExtremeXOS 15.4.1 Service Provider Features  </vt:lpstr>
      <vt:lpstr>Гибкая настройка сервисов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Admin</cp:lastModifiedBy>
  <cp:revision>795</cp:revision>
  <cp:lastPrinted>2014-01-24T15:08:09Z</cp:lastPrinted>
  <dcterms:created xsi:type="dcterms:W3CDTF">2010-04-12T23:12:02Z</dcterms:created>
  <dcterms:modified xsi:type="dcterms:W3CDTF">2014-05-21T09:44:59Z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