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307" r:id="rId2"/>
    <p:sldId id="414" r:id="rId3"/>
    <p:sldId id="415" r:id="rId4"/>
    <p:sldId id="416" r:id="rId5"/>
    <p:sldId id="437" r:id="rId6"/>
    <p:sldId id="442" r:id="rId7"/>
    <p:sldId id="439" r:id="rId8"/>
    <p:sldId id="440" r:id="rId9"/>
    <p:sldId id="445" r:id="rId10"/>
    <p:sldId id="443" r:id="rId11"/>
    <p:sldId id="444" r:id="rId12"/>
    <p:sldId id="446" r:id="rId13"/>
    <p:sldId id="441" r:id="rId14"/>
    <p:sldId id="482" r:id="rId15"/>
    <p:sldId id="452" r:id="rId16"/>
    <p:sldId id="483" r:id="rId17"/>
    <p:sldId id="485" r:id="rId18"/>
    <p:sldId id="486" r:id="rId19"/>
    <p:sldId id="451" r:id="rId20"/>
    <p:sldId id="447" r:id="rId21"/>
    <p:sldId id="448" r:id="rId22"/>
    <p:sldId id="449" r:id="rId23"/>
    <p:sldId id="450" r:id="rId24"/>
    <p:sldId id="417" r:id="rId25"/>
    <p:sldId id="455" r:id="rId26"/>
    <p:sldId id="454" r:id="rId27"/>
    <p:sldId id="458" r:id="rId28"/>
    <p:sldId id="456" r:id="rId29"/>
    <p:sldId id="457" r:id="rId30"/>
    <p:sldId id="469" r:id="rId31"/>
    <p:sldId id="459" r:id="rId32"/>
    <p:sldId id="461" r:id="rId33"/>
    <p:sldId id="462" r:id="rId34"/>
    <p:sldId id="463" r:id="rId35"/>
    <p:sldId id="464" r:id="rId36"/>
    <p:sldId id="465" r:id="rId37"/>
    <p:sldId id="467" r:id="rId38"/>
    <p:sldId id="519" r:id="rId39"/>
    <p:sldId id="520" r:id="rId40"/>
    <p:sldId id="521" r:id="rId41"/>
    <p:sldId id="522" r:id="rId42"/>
    <p:sldId id="523" r:id="rId43"/>
    <p:sldId id="524" r:id="rId44"/>
    <p:sldId id="525" r:id="rId45"/>
    <p:sldId id="526" r:id="rId46"/>
    <p:sldId id="527" r:id="rId47"/>
    <p:sldId id="528" r:id="rId48"/>
    <p:sldId id="487" r:id="rId49"/>
    <p:sldId id="488" r:id="rId50"/>
    <p:sldId id="489" r:id="rId51"/>
    <p:sldId id="490" r:id="rId52"/>
    <p:sldId id="491" r:id="rId53"/>
    <p:sldId id="492" r:id="rId54"/>
    <p:sldId id="493" r:id="rId55"/>
    <p:sldId id="494" r:id="rId56"/>
    <p:sldId id="495" r:id="rId57"/>
    <p:sldId id="418" r:id="rId58"/>
    <p:sldId id="421" r:id="rId59"/>
    <p:sldId id="436" r:id="rId60"/>
    <p:sldId id="422" r:id="rId61"/>
    <p:sldId id="424" r:id="rId62"/>
    <p:sldId id="428" r:id="rId63"/>
    <p:sldId id="429" r:id="rId64"/>
    <p:sldId id="430" r:id="rId65"/>
    <p:sldId id="431" r:id="rId66"/>
    <p:sldId id="432" r:id="rId67"/>
    <p:sldId id="433" r:id="rId68"/>
    <p:sldId id="434" r:id="rId69"/>
    <p:sldId id="435" r:id="rId70"/>
    <p:sldId id="518" r:id="rId71"/>
    <p:sldId id="497" r:id="rId72"/>
    <p:sldId id="499" r:id="rId73"/>
    <p:sldId id="500" r:id="rId74"/>
    <p:sldId id="501" r:id="rId75"/>
    <p:sldId id="502" r:id="rId76"/>
    <p:sldId id="503" r:id="rId77"/>
    <p:sldId id="505" r:id="rId78"/>
    <p:sldId id="506" r:id="rId79"/>
    <p:sldId id="507" r:id="rId80"/>
    <p:sldId id="508" r:id="rId81"/>
    <p:sldId id="509" r:id="rId82"/>
    <p:sldId id="510" r:id="rId83"/>
    <p:sldId id="511" r:id="rId84"/>
    <p:sldId id="512" r:id="rId85"/>
    <p:sldId id="513" r:id="rId86"/>
    <p:sldId id="514" r:id="rId87"/>
    <p:sldId id="515" r:id="rId88"/>
    <p:sldId id="516" r:id="rId89"/>
    <p:sldId id="517" r:id="rId90"/>
    <p:sldId id="419" r:id="rId91"/>
    <p:sldId id="479" r:id="rId92"/>
    <p:sldId id="480" r:id="rId93"/>
    <p:sldId id="420" r:id="rId94"/>
    <p:sldId id="471" r:id="rId95"/>
    <p:sldId id="472" r:id="rId96"/>
    <p:sldId id="473" r:id="rId97"/>
    <p:sldId id="475" r:id="rId98"/>
    <p:sldId id="476" r:id="rId99"/>
    <p:sldId id="477" r:id="rId100"/>
    <p:sldId id="478" r:id="rId101"/>
    <p:sldId id="282" r:id="rId10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sics" id="{BBEEEF00-7ECE-4FDB-A9FB-FDEDCAC6EBB6}">
          <p14:sldIdLst>
            <p14:sldId id="307"/>
            <p14:sldId id="414"/>
            <p14:sldId id="415"/>
            <p14:sldId id="416"/>
            <p14:sldId id="437"/>
            <p14:sldId id="442"/>
            <p14:sldId id="439"/>
            <p14:sldId id="440"/>
            <p14:sldId id="445"/>
            <p14:sldId id="443"/>
            <p14:sldId id="444"/>
            <p14:sldId id="446"/>
            <p14:sldId id="441"/>
            <p14:sldId id="482"/>
            <p14:sldId id="452"/>
            <p14:sldId id="483"/>
            <p14:sldId id="485"/>
            <p14:sldId id="486"/>
            <p14:sldId id="451"/>
            <p14:sldId id="447"/>
            <p14:sldId id="448"/>
            <p14:sldId id="449"/>
            <p14:sldId id="450"/>
            <p14:sldId id="417"/>
            <p14:sldId id="455"/>
            <p14:sldId id="454"/>
            <p14:sldId id="458"/>
            <p14:sldId id="456"/>
            <p14:sldId id="457"/>
            <p14:sldId id="469"/>
            <p14:sldId id="459"/>
            <p14:sldId id="461"/>
            <p14:sldId id="462"/>
            <p14:sldId id="463"/>
            <p14:sldId id="464"/>
            <p14:sldId id="465"/>
            <p14:sldId id="467"/>
            <p14:sldId id="519"/>
            <p14:sldId id="520"/>
            <p14:sldId id="521"/>
            <p14:sldId id="522"/>
            <p14:sldId id="523"/>
            <p14:sldId id="524"/>
            <p14:sldId id="525"/>
            <p14:sldId id="526"/>
            <p14:sldId id="527"/>
            <p14:sldId id="528"/>
            <p14:sldId id="487"/>
            <p14:sldId id="488"/>
            <p14:sldId id="489"/>
            <p14:sldId id="490"/>
            <p14:sldId id="491"/>
            <p14:sldId id="492"/>
            <p14:sldId id="493"/>
            <p14:sldId id="494"/>
            <p14:sldId id="495"/>
            <p14:sldId id="418"/>
            <p14:sldId id="421"/>
            <p14:sldId id="436"/>
            <p14:sldId id="422"/>
            <p14:sldId id="424"/>
            <p14:sldId id="428"/>
            <p14:sldId id="429"/>
            <p14:sldId id="430"/>
            <p14:sldId id="431"/>
            <p14:sldId id="432"/>
            <p14:sldId id="433"/>
            <p14:sldId id="434"/>
            <p14:sldId id="435"/>
            <p14:sldId id="518"/>
            <p14:sldId id="497"/>
            <p14:sldId id="499"/>
            <p14:sldId id="500"/>
            <p14:sldId id="501"/>
            <p14:sldId id="502"/>
            <p14:sldId id="503"/>
            <p14:sldId id="505"/>
            <p14:sldId id="506"/>
            <p14:sldId id="507"/>
            <p14:sldId id="508"/>
            <p14:sldId id="509"/>
            <p14:sldId id="510"/>
            <p14:sldId id="511"/>
            <p14:sldId id="512"/>
            <p14:sldId id="513"/>
            <p14:sldId id="514"/>
            <p14:sldId id="515"/>
            <p14:sldId id="516"/>
            <p14:sldId id="517"/>
            <p14:sldId id="419"/>
            <p14:sldId id="479"/>
            <p14:sldId id="480"/>
            <p14:sldId id="420"/>
            <p14:sldId id="471"/>
            <p14:sldId id="472"/>
            <p14:sldId id="473"/>
            <p14:sldId id="475"/>
            <p14:sldId id="476"/>
            <p14:sldId id="477"/>
            <p14:sldId id="478"/>
            <p14:sldId id="282"/>
          </p14:sldIdLst>
        </p14:section>
      </p14:sectionLst>
    </p:ext>
    <p:ext uri="{EFAFB233-063F-42B5-8137-9DF3F51BA10A}">
      <p15:sldGuideLst xmlns:p15="http://schemas.microsoft.com/office/powerpoint/2012/main">
        <p15:guide id="1" orient="horz" pos="2160">
          <p15:clr>
            <a:srgbClr val="A4A3A4"/>
          </p15:clr>
        </p15:guide>
        <p15:guide id="2" orient="horz" pos="834">
          <p15:clr>
            <a:srgbClr val="A4A3A4"/>
          </p15:clr>
        </p15:guide>
        <p15:guide id="3" orient="horz" pos="3864">
          <p15:clr>
            <a:srgbClr val="A4A3A4"/>
          </p15:clr>
        </p15:guide>
        <p15:guide id="4" pos="3839">
          <p15:clr>
            <a:srgbClr val="A4A3A4"/>
          </p15:clr>
        </p15:guide>
        <p15:guide id="5" pos="389">
          <p15:clr>
            <a:srgbClr val="A4A3A4"/>
          </p15:clr>
        </p15:guide>
        <p15:guide id="6" pos="7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79"/>
    <a:srgbClr val="009ADD"/>
    <a:srgbClr val="8DC1EB"/>
    <a:srgbClr val="231F20"/>
    <a:srgbClr val="C5093B"/>
    <a:srgbClr val="C8DFF4"/>
    <a:srgbClr val="DBE9F8"/>
    <a:srgbClr val="B5D5F1"/>
    <a:srgbClr val="A1CBEE"/>
    <a:srgbClr val="77B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92" autoAdjust="0"/>
    <p:restoredTop sz="94800" autoAdjust="0"/>
  </p:normalViewPr>
  <p:slideViewPr>
    <p:cSldViewPr snapToGrid="0">
      <p:cViewPr varScale="1">
        <p:scale>
          <a:sx n="82" d="100"/>
          <a:sy n="82" d="100"/>
        </p:scale>
        <p:origin x="1099" y="62"/>
      </p:cViewPr>
      <p:guideLst>
        <p:guide orient="horz" pos="2160"/>
        <p:guide orient="horz" pos="834"/>
        <p:guide orient="horz" pos="3864"/>
        <p:guide pos="3839"/>
        <p:guide pos="389"/>
        <p:guide pos="7295"/>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81A55-DFB8-6E42-B8B2-F5B34D300974}" type="datetimeFigureOut">
              <a:rPr lang="en-US" smtClean="0"/>
              <a:t>4/17/2018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EC65F6-65DD-9343-A4CE-D3804344872A}" type="slidenum">
              <a:rPr lang="en-US" smtClean="0"/>
              <a:t>‹#›</a:t>
            </a:fld>
            <a:endParaRPr lang="en-US"/>
          </a:p>
        </p:txBody>
      </p:sp>
    </p:spTree>
    <p:extLst>
      <p:ext uri="{BB962C8B-B14F-4D97-AF65-F5344CB8AC3E}">
        <p14:creationId xmlns:p14="http://schemas.microsoft.com/office/powerpoint/2010/main" val="780451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DC49B-6642-4D8C-BF8B-7012C5B3E4F8}" type="datetimeFigureOut">
              <a:rPr lang="en-US" smtClean="0"/>
              <a:t>4/17/2018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9D47C-7FBD-4AAD-AB49-6B615A36F521}" type="slidenum">
              <a:rPr lang="en-US" smtClean="0"/>
              <a:t>‹#›</a:t>
            </a:fld>
            <a:endParaRPr lang="en-US"/>
          </a:p>
        </p:txBody>
      </p:sp>
    </p:spTree>
    <p:extLst>
      <p:ext uri="{BB962C8B-B14F-4D97-AF65-F5344CB8AC3E}">
        <p14:creationId xmlns:p14="http://schemas.microsoft.com/office/powerpoint/2010/main" val="299596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125955" name="Notes Placeholder 2"/>
          <p:cNvSpPr>
            <a:spLocks noGrp="1"/>
          </p:cNvSpPr>
          <p:nvPr>
            <p:ph type="body" idx="1"/>
          </p:nvPr>
        </p:nvSpPr>
        <p:spPr bwMode="auto">
          <a:xfrm>
            <a:off x="685800" y="4437063"/>
            <a:ext cx="5486400" cy="3887787"/>
          </a:xfrm>
          <a:noFill/>
        </p:spPr>
        <p:txBody>
          <a:bodyPr/>
          <a:lstStyle/>
          <a:p>
            <a:pPr>
              <a:spcBef>
                <a:spcPts val="588"/>
              </a:spcBef>
            </a:pPr>
            <a:endParaRPr lang="en-US" dirty="0">
              <a:latin typeface="Arial" charset="0"/>
              <a:ea typeface="ＭＳ Ｐゴシック" pitchFamily="34" charset="-128"/>
              <a:cs typeface="Arial" charset="0"/>
            </a:endParaRPr>
          </a:p>
        </p:txBody>
      </p:sp>
      <p:sp>
        <p:nvSpPr>
          <p:cNvPr id="125956" name="Slide Number Placeholder 3"/>
          <p:cNvSpPr>
            <a:spLocks noGrp="1"/>
          </p:cNvSpPr>
          <p:nvPr>
            <p:ph type="sldNum" sz="quarter" idx="5"/>
          </p:nvPr>
        </p:nvSpPr>
        <p:spPr bwMode="auto">
          <a:noFill/>
          <a:ln>
            <a:miter lim="800000"/>
            <a:headEnd/>
            <a:tailEnd/>
          </a:ln>
        </p:spPr>
        <p:txBody>
          <a:bodyPr/>
          <a:lstStyle/>
          <a:p>
            <a:fld id="{09BB3083-9A32-4F7C-AC3F-D0FC4534EE64}" type="slidenum">
              <a:rPr lang="en-US" smtClean="0">
                <a:solidFill>
                  <a:prstClr val="black"/>
                </a:solidFill>
                <a:ea typeface="ＭＳ Ｐゴシック" pitchFamily="34" charset="-128"/>
              </a:rPr>
              <a:pPr/>
              <a:t>14</a:t>
            </a:fld>
            <a:endParaRPr lang="en-US" dirty="0">
              <a:solidFill>
                <a:prstClr val="black"/>
              </a:solidFill>
              <a:ea typeface="ＭＳ Ｐゴシック" pitchFamily="34" charset="-128"/>
            </a:endParaRPr>
          </a:p>
        </p:txBody>
      </p:sp>
    </p:spTree>
    <p:extLst>
      <p:ext uri="{BB962C8B-B14F-4D97-AF65-F5344CB8AC3E}">
        <p14:creationId xmlns:p14="http://schemas.microsoft.com/office/powerpoint/2010/main" val="42067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D28FC-4CA7-4EFA-B3D8-CE1802FAC9A9}" type="slidenum">
              <a:rPr lang="en-GB" smtClean="0"/>
              <a:t>74</a:t>
            </a:fld>
            <a:endParaRPr lang="en-GB" dirty="0"/>
          </a:p>
        </p:txBody>
      </p:sp>
    </p:spTree>
    <p:extLst>
      <p:ext uri="{BB962C8B-B14F-4D97-AF65-F5344CB8AC3E}">
        <p14:creationId xmlns:p14="http://schemas.microsoft.com/office/powerpoint/2010/main" val="2679930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D28FC-4CA7-4EFA-B3D8-CE1802FAC9A9}" type="slidenum">
              <a:rPr lang="en-GB" smtClean="0"/>
              <a:t>76</a:t>
            </a:fld>
            <a:endParaRPr lang="en-GB" dirty="0"/>
          </a:p>
        </p:txBody>
      </p:sp>
    </p:spTree>
    <p:extLst>
      <p:ext uri="{BB962C8B-B14F-4D97-AF65-F5344CB8AC3E}">
        <p14:creationId xmlns:p14="http://schemas.microsoft.com/office/powerpoint/2010/main" val="1886991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only vendor that</a:t>
            </a:r>
            <a:r>
              <a:rPr lang="en-US" baseline="0" dirty="0"/>
              <a:t> optimizes channel selection not only based on the interference at the AP but also at the devices.</a:t>
            </a:r>
          </a:p>
          <a:p>
            <a:r>
              <a:rPr lang="en-US" baseline="0" dirty="0"/>
              <a:t>All these functionalities doe not require a controller. Many vendors do not provide these features w/o controller.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7555C-22F0-418F-91E8-832810FBEA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9897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a:t>
            </a:r>
            <a:r>
              <a:rPr lang="en-US" baseline="0" dirty="0"/>
              <a:t> management solutions to meet the needs of your network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7555C-22F0-418F-91E8-832810FBEA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2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7555C-22F0-418F-91E8-832810FBEA7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635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endParaRPr lang="en-US" dirty="0">
              <a:solidFill>
                <a:srgbClr val="000000"/>
              </a:solidFill>
              <a:latin typeface="Arial" pitchFamily="34" charset="0"/>
              <a:cs typeface="Arial" pitchFamily="34" charset="0"/>
            </a:endParaRPr>
          </a:p>
        </p:txBody>
      </p:sp>
      <p:sp>
        <p:nvSpPr>
          <p:cNvPr id="122884" name="Slide Number Placeholder 3"/>
          <p:cNvSpPr>
            <a:spLocks noGrp="1"/>
          </p:cNvSpPr>
          <p:nvPr>
            <p:ph type="sldNum" sz="quarter" idx="5"/>
          </p:nvPr>
        </p:nvSpPr>
        <p:spPr bwMode="auto">
          <a:noFill/>
          <a:ln>
            <a:miter lim="800000"/>
            <a:headEnd/>
            <a:tailEnd/>
          </a:ln>
        </p:spPr>
        <p:txBody>
          <a:bodyPr/>
          <a:lstStyle/>
          <a:p>
            <a:fld id="{7DA008B9-753B-4FFE-B3CD-BF4CB36111F1}" type="slidenum">
              <a:rPr lang="en-US" smtClean="0">
                <a:ea typeface="ＭＳ Ｐゴシック" pitchFamily="34" charset="-128"/>
              </a:rPr>
              <a:pPr/>
              <a:t>16</a:t>
            </a:fld>
            <a:endParaRPr lang="en-US" dirty="0">
              <a:ea typeface="ＭＳ Ｐゴシック" pitchFamily="34" charset="-128"/>
            </a:endParaRPr>
          </a:p>
        </p:txBody>
      </p:sp>
    </p:spTree>
    <p:extLst>
      <p:ext uri="{BB962C8B-B14F-4D97-AF65-F5344CB8AC3E}">
        <p14:creationId xmlns:p14="http://schemas.microsoft.com/office/powerpoint/2010/main" val="2439412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C6DD2-AAD6-DA49-9AB0-5DACDC65D714}" type="slidenum">
              <a:rPr lang="en-US" smtClean="0"/>
              <a:pPr/>
              <a:t>20</a:t>
            </a:fld>
            <a:endParaRPr lang="en-US"/>
          </a:p>
        </p:txBody>
      </p:sp>
    </p:spTree>
    <p:extLst>
      <p:ext uri="{BB962C8B-B14F-4D97-AF65-F5344CB8AC3E}">
        <p14:creationId xmlns:p14="http://schemas.microsoft.com/office/powerpoint/2010/main" val="182886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C6DD2-AAD6-DA49-9AB0-5DACDC65D714}" type="slidenum">
              <a:rPr lang="en-US" smtClean="0"/>
              <a:pPr/>
              <a:t>22</a:t>
            </a:fld>
            <a:endParaRPr lang="en-US"/>
          </a:p>
        </p:txBody>
      </p:sp>
    </p:spTree>
    <p:extLst>
      <p:ext uri="{BB962C8B-B14F-4D97-AF65-F5344CB8AC3E}">
        <p14:creationId xmlns:p14="http://schemas.microsoft.com/office/powerpoint/2010/main" val="2555883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7E7555C-22F0-418F-91E8-832810FBEA76}" type="slidenum">
              <a:rPr lang="en-US" smtClean="0"/>
              <a:pPr/>
              <a:t>32</a:t>
            </a:fld>
            <a:endParaRPr lang="en-US" dirty="0"/>
          </a:p>
        </p:txBody>
      </p:sp>
    </p:spTree>
    <p:extLst>
      <p:ext uri="{BB962C8B-B14F-4D97-AF65-F5344CB8AC3E}">
        <p14:creationId xmlns:p14="http://schemas.microsoft.com/office/powerpoint/2010/main" val="94952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E7555C-22F0-418F-91E8-832810FBEA76}" type="slidenum">
              <a:rPr lang="en-US" smtClean="0"/>
              <a:pPr/>
              <a:t>36</a:t>
            </a:fld>
            <a:endParaRPr lang="en-US"/>
          </a:p>
        </p:txBody>
      </p:sp>
    </p:spTree>
    <p:extLst>
      <p:ext uri="{BB962C8B-B14F-4D97-AF65-F5344CB8AC3E}">
        <p14:creationId xmlns:p14="http://schemas.microsoft.com/office/powerpoint/2010/main" val="419190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Wi-Fi OEM products typically</a:t>
            </a:r>
            <a:r>
              <a:rPr lang="en-US" baseline="0" dirty="0"/>
              <a:t> offer filter designs that filter out signals that are outside the permitted range. They however do nothing to mitigate the interference from adjacent channel transmission, which is more common and a major cause of poor performance.  Based on Cambium’s long experience in noisy outdoor environments, we’ve created filters that work across multiple channels. The dynamic filtering technology employed masks out all of the other channels but the channels of interest, markedly improving the clarity of the receiving signals, resulting in fewer retransmissions and higher throughputs across the board for all clients.</a:t>
            </a:r>
            <a:endParaRPr lang="en-US" dirty="0"/>
          </a:p>
        </p:txBody>
      </p:sp>
      <p:sp>
        <p:nvSpPr>
          <p:cNvPr id="4" name="Slide Number Placeholder 3"/>
          <p:cNvSpPr>
            <a:spLocks noGrp="1"/>
          </p:cNvSpPr>
          <p:nvPr>
            <p:ph type="sldNum" sz="quarter" idx="10"/>
          </p:nvPr>
        </p:nvSpPr>
        <p:spPr/>
        <p:txBody>
          <a:bodyPr/>
          <a:lstStyle/>
          <a:p>
            <a:fld id="{F7E7555C-22F0-418F-91E8-832810FBEA76}" type="slidenum">
              <a:rPr lang="en-US" smtClean="0"/>
              <a:pPr/>
              <a:t>37</a:t>
            </a:fld>
            <a:endParaRPr lang="en-US" dirty="0"/>
          </a:p>
        </p:txBody>
      </p:sp>
    </p:spTree>
    <p:extLst>
      <p:ext uri="{BB962C8B-B14F-4D97-AF65-F5344CB8AC3E}">
        <p14:creationId xmlns:p14="http://schemas.microsoft.com/office/powerpoint/2010/main" val="322978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2D0681-5B28-4817-B85B-7D7F3D6C461C}" type="slidenum">
              <a:rPr lang="en-US" smtClean="0"/>
              <a:t>50</a:t>
            </a:fld>
            <a:endParaRPr lang="en-US" dirty="0"/>
          </a:p>
        </p:txBody>
      </p:sp>
    </p:spTree>
    <p:extLst>
      <p:ext uri="{BB962C8B-B14F-4D97-AF65-F5344CB8AC3E}">
        <p14:creationId xmlns:p14="http://schemas.microsoft.com/office/powerpoint/2010/main" val="295994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E9D47C-7FBD-4AAD-AB49-6B615A36F521}" type="slidenum">
              <a:rPr lang="en-US" smtClean="0"/>
              <a:t>62</a:t>
            </a:fld>
            <a:endParaRPr lang="en-US"/>
          </a:p>
        </p:txBody>
      </p:sp>
    </p:spTree>
    <p:extLst>
      <p:ext uri="{BB962C8B-B14F-4D97-AF65-F5344CB8AC3E}">
        <p14:creationId xmlns:p14="http://schemas.microsoft.com/office/powerpoint/2010/main" val="4186767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dirty="0"/>
          </a:p>
        </p:txBody>
      </p:sp>
      <p:grpSp>
        <p:nvGrpSpPr>
          <p:cNvPr id="9" name="Group 8"/>
          <p:cNvGrpSpPr>
            <a:grpSpLocks noChangeAspect="1"/>
          </p:cNvGrpSpPr>
          <p:nvPr userDrawn="1"/>
        </p:nvGrpSpPr>
        <p:grpSpPr>
          <a:xfrm>
            <a:off x="610187" y="1055295"/>
            <a:ext cx="2743200" cy="410285"/>
            <a:chOff x="547108" y="2827019"/>
            <a:chExt cx="8049784" cy="1203962"/>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123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2-Logo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123972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12349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88" userDrawn="1">
          <p15:clr>
            <a:srgbClr val="FBAE40"/>
          </p15:clr>
        </p15:guide>
        <p15:guide id="2" pos="383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408"/>
            <a:ext cx="12197396" cy="6858000"/>
          </a:xfrm>
          <a:prstGeom prst="rect">
            <a:avLst/>
          </a:prstGeom>
        </p:spPr>
      </p:pic>
      <p:sp>
        <p:nvSpPr>
          <p:cNvPr id="4" name="Rectangle 3"/>
          <p:cNvSpPr/>
          <p:nvPr userDrawn="1"/>
        </p:nvSpPr>
        <p:spPr>
          <a:xfrm>
            <a:off x="0" y="1064102"/>
            <a:ext cx="4480560" cy="4480560"/>
          </a:xfrm>
          <a:prstGeom prst="rect">
            <a:avLst/>
          </a:prstGeom>
          <a:solidFill>
            <a:schemeClr val="accent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291669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3-Logo Slide">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36380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180468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70"/>
            <a:ext cx="12193700" cy="6858000"/>
          </a:xfrm>
          <a:prstGeom prst="rect">
            <a:avLst/>
          </a:prstGeom>
        </p:spPr>
      </p:pic>
      <p:sp>
        <p:nvSpPr>
          <p:cNvPr id="4" name="Rectangle 3"/>
          <p:cNvSpPr/>
          <p:nvPr userDrawn="1"/>
        </p:nvSpPr>
        <p:spPr>
          <a:xfrm>
            <a:off x="0" y="1064102"/>
            <a:ext cx="4480560" cy="4480560"/>
          </a:xfrm>
          <a:prstGeom prst="rect">
            <a:avLst/>
          </a:prstGeom>
          <a:solidFill>
            <a:schemeClr val="accent3">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232971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4-Logo Slid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24518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282198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892"/>
            <a:ext cx="12192000" cy="6858000"/>
          </a:xfrm>
          <a:prstGeom prst="rect">
            <a:avLst/>
          </a:prstGeom>
        </p:spPr>
      </p:pic>
      <p:sp>
        <p:nvSpPr>
          <p:cNvPr id="4" name="Rectangle 3"/>
          <p:cNvSpPr/>
          <p:nvPr userDrawn="1"/>
        </p:nvSpPr>
        <p:spPr>
          <a:xfrm>
            <a:off x="0" y="1064102"/>
            <a:ext cx="4480560" cy="4480560"/>
          </a:xfrm>
          <a:prstGeom prst="rect">
            <a:avLst/>
          </a:prstGeom>
          <a:solidFill>
            <a:schemeClr val="accent4">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18965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5-Logo Slide">
    <p:bg>
      <p:bgPr>
        <a:solidFill>
          <a:schemeClr val="accent4"/>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115802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8" y="0"/>
            <a:ext cx="12188230" cy="6858000"/>
          </a:xfrm>
          <a:prstGeom prst="rect">
            <a:avLst/>
          </a:prstGeom>
        </p:spPr>
      </p:pic>
      <p:sp>
        <p:nvSpPr>
          <p:cNvPr id="4" name="Rectangle 3"/>
          <p:cNvSpPr/>
          <p:nvPr userDrawn="1"/>
        </p:nvSpPr>
        <p:spPr>
          <a:xfrm>
            <a:off x="0" y="1064102"/>
            <a:ext cx="4480560" cy="4480560"/>
          </a:xfrm>
          <a:prstGeom prst="rect">
            <a:avLst/>
          </a:prstGeom>
          <a:solidFill>
            <a:srgbClr val="003D79">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29348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204155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01"/>
            <a:ext cx="12191679" cy="6858000"/>
          </a:xfrm>
          <a:prstGeom prst="rect">
            <a:avLst/>
          </a:prstGeom>
        </p:spPr>
      </p:pic>
      <p:sp>
        <p:nvSpPr>
          <p:cNvPr id="4" name="Rectangle 3"/>
          <p:cNvSpPr/>
          <p:nvPr userDrawn="1"/>
        </p:nvSpPr>
        <p:spPr>
          <a:xfrm>
            <a:off x="0" y="1064102"/>
            <a:ext cx="4480560" cy="4480560"/>
          </a:xfrm>
          <a:prstGeom prst="rect">
            <a:avLst/>
          </a:prstGeom>
          <a:solidFill>
            <a:schemeClr val="accent5">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223280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6-Logo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22445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111350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7-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8" y="0"/>
            <a:ext cx="12188290" cy="6858000"/>
          </a:xfrm>
          <a:prstGeom prst="rect">
            <a:avLst/>
          </a:prstGeom>
        </p:spPr>
      </p:pic>
      <p:sp>
        <p:nvSpPr>
          <p:cNvPr id="4" name="Rectangle 3"/>
          <p:cNvSpPr/>
          <p:nvPr userDrawn="1"/>
        </p:nvSpPr>
        <p:spPr>
          <a:xfrm>
            <a:off x="0" y="1064102"/>
            <a:ext cx="4480560" cy="4480560"/>
          </a:xfrm>
          <a:prstGeom prst="rect">
            <a:avLst/>
          </a:prstGeom>
          <a:solidFill>
            <a:schemeClr val="accent6">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55101" y="6378277"/>
            <a:ext cx="1645920" cy="246171"/>
          </a:xfrm>
          <a:prstGeom prst="rect">
            <a:avLst/>
          </a:prstGeom>
        </p:spPr>
      </p:pic>
    </p:spTree>
    <p:extLst>
      <p:ext uri="{BB962C8B-B14F-4D97-AF65-F5344CB8AC3E}">
        <p14:creationId xmlns:p14="http://schemas.microsoft.com/office/powerpoint/2010/main" val="13269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7-Logo Slide">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210090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97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Slide Number Placeholder 5"/>
          <p:cNvSpPr>
            <a:spLocks noGrp="1"/>
          </p:cNvSpPr>
          <p:nvPr>
            <p:ph type="sldNum" sz="quarter" idx="11"/>
          </p:nvPr>
        </p:nvSpPr>
        <p:spPr/>
        <p:txBody>
          <a:bodyPr/>
          <a:lstStyle>
            <a:lvl1pPr>
              <a:defRPr/>
            </a:lvl1pPr>
          </a:lstStyle>
          <a:p>
            <a:pPr>
              <a:defRPr/>
            </a:pPr>
            <a:fld id="{6ABCEEC0-18D3-45E1-BA3F-86BB0BADAC0C}" type="slidenum">
              <a:rPr lang="en-US"/>
              <a:pPr>
                <a:defRPr/>
              </a:pPr>
              <a:t>‹#›</a:t>
            </a:fld>
            <a:endParaRPr lang="en-US" dirty="0"/>
          </a:p>
        </p:txBody>
      </p:sp>
    </p:spTree>
    <p:extLst>
      <p:ext uri="{BB962C8B-B14F-4D97-AF65-F5344CB8AC3E}">
        <p14:creationId xmlns:p14="http://schemas.microsoft.com/office/powerpoint/2010/main" val="733395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609441" y="1314451"/>
            <a:ext cx="5383398" cy="481964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5986" y="1314451"/>
            <a:ext cx="5383398" cy="481964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sz="half" idx="1"/>
          </p:nvPr>
        </p:nvSpPr>
        <p:spPr>
          <a:xfrm>
            <a:off x="609441" y="1314451"/>
            <a:ext cx="5383398" cy="4819649"/>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0"/>
          </p:nvPr>
        </p:nvSpPr>
        <p:spPr>
          <a:xfrm>
            <a:off x="6197600" y="1314451"/>
            <a:ext cx="5385816" cy="4818888"/>
          </a:xfrm>
        </p:spPr>
        <p:txBody>
          <a:bodyPr/>
          <a:lstStyle/>
          <a:p>
            <a:endParaRPr lang="en-US"/>
          </a:p>
        </p:txBody>
      </p:sp>
    </p:spTree>
    <p:extLst>
      <p:ext uri="{BB962C8B-B14F-4D97-AF65-F5344CB8AC3E}">
        <p14:creationId xmlns:p14="http://schemas.microsoft.com/office/powerpoint/2010/main" val="193183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761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1-Logo Slide">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9520" y="2827019"/>
            <a:ext cx="8049784" cy="1203962"/>
          </a:xfrm>
          <a:prstGeom prst="rect">
            <a:avLst/>
          </a:prstGeom>
        </p:spPr>
      </p:pic>
    </p:spTree>
    <p:extLst>
      <p:ext uri="{BB962C8B-B14F-4D97-AF65-F5344CB8AC3E}">
        <p14:creationId xmlns:p14="http://schemas.microsoft.com/office/powerpoint/2010/main" val="227593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0" y="1805940"/>
            <a:ext cx="7680960"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1897380"/>
            <a:ext cx="7589520" cy="2560320"/>
          </a:xfrm>
          <a:noFill/>
          <a:ln>
            <a:noFill/>
          </a:ln>
        </p:spPr>
        <p:txBody>
          <a:bodyPr lIns="594360" rIns="182880" anchor="ct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016500"/>
            <a:ext cx="7680960" cy="685800"/>
          </a:xfrm>
          <a:noFill/>
        </p:spPr>
        <p:txBody>
          <a:bodyPr lIns="603504" rIns="182880" anchor="t"/>
          <a:lstStyle>
            <a:lvl1pPr marL="0" indent="0" algn="l">
              <a:lnSpc>
                <a:spcPct val="90000"/>
              </a:lnSpc>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Picture Placeholder 4"/>
          <p:cNvSpPr>
            <a:spLocks noGrp="1"/>
          </p:cNvSpPr>
          <p:nvPr>
            <p:ph type="pic" sz="quarter" idx="10"/>
          </p:nvPr>
        </p:nvSpPr>
        <p:spPr>
          <a:xfrm>
            <a:off x="7708265" y="1805940"/>
            <a:ext cx="4480560" cy="2743200"/>
          </a:xfrm>
          <a:ln>
            <a:noFill/>
          </a:ln>
        </p:spPr>
        <p:txBody>
          <a:bodyPr anchor="ctr"/>
          <a:lstStyle>
            <a:lvl1pPr marL="0" indent="0" algn="ctr">
              <a:buNone/>
              <a:defRPr/>
            </a:lvl1pPr>
          </a:lstStyle>
          <a:p>
            <a:endParaRPr lang="en-US"/>
          </a:p>
        </p:txBody>
      </p:sp>
      <p:grpSp>
        <p:nvGrpSpPr>
          <p:cNvPr id="10" name="Group 9"/>
          <p:cNvGrpSpPr>
            <a:grpSpLocks noChangeAspect="1"/>
          </p:cNvGrpSpPr>
          <p:nvPr userDrawn="1"/>
        </p:nvGrpSpPr>
        <p:grpSpPr>
          <a:xfrm>
            <a:off x="610187" y="1055295"/>
            <a:ext cx="2743200" cy="410285"/>
            <a:chOff x="547108" y="2827019"/>
            <a:chExt cx="8049784" cy="1203962"/>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298868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Section Head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422"/>
            <a:ext cx="12193884" cy="6858000"/>
          </a:xfrm>
          <a:prstGeom prst="rect">
            <a:avLst/>
          </a:prstGeom>
        </p:spPr>
      </p:pic>
      <p:sp>
        <p:nvSpPr>
          <p:cNvPr id="4" name="Rectangle 3"/>
          <p:cNvSpPr/>
          <p:nvPr userDrawn="1"/>
        </p:nvSpPr>
        <p:spPr>
          <a:xfrm>
            <a:off x="0" y="1064102"/>
            <a:ext cx="4480560" cy="448056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 y="2855344"/>
            <a:ext cx="4389120" cy="2156642"/>
          </a:xfrm>
          <a:noFill/>
          <a:ln>
            <a:noFill/>
          </a:ln>
        </p:spPr>
        <p:txBody>
          <a:bodyPr lIns="594360" rIns="182880" anchor="t"/>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1607556"/>
            <a:ext cx="4389120" cy="1078302"/>
          </a:xfrm>
          <a:noFill/>
        </p:spPr>
        <p:txBody>
          <a:bodyPr lIns="603504" rIns="182880" anchor="b"/>
          <a:lstStyle>
            <a:lvl1pPr marL="0" indent="0" algn="l">
              <a:lnSpc>
                <a:spcPct val="90000"/>
              </a:lnSpc>
              <a:spcBef>
                <a:spcPts val="30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grpSp>
        <p:nvGrpSpPr>
          <p:cNvPr id="12" name="Group 11"/>
          <p:cNvGrpSpPr>
            <a:grpSpLocks noChangeAspect="1"/>
          </p:cNvGrpSpPr>
          <p:nvPr userDrawn="1"/>
        </p:nvGrpSpPr>
        <p:grpSpPr>
          <a:xfrm>
            <a:off x="9955101" y="6378277"/>
            <a:ext cx="1645920" cy="246171"/>
            <a:chOff x="547108" y="2827019"/>
            <a:chExt cx="8049784" cy="1203962"/>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4689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016" userDrawn="1">
          <p15:clr>
            <a:srgbClr val="FBAE40"/>
          </p15:clr>
        </p15:guide>
        <p15:guide id="2" pos="383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147030"/>
            <a:ext cx="11585448" cy="822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186714"/>
            <a:ext cx="11430000" cy="731520"/>
          </a:xfrm>
          <a:prstGeom prst="rect">
            <a:avLst/>
          </a:prstGeom>
          <a:noFill/>
        </p:spPr>
        <p:txBody>
          <a:bodyPr vert="horz" lIns="5943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441" y="1314451"/>
            <a:ext cx="10969943" cy="4811714"/>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785755" y="6457059"/>
            <a:ext cx="125034" cy="123111"/>
          </a:xfrm>
          <a:prstGeom prst="rect">
            <a:avLst/>
          </a:prstGeom>
          <a:noFill/>
        </p:spPr>
        <p:txBody>
          <a:bodyPr wrap="none" lIns="0" tIns="0" rIns="0" bIns="0" rtlCol="0" anchor="ctr">
            <a:spAutoFit/>
          </a:bodyPr>
          <a:lstStyle/>
          <a:p>
            <a:pPr algn="ctr"/>
            <a:fld id="{E58DB30A-552A-4094-924C-042A97270B29}" type="slidenum">
              <a:rPr lang="en-US" sz="800" b="0" smtClean="0"/>
              <a:pPr algn="ctr"/>
              <a:t>‹#›</a:t>
            </a:fld>
            <a:endParaRPr lang="en-US" sz="800" b="0" dirty="0"/>
          </a:p>
        </p:txBody>
      </p:sp>
      <p:grpSp>
        <p:nvGrpSpPr>
          <p:cNvPr id="12" name="Group 11"/>
          <p:cNvGrpSpPr>
            <a:grpSpLocks noChangeAspect="1"/>
          </p:cNvGrpSpPr>
          <p:nvPr userDrawn="1"/>
        </p:nvGrpSpPr>
        <p:grpSpPr>
          <a:xfrm>
            <a:off x="9955101" y="6378277"/>
            <a:ext cx="1645920" cy="246171"/>
            <a:chOff x="547108" y="2827019"/>
            <a:chExt cx="8049784" cy="1203962"/>
          </a:xfrm>
        </p:grpSpPr>
        <p:pic>
          <p:nvPicPr>
            <p:cNvPr id="13" name="Picture 12"/>
            <p:cNvPicPr>
              <a:picLocks noChangeAspect="1"/>
            </p:cNvPicPr>
            <p:nvPr/>
          </p:nvPicPr>
          <p:blipFill rotWithShape="1">
            <a:blip r:embed="rId29" cstate="email">
              <a:extLst>
                <a:ext uri="{28A0092B-C50C-407E-A947-70E740481C1C}">
                  <a14:useLocalDpi xmlns:a14="http://schemas.microsoft.com/office/drawing/2010/main"/>
                </a:ext>
              </a:extLst>
            </a:blip>
            <a:srcRect/>
            <a:stretch/>
          </p:blipFill>
          <p:spPr>
            <a:xfrm>
              <a:off x="547108" y="2827019"/>
              <a:ext cx="1434092" cy="1203962"/>
            </a:xfrm>
            <a:prstGeom prst="rect">
              <a:avLst/>
            </a:prstGeom>
          </p:spPr>
        </p:pic>
        <p:pic>
          <p:nvPicPr>
            <p:cNvPr id="14" name="Picture 13"/>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1981200" y="2827019"/>
              <a:ext cx="6615692" cy="1203962"/>
            </a:xfrm>
            <a:prstGeom prst="rect">
              <a:avLst/>
            </a:prstGeom>
          </p:spPr>
        </p:pic>
      </p:grpSp>
    </p:spTree>
    <p:extLst>
      <p:ext uri="{BB962C8B-B14F-4D97-AF65-F5344CB8AC3E}">
        <p14:creationId xmlns:p14="http://schemas.microsoft.com/office/powerpoint/2010/main" val="1879635922"/>
      </p:ext>
    </p:extLst>
  </p:cSld>
  <p:clrMap bg1="lt1" tx1="dk1" bg2="lt2" tx2="dk2" accent1="accent1" accent2="accent2" accent3="accent3" accent4="accent4" accent5="accent5" accent6="accent6" hlink="hlink" folHlink="folHlink"/>
  <p:sldLayoutIdLst>
    <p:sldLayoutId id="2147483659" r:id="rId1"/>
    <p:sldLayoutId id="2147483667" r:id="rId2"/>
    <p:sldLayoutId id="2147483650" r:id="rId3"/>
    <p:sldLayoutId id="2147483652" r:id="rId4"/>
    <p:sldLayoutId id="2147483666" r:id="rId5"/>
    <p:sldLayoutId id="2147483654" r:id="rId6"/>
    <p:sldLayoutId id="2147483674" r:id="rId7"/>
    <p:sldLayoutId id="2147483660" r:id="rId8"/>
    <p:sldLayoutId id="2147483668" r:id="rId9"/>
    <p:sldLayoutId id="2147483675" r:id="rId10"/>
    <p:sldLayoutId id="2147483661" r:id="rId11"/>
    <p:sldLayoutId id="2147483669" r:id="rId12"/>
    <p:sldLayoutId id="2147483676" r:id="rId13"/>
    <p:sldLayoutId id="2147483662" r:id="rId14"/>
    <p:sldLayoutId id="2147483670" r:id="rId15"/>
    <p:sldLayoutId id="2147483677" r:id="rId16"/>
    <p:sldLayoutId id="2147483663" r:id="rId17"/>
    <p:sldLayoutId id="2147483671" r:id="rId18"/>
    <p:sldLayoutId id="2147483678" r:id="rId19"/>
    <p:sldLayoutId id="2147483664" r:id="rId20"/>
    <p:sldLayoutId id="2147483672" r:id="rId21"/>
    <p:sldLayoutId id="2147483679" r:id="rId22"/>
    <p:sldLayoutId id="2147483665" r:id="rId23"/>
    <p:sldLayoutId id="2147483673" r:id="rId24"/>
    <p:sldLayoutId id="2147483680" r:id="rId25"/>
    <p:sldLayoutId id="2147483655" r:id="rId26"/>
    <p:sldLayoutId id="214748368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p:titleStyle>
    <p:body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xml"/><Relationship Id="rId5" Type="http://schemas.openxmlformats.org/officeDocument/2006/relationships/image" Target="../media/image208.jpeg"/><Relationship Id="rId4" Type="http://schemas.openxmlformats.org/officeDocument/2006/relationships/image" Target="../media/image20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2.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54.jpe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gif"/><Relationship Id="rId3" Type="http://schemas.openxmlformats.org/officeDocument/2006/relationships/image" Target="../media/image87.gif"/><Relationship Id="rId7" Type="http://schemas.openxmlformats.org/officeDocument/2006/relationships/image" Target="../media/image91.gif"/><Relationship Id="rId12" Type="http://schemas.openxmlformats.org/officeDocument/2006/relationships/image" Target="../media/image96.gif"/><Relationship Id="rId2" Type="http://schemas.openxmlformats.org/officeDocument/2006/relationships/image" Target="../media/image86.gif"/><Relationship Id="rId1" Type="http://schemas.openxmlformats.org/officeDocument/2006/relationships/slideLayout" Target="../slideLayouts/slideLayout3.xml"/><Relationship Id="rId6" Type="http://schemas.openxmlformats.org/officeDocument/2006/relationships/image" Target="../media/image90.gif"/><Relationship Id="rId11" Type="http://schemas.openxmlformats.org/officeDocument/2006/relationships/image" Target="../media/image95.gif"/><Relationship Id="rId5" Type="http://schemas.openxmlformats.org/officeDocument/2006/relationships/image" Target="../media/image89.gif"/><Relationship Id="rId10" Type="http://schemas.openxmlformats.org/officeDocument/2006/relationships/image" Target="../media/image94.gif"/><Relationship Id="rId4" Type="http://schemas.openxmlformats.org/officeDocument/2006/relationships/image" Target="../media/image88.gif"/><Relationship Id="rId9" Type="http://schemas.openxmlformats.org/officeDocument/2006/relationships/image" Target="../media/image93.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3.xml"/><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3.xml"/><Relationship Id="rId5" Type="http://schemas.openxmlformats.org/officeDocument/2006/relationships/image" Target="../media/image105.jpeg"/><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3.xml"/><Relationship Id="rId4" Type="http://schemas.openxmlformats.org/officeDocument/2006/relationships/image" Target="../media/image110.emf"/></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116.png"/><Relationship Id="rId1" Type="http://schemas.openxmlformats.org/officeDocument/2006/relationships/slideLayout" Target="../slideLayouts/slideLayout26.xml"/><Relationship Id="rId6" Type="http://schemas.openxmlformats.org/officeDocument/2006/relationships/image" Target="../media/image119.png"/><Relationship Id="rId5" Type="http://schemas.openxmlformats.org/officeDocument/2006/relationships/image" Target="../media/image118.png"/><Relationship Id="rId4" Type="http://schemas.microsoft.com/office/2007/relationships/hdphoto" Target="../media/hdphoto3.wdp"/></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png"/><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26.jpeg"/><Relationship Id="rId4" Type="http://schemas.microsoft.com/office/2007/relationships/hdphoto" Target="../media/hdphoto4.wdp"/><Relationship Id="rId9" Type="http://schemas.microsoft.com/office/2007/relationships/hdphoto" Target="../media/hdphoto5.wdp"/></Relationships>
</file>

<file path=ppt/slides/_rels/slide75.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jpg"/><Relationship Id="rId4" Type="http://schemas.microsoft.com/office/2007/relationships/hdphoto" Target="../media/hdphoto6.wdp"/></Relationships>
</file>

<file path=ppt/slides/_rels/slide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jpe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1.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jpe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image" Target="../media/image152.jpeg"/><Relationship Id="rId5" Type="http://schemas.openxmlformats.org/officeDocument/2006/relationships/image" Target="../media/image146.png"/><Relationship Id="rId10" Type="http://schemas.openxmlformats.org/officeDocument/2006/relationships/image" Target="../media/image151.jpeg"/><Relationship Id="rId4" Type="http://schemas.openxmlformats.org/officeDocument/2006/relationships/image" Target="../media/image145.png"/><Relationship Id="rId9" Type="http://schemas.openxmlformats.org/officeDocument/2006/relationships/image" Target="../media/image150.png"/></Relationships>
</file>

<file path=ppt/slides/_rels/slide8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5.png"/><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0.png"/></Relationships>
</file>

<file path=ppt/slides/_rels/slide86.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tiff"/><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 Id="rId5" Type="http://schemas.openxmlformats.org/officeDocument/2006/relationships/image" Target="../media/image167.png"/><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4.jpeg"/><Relationship Id="rId2" Type="http://schemas.openxmlformats.org/officeDocument/2006/relationships/image" Target="../media/image144.png"/><Relationship Id="rId16" Type="http://schemas.openxmlformats.org/officeDocument/2006/relationships/image" Target="../media/image193.jpeg"/><Relationship Id="rId1" Type="http://schemas.openxmlformats.org/officeDocument/2006/relationships/slideLayout" Target="../slideLayouts/slideLayout5.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91.png"/></Relationships>
</file>

<file path=ppt/slides/_rels/slide98.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tiff"/><Relationship Id="rId1" Type="http://schemas.openxmlformats.org/officeDocument/2006/relationships/slideLayout" Target="../slideLayouts/slideLayout5.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emf"/></Relationships>
</file>

<file path=ppt/slides/_rels/slide9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ru-RU" sz="2400" dirty="0"/>
              <a:t>Решения </a:t>
            </a:r>
            <a:r>
              <a:rPr lang="en-US" sz="2400" dirty="0"/>
              <a:t>Cambium Networks </a:t>
            </a:r>
            <a:br>
              <a:rPr lang="ru-RU" sz="2400" dirty="0"/>
            </a:br>
            <a:r>
              <a:rPr lang="ru-RU" sz="2400" dirty="0"/>
              <a:t>для добывающих отраслей</a:t>
            </a:r>
            <a:r>
              <a:rPr lang="en-US" sz="2400" dirty="0"/>
              <a:t> </a:t>
            </a:r>
            <a:r>
              <a:rPr lang="ru-RU" sz="2400" dirty="0"/>
              <a:t>и промышленности</a:t>
            </a:r>
            <a:endParaRPr lang="en-US" dirty="0"/>
          </a:p>
        </p:txBody>
      </p:sp>
      <p:sp>
        <p:nvSpPr>
          <p:cNvPr id="6" name="Subtitle 5"/>
          <p:cNvSpPr>
            <a:spLocks noGrp="1"/>
          </p:cNvSpPr>
          <p:nvPr>
            <p:ph type="subTitle" idx="1"/>
          </p:nvPr>
        </p:nvSpPr>
        <p:spPr>
          <a:xfrm>
            <a:off x="0" y="5016499"/>
            <a:ext cx="7680960" cy="1243623"/>
          </a:xfrm>
        </p:spPr>
        <p:txBody>
          <a:bodyPr/>
          <a:lstStyle/>
          <a:p>
            <a:r>
              <a:rPr lang="ru-RU" sz="1400" dirty="0"/>
              <a:t>Сергей Голованов,</a:t>
            </a:r>
            <a:endParaRPr lang="en-US" sz="1400" dirty="0"/>
          </a:p>
          <a:p>
            <a:r>
              <a:rPr lang="ru-RU" sz="1400" dirty="0"/>
              <a:t>Региональный технический менеджер</a:t>
            </a:r>
            <a:br>
              <a:rPr lang="en-US" sz="1400" dirty="0"/>
            </a:br>
            <a:endParaRPr lang="en-US" sz="1200" dirty="0"/>
          </a:p>
          <a:p>
            <a:r>
              <a:rPr lang="en-US" sz="1200" dirty="0"/>
              <a:t>sergey.golovanov@cambiumnetworks.com</a:t>
            </a:r>
          </a:p>
          <a:p>
            <a:endParaRPr lang="en-US" sz="1400" dirty="0"/>
          </a:p>
        </p:txBody>
      </p:sp>
      <p:pic>
        <p:nvPicPr>
          <p:cNvPr id="3" name="Picture Placeholder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7708265" y="1805940"/>
            <a:ext cx="4480560" cy="2743200"/>
          </a:xfrm>
        </p:spPr>
      </p:pic>
    </p:spTree>
    <p:extLst>
      <p:ext uri="{BB962C8B-B14F-4D97-AF65-F5344CB8AC3E}">
        <p14:creationId xmlns:p14="http://schemas.microsoft.com/office/powerpoint/2010/main" val="39041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Не просто </a:t>
            </a:r>
            <a:r>
              <a:rPr lang="en-US" dirty="0"/>
              <a:t>MIMO 2x2</a:t>
            </a:r>
            <a:endParaRPr lang="en-GB" dirty="0"/>
          </a:p>
        </p:txBody>
      </p:sp>
      <p:sp>
        <p:nvSpPr>
          <p:cNvPr id="5" name="Rectangle 3"/>
          <p:cNvSpPr txBox="1">
            <a:spLocks noChangeArrowheads="1"/>
          </p:cNvSpPr>
          <p:nvPr/>
        </p:nvSpPr>
        <p:spPr>
          <a:xfrm>
            <a:off x="647699" y="1219200"/>
            <a:ext cx="9850315" cy="3827585"/>
          </a:xfrm>
          <a:prstGeom prst="rect">
            <a:avLst/>
          </a:prstGeom>
        </p:spPr>
        <p:txBody>
          <a:bodyPr vert="horz" lIns="0" tIns="45720" rIns="91440" bIns="4572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ru-RU" sz="2000" dirty="0">
                <a:cs typeface="Arial" panose="020B0604020202020204" pitchFamily="34" charset="0"/>
              </a:rPr>
              <a:t>Честное </a:t>
            </a:r>
            <a:r>
              <a:rPr lang="en-US" sz="2000" dirty="0">
                <a:cs typeface="Arial" panose="020B0604020202020204" pitchFamily="34" charset="0"/>
              </a:rPr>
              <a:t>MIMO 2x2 </a:t>
            </a:r>
            <a:r>
              <a:rPr lang="ru-RU" sz="2000" dirty="0">
                <a:cs typeface="Arial" panose="020B0604020202020204" pitchFamily="34" charset="0"/>
              </a:rPr>
              <a:t>с использованием многоканального кодирования с временным сдвигом (</a:t>
            </a:r>
            <a:r>
              <a:rPr lang="en-US" sz="2000" dirty="0">
                <a:cs typeface="Arial" panose="020B0604020202020204" pitchFamily="34" charset="0"/>
              </a:rPr>
              <a:t>Multi-Beam Space Time Coding</a:t>
            </a:r>
            <a:r>
              <a:rPr lang="ru-RU" sz="2000" dirty="0">
                <a:cs typeface="Arial" panose="020B0604020202020204" pitchFamily="34" charset="0"/>
              </a:rPr>
              <a:t>, </a:t>
            </a:r>
            <a:r>
              <a:rPr lang="en-US" sz="2000" dirty="0">
                <a:cs typeface="Arial" panose="020B0604020202020204" pitchFamily="34" charset="0"/>
              </a:rPr>
              <a:t>MBSTC</a:t>
            </a:r>
            <a:r>
              <a:rPr lang="ru-RU" sz="2000" dirty="0">
                <a:cs typeface="Arial" panose="020B0604020202020204" pitchFamily="34" charset="0"/>
              </a:rPr>
              <a:t>) </a:t>
            </a:r>
          </a:p>
          <a:p>
            <a:pPr>
              <a:spcBef>
                <a:spcPts val="1200"/>
              </a:spcBef>
            </a:pPr>
            <a:r>
              <a:rPr lang="ru-RU" sz="2000" dirty="0">
                <a:cs typeface="Arial" panose="020B0604020202020204" pitchFamily="34" charset="0"/>
              </a:rPr>
              <a:t>Сигнал передается по двум каналам с различной поляризацией</a:t>
            </a:r>
            <a:endParaRPr lang="en-US" sz="2000" dirty="0">
              <a:cs typeface="Arial" panose="020B0604020202020204" pitchFamily="34" charset="0"/>
            </a:endParaRPr>
          </a:p>
          <a:p>
            <a:pPr>
              <a:spcBef>
                <a:spcPts val="1200"/>
              </a:spcBef>
            </a:pPr>
            <a:r>
              <a:rPr lang="ru-RU" sz="2000" dirty="0">
                <a:cs typeface="Arial" panose="020B0604020202020204" pitchFamily="34" charset="0"/>
              </a:rPr>
              <a:t>Данные посылаются дважды со сдвигом менее 1 мкс </a:t>
            </a:r>
            <a:endParaRPr lang="en-US" sz="2000" dirty="0">
              <a:cs typeface="Arial" panose="020B0604020202020204" pitchFamily="34" charset="0"/>
            </a:endParaRPr>
          </a:p>
          <a:p>
            <a:pPr>
              <a:spcBef>
                <a:spcPts val="1200"/>
              </a:spcBef>
            </a:pPr>
            <a:r>
              <a:rPr lang="ru-RU" sz="2000" dirty="0">
                <a:cs typeface="Arial" panose="020B0604020202020204" pitchFamily="34" charset="0"/>
              </a:rPr>
              <a:t>На приемной стороне сигналы декоррелируются, что позволяет добиться дополнительного выигрыша в бюджете</a:t>
            </a:r>
            <a:endParaRPr lang="en-US" sz="2000" b="1" u="sng" dirty="0">
              <a:cs typeface="Arial" panose="020B0604020202020204" pitchFamily="34" charset="0"/>
            </a:endParaRPr>
          </a:p>
          <a:p>
            <a:pPr>
              <a:spcBef>
                <a:spcPts val="1200"/>
              </a:spcBef>
              <a:buFont typeface="Arial" charset="0"/>
              <a:buNone/>
            </a:pPr>
            <a:endParaRPr lang="en-US" sz="2000" dirty="0">
              <a:cs typeface="Arial" panose="020B0604020202020204" pitchFamily="34" charset="0"/>
            </a:endParaRPr>
          </a:p>
          <a:p>
            <a:pPr>
              <a:spcBef>
                <a:spcPts val="1200"/>
              </a:spcBef>
            </a:pPr>
            <a:endParaRPr lang="en-US" sz="2000" dirty="0">
              <a:cs typeface="Arial" panose="020B0604020202020204" pitchFamily="34" charset="0"/>
            </a:endParaRPr>
          </a:p>
        </p:txBody>
      </p:sp>
      <p:pic>
        <p:nvPicPr>
          <p:cNvPr id="6" name="Picture 4"/>
          <p:cNvPicPr>
            <a:picLocks noChangeAspect="1" noChangeArrowheads="1"/>
          </p:cNvPicPr>
          <p:nvPr/>
        </p:nvPicPr>
        <p:blipFill>
          <a:blip r:embed="rId2" cstate="print"/>
          <a:srcRect/>
          <a:stretch>
            <a:fillRect/>
          </a:stretch>
        </p:blipFill>
        <p:spPr bwMode="auto">
          <a:xfrm>
            <a:off x="1711325" y="4076700"/>
            <a:ext cx="8007350" cy="2271713"/>
          </a:xfrm>
          <a:prstGeom prst="rect">
            <a:avLst/>
          </a:prstGeom>
          <a:noFill/>
          <a:ln w="12700">
            <a:noFill/>
            <a:miter lim="800000"/>
            <a:headEnd/>
            <a:tailEnd/>
          </a:ln>
          <a:effectLst/>
        </p:spPr>
      </p:pic>
    </p:spTree>
    <p:extLst>
      <p:ext uri="{BB962C8B-B14F-4D97-AF65-F5344CB8AC3E}">
        <p14:creationId xmlns:p14="http://schemas.microsoft.com/office/powerpoint/2010/main" val="8202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a:t>cnMaestro</a:t>
            </a:r>
            <a:r>
              <a:rPr lang="en-US" dirty="0"/>
              <a:t> Network Troubleshooting</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37" y="2143676"/>
            <a:ext cx="8382000" cy="36438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Oval Callout 14"/>
          <p:cNvSpPr/>
          <p:nvPr/>
        </p:nvSpPr>
        <p:spPr>
          <a:xfrm>
            <a:off x="2971137" y="5664641"/>
            <a:ext cx="2073265" cy="990600"/>
          </a:xfrm>
          <a:prstGeom prst="wedgeEllipseCallout">
            <a:avLst>
              <a:gd name="adj1" fmla="val 30213"/>
              <a:gd name="adj2" fmla="val -77913"/>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pPr>
            <a:r>
              <a:rPr lang="en-US" sz="1200" dirty="0">
                <a:solidFill>
                  <a:schemeClr val="tx1"/>
                </a:solidFill>
              </a:rPr>
              <a:t>Easily identify the mobile device through their names and  manufacturer</a:t>
            </a:r>
          </a:p>
        </p:txBody>
      </p:sp>
      <p:sp>
        <p:nvSpPr>
          <p:cNvPr id="16" name="Oval Callout 15"/>
          <p:cNvSpPr/>
          <p:nvPr/>
        </p:nvSpPr>
        <p:spPr>
          <a:xfrm>
            <a:off x="5346941" y="3553866"/>
            <a:ext cx="2108630" cy="738620"/>
          </a:xfrm>
          <a:prstGeom prst="wedgeEllipseCallout">
            <a:avLst>
              <a:gd name="adj1" fmla="val -138836"/>
              <a:gd name="adj2" fmla="val 7259"/>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pPr>
            <a:r>
              <a:rPr lang="en-US" sz="1200" dirty="0">
                <a:solidFill>
                  <a:schemeClr val="tx1"/>
                </a:solidFill>
              </a:rPr>
              <a:t>Remote packet capture and RF analysis tools</a:t>
            </a:r>
          </a:p>
        </p:txBody>
      </p:sp>
      <p:grpSp>
        <p:nvGrpSpPr>
          <p:cNvPr id="17" name="Group 16"/>
          <p:cNvGrpSpPr/>
          <p:nvPr/>
        </p:nvGrpSpPr>
        <p:grpSpPr>
          <a:xfrm>
            <a:off x="3383086" y="1107044"/>
            <a:ext cx="3332034" cy="1036632"/>
            <a:chOff x="1935949" y="852603"/>
            <a:chExt cx="3332034" cy="1036632"/>
          </a:xfrm>
        </p:grpSpPr>
        <p:sp>
          <p:nvSpPr>
            <p:cNvPr id="18" name="Oval Callout 17"/>
            <p:cNvSpPr/>
            <p:nvPr/>
          </p:nvSpPr>
          <p:spPr>
            <a:xfrm>
              <a:off x="1935949" y="1000693"/>
              <a:ext cx="1480904" cy="740452"/>
            </a:xfrm>
            <a:prstGeom prst="wedgeEllipseCallout">
              <a:avLst>
                <a:gd name="adj1" fmla="val -91580"/>
                <a:gd name="adj2" fmla="val 143097"/>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endParaRPr lang="en-US" sz="1200" dirty="0">
                <a:solidFill>
                  <a:schemeClr val="tx1"/>
                </a:solidFill>
              </a:endParaRPr>
            </a:p>
          </p:txBody>
        </p:sp>
        <p:sp>
          <p:nvSpPr>
            <p:cNvPr id="19" name="Oval Callout 18"/>
            <p:cNvSpPr/>
            <p:nvPr/>
          </p:nvSpPr>
          <p:spPr>
            <a:xfrm>
              <a:off x="1935949" y="852603"/>
              <a:ext cx="3332034" cy="1036632"/>
            </a:xfrm>
            <a:prstGeom prst="wedgeEllipseCallout">
              <a:avLst>
                <a:gd name="adj1" fmla="val 57498"/>
                <a:gd name="adj2" fmla="val 90133"/>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pPr>
              <a:r>
                <a:rPr lang="en-US" sz="1200" dirty="0">
                  <a:solidFill>
                    <a:schemeClr val="tx1"/>
                  </a:solidFill>
                </a:rPr>
                <a:t>Preloaded status of all the component of end to end network - from mobile device having problem to the backhaul</a:t>
              </a:r>
            </a:p>
          </p:txBody>
        </p:sp>
      </p:grpSp>
      <p:grpSp>
        <p:nvGrpSpPr>
          <p:cNvPr id="20" name="Group 19"/>
          <p:cNvGrpSpPr/>
          <p:nvPr/>
        </p:nvGrpSpPr>
        <p:grpSpPr>
          <a:xfrm>
            <a:off x="8457537" y="1270442"/>
            <a:ext cx="1851130" cy="564444"/>
            <a:chOff x="6607070" y="1016001"/>
            <a:chExt cx="1851130" cy="564444"/>
          </a:xfrm>
        </p:grpSpPr>
        <p:pic>
          <p:nvPicPr>
            <p:cNvPr id="21" name="Picture 2" descr="http://paulabrown.net/search-bar-psd-21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492" b="27158"/>
            <a:stretch/>
          </p:blipFill>
          <p:spPr bwMode="auto">
            <a:xfrm>
              <a:off x="6607070" y="1016001"/>
              <a:ext cx="1851130" cy="564444"/>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6835670" y="1143000"/>
              <a:ext cx="1070433" cy="328980"/>
            </a:xfrm>
            <a:prstGeom prst="rect">
              <a:avLst/>
            </a:prstGeom>
            <a:noFill/>
          </p:spPr>
          <p:txBody>
            <a:bodyPr wrap="none" rtlCol="0">
              <a:spAutoFit/>
            </a:bodyPr>
            <a:lstStyle/>
            <a:p>
              <a:r>
                <a:rPr lang="en-US" sz="1600" dirty="0"/>
                <a:t>John Smith</a:t>
              </a:r>
            </a:p>
          </p:txBody>
        </p:sp>
      </p:grpSp>
      <p:pic>
        <p:nvPicPr>
          <p:cNvPr id="23" name="Picture 2" descr="C:\Users\lju010\Desktop\ePMP1000_Connectorized_ang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4537" y="2616641"/>
            <a:ext cx="399421" cy="65836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C:\Users\lju010\Desktop\ePMP1000_Integrated_ang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9563" y="2567873"/>
            <a:ext cx="387313" cy="658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017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2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Что дает </a:t>
            </a:r>
            <a:r>
              <a:rPr lang="en-US" dirty="0"/>
              <a:t>MIMO c </a:t>
            </a:r>
            <a:r>
              <a:rPr lang="en-US" sz="2800" dirty="0">
                <a:cs typeface="Arial" panose="020B0604020202020204" pitchFamily="34" charset="0"/>
              </a:rPr>
              <a:t>MBSTC</a:t>
            </a:r>
            <a:r>
              <a:rPr lang="en-US" dirty="0"/>
              <a:t> </a:t>
            </a:r>
            <a:endParaRPr lang="en-GB" dirty="0"/>
          </a:p>
        </p:txBody>
      </p:sp>
      <p:pic>
        <p:nvPicPr>
          <p:cNvPr id="5" name="Picture 2"/>
          <p:cNvPicPr>
            <a:picLocks noChangeAspect="1" noChangeArrowheads="1"/>
          </p:cNvPicPr>
          <p:nvPr/>
        </p:nvPicPr>
        <p:blipFill>
          <a:blip r:embed="rId2" cstate="print"/>
          <a:srcRect/>
          <a:stretch>
            <a:fillRect/>
          </a:stretch>
        </p:blipFill>
        <p:spPr bwMode="auto">
          <a:xfrm>
            <a:off x="2335456" y="1881310"/>
            <a:ext cx="5791200" cy="3344863"/>
          </a:xfrm>
          <a:prstGeom prst="rect">
            <a:avLst/>
          </a:prstGeom>
          <a:noFill/>
          <a:ln w="9525">
            <a:noFill/>
            <a:miter lim="800000"/>
            <a:headEnd/>
            <a:tailEnd/>
          </a:ln>
        </p:spPr>
      </p:pic>
      <p:sp>
        <p:nvSpPr>
          <p:cNvPr id="6" name="Rectangle 4"/>
          <p:cNvSpPr>
            <a:spLocks noChangeArrowheads="1"/>
          </p:cNvSpPr>
          <p:nvPr/>
        </p:nvSpPr>
        <p:spPr bwMode="auto">
          <a:xfrm>
            <a:off x="5231055" y="1493960"/>
            <a:ext cx="3567113" cy="631825"/>
          </a:xfrm>
          <a:prstGeom prst="rect">
            <a:avLst/>
          </a:prstGeom>
          <a:noFill/>
          <a:ln w="9525">
            <a:noFill/>
            <a:miter lim="800000"/>
            <a:headEnd/>
            <a:tailEnd/>
          </a:ln>
          <a:effectLst/>
        </p:spPr>
        <p:txBody>
          <a:bodyPr/>
          <a:lstStyle/>
          <a:p>
            <a:pPr marL="342900" indent="-342900" algn="ctr" defTabSz="901700">
              <a:lnSpc>
                <a:spcPct val="95000"/>
              </a:lnSpc>
              <a:spcBef>
                <a:spcPct val="35000"/>
              </a:spcBef>
              <a:buClr>
                <a:schemeClr val="accent1"/>
              </a:buClr>
              <a:buSzPct val="120000"/>
              <a:buFont typeface="Arial" charset="0"/>
              <a:buNone/>
            </a:pPr>
            <a:r>
              <a:rPr lang="ru-RU" dirty="0">
                <a:latin typeface="Arial" charset="0"/>
              </a:rPr>
              <a:t>Многокананальная система с временным сдвигом </a:t>
            </a:r>
            <a:endParaRPr lang="en-GB" dirty="0">
              <a:latin typeface="Arial" charset="0"/>
            </a:endParaRPr>
          </a:p>
        </p:txBody>
      </p:sp>
      <p:sp>
        <p:nvSpPr>
          <p:cNvPr id="7" name="Rectangle 5"/>
          <p:cNvSpPr>
            <a:spLocks noChangeArrowheads="1"/>
          </p:cNvSpPr>
          <p:nvPr/>
        </p:nvSpPr>
        <p:spPr bwMode="auto">
          <a:xfrm>
            <a:off x="2321169" y="1479673"/>
            <a:ext cx="2909887" cy="908050"/>
          </a:xfrm>
          <a:prstGeom prst="rect">
            <a:avLst/>
          </a:prstGeom>
          <a:noFill/>
          <a:ln w="9525">
            <a:noFill/>
            <a:miter lim="800000"/>
            <a:headEnd/>
            <a:tailEnd/>
          </a:ln>
          <a:effectLst/>
        </p:spPr>
        <p:txBody>
          <a:bodyPr/>
          <a:lstStyle/>
          <a:p>
            <a:pPr marL="342900" indent="-342900" algn="ctr" defTabSz="901700">
              <a:lnSpc>
                <a:spcPct val="95000"/>
              </a:lnSpc>
              <a:spcBef>
                <a:spcPct val="35000"/>
              </a:spcBef>
              <a:buClr>
                <a:schemeClr val="accent1"/>
              </a:buClr>
              <a:buSzPct val="120000"/>
              <a:buFont typeface="Arial" charset="0"/>
              <a:buNone/>
            </a:pPr>
            <a:r>
              <a:rPr lang="ru-RU" dirty="0"/>
              <a:t>Одноканальная система</a:t>
            </a:r>
            <a:endParaRPr lang="en-GB" dirty="0">
              <a:latin typeface="Arial" charset="0"/>
            </a:endParaRPr>
          </a:p>
        </p:txBody>
      </p:sp>
      <p:sp>
        <p:nvSpPr>
          <p:cNvPr id="8" name="Rectangle 11"/>
          <p:cNvSpPr>
            <a:spLocks noChangeArrowheads="1"/>
          </p:cNvSpPr>
          <p:nvPr/>
        </p:nvSpPr>
        <p:spPr bwMode="auto">
          <a:xfrm>
            <a:off x="5231056" y="5234110"/>
            <a:ext cx="2895600" cy="365125"/>
          </a:xfrm>
          <a:prstGeom prst="rect">
            <a:avLst/>
          </a:prstGeom>
          <a:noFill/>
          <a:ln w="9525">
            <a:noFill/>
            <a:miter lim="800000"/>
            <a:headEnd/>
            <a:tailEnd/>
          </a:ln>
          <a:effectLst/>
        </p:spPr>
        <p:txBody>
          <a:bodyPr/>
          <a:lstStyle/>
          <a:p>
            <a:pPr marL="342900" indent="-342900" algn="ctr" defTabSz="901700">
              <a:lnSpc>
                <a:spcPct val="95000"/>
              </a:lnSpc>
              <a:spcBef>
                <a:spcPct val="35000"/>
              </a:spcBef>
              <a:buClr>
                <a:schemeClr val="accent1"/>
              </a:buClr>
              <a:buSzPct val="120000"/>
              <a:buFont typeface="Arial" charset="0"/>
              <a:buNone/>
            </a:pPr>
            <a:r>
              <a:rPr lang="en-GB" sz="2000" b="0" dirty="0">
                <a:latin typeface="Arial" charset="0"/>
              </a:rPr>
              <a:t>15 </a:t>
            </a:r>
            <a:r>
              <a:rPr lang="ru-RU" sz="2000" dirty="0"/>
              <a:t>дБ</a:t>
            </a:r>
            <a:r>
              <a:rPr lang="en-GB" sz="2000" b="0" dirty="0">
                <a:latin typeface="Arial" charset="0"/>
              </a:rPr>
              <a:t>*</a:t>
            </a:r>
          </a:p>
        </p:txBody>
      </p:sp>
      <p:sp>
        <p:nvSpPr>
          <p:cNvPr id="9" name="Rectangle 12"/>
          <p:cNvSpPr>
            <a:spLocks noChangeArrowheads="1"/>
          </p:cNvSpPr>
          <p:nvPr/>
        </p:nvSpPr>
        <p:spPr bwMode="auto">
          <a:xfrm>
            <a:off x="2002082" y="5234110"/>
            <a:ext cx="3443287" cy="365125"/>
          </a:xfrm>
          <a:prstGeom prst="rect">
            <a:avLst/>
          </a:prstGeom>
          <a:noFill/>
          <a:ln w="9525">
            <a:noFill/>
            <a:miter lim="800000"/>
            <a:headEnd/>
            <a:tailEnd/>
          </a:ln>
          <a:effectLst/>
        </p:spPr>
        <p:txBody>
          <a:bodyPr/>
          <a:lstStyle/>
          <a:p>
            <a:pPr marL="342900" indent="-342900" algn="ctr" defTabSz="901700">
              <a:lnSpc>
                <a:spcPct val="95000"/>
              </a:lnSpc>
              <a:spcBef>
                <a:spcPct val="35000"/>
              </a:spcBef>
              <a:buClr>
                <a:schemeClr val="accent1"/>
              </a:buClr>
              <a:buSzPct val="120000"/>
              <a:buFont typeface="Arial" charset="0"/>
              <a:buNone/>
            </a:pPr>
            <a:r>
              <a:rPr lang="ru-RU" sz="2000" dirty="0"/>
              <a:t>Запас на замирания </a:t>
            </a:r>
            <a:r>
              <a:rPr lang="en-GB" sz="2000" b="0" dirty="0">
                <a:latin typeface="Arial" charset="0"/>
              </a:rPr>
              <a:t>40 </a:t>
            </a:r>
            <a:r>
              <a:rPr lang="ru-RU" sz="2000" b="0" dirty="0">
                <a:latin typeface="Arial" charset="0"/>
              </a:rPr>
              <a:t>дБ</a:t>
            </a:r>
            <a:r>
              <a:rPr lang="en-GB" sz="2000" b="0" dirty="0">
                <a:latin typeface="Arial" charset="0"/>
              </a:rPr>
              <a:t>*</a:t>
            </a:r>
          </a:p>
        </p:txBody>
      </p:sp>
      <p:sp>
        <p:nvSpPr>
          <p:cNvPr id="10" name="Text Box 18"/>
          <p:cNvSpPr txBox="1">
            <a:spLocks noChangeArrowheads="1"/>
          </p:cNvSpPr>
          <p:nvPr/>
        </p:nvSpPr>
        <p:spPr bwMode="auto">
          <a:xfrm>
            <a:off x="2487855" y="5680992"/>
            <a:ext cx="2957513" cy="276999"/>
          </a:xfrm>
          <a:prstGeom prst="rect">
            <a:avLst/>
          </a:prstGeom>
          <a:noFill/>
          <a:ln w="12700">
            <a:noFill/>
            <a:miter lim="800000"/>
            <a:headEnd/>
            <a:tailEnd/>
          </a:ln>
          <a:effectLst/>
        </p:spPr>
        <p:txBody>
          <a:bodyPr wrap="square">
            <a:spAutoFit/>
          </a:bodyPr>
          <a:lstStyle/>
          <a:p>
            <a:pPr algn="l">
              <a:spcBef>
                <a:spcPct val="50000"/>
              </a:spcBef>
            </a:pPr>
            <a:r>
              <a:rPr lang="en-GB" sz="1200" dirty="0">
                <a:latin typeface="Arial" charset="0"/>
              </a:rPr>
              <a:t>* </a:t>
            </a:r>
            <a:r>
              <a:rPr lang="ru-RU" sz="1200" dirty="0"/>
              <a:t>Для доступности канала </a:t>
            </a:r>
            <a:r>
              <a:rPr lang="en-GB" sz="1200" dirty="0">
                <a:latin typeface="Arial" charset="0"/>
              </a:rPr>
              <a:t>99.99%</a:t>
            </a:r>
          </a:p>
        </p:txBody>
      </p:sp>
      <p:sp>
        <p:nvSpPr>
          <p:cNvPr id="11" name="Text Box 19"/>
          <p:cNvSpPr txBox="1">
            <a:spLocks noChangeArrowheads="1"/>
          </p:cNvSpPr>
          <p:nvPr/>
        </p:nvSpPr>
        <p:spPr bwMode="auto">
          <a:xfrm>
            <a:off x="8126656" y="5005510"/>
            <a:ext cx="1828800" cy="274638"/>
          </a:xfrm>
          <a:prstGeom prst="rect">
            <a:avLst/>
          </a:prstGeom>
          <a:noFill/>
          <a:ln w="12700">
            <a:noFill/>
            <a:miter lim="800000"/>
            <a:headEnd/>
            <a:tailEnd/>
          </a:ln>
          <a:effectLst/>
        </p:spPr>
        <p:txBody>
          <a:bodyPr>
            <a:spAutoFit/>
          </a:bodyPr>
          <a:lstStyle/>
          <a:p>
            <a:pPr algn="l">
              <a:spcBef>
                <a:spcPct val="50000"/>
              </a:spcBef>
            </a:pPr>
            <a:r>
              <a:rPr lang="en-GB" sz="1200" dirty="0">
                <a:latin typeface="Arial" charset="0"/>
              </a:rPr>
              <a:t>-40</a:t>
            </a:r>
            <a:r>
              <a:rPr lang="ru-RU" sz="1200" dirty="0">
                <a:latin typeface="Arial" charset="0"/>
              </a:rPr>
              <a:t>дБ</a:t>
            </a:r>
            <a:endParaRPr lang="en-GB" sz="1200" dirty="0">
              <a:latin typeface="Arial" charset="0"/>
            </a:endParaRPr>
          </a:p>
        </p:txBody>
      </p:sp>
      <p:sp>
        <p:nvSpPr>
          <p:cNvPr id="12" name="Text Box 20"/>
          <p:cNvSpPr txBox="1">
            <a:spLocks noChangeArrowheads="1"/>
          </p:cNvSpPr>
          <p:nvPr/>
        </p:nvSpPr>
        <p:spPr bwMode="auto">
          <a:xfrm>
            <a:off x="8126656" y="3279103"/>
            <a:ext cx="1828800" cy="274638"/>
          </a:xfrm>
          <a:prstGeom prst="rect">
            <a:avLst/>
          </a:prstGeom>
          <a:noFill/>
          <a:ln w="12700">
            <a:noFill/>
            <a:miter lim="800000"/>
            <a:headEnd/>
            <a:tailEnd/>
          </a:ln>
          <a:effectLst/>
        </p:spPr>
        <p:txBody>
          <a:bodyPr>
            <a:spAutoFit/>
          </a:bodyPr>
          <a:lstStyle/>
          <a:p>
            <a:pPr algn="l">
              <a:spcBef>
                <a:spcPct val="50000"/>
              </a:spcBef>
            </a:pPr>
            <a:r>
              <a:rPr lang="en-GB" sz="1200" dirty="0">
                <a:latin typeface="Arial" charset="0"/>
              </a:rPr>
              <a:t>-15</a:t>
            </a:r>
            <a:r>
              <a:rPr lang="ru-RU" sz="1200" dirty="0">
                <a:latin typeface="Arial" charset="0"/>
              </a:rPr>
              <a:t>дБ</a:t>
            </a:r>
            <a:endParaRPr lang="en-GB" sz="1200" dirty="0">
              <a:latin typeface="Arial" charset="0"/>
            </a:endParaRPr>
          </a:p>
        </p:txBody>
      </p:sp>
      <p:sp>
        <p:nvSpPr>
          <p:cNvPr id="13" name="AutoShape 21"/>
          <p:cNvSpPr>
            <a:spLocks/>
          </p:cNvSpPr>
          <p:nvPr/>
        </p:nvSpPr>
        <p:spPr bwMode="auto">
          <a:xfrm>
            <a:off x="8721969" y="3416421"/>
            <a:ext cx="76200" cy="1726407"/>
          </a:xfrm>
          <a:prstGeom prst="rightBrace">
            <a:avLst>
              <a:gd name="adj1" fmla="val 191667"/>
              <a:gd name="adj2" fmla="val 50000"/>
            </a:avLst>
          </a:prstGeom>
          <a:noFill/>
          <a:ln w="12700">
            <a:solidFill>
              <a:schemeClr val="tx1"/>
            </a:solidFill>
            <a:round/>
            <a:headEnd/>
            <a:tailEnd/>
          </a:ln>
          <a:effectLst/>
        </p:spPr>
        <p:txBody>
          <a:bodyPr wrap="none" anchor="ctr"/>
          <a:lstStyle/>
          <a:p>
            <a:endParaRPr lang="en-US" dirty="0"/>
          </a:p>
        </p:txBody>
      </p:sp>
      <p:sp>
        <p:nvSpPr>
          <p:cNvPr id="14" name="Text Box 22"/>
          <p:cNvSpPr txBox="1">
            <a:spLocks noChangeArrowheads="1"/>
          </p:cNvSpPr>
          <p:nvPr/>
        </p:nvSpPr>
        <p:spPr bwMode="auto">
          <a:xfrm>
            <a:off x="8798169" y="4162547"/>
            <a:ext cx="1676400" cy="274638"/>
          </a:xfrm>
          <a:prstGeom prst="rect">
            <a:avLst/>
          </a:prstGeom>
          <a:noFill/>
          <a:ln w="12700">
            <a:noFill/>
            <a:miter lim="800000"/>
            <a:headEnd/>
            <a:tailEnd/>
          </a:ln>
          <a:effectLst/>
        </p:spPr>
        <p:txBody>
          <a:bodyPr wrap="square">
            <a:spAutoFit/>
          </a:bodyPr>
          <a:lstStyle/>
          <a:p>
            <a:pPr algn="l">
              <a:spcBef>
                <a:spcPct val="50000"/>
              </a:spcBef>
            </a:pPr>
            <a:r>
              <a:rPr lang="ru-RU" sz="1200" dirty="0"/>
              <a:t>До </a:t>
            </a:r>
            <a:r>
              <a:rPr lang="en-GB" sz="1200" dirty="0">
                <a:latin typeface="Arial" charset="0"/>
              </a:rPr>
              <a:t>25</a:t>
            </a:r>
            <a:r>
              <a:rPr lang="en-US" sz="1200" dirty="0">
                <a:latin typeface="Arial" charset="0"/>
              </a:rPr>
              <a:t> </a:t>
            </a:r>
            <a:r>
              <a:rPr lang="ru-RU" sz="1200" dirty="0">
                <a:latin typeface="Arial" charset="0"/>
              </a:rPr>
              <a:t>дБ</a:t>
            </a:r>
            <a:r>
              <a:rPr lang="en-US" sz="1200" dirty="0">
                <a:latin typeface="Arial" charset="0"/>
              </a:rPr>
              <a:t> </a:t>
            </a:r>
            <a:r>
              <a:rPr lang="ru-RU" sz="1200" dirty="0">
                <a:latin typeface="Arial" charset="0"/>
              </a:rPr>
              <a:t>выигрыша</a:t>
            </a:r>
            <a:endParaRPr lang="en-GB" sz="1200" dirty="0">
              <a:latin typeface="Arial" charset="0"/>
            </a:endParaRPr>
          </a:p>
        </p:txBody>
      </p:sp>
      <p:sp>
        <p:nvSpPr>
          <p:cNvPr id="15" name="Text Box 24"/>
          <p:cNvSpPr txBox="1">
            <a:spLocks noChangeArrowheads="1"/>
          </p:cNvSpPr>
          <p:nvPr/>
        </p:nvSpPr>
        <p:spPr bwMode="auto">
          <a:xfrm>
            <a:off x="8126656" y="2262310"/>
            <a:ext cx="1828800" cy="274638"/>
          </a:xfrm>
          <a:prstGeom prst="rect">
            <a:avLst/>
          </a:prstGeom>
          <a:noFill/>
          <a:ln w="12700">
            <a:noFill/>
            <a:miter lim="800000"/>
            <a:headEnd/>
            <a:tailEnd/>
          </a:ln>
          <a:effectLst/>
        </p:spPr>
        <p:txBody>
          <a:bodyPr>
            <a:spAutoFit/>
          </a:bodyPr>
          <a:lstStyle/>
          <a:p>
            <a:pPr algn="l">
              <a:spcBef>
                <a:spcPct val="50000"/>
              </a:spcBef>
            </a:pPr>
            <a:r>
              <a:rPr lang="en-GB" sz="1200" dirty="0">
                <a:latin typeface="Arial" charset="0"/>
              </a:rPr>
              <a:t>0</a:t>
            </a:r>
            <a:r>
              <a:rPr lang="ru-RU" sz="1200" dirty="0">
                <a:latin typeface="Arial" charset="0"/>
              </a:rPr>
              <a:t>дБ</a:t>
            </a:r>
            <a:endParaRPr lang="en-GB" sz="1200" dirty="0">
              <a:latin typeface="Arial" charset="0"/>
            </a:endParaRPr>
          </a:p>
        </p:txBody>
      </p:sp>
      <p:sp>
        <p:nvSpPr>
          <p:cNvPr id="16" name="Line 25"/>
          <p:cNvSpPr>
            <a:spLocks noChangeShapeType="1"/>
          </p:cNvSpPr>
          <p:nvPr/>
        </p:nvSpPr>
        <p:spPr bwMode="auto">
          <a:xfrm>
            <a:off x="2335456" y="2414710"/>
            <a:ext cx="5791200" cy="0"/>
          </a:xfrm>
          <a:prstGeom prst="line">
            <a:avLst/>
          </a:prstGeom>
          <a:noFill/>
          <a:ln w="12700">
            <a:solidFill>
              <a:srgbClr val="FF0000"/>
            </a:solidFill>
            <a:round/>
            <a:headEnd/>
            <a:tailEnd/>
          </a:ln>
          <a:effectLst/>
        </p:spPr>
        <p:txBody>
          <a:bodyPr/>
          <a:lstStyle/>
          <a:p>
            <a:endParaRPr lang="en-US" dirty="0"/>
          </a:p>
        </p:txBody>
      </p:sp>
      <p:sp>
        <p:nvSpPr>
          <p:cNvPr id="17" name="Line 26"/>
          <p:cNvSpPr>
            <a:spLocks noChangeShapeType="1"/>
          </p:cNvSpPr>
          <p:nvPr/>
        </p:nvSpPr>
        <p:spPr bwMode="auto">
          <a:xfrm>
            <a:off x="5231056" y="3446585"/>
            <a:ext cx="2895600" cy="0"/>
          </a:xfrm>
          <a:prstGeom prst="line">
            <a:avLst/>
          </a:prstGeom>
          <a:noFill/>
          <a:ln w="12700">
            <a:solidFill>
              <a:srgbClr val="FF0000"/>
            </a:solidFill>
            <a:round/>
            <a:headEnd/>
            <a:tailEnd/>
          </a:ln>
          <a:effectLst/>
        </p:spPr>
        <p:txBody>
          <a:bodyPr/>
          <a:lstStyle/>
          <a:p>
            <a:endParaRPr lang="en-US" dirty="0"/>
          </a:p>
        </p:txBody>
      </p:sp>
      <p:sp>
        <p:nvSpPr>
          <p:cNvPr id="18" name="Line 27"/>
          <p:cNvSpPr>
            <a:spLocks noChangeShapeType="1"/>
          </p:cNvSpPr>
          <p:nvPr/>
        </p:nvSpPr>
        <p:spPr bwMode="auto">
          <a:xfrm>
            <a:off x="2335456" y="5157910"/>
            <a:ext cx="5791200" cy="0"/>
          </a:xfrm>
          <a:prstGeom prst="line">
            <a:avLst/>
          </a:prstGeom>
          <a:noFill/>
          <a:ln w="12700">
            <a:solidFill>
              <a:srgbClr val="FF0000"/>
            </a:solidFill>
            <a:round/>
            <a:headEnd/>
            <a:tailEnd/>
          </a:ln>
          <a:effectLst/>
        </p:spPr>
        <p:txBody>
          <a:bodyPr/>
          <a:lstStyle/>
          <a:p>
            <a:endParaRPr lang="en-US" dirty="0"/>
          </a:p>
        </p:txBody>
      </p:sp>
    </p:spTree>
    <p:extLst>
      <p:ext uri="{BB962C8B-B14F-4D97-AF65-F5344CB8AC3E}">
        <p14:creationId xmlns:p14="http://schemas.microsoft.com/office/powerpoint/2010/main" val="54264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Интеллектуальная </a:t>
            </a:r>
            <a:r>
              <a:rPr lang="en-US" dirty="0"/>
              <a:t>OFDM</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1081892722"/>
              </p:ext>
            </p:extLst>
          </p:nvPr>
        </p:nvGraphicFramePr>
        <p:xfrm>
          <a:off x="786332" y="4011889"/>
          <a:ext cx="4445091" cy="1880985"/>
        </p:xfrm>
        <a:graphic>
          <a:graphicData uri="http://schemas.openxmlformats.org/presentationml/2006/ole">
            <mc:AlternateContent xmlns:mc="http://schemas.openxmlformats.org/markup-compatibility/2006">
              <mc:Choice xmlns:v="urn:schemas-microsoft-com:vml" Requires="v">
                <p:oleObj spid="_x0000_s3089" name="Worksheet" r:id="rId3" imgW="2667016" imgH="1000104" progId="Excel.Sheet.8">
                  <p:embed/>
                </p:oleObj>
              </mc:Choice>
              <mc:Fallback>
                <p:oleObj name="Worksheet" r:id="rId3" imgW="2667016" imgH="1000104" progId="Excel.Sheet.8">
                  <p:embed/>
                  <p:pic>
                    <p:nvPicPr>
                      <p:cNvPr id="14" name="Object 13"/>
                      <p:cNvPicPr>
                        <a:picLocks noChangeAspect="1" noChangeArrowheads="1"/>
                      </p:cNvPicPr>
                      <p:nvPr/>
                    </p:nvPicPr>
                    <p:blipFill>
                      <a:blip r:embed="rId4"/>
                      <a:srcRect/>
                      <a:stretch>
                        <a:fillRect/>
                      </a:stretch>
                    </p:blipFill>
                    <p:spPr bwMode="auto">
                      <a:xfrm>
                        <a:off x="786332" y="4011889"/>
                        <a:ext cx="4445091" cy="1880985"/>
                      </a:xfrm>
                      <a:prstGeom prst="rect">
                        <a:avLst/>
                      </a:prstGeom>
                      <a:noFill/>
                      <a:ln>
                        <a:noFill/>
                      </a:ln>
                      <a:extLst/>
                    </p:spPr>
                  </p:pic>
                </p:oleObj>
              </mc:Fallback>
            </mc:AlternateContent>
          </a:graphicData>
        </a:graphic>
      </p:graphicFrame>
      <p:sp>
        <p:nvSpPr>
          <p:cNvPr id="6" name="Content Placeholder 8"/>
          <p:cNvSpPr txBox="1">
            <a:spLocks/>
          </p:cNvSpPr>
          <p:nvPr/>
        </p:nvSpPr>
        <p:spPr>
          <a:xfrm>
            <a:off x="554708" y="1119554"/>
            <a:ext cx="8610600" cy="4572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000" dirty="0"/>
              <a:t>В дополнение к </a:t>
            </a:r>
            <a:r>
              <a:rPr lang="en-US" sz="2000" dirty="0"/>
              <a:t>MIMO</a:t>
            </a:r>
            <a:r>
              <a:rPr lang="ru-RU" sz="2000" dirty="0"/>
              <a:t> в </a:t>
            </a:r>
            <a:r>
              <a:rPr lang="en-US" sz="2000" dirty="0"/>
              <a:t>PTP650 </a:t>
            </a:r>
            <a:r>
              <a:rPr lang="ru-RU" sz="2000" dirty="0"/>
              <a:t>используется мультиплексирование </a:t>
            </a:r>
            <a:r>
              <a:rPr lang="en-US" sz="2000" dirty="0"/>
              <a:t>OFDM</a:t>
            </a:r>
            <a:r>
              <a:rPr lang="ru-RU" sz="2000" dirty="0"/>
              <a:t> с  количеством поднесущих от 880 до 1024, что обеспечивает высокую спектральную эффективность и борется:</a:t>
            </a:r>
            <a:endParaRPr lang="en-GB" sz="2000" dirty="0"/>
          </a:p>
          <a:p>
            <a:pPr lvl="1"/>
            <a:r>
              <a:rPr lang="ru-RU" sz="1600" dirty="0"/>
              <a:t>с многолучевым распространением</a:t>
            </a:r>
            <a:endParaRPr lang="en-GB" sz="1600" dirty="0"/>
          </a:p>
          <a:p>
            <a:pPr lvl="1"/>
            <a:r>
              <a:rPr lang="ru-RU" sz="1600" dirty="0"/>
              <a:t>с частотно-селективными замираниями</a:t>
            </a:r>
            <a:endParaRPr lang="en-US" sz="1600" dirty="0"/>
          </a:p>
        </p:txBody>
      </p:sp>
      <p:grpSp>
        <p:nvGrpSpPr>
          <p:cNvPr id="8" name="Group 7"/>
          <p:cNvGrpSpPr>
            <a:grpSpLocks/>
          </p:cNvGrpSpPr>
          <p:nvPr/>
        </p:nvGrpSpPr>
        <p:grpSpPr bwMode="auto">
          <a:xfrm>
            <a:off x="7461757" y="2335000"/>
            <a:ext cx="3968243" cy="2966915"/>
            <a:chOff x="92" y="0"/>
            <a:chExt cx="2380" cy="1406"/>
          </a:xfrm>
        </p:grpSpPr>
        <p:pic>
          <p:nvPicPr>
            <p:cNvPr id="9" name="Picture 8"/>
            <p:cNvPicPr>
              <a:picLocks noChangeArrowheads="1"/>
            </p:cNvPicPr>
            <p:nvPr/>
          </p:nvPicPr>
          <p:blipFill rotWithShape="1">
            <a:blip r:embed="rId5" cstate="print"/>
            <a:srcRect l="3567" r="4089"/>
            <a:stretch/>
          </p:blipFill>
          <p:spPr bwMode="auto">
            <a:xfrm>
              <a:off x="92" y="0"/>
              <a:ext cx="2380" cy="1406"/>
            </a:xfrm>
            <a:prstGeom prst="rect">
              <a:avLst/>
            </a:prstGeom>
            <a:noFill/>
            <a:ln w="9525">
              <a:noFill/>
              <a:miter lim="800000"/>
              <a:headEnd/>
              <a:tailEnd/>
            </a:ln>
          </p:spPr>
        </p:pic>
        <p:sp>
          <p:nvSpPr>
            <p:cNvPr id="10" name="Rectangle 9"/>
            <p:cNvSpPr>
              <a:spLocks/>
            </p:cNvSpPr>
            <p:nvPr/>
          </p:nvSpPr>
          <p:spPr bwMode="auto">
            <a:xfrm>
              <a:off x="777" y="178"/>
              <a:ext cx="185" cy="192"/>
            </a:xfrm>
            <a:prstGeom prst="rect">
              <a:avLst/>
            </a:prstGeom>
            <a:noFill/>
            <a:ln w="9525">
              <a:noFill/>
              <a:miter lim="800000"/>
              <a:headEnd/>
              <a:tailEnd/>
            </a:ln>
          </p:spPr>
          <p:txBody>
            <a:bodyPr lIns="0" tIns="0" rIns="40639" bIns="0"/>
            <a:lstStyle/>
            <a:p>
              <a:pPr marL="39688" algn="ctr" eaLnBrk="1" hangingPunct="1">
                <a:spcBef>
                  <a:spcPts val="800"/>
                </a:spcBef>
              </a:pPr>
              <a:r>
                <a:rPr lang="en-US" sz="1400" dirty="0">
                  <a:solidFill>
                    <a:srgbClr val="3B0065"/>
                  </a:solidFill>
                  <a:sym typeface="Arial Narrow" pitchFamily="34" charset="0"/>
                </a:rPr>
                <a:t>A</a:t>
              </a:r>
            </a:p>
          </p:txBody>
        </p:sp>
        <p:sp>
          <p:nvSpPr>
            <p:cNvPr id="11" name="Rectangle 10"/>
            <p:cNvSpPr>
              <a:spLocks/>
            </p:cNvSpPr>
            <p:nvPr/>
          </p:nvSpPr>
          <p:spPr bwMode="auto">
            <a:xfrm>
              <a:off x="982" y="178"/>
              <a:ext cx="185" cy="192"/>
            </a:xfrm>
            <a:prstGeom prst="rect">
              <a:avLst/>
            </a:prstGeom>
            <a:noFill/>
            <a:ln w="9525">
              <a:noFill/>
              <a:miter lim="800000"/>
              <a:headEnd/>
              <a:tailEnd/>
            </a:ln>
          </p:spPr>
          <p:txBody>
            <a:bodyPr lIns="0" tIns="0" rIns="40639" bIns="0"/>
            <a:lstStyle/>
            <a:p>
              <a:pPr marL="39688" algn="ctr" eaLnBrk="1" hangingPunct="1">
                <a:spcBef>
                  <a:spcPts val="800"/>
                </a:spcBef>
              </a:pPr>
              <a:r>
                <a:rPr lang="en-US" sz="1400" dirty="0">
                  <a:solidFill>
                    <a:srgbClr val="3B0065"/>
                  </a:solidFill>
                  <a:sym typeface="Arial Narrow" pitchFamily="34" charset="0"/>
                </a:rPr>
                <a:t>B</a:t>
              </a:r>
            </a:p>
          </p:txBody>
        </p:sp>
        <p:sp>
          <p:nvSpPr>
            <p:cNvPr id="12" name="Rectangle 11"/>
            <p:cNvSpPr>
              <a:spLocks/>
            </p:cNvSpPr>
            <p:nvPr/>
          </p:nvSpPr>
          <p:spPr bwMode="auto">
            <a:xfrm>
              <a:off x="1187" y="178"/>
              <a:ext cx="185" cy="192"/>
            </a:xfrm>
            <a:prstGeom prst="rect">
              <a:avLst/>
            </a:prstGeom>
            <a:noFill/>
            <a:ln w="9525">
              <a:noFill/>
              <a:miter lim="800000"/>
              <a:headEnd/>
              <a:tailEnd/>
            </a:ln>
          </p:spPr>
          <p:txBody>
            <a:bodyPr lIns="0" tIns="0" rIns="40639" bIns="0"/>
            <a:lstStyle/>
            <a:p>
              <a:pPr marL="39688" algn="ctr" eaLnBrk="1" hangingPunct="1">
                <a:spcBef>
                  <a:spcPts val="800"/>
                </a:spcBef>
              </a:pPr>
              <a:r>
                <a:rPr lang="en-US" sz="1400" dirty="0">
                  <a:solidFill>
                    <a:srgbClr val="3B0065"/>
                  </a:solidFill>
                  <a:sym typeface="Arial Narrow" pitchFamily="34" charset="0"/>
                </a:rPr>
                <a:t>C</a:t>
              </a:r>
            </a:p>
          </p:txBody>
        </p:sp>
        <p:sp>
          <p:nvSpPr>
            <p:cNvPr id="13" name="Rectangle 12"/>
            <p:cNvSpPr>
              <a:spLocks/>
            </p:cNvSpPr>
            <p:nvPr/>
          </p:nvSpPr>
          <p:spPr bwMode="auto">
            <a:xfrm>
              <a:off x="1392" y="178"/>
              <a:ext cx="184" cy="192"/>
            </a:xfrm>
            <a:prstGeom prst="rect">
              <a:avLst/>
            </a:prstGeom>
            <a:noFill/>
            <a:ln w="9525">
              <a:noFill/>
              <a:miter lim="800000"/>
              <a:headEnd/>
              <a:tailEnd/>
            </a:ln>
          </p:spPr>
          <p:txBody>
            <a:bodyPr lIns="0" tIns="0" rIns="40639" bIns="0"/>
            <a:lstStyle/>
            <a:p>
              <a:pPr marL="39688" algn="ctr" eaLnBrk="1" hangingPunct="1">
                <a:spcBef>
                  <a:spcPts val="800"/>
                </a:spcBef>
              </a:pPr>
              <a:r>
                <a:rPr lang="en-US" sz="1400" dirty="0">
                  <a:solidFill>
                    <a:srgbClr val="3B0065"/>
                  </a:solidFill>
                  <a:sym typeface="Arial Narrow" pitchFamily="34" charset="0"/>
                </a:rPr>
                <a:t>D</a:t>
              </a:r>
            </a:p>
          </p:txBody>
        </p:sp>
        <p:sp>
          <p:nvSpPr>
            <p:cNvPr id="14" name="Rectangle 13"/>
            <p:cNvSpPr>
              <a:spLocks/>
            </p:cNvSpPr>
            <p:nvPr/>
          </p:nvSpPr>
          <p:spPr bwMode="auto">
            <a:xfrm>
              <a:off x="1597" y="178"/>
              <a:ext cx="184" cy="192"/>
            </a:xfrm>
            <a:prstGeom prst="rect">
              <a:avLst/>
            </a:prstGeom>
            <a:noFill/>
            <a:ln w="9525">
              <a:noFill/>
              <a:miter lim="800000"/>
              <a:headEnd/>
              <a:tailEnd/>
            </a:ln>
          </p:spPr>
          <p:txBody>
            <a:bodyPr lIns="0" tIns="0" rIns="40639" bIns="0"/>
            <a:lstStyle/>
            <a:p>
              <a:pPr marL="39688" algn="ctr" eaLnBrk="1" hangingPunct="1">
                <a:spcBef>
                  <a:spcPts val="800"/>
                </a:spcBef>
              </a:pPr>
              <a:r>
                <a:rPr lang="en-US" sz="1400" dirty="0">
                  <a:solidFill>
                    <a:srgbClr val="3B0065"/>
                  </a:solidFill>
                  <a:sym typeface="Arial Narrow" pitchFamily="34" charset="0"/>
                </a:rPr>
                <a:t>E</a:t>
              </a:r>
            </a:p>
          </p:txBody>
        </p:sp>
      </p:grpSp>
    </p:spTree>
    <p:extLst>
      <p:ext uri="{BB962C8B-B14F-4D97-AF65-F5344CB8AC3E}">
        <p14:creationId xmlns:p14="http://schemas.microsoft.com/office/powerpoint/2010/main" val="128490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ru-RU" dirty="0"/>
              <a:t>Динамическая оптимизация спектра</a:t>
            </a:r>
            <a:endParaRPr lang="en-US" dirty="0"/>
          </a:p>
        </p:txBody>
      </p:sp>
      <p:sp>
        <p:nvSpPr>
          <p:cNvPr id="3" name="Content Placeholder 2"/>
          <p:cNvSpPr>
            <a:spLocks noGrp="1"/>
          </p:cNvSpPr>
          <p:nvPr>
            <p:ph sz="half" idx="1"/>
          </p:nvPr>
        </p:nvSpPr>
        <p:spPr>
          <a:xfrm>
            <a:off x="609440" y="1131572"/>
            <a:ext cx="10820559" cy="4819649"/>
          </a:xfrm>
        </p:spPr>
        <p:txBody>
          <a:bodyPr/>
          <a:lstStyle/>
          <a:p>
            <a:pPr>
              <a:spcBef>
                <a:spcPts val="1200"/>
              </a:spcBef>
            </a:pPr>
            <a:r>
              <a:rPr lang="ru-RU" sz="2000" dirty="0"/>
              <a:t>Работает в фоновом режиме без потери связи</a:t>
            </a:r>
          </a:p>
          <a:p>
            <a:pPr>
              <a:spcBef>
                <a:spcPts val="1200"/>
              </a:spcBef>
            </a:pPr>
            <a:r>
              <a:rPr lang="ru-RU" sz="2000" dirty="0"/>
              <a:t>Сканирует весь частотный диапазон от </a:t>
            </a:r>
            <a:r>
              <a:rPr lang="en-US" sz="2000" dirty="0"/>
              <a:t>4.9 </a:t>
            </a:r>
            <a:r>
              <a:rPr lang="ru-RU" sz="2000" dirty="0"/>
              <a:t>ГГц до </a:t>
            </a:r>
            <a:r>
              <a:rPr lang="en-US" sz="2000" dirty="0"/>
              <a:t>6.05 </a:t>
            </a:r>
            <a:r>
              <a:rPr lang="ru-RU" sz="2000" dirty="0"/>
              <a:t>ГГц</a:t>
            </a:r>
            <a:endParaRPr lang="en-US" sz="2000" dirty="0"/>
          </a:p>
          <a:p>
            <a:pPr>
              <a:spcBef>
                <a:spcPts val="1200"/>
              </a:spcBef>
            </a:pPr>
            <a:r>
              <a:rPr lang="ru-RU" sz="2000" dirty="0"/>
              <a:t>Результат как в реальном времени, так и в записи</a:t>
            </a:r>
            <a:endParaRPr lang="en-US" sz="2000" dirty="0"/>
          </a:p>
          <a:p>
            <a:pPr>
              <a:spcBef>
                <a:spcPts val="1200"/>
              </a:spcBef>
            </a:pPr>
            <a:r>
              <a:rPr lang="ru-RU" sz="2000" dirty="0"/>
              <a:t>Обе стороны ищут свободные каналы и согласованно переключаются без потери пакетов</a:t>
            </a:r>
            <a:endParaRPr lang="en-US" sz="2000" dirty="0"/>
          </a:p>
        </p:txBody>
      </p:sp>
      <p:pic>
        <p:nvPicPr>
          <p:cNvPr id="5" name="Picture 4"/>
          <p:cNvPicPr>
            <a:picLocks noChangeAspect="1"/>
          </p:cNvPicPr>
          <p:nvPr/>
        </p:nvPicPr>
        <p:blipFill>
          <a:blip r:embed="rId2"/>
          <a:stretch>
            <a:fillRect/>
          </a:stretch>
        </p:blipFill>
        <p:spPr>
          <a:xfrm>
            <a:off x="1400747" y="3283473"/>
            <a:ext cx="8943607" cy="2969009"/>
          </a:xfrm>
          <a:prstGeom prst="rect">
            <a:avLst/>
          </a:prstGeom>
        </p:spPr>
      </p:pic>
    </p:spTree>
    <p:extLst>
      <p:ext uri="{BB962C8B-B14F-4D97-AF65-F5344CB8AC3E}">
        <p14:creationId xmlns:p14="http://schemas.microsoft.com/office/powerpoint/2010/main" val="81878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a:bodyPr>
          <a:lstStyle/>
          <a:p>
            <a:pPr>
              <a:defRPr/>
            </a:pPr>
            <a:r>
              <a:rPr lang="ru-RU" kern="0" dirty="0">
                <a:cs typeface="Arial" pitchFamily="34" charset="0"/>
              </a:rPr>
              <a:t>Пространственное разнесение</a:t>
            </a:r>
            <a:endParaRPr lang="en-US" kern="0" dirty="0">
              <a:cs typeface="Arial" pitchFamily="34" charset="0"/>
            </a:endParaRPr>
          </a:p>
        </p:txBody>
      </p:sp>
      <p:sp>
        <p:nvSpPr>
          <p:cNvPr id="26629" name="Text Box 14"/>
          <p:cNvSpPr txBox="1">
            <a:spLocks noChangeArrowheads="1"/>
          </p:cNvSpPr>
          <p:nvPr/>
        </p:nvSpPr>
        <p:spPr bwMode="auto">
          <a:xfrm>
            <a:off x="572252" y="4247779"/>
            <a:ext cx="10857748" cy="1920526"/>
          </a:xfrm>
          <a:prstGeom prst="rect">
            <a:avLst/>
          </a:prstGeom>
          <a:noFill/>
          <a:ln w="9525">
            <a:noFill/>
            <a:miter lim="800000"/>
            <a:headEnd/>
            <a:tailEnd/>
          </a:ln>
        </p:spPr>
        <p:txBody>
          <a:bodyPr wrap="square">
            <a:spAutoFit/>
          </a:bodyPr>
          <a:lstStyle/>
          <a:p>
            <a:pPr defTabSz="457200">
              <a:spcBef>
                <a:spcPct val="40000"/>
              </a:spcBef>
              <a:defRPr/>
            </a:pPr>
            <a:r>
              <a:rPr lang="ru-RU" sz="1700" kern="0" dirty="0">
                <a:solidFill>
                  <a:srgbClr val="000000"/>
                </a:solidFill>
                <a:ea typeface="ＭＳ Ｐゴシック" pitchFamily="34" charset="-128"/>
                <a:cs typeface="Arial" pitchFamily="34" charset="0"/>
              </a:rPr>
              <a:t>При передаче данных по беспроводным каналам через поверхность воды, в пустыне и в аналогичных случаях возникают проблемы</a:t>
            </a:r>
            <a:r>
              <a:rPr lang="en-US" sz="1700" kern="0" dirty="0">
                <a:solidFill>
                  <a:srgbClr val="000000"/>
                </a:solidFill>
                <a:ea typeface="ＭＳ Ｐゴシック" pitchFamily="34" charset="-128"/>
                <a:cs typeface="Arial" pitchFamily="34" charset="0"/>
              </a:rPr>
              <a:t>:</a:t>
            </a:r>
          </a:p>
          <a:p>
            <a:pPr marL="640080" lvl="1" indent="-182880" defTabSz="457200">
              <a:spcBef>
                <a:spcPts val="600"/>
              </a:spcBef>
              <a:buFont typeface="Arial" pitchFamily="34" charset="0"/>
              <a:buChar char="•"/>
              <a:defRPr/>
            </a:pPr>
            <a:r>
              <a:rPr lang="ru-RU" sz="1700" kern="0" dirty="0">
                <a:solidFill>
                  <a:srgbClr val="000000"/>
                </a:solidFill>
                <a:ea typeface="ＭＳ Ｐゴシック" pitchFamily="34" charset="-128"/>
                <a:cs typeface="Arial" pitchFamily="34" charset="0"/>
              </a:rPr>
              <a:t>Многолучевое распространение за счет отражения от поверхности</a:t>
            </a:r>
            <a:endParaRPr lang="en-US" sz="1700" kern="0" dirty="0">
              <a:solidFill>
                <a:srgbClr val="000000"/>
              </a:solidFill>
              <a:ea typeface="ＭＳ Ｐゴシック" pitchFamily="34" charset="-128"/>
              <a:cs typeface="Arial" pitchFamily="34" charset="0"/>
            </a:endParaRPr>
          </a:p>
          <a:p>
            <a:pPr marL="640080" lvl="1" indent="-182880" defTabSz="457200">
              <a:spcBef>
                <a:spcPts val="600"/>
              </a:spcBef>
              <a:buFont typeface="Arial" pitchFamily="34" charset="0"/>
              <a:buChar char="•"/>
              <a:defRPr/>
            </a:pPr>
            <a:r>
              <a:rPr lang="ru-RU" sz="1700" kern="0" dirty="0">
                <a:solidFill>
                  <a:srgbClr val="000000"/>
                </a:solidFill>
                <a:ea typeface="ＭＳ Ｐゴシック" pitchFamily="34" charset="-128"/>
                <a:cs typeface="Arial" pitchFamily="34" charset="0"/>
              </a:rPr>
              <a:t>Взаимоподавление сигналов на входе приемника</a:t>
            </a:r>
            <a:endParaRPr lang="en-US" sz="1700" kern="0" dirty="0">
              <a:solidFill>
                <a:srgbClr val="000000"/>
              </a:solidFill>
              <a:ea typeface="ＭＳ Ｐゴシック" pitchFamily="34" charset="-128"/>
              <a:cs typeface="Arial" pitchFamily="34" charset="0"/>
            </a:endParaRPr>
          </a:p>
          <a:p>
            <a:pPr defTabSz="457200">
              <a:spcBef>
                <a:spcPct val="40000"/>
              </a:spcBef>
              <a:defRPr/>
            </a:pPr>
            <a:r>
              <a:rPr lang="ru-RU" sz="1700" dirty="0">
                <a:solidFill>
                  <a:srgbClr val="000000"/>
                </a:solidFill>
                <a:ea typeface="ＭＳ Ｐゴシック" pitchFamily="34" charset="-128"/>
                <a:cs typeface="Arial" pitchFamily="34" charset="0"/>
              </a:rPr>
              <a:t>Разнесенные в пространстве антенны ослабляют влияние многолучевого распространения в данных условиях</a:t>
            </a:r>
            <a:endParaRPr lang="en-US" sz="1700" dirty="0">
              <a:solidFill>
                <a:srgbClr val="000000"/>
              </a:solidFill>
              <a:ea typeface="ＭＳ Ｐゴシック" pitchFamily="34" charset="-128"/>
              <a:cs typeface="Arial" pitchFamily="34" charset="0"/>
            </a:endParaRPr>
          </a:p>
        </p:txBody>
      </p:sp>
      <p:grpSp>
        <p:nvGrpSpPr>
          <p:cNvPr id="2" name="Group 13"/>
          <p:cNvGrpSpPr>
            <a:grpSpLocks/>
          </p:cNvGrpSpPr>
          <p:nvPr/>
        </p:nvGrpSpPr>
        <p:grpSpPr bwMode="auto">
          <a:xfrm>
            <a:off x="2085975" y="1449531"/>
            <a:ext cx="7258050" cy="2266950"/>
            <a:chOff x="227013" y="3116263"/>
            <a:chExt cx="8688387" cy="3200400"/>
          </a:xfrm>
        </p:grpSpPr>
        <p:pic>
          <p:nvPicPr>
            <p:cNvPr id="44037" name="Picture 1031" descr="8-Spatial-Diversity-Diagram-r1a-031111"/>
            <p:cNvPicPr>
              <a:picLocks noChangeAspect="1" noChangeArrowheads="1"/>
            </p:cNvPicPr>
            <p:nvPr/>
          </p:nvPicPr>
          <p:blipFill>
            <a:blip r:embed="rId3" cstate="print"/>
            <a:srcRect/>
            <a:stretch>
              <a:fillRect/>
            </a:stretch>
          </p:blipFill>
          <p:spPr bwMode="auto">
            <a:xfrm>
              <a:off x="227013" y="3116263"/>
              <a:ext cx="8688387" cy="3200400"/>
            </a:xfrm>
            <a:prstGeom prst="rect">
              <a:avLst/>
            </a:prstGeom>
            <a:noFill/>
            <a:ln w="9525">
              <a:noFill/>
              <a:miter lim="800000"/>
              <a:headEnd/>
              <a:tailEnd/>
            </a:ln>
          </p:spPr>
        </p:pic>
        <p:sp>
          <p:nvSpPr>
            <p:cNvPr id="44038" name="TextBox 5"/>
            <p:cNvSpPr txBox="1">
              <a:spLocks noChangeArrowheads="1"/>
            </p:cNvSpPr>
            <p:nvPr/>
          </p:nvSpPr>
          <p:spPr bwMode="auto">
            <a:xfrm>
              <a:off x="257176" y="3140075"/>
              <a:ext cx="627063"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V/H</a:t>
              </a:r>
            </a:p>
          </p:txBody>
        </p:sp>
        <p:sp>
          <p:nvSpPr>
            <p:cNvPr id="44039" name="TextBox 5"/>
            <p:cNvSpPr txBox="1">
              <a:spLocks noChangeArrowheads="1"/>
            </p:cNvSpPr>
            <p:nvPr/>
          </p:nvSpPr>
          <p:spPr bwMode="auto">
            <a:xfrm>
              <a:off x="985837" y="3351213"/>
              <a:ext cx="182561"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V</a:t>
              </a:r>
            </a:p>
          </p:txBody>
        </p:sp>
        <p:sp>
          <p:nvSpPr>
            <p:cNvPr id="44040" name="TextBox 5"/>
            <p:cNvSpPr txBox="1">
              <a:spLocks noChangeArrowheads="1"/>
            </p:cNvSpPr>
            <p:nvPr/>
          </p:nvSpPr>
          <p:spPr bwMode="auto">
            <a:xfrm>
              <a:off x="985837" y="4357688"/>
              <a:ext cx="182561"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H</a:t>
              </a:r>
            </a:p>
          </p:txBody>
        </p:sp>
        <p:sp>
          <p:nvSpPr>
            <p:cNvPr id="44041" name="TextBox 5"/>
            <p:cNvSpPr txBox="1">
              <a:spLocks noChangeArrowheads="1"/>
            </p:cNvSpPr>
            <p:nvPr/>
          </p:nvSpPr>
          <p:spPr bwMode="auto">
            <a:xfrm>
              <a:off x="7989888" y="3140075"/>
              <a:ext cx="331787"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V</a:t>
              </a:r>
            </a:p>
          </p:txBody>
        </p:sp>
        <p:sp>
          <p:nvSpPr>
            <p:cNvPr id="44042" name="TextBox 5"/>
            <p:cNvSpPr txBox="1">
              <a:spLocks noChangeArrowheads="1"/>
            </p:cNvSpPr>
            <p:nvPr/>
          </p:nvSpPr>
          <p:spPr bwMode="auto">
            <a:xfrm>
              <a:off x="8497887" y="3140075"/>
              <a:ext cx="331787"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H</a:t>
              </a:r>
            </a:p>
          </p:txBody>
        </p:sp>
        <p:sp>
          <p:nvSpPr>
            <p:cNvPr id="44043" name="TextBox 5"/>
            <p:cNvSpPr txBox="1">
              <a:spLocks noChangeArrowheads="1"/>
            </p:cNvSpPr>
            <p:nvPr/>
          </p:nvSpPr>
          <p:spPr bwMode="auto">
            <a:xfrm>
              <a:off x="7392988" y="3351213"/>
              <a:ext cx="542925" cy="391057"/>
            </a:xfrm>
            <a:prstGeom prst="rect">
              <a:avLst/>
            </a:prstGeom>
            <a:noFill/>
            <a:ln w="9525">
              <a:noFill/>
              <a:miter lim="800000"/>
              <a:headEnd/>
              <a:tailEnd/>
            </a:ln>
          </p:spPr>
          <p:txBody>
            <a:bodyPr>
              <a:spAutoFit/>
            </a:bodyPr>
            <a:lstStyle/>
            <a:p>
              <a:pPr algn="ctr" defTabSz="457200"/>
              <a:r>
                <a:rPr lang="en-US" sz="1200" b="1" dirty="0">
                  <a:solidFill>
                    <a:srgbClr val="000000"/>
                  </a:solidFill>
                  <a:latin typeface="Arial" charset="0"/>
                  <a:ea typeface="ＭＳ Ｐゴシック" pitchFamily="34" charset="-128"/>
                  <a:cs typeface="Arial" charset="0"/>
                </a:rPr>
                <a:t>V/H</a:t>
              </a:r>
            </a:p>
          </p:txBody>
        </p:sp>
        <p:sp>
          <p:nvSpPr>
            <p:cNvPr id="44044" name="TextBox 5"/>
            <p:cNvSpPr txBox="1">
              <a:spLocks noChangeArrowheads="1"/>
            </p:cNvSpPr>
            <p:nvPr/>
          </p:nvSpPr>
          <p:spPr bwMode="auto">
            <a:xfrm>
              <a:off x="1774824" y="5880100"/>
              <a:ext cx="5197475" cy="391057"/>
            </a:xfrm>
            <a:prstGeom prst="rect">
              <a:avLst/>
            </a:prstGeom>
            <a:noFill/>
            <a:ln w="9525">
              <a:noFill/>
              <a:miter lim="800000"/>
              <a:headEnd/>
              <a:tailEnd/>
            </a:ln>
          </p:spPr>
          <p:txBody>
            <a:bodyPr>
              <a:spAutoFit/>
            </a:bodyPr>
            <a:lstStyle/>
            <a:p>
              <a:pPr algn="ctr" defTabSz="457200"/>
              <a:r>
                <a:rPr lang="en-US" sz="1200" b="1" dirty="0">
                  <a:solidFill>
                    <a:srgbClr val="FFFFFF"/>
                  </a:solidFill>
                  <a:latin typeface="Arial" charset="0"/>
                  <a:ea typeface="ＭＳ Ｐゴシック" pitchFamily="34" charset="-128"/>
                  <a:cs typeface="Arial" charset="0"/>
                </a:rPr>
                <a:t>Spatial Diversity</a:t>
              </a:r>
              <a:endParaRPr lang="en-US" sz="1200" b="1" dirty="0">
                <a:solidFill>
                  <a:srgbClr val="000000"/>
                </a:solidFill>
                <a:latin typeface="Arial" charset="0"/>
                <a:ea typeface="ＭＳ Ｐゴシック" pitchFamily="34" charset="-128"/>
                <a:cs typeface="Arial" charset="0"/>
              </a:endParaRPr>
            </a:p>
          </p:txBody>
        </p:sp>
      </p:grpSp>
    </p:spTree>
    <p:extLst>
      <p:ext uri="{BB962C8B-B14F-4D97-AF65-F5344CB8AC3E}">
        <p14:creationId xmlns:p14="http://schemas.microsoft.com/office/powerpoint/2010/main" val="111175860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Capacity MultiPoint (</a:t>
            </a:r>
            <a:r>
              <a:rPr lang="ru-RU" dirty="0"/>
              <a:t>только в </a:t>
            </a:r>
            <a:r>
              <a:rPr lang="en-US" dirty="0"/>
              <a:t>PTP670)</a:t>
            </a:r>
            <a:endParaRPr lang="en-GB" dirty="0"/>
          </a:p>
        </p:txBody>
      </p:sp>
      <p:sp>
        <p:nvSpPr>
          <p:cNvPr id="5" name="Line 316"/>
          <p:cNvSpPr>
            <a:spLocks noChangeShapeType="1"/>
          </p:cNvSpPr>
          <p:nvPr/>
        </p:nvSpPr>
        <p:spPr bwMode="auto">
          <a:xfrm>
            <a:off x="7813780" y="1707031"/>
            <a:ext cx="0" cy="1797341"/>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6" name="Line 317"/>
          <p:cNvSpPr>
            <a:spLocks noChangeShapeType="1"/>
          </p:cNvSpPr>
          <p:nvPr/>
        </p:nvSpPr>
        <p:spPr bwMode="auto">
          <a:xfrm>
            <a:off x="7766664" y="1712429"/>
            <a:ext cx="0" cy="1797341"/>
          </a:xfrm>
          <a:prstGeom prst="line">
            <a:avLst/>
          </a:prstGeom>
          <a:noFill/>
          <a:ln w="9525">
            <a:solidFill>
              <a:schemeClr val="tx1"/>
            </a:solidFill>
            <a:round/>
            <a:headEnd/>
            <a:tailEnd/>
          </a:ln>
          <a:effectLst/>
        </p:spPr>
        <p:txBody>
          <a:bodyPr/>
          <a:lstStyle/>
          <a:p>
            <a:endParaRPr lang="en-GB" dirty="0">
              <a:solidFill>
                <a:prstClr val="black"/>
              </a:solidFill>
            </a:endParaRPr>
          </a:p>
        </p:txBody>
      </p:sp>
      <p:grpSp>
        <p:nvGrpSpPr>
          <p:cNvPr id="7" name="Group 318"/>
          <p:cNvGrpSpPr>
            <a:grpSpLocks/>
          </p:cNvGrpSpPr>
          <p:nvPr/>
        </p:nvGrpSpPr>
        <p:grpSpPr bwMode="auto">
          <a:xfrm>
            <a:off x="7818063" y="1474942"/>
            <a:ext cx="296974" cy="109298"/>
            <a:chOff x="3439" y="1864"/>
            <a:chExt cx="208" cy="81"/>
          </a:xfrm>
        </p:grpSpPr>
        <p:sp>
          <p:nvSpPr>
            <p:cNvPr id="8" name="Rectangle 319"/>
            <p:cNvSpPr>
              <a:spLocks noChangeArrowheads="1"/>
            </p:cNvSpPr>
            <p:nvPr/>
          </p:nvSpPr>
          <p:spPr bwMode="auto">
            <a:xfrm>
              <a:off x="3478" y="1864"/>
              <a:ext cx="169" cy="56"/>
            </a:xfrm>
            <a:prstGeom prst="rect">
              <a:avLst/>
            </a:prstGeom>
            <a:noFill/>
            <a:ln w="9525">
              <a:solidFill>
                <a:schemeClr val="tx1"/>
              </a:solidFill>
              <a:miter lim="800000"/>
              <a:headEnd/>
              <a:tailEnd/>
            </a:ln>
            <a:effectLst/>
          </p:spPr>
          <p:txBody>
            <a:bodyPr wrap="none" anchor="ctr"/>
            <a:lstStyle/>
            <a:p>
              <a:endParaRPr lang="en-GB" dirty="0">
                <a:solidFill>
                  <a:prstClr val="black"/>
                </a:solidFill>
              </a:endParaRPr>
            </a:p>
          </p:txBody>
        </p:sp>
        <p:sp>
          <p:nvSpPr>
            <p:cNvPr id="9" name="Line 320"/>
            <p:cNvSpPr>
              <a:spLocks noChangeShapeType="1"/>
            </p:cNvSpPr>
            <p:nvPr/>
          </p:nvSpPr>
          <p:spPr bwMode="auto">
            <a:xfrm flipH="1">
              <a:off x="3440" y="1869"/>
              <a:ext cx="38" cy="22"/>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0" name="Line 321"/>
            <p:cNvSpPr>
              <a:spLocks noChangeShapeType="1"/>
            </p:cNvSpPr>
            <p:nvPr/>
          </p:nvSpPr>
          <p:spPr bwMode="auto">
            <a:xfrm flipH="1">
              <a:off x="3443" y="1922"/>
              <a:ext cx="38" cy="22"/>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1" name="Line 322"/>
            <p:cNvSpPr>
              <a:spLocks noChangeShapeType="1"/>
            </p:cNvSpPr>
            <p:nvPr/>
          </p:nvSpPr>
          <p:spPr bwMode="auto">
            <a:xfrm>
              <a:off x="3439" y="1896"/>
              <a:ext cx="0" cy="49"/>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2" name="Line 323"/>
            <p:cNvSpPr>
              <a:spLocks noChangeShapeType="1"/>
            </p:cNvSpPr>
            <p:nvPr/>
          </p:nvSpPr>
          <p:spPr bwMode="auto">
            <a:xfrm>
              <a:off x="3450" y="1944"/>
              <a:ext cx="152" cy="0"/>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3" name="Line 324"/>
            <p:cNvSpPr>
              <a:spLocks noChangeShapeType="1"/>
            </p:cNvSpPr>
            <p:nvPr/>
          </p:nvSpPr>
          <p:spPr bwMode="auto">
            <a:xfrm flipH="1">
              <a:off x="3603" y="1922"/>
              <a:ext cx="38" cy="22"/>
            </a:xfrm>
            <a:prstGeom prst="line">
              <a:avLst/>
            </a:prstGeom>
            <a:noFill/>
            <a:ln w="9525">
              <a:solidFill>
                <a:schemeClr val="tx1"/>
              </a:solidFill>
              <a:round/>
              <a:headEnd/>
              <a:tailEnd/>
            </a:ln>
            <a:effectLst/>
          </p:spPr>
          <p:txBody>
            <a:bodyPr/>
            <a:lstStyle/>
            <a:p>
              <a:endParaRPr lang="en-GB" dirty="0">
                <a:solidFill>
                  <a:prstClr val="black"/>
                </a:solidFill>
              </a:endParaRPr>
            </a:p>
          </p:txBody>
        </p:sp>
      </p:grpSp>
      <p:sp>
        <p:nvSpPr>
          <p:cNvPr id="14" name="Line 325"/>
          <p:cNvSpPr>
            <a:spLocks noChangeShapeType="1"/>
          </p:cNvSpPr>
          <p:nvPr/>
        </p:nvSpPr>
        <p:spPr bwMode="auto">
          <a:xfrm flipV="1">
            <a:off x="8046505" y="1420968"/>
            <a:ext cx="0" cy="44529"/>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5" name="Line 326"/>
          <p:cNvSpPr>
            <a:spLocks noChangeShapeType="1"/>
          </p:cNvSpPr>
          <p:nvPr/>
        </p:nvSpPr>
        <p:spPr bwMode="auto">
          <a:xfrm flipH="1">
            <a:off x="7713837" y="1414221"/>
            <a:ext cx="332668" cy="0"/>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6" name="Line 327"/>
          <p:cNvSpPr>
            <a:spLocks noChangeShapeType="1"/>
          </p:cNvSpPr>
          <p:nvPr/>
        </p:nvSpPr>
        <p:spPr bwMode="auto">
          <a:xfrm>
            <a:off x="7713837" y="1414221"/>
            <a:ext cx="0" cy="198355"/>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7" name="Line 328"/>
          <p:cNvSpPr>
            <a:spLocks noChangeShapeType="1"/>
          </p:cNvSpPr>
          <p:nvPr/>
        </p:nvSpPr>
        <p:spPr bwMode="auto">
          <a:xfrm>
            <a:off x="7720976" y="1612577"/>
            <a:ext cx="302685" cy="0"/>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8" name="Line 329"/>
          <p:cNvSpPr>
            <a:spLocks noChangeShapeType="1"/>
          </p:cNvSpPr>
          <p:nvPr/>
        </p:nvSpPr>
        <p:spPr bwMode="auto">
          <a:xfrm flipV="1">
            <a:off x="8029372" y="1582891"/>
            <a:ext cx="0" cy="29686"/>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19" name="Line 330"/>
          <p:cNvSpPr>
            <a:spLocks noChangeShapeType="1"/>
          </p:cNvSpPr>
          <p:nvPr/>
        </p:nvSpPr>
        <p:spPr bwMode="auto">
          <a:xfrm flipH="1">
            <a:off x="7643877" y="1414221"/>
            <a:ext cx="69960" cy="51275"/>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0" name="Line 331"/>
          <p:cNvSpPr>
            <a:spLocks noChangeShapeType="1"/>
          </p:cNvSpPr>
          <p:nvPr/>
        </p:nvSpPr>
        <p:spPr bwMode="auto">
          <a:xfrm flipH="1">
            <a:off x="7648160" y="1613926"/>
            <a:ext cx="69960" cy="51275"/>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1" name="Line 332"/>
          <p:cNvSpPr>
            <a:spLocks noChangeShapeType="1"/>
          </p:cNvSpPr>
          <p:nvPr/>
        </p:nvSpPr>
        <p:spPr bwMode="auto">
          <a:xfrm>
            <a:off x="7642449" y="1464147"/>
            <a:ext cx="0" cy="198355"/>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2" name="Line 333"/>
          <p:cNvSpPr>
            <a:spLocks noChangeShapeType="1"/>
          </p:cNvSpPr>
          <p:nvPr/>
        </p:nvSpPr>
        <p:spPr bwMode="auto">
          <a:xfrm>
            <a:off x="7649588" y="1662503"/>
            <a:ext cx="302685" cy="0"/>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3" name="Line 334"/>
          <p:cNvSpPr>
            <a:spLocks noChangeShapeType="1"/>
          </p:cNvSpPr>
          <p:nvPr/>
        </p:nvSpPr>
        <p:spPr bwMode="auto">
          <a:xfrm flipH="1">
            <a:off x="7945134" y="1617974"/>
            <a:ext cx="69960" cy="51275"/>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4" name="Oval 335"/>
          <p:cNvSpPr>
            <a:spLocks noChangeArrowheads="1"/>
          </p:cNvSpPr>
          <p:nvPr/>
        </p:nvSpPr>
        <p:spPr bwMode="auto">
          <a:xfrm rot="915307">
            <a:off x="7418291" y="1414221"/>
            <a:ext cx="147059" cy="213198"/>
          </a:xfrm>
          <a:prstGeom prst="ellipse">
            <a:avLst/>
          </a:prstGeom>
          <a:noFill/>
          <a:ln w="9525">
            <a:solidFill>
              <a:schemeClr val="tx1"/>
            </a:solidFill>
            <a:round/>
            <a:headEnd/>
            <a:tailEnd/>
          </a:ln>
          <a:effectLst/>
        </p:spPr>
        <p:txBody>
          <a:bodyPr wrap="none" anchor="ctr"/>
          <a:lstStyle/>
          <a:p>
            <a:endParaRPr lang="en-GB" dirty="0">
              <a:solidFill>
                <a:prstClr val="black"/>
              </a:solidFill>
            </a:endParaRPr>
          </a:p>
        </p:txBody>
      </p:sp>
      <p:sp>
        <p:nvSpPr>
          <p:cNvPr id="25" name="Freeform 336"/>
          <p:cNvSpPr>
            <a:spLocks/>
          </p:cNvSpPr>
          <p:nvPr/>
        </p:nvSpPr>
        <p:spPr bwMode="auto">
          <a:xfrm>
            <a:off x="7438279" y="1447955"/>
            <a:ext cx="98515" cy="153826"/>
          </a:xfrm>
          <a:custGeom>
            <a:avLst/>
            <a:gdLst/>
            <a:ahLst/>
            <a:cxnLst>
              <a:cxn ang="0">
                <a:pos x="69" y="0"/>
              </a:cxn>
              <a:cxn ang="0">
                <a:pos x="20" y="11"/>
              </a:cxn>
              <a:cxn ang="0">
                <a:pos x="3" y="43"/>
              </a:cxn>
              <a:cxn ang="0">
                <a:pos x="3" y="92"/>
              </a:cxn>
            </a:cxnLst>
            <a:rect l="0" t="0" r="r" b="b"/>
            <a:pathLst>
              <a:path w="69" h="92">
                <a:moveTo>
                  <a:pt x="69" y="0"/>
                </a:moveTo>
                <a:cubicBezTo>
                  <a:pt x="50" y="2"/>
                  <a:pt x="31" y="4"/>
                  <a:pt x="20" y="11"/>
                </a:cubicBezTo>
                <a:cubicBezTo>
                  <a:pt x="9" y="18"/>
                  <a:pt x="6" y="30"/>
                  <a:pt x="3" y="43"/>
                </a:cubicBezTo>
                <a:cubicBezTo>
                  <a:pt x="0" y="56"/>
                  <a:pt x="1" y="79"/>
                  <a:pt x="3" y="92"/>
                </a:cubicBezTo>
              </a:path>
            </a:pathLst>
          </a:custGeom>
          <a:noFill/>
          <a:ln w="9525">
            <a:solidFill>
              <a:schemeClr val="tx1"/>
            </a:solidFill>
            <a:round/>
            <a:headEnd/>
            <a:tailEnd/>
          </a:ln>
          <a:effectLst/>
        </p:spPr>
        <p:txBody>
          <a:bodyPr/>
          <a:lstStyle/>
          <a:p>
            <a:endParaRPr lang="en-GB" dirty="0">
              <a:solidFill>
                <a:prstClr val="black"/>
              </a:solidFill>
            </a:endParaRPr>
          </a:p>
        </p:txBody>
      </p:sp>
      <p:sp>
        <p:nvSpPr>
          <p:cNvPr id="26" name="Line 337"/>
          <p:cNvSpPr>
            <a:spLocks noChangeShapeType="1"/>
          </p:cNvSpPr>
          <p:nvPr/>
        </p:nvSpPr>
        <p:spPr bwMode="auto">
          <a:xfrm>
            <a:off x="7496818" y="1414221"/>
            <a:ext cx="194175" cy="21590"/>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7" name="Line 338"/>
          <p:cNvSpPr>
            <a:spLocks noChangeShapeType="1"/>
          </p:cNvSpPr>
          <p:nvPr/>
        </p:nvSpPr>
        <p:spPr bwMode="auto">
          <a:xfrm>
            <a:off x="7479684" y="1627419"/>
            <a:ext cx="155626" cy="14843"/>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28" name="Oval 339"/>
          <p:cNvSpPr>
            <a:spLocks noChangeArrowheads="1"/>
          </p:cNvSpPr>
          <p:nvPr/>
        </p:nvSpPr>
        <p:spPr bwMode="auto">
          <a:xfrm>
            <a:off x="7652443" y="1663852"/>
            <a:ext cx="278413" cy="80961"/>
          </a:xfrm>
          <a:prstGeom prst="ellipse">
            <a:avLst/>
          </a:prstGeom>
          <a:noFill/>
          <a:ln w="9525">
            <a:solidFill>
              <a:schemeClr val="tx1"/>
            </a:solidFill>
            <a:round/>
            <a:headEnd/>
            <a:tailEnd/>
          </a:ln>
          <a:effectLst/>
        </p:spPr>
        <p:txBody>
          <a:bodyPr wrap="none" anchor="ctr"/>
          <a:lstStyle/>
          <a:p>
            <a:endParaRPr lang="en-GB" dirty="0">
              <a:solidFill>
                <a:prstClr val="black"/>
              </a:solidFill>
            </a:endParaRPr>
          </a:p>
        </p:txBody>
      </p:sp>
      <p:sp>
        <p:nvSpPr>
          <p:cNvPr id="29" name="Rectangle 340"/>
          <p:cNvSpPr>
            <a:spLocks noChangeArrowheads="1"/>
          </p:cNvSpPr>
          <p:nvPr/>
        </p:nvSpPr>
        <p:spPr bwMode="auto">
          <a:xfrm>
            <a:off x="7652443" y="1801486"/>
            <a:ext cx="17133" cy="716507"/>
          </a:xfrm>
          <a:prstGeom prst="rect">
            <a:avLst/>
          </a:prstGeom>
          <a:solidFill>
            <a:srgbClr val="EAEAEA"/>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30" name="Rectangle 341"/>
          <p:cNvSpPr>
            <a:spLocks noChangeArrowheads="1"/>
          </p:cNvSpPr>
          <p:nvPr/>
        </p:nvSpPr>
        <p:spPr bwMode="auto">
          <a:xfrm>
            <a:off x="7623888" y="1801486"/>
            <a:ext cx="28555" cy="716507"/>
          </a:xfrm>
          <a:prstGeom prst="rect">
            <a:avLst/>
          </a:prstGeom>
          <a:solidFill>
            <a:srgbClr val="EAEAEA"/>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31" name="Freeform 342"/>
          <p:cNvSpPr>
            <a:spLocks/>
          </p:cNvSpPr>
          <p:nvPr/>
        </p:nvSpPr>
        <p:spPr bwMode="auto">
          <a:xfrm>
            <a:off x="7561067" y="1820377"/>
            <a:ext cx="61394" cy="680075"/>
          </a:xfrm>
          <a:custGeom>
            <a:avLst/>
            <a:gdLst/>
            <a:ahLst/>
            <a:cxnLst>
              <a:cxn ang="0">
                <a:pos x="113" y="1077"/>
              </a:cxn>
              <a:cxn ang="0">
                <a:pos x="113" y="0"/>
              </a:cxn>
              <a:cxn ang="0">
                <a:pos x="28" y="28"/>
              </a:cxn>
              <a:cxn ang="0">
                <a:pos x="0" y="312"/>
              </a:cxn>
              <a:cxn ang="0">
                <a:pos x="0" y="1049"/>
              </a:cxn>
              <a:cxn ang="0">
                <a:pos x="28" y="1077"/>
              </a:cxn>
              <a:cxn ang="0">
                <a:pos x="113" y="1077"/>
              </a:cxn>
            </a:cxnLst>
            <a:rect l="0" t="0" r="r" b="b"/>
            <a:pathLst>
              <a:path w="113" h="1077">
                <a:moveTo>
                  <a:pt x="113" y="1077"/>
                </a:moveTo>
                <a:lnTo>
                  <a:pt x="113" y="0"/>
                </a:lnTo>
                <a:lnTo>
                  <a:pt x="28" y="28"/>
                </a:lnTo>
                <a:lnTo>
                  <a:pt x="0" y="312"/>
                </a:lnTo>
                <a:lnTo>
                  <a:pt x="0" y="1049"/>
                </a:lnTo>
                <a:lnTo>
                  <a:pt x="28" y="1077"/>
                </a:lnTo>
                <a:lnTo>
                  <a:pt x="113" y="1077"/>
                </a:lnTo>
                <a:close/>
              </a:path>
            </a:pathLst>
          </a:custGeom>
          <a:solidFill>
            <a:srgbClr val="C0C0C0"/>
          </a:solidFill>
          <a:ln w="9525" cap="flat" cmpd="sng">
            <a:solidFill>
              <a:schemeClr val="tx1"/>
            </a:solidFill>
            <a:prstDash val="solid"/>
            <a:round/>
            <a:headEnd/>
            <a:tailEnd/>
          </a:ln>
          <a:effectLst/>
        </p:spPr>
        <p:txBody>
          <a:bodyPr wrap="none" anchor="ctr"/>
          <a:lstStyle/>
          <a:p>
            <a:endParaRPr lang="en-GB" dirty="0">
              <a:solidFill>
                <a:prstClr val="black"/>
              </a:solidFill>
            </a:endParaRPr>
          </a:p>
        </p:txBody>
      </p:sp>
      <p:sp>
        <p:nvSpPr>
          <p:cNvPr id="32" name="Rectangle 343"/>
          <p:cNvSpPr>
            <a:spLocks noChangeArrowheads="1"/>
          </p:cNvSpPr>
          <p:nvPr/>
        </p:nvSpPr>
        <p:spPr bwMode="auto">
          <a:xfrm rot="20720589">
            <a:off x="7700987" y="2410045"/>
            <a:ext cx="15705" cy="35083"/>
          </a:xfrm>
          <a:prstGeom prst="rect">
            <a:avLst/>
          </a:prstGeom>
          <a:noFill/>
          <a:ln w="9525" algn="ctr">
            <a:solidFill>
              <a:schemeClr val="bg1"/>
            </a:solidFill>
            <a:miter lim="800000"/>
            <a:headEnd/>
            <a:tailEnd/>
          </a:ln>
          <a:effectLst/>
        </p:spPr>
        <p:txBody>
          <a:bodyPr wrap="none" anchor="ctr"/>
          <a:lstStyle/>
          <a:p>
            <a:endParaRPr lang="en-GB" dirty="0">
              <a:solidFill>
                <a:prstClr val="black"/>
              </a:solidFill>
            </a:endParaRPr>
          </a:p>
        </p:txBody>
      </p:sp>
      <p:sp>
        <p:nvSpPr>
          <p:cNvPr id="33" name="Rectangle 344"/>
          <p:cNvSpPr>
            <a:spLocks noChangeArrowheads="1"/>
          </p:cNvSpPr>
          <p:nvPr/>
        </p:nvSpPr>
        <p:spPr bwMode="auto">
          <a:xfrm>
            <a:off x="7666721" y="2115886"/>
            <a:ext cx="155626" cy="45878"/>
          </a:xfrm>
          <a:prstGeom prst="rect">
            <a:avLst/>
          </a:prstGeom>
          <a:noFill/>
          <a:ln w="9525">
            <a:solidFill>
              <a:schemeClr val="tx1"/>
            </a:solidFill>
            <a:miter lim="800000"/>
            <a:headEnd/>
            <a:tailEnd/>
          </a:ln>
          <a:effectLst/>
        </p:spPr>
        <p:txBody>
          <a:bodyPr wrap="none" anchor="ctr"/>
          <a:lstStyle/>
          <a:p>
            <a:endParaRPr lang="en-GB" dirty="0">
              <a:solidFill>
                <a:prstClr val="black"/>
              </a:solidFill>
            </a:endParaRPr>
          </a:p>
        </p:txBody>
      </p:sp>
      <p:sp>
        <p:nvSpPr>
          <p:cNvPr id="34" name="Freeform 345"/>
          <p:cNvSpPr>
            <a:spLocks/>
          </p:cNvSpPr>
          <p:nvPr/>
        </p:nvSpPr>
        <p:spPr bwMode="auto">
          <a:xfrm>
            <a:off x="6891448" y="3435555"/>
            <a:ext cx="1876075" cy="511406"/>
          </a:xfrm>
          <a:custGeom>
            <a:avLst/>
            <a:gdLst/>
            <a:ahLst/>
            <a:cxnLst>
              <a:cxn ang="0">
                <a:pos x="0" y="379"/>
              </a:cxn>
              <a:cxn ang="0">
                <a:pos x="130" y="249"/>
              </a:cxn>
              <a:cxn ang="0">
                <a:pos x="250" y="260"/>
              </a:cxn>
              <a:cxn ang="0">
                <a:pos x="298" y="216"/>
              </a:cxn>
              <a:cxn ang="0">
                <a:pos x="385" y="107"/>
              </a:cxn>
              <a:cxn ang="0">
                <a:pos x="505" y="21"/>
              </a:cxn>
              <a:cxn ang="0">
                <a:pos x="608" y="15"/>
              </a:cxn>
              <a:cxn ang="0">
                <a:pos x="663" y="15"/>
              </a:cxn>
              <a:cxn ang="0">
                <a:pos x="706" y="4"/>
              </a:cxn>
              <a:cxn ang="0">
                <a:pos x="815" y="37"/>
              </a:cxn>
              <a:cxn ang="0">
                <a:pos x="880" y="59"/>
              </a:cxn>
              <a:cxn ang="0">
                <a:pos x="972" y="151"/>
              </a:cxn>
              <a:cxn ang="0">
                <a:pos x="1010" y="184"/>
              </a:cxn>
            </a:cxnLst>
            <a:rect l="0" t="0" r="r" b="b"/>
            <a:pathLst>
              <a:path w="1010" h="379">
                <a:moveTo>
                  <a:pt x="0" y="379"/>
                </a:moveTo>
                <a:cubicBezTo>
                  <a:pt x="44" y="324"/>
                  <a:pt x="88" y="269"/>
                  <a:pt x="130" y="249"/>
                </a:cubicBezTo>
                <a:cubicBezTo>
                  <a:pt x="172" y="229"/>
                  <a:pt x="222" y="265"/>
                  <a:pt x="250" y="260"/>
                </a:cubicBezTo>
                <a:cubicBezTo>
                  <a:pt x="278" y="255"/>
                  <a:pt x="276" y="241"/>
                  <a:pt x="298" y="216"/>
                </a:cubicBezTo>
                <a:cubicBezTo>
                  <a:pt x="320" y="191"/>
                  <a:pt x="350" y="140"/>
                  <a:pt x="385" y="107"/>
                </a:cubicBezTo>
                <a:cubicBezTo>
                  <a:pt x="420" y="74"/>
                  <a:pt x="468" y="36"/>
                  <a:pt x="505" y="21"/>
                </a:cubicBezTo>
                <a:cubicBezTo>
                  <a:pt x="542" y="6"/>
                  <a:pt x="582" y="16"/>
                  <a:pt x="608" y="15"/>
                </a:cubicBezTo>
                <a:cubicBezTo>
                  <a:pt x="634" y="14"/>
                  <a:pt x="647" y="17"/>
                  <a:pt x="663" y="15"/>
                </a:cubicBezTo>
                <a:cubicBezTo>
                  <a:pt x="679" y="13"/>
                  <a:pt x="681" y="0"/>
                  <a:pt x="706" y="4"/>
                </a:cubicBezTo>
                <a:cubicBezTo>
                  <a:pt x="731" y="8"/>
                  <a:pt x="786" y="28"/>
                  <a:pt x="815" y="37"/>
                </a:cubicBezTo>
                <a:cubicBezTo>
                  <a:pt x="844" y="46"/>
                  <a:pt x="854" y="40"/>
                  <a:pt x="880" y="59"/>
                </a:cubicBezTo>
                <a:cubicBezTo>
                  <a:pt x="906" y="78"/>
                  <a:pt x="950" y="130"/>
                  <a:pt x="972" y="151"/>
                </a:cubicBezTo>
                <a:cubicBezTo>
                  <a:pt x="994" y="172"/>
                  <a:pt x="1002" y="178"/>
                  <a:pt x="1010" y="184"/>
                </a:cubicBezTo>
              </a:path>
            </a:pathLst>
          </a:custGeom>
          <a:noFill/>
          <a:ln w="9525">
            <a:solidFill>
              <a:schemeClr val="tx1"/>
            </a:solidFill>
            <a:round/>
            <a:headEnd/>
            <a:tailEnd/>
          </a:ln>
          <a:effectLst/>
        </p:spPr>
        <p:txBody>
          <a:bodyPr/>
          <a:lstStyle/>
          <a:p>
            <a:endParaRPr lang="en-GB" dirty="0">
              <a:solidFill>
                <a:prstClr val="black"/>
              </a:solidFill>
            </a:endParaRPr>
          </a:p>
        </p:txBody>
      </p:sp>
      <p:grpSp>
        <p:nvGrpSpPr>
          <p:cNvPr id="35" name="Group 374"/>
          <p:cNvGrpSpPr>
            <a:grpSpLocks/>
          </p:cNvGrpSpPr>
          <p:nvPr/>
        </p:nvGrpSpPr>
        <p:grpSpPr bwMode="auto">
          <a:xfrm>
            <a:off x="2607065" y="1472594"/>
            <a:ext cx="609653" cy="1972757"/>
            <a:chOff x="422" y="739"/>
            <a:chExt cx="239" cy="654"/>
          </a:xfrm>
        </p:grpSpPr>
        <p:sp>
          <p:nvSpPr>
            <p:cNvPr id="36" name="Freeform 375"/>
            <p:cNvSpPr>
              <a:spLocks/>
            </p:cNvSpPr>
            <p:nvPr/>
          </p:nvSpPr>
          <p:spPr bwMode="auto">
            <a:xfrm>
              <a:off x="527" y="739"/>
              <a:ext cx="134" cy="652"/>
            </a:xfrm>
            <a:custGeom>
              <a:avLst/>
              <a:gdLst/>
              <a:ahLst/>
              <a:cxnLst>
                <a:cxn ang="0">
                  <a:pos x="0" y="0"/>
                </a:cxn>
                <a:cxn ang="0">
                  <a:pos x="32" y="0"/>
                </a:cxn>
                <a:cxn ang="0">
                  <a:pos x="133" y="651"/>
                </a:cxn>
              </a:cxnLst>
              <a:rect l="0" t="0" r="r" b="b"/>
              <a:pathLst>
                <a:path w="134" h="652">
                  <a:moveTo>
                    <a:pt x="0" y="0"/>
                  </a:moveTo>
                  <a:lnTo>
                    <a:pt x="32" y="0"/>
                  </a:lnTo>
                  <a:lnTo>
                    <a:pt x="133" y="651"/>
                  </a:lnTo>
                </a:path>
              </a:pathLst>
            </a:custGeom>
            <a:noFill/>
            <a:ln w="9525" cap="rnd" cmpd="sng">
              <a:solidFill>
                <a:schemeClr val="tx1"/>
              </a:solidFill>
              <a:prstDash val="solid"/>
              <a:round/>
              <a:headEnd type="none" w="med" len="med"/>
              <a:tailEnd type="none" w="med" len="med"/>
            </a:ln>
            <a:effectLst/>
          </p:spPr>
          <p:txBody>
            <a:bodyPr/>
            <a:lstStyle/>
            <a:p>
              <a:endParaRPr lang="en-GB" dirty="0">
                <a:solidFill>
                  <a:prstClr val="black"/>
                </a:solidFill>
              </a:endParaRPr>
            </a:p>
          </p:txBody>
        </p:sp>
        <p:sp>
          <p:nvSpPr>
            <p:cNvPr id="37" name="Freeform 376"/>
            <p:cNvSpPr>
              <a:spLocks/>
            </p:cNvSpPr>
            <p:nvPr/>
          </p:nvSpPr>
          <p:spPr bwMode="auto">
            <a:xfrm>
              <a:off x="422" y="739"/>
              <a:ext cx="138" cy="652"/>
            </a:xfrm>
            <a:custGeom>
              <a:avLst/>
              <a:gdLst/>
              <a:ahLst/>
              <a:cxnLst>
                <a:cxn ang="0">
                  <a:pos x="137" y="0"/>
                </a:cxn>
                <a:cxn ang="0">
                  <a:pos x="104" y="0"/>
                </a:cxn>
                <a:cxn ang="0">
                  <a:pos x="0" y="651"/>
                </a:cxn>
              </a:cxnLst>
              <a:rect l="0" t="0" r="r" b="b"/>
              <a:pathLst>
                <a:path w="138" h="652">
                  <a:moveTo>
                    <a:pt x="137" y="0"/>
                  </a:moveTo>
                  <a:lnTo>
                    <a:pt x="104" y="0"/>
                  </a:lnTo>
                  <a:lnTo>
                    <a:pt x="0" y="651"/>
                  </a:lnTo>
                </a:path>
              </a:pathLst>
            </a:custGeom>
            <a:noFill/>
            <a:ln w="9525" cap="rnd" cmpd="sng">
              <a:solidFill>
                <a:schemeClr val="tx1"/>
              </a:solidFill>
              <a:prstDash val="solid"/>
              <a:round/>
              <a:headEnd type="none" w="med" len="med"/>
              <a:tailEnd type="none" w="med" len="med"/>
            </a:ln>
            <a:effectLst/>
          </p:spPr>
          <p:txBody>
            <a:bodyPr/>
            <a:lstStyle/>
            <a:p>
              <a:endParaRPr lang="en-GB" dirty="0">
                <a:solidFill>
                  <a:prstClr val="black"/>
                </a:solidFill>
              </a:endParaRPr>
            </a:p>
          </p:txBody>
        </p:sp>
        <p:sp>
          <p:nvSpPr>
            <p:cNvPr id="38" name="Freeform 377"/>
            <p:cNvSpPr>
              <a:spLocks/>
            </p:cNvSpPr>
            <p:nvPr/>
          </p:nvSpPr>
          <p:spPr bwMode="auto">
            <a:xfrm>
              <a:off x="458" y="757"/>
              <a:ext cx="194" cy="636"/>
            </a:xfrm>
            <a:custGeom>
              <a:avLst/>
              <a:gdLst/>
              <a:ahLst/>
              <a:cxnLst>
                <a:cxn ang="0">
                  <a:pos x="63" y="0"/>
                </a:cxn>
                <a:cxn ang="0">
                  <a:pos x="111" y="34"/>
                </a:cxn>
                <a:cxn ang="0">
                  <a:pos x="42" y="116"/>
                </a:cxn>
                <a:cxn ang="0">
                  <a:pos x="142" y="235"/>
                </a:cxn>
                <a:cxn ang="0">
                  <a:pos x="0" y="405"/>
                </a:cxn>
                <a:cxn ang="0">
                  <a:pos x="193" y="635"/>
                </a:cxn>
              </a:cxnLst>
              <a:rect l="0" t="0" r="r" b="b"/>
              <a:pathLst>
                <a:path w="194" h="636">
                  <a:moveTo>
                    <a:pt x="63" y="0"/>
                  </a:moveTo>
                  <a:lnTo>
                    <a:pt x="111" y="34"/>
                  </a:lnTo>
                  <a:lnTo>
                    <a:pt x="42" y="116"/>
                  </a:lnTo>
                  <a:lnTo>
                    <a:pt x="142" y="235"/>
                  </a:lnTo>
                  <a:lnTo>
                    <a:pt x="0" y="405"/>
                  </a:lnTo>
                  <a:lnTo>
                    <a:pt x="193" y="635"/>
                  </a:lnTo>
                </a:path>
              </a:pathLst>
            </a:custGeom>
            <a:noFill/>
            <a:ln w="9525" cap="rnd" cmpd="sng">
              <a:solidFill>
                <a:schemeClr val="tx1"/>
              </a:solidFill>
              <a:prstDash val="solid"/>
              <a:round/>
              <a:headEnd type="none" w="med" len="med"/>
              <a:tailEnd type="none" w="med" len="med"/>
            </a:ln>
            <a:effectLst/>
          </p:spPr>
          <p:txBody>
            <a:bodyPr/>
            <a:lstStyle/>
            <a:p>
              <a:endParaRPr lang="en-GB" dirty="0">
                <a:solidFill>
                  <a:prstClr val="black"/>
                </a:solidFill>
              </a:endParaRPr>
            </a:p>
          </p:txBody>
        </p:sp>
        <p:sp>
          <p:nvSpPr>
            <p:cNvPr id="39" name="Freeform 378"/>
            <p:cNvSpPr>
              <a:spLocks/>
            </p:cNvSpPr>
            <p:nvPr/>
          </p:nvSpPr>
          <p:spPr bwMode="auto">
            <a:xfrm>
              <a:off x="431" y="757"/>
              <a:ext cx="192" cy="636"/>
            </a:xfrm>
            <a:custGeom>
              <a:avLst/>
              <a:gdLst/>
              <a:ahLst/>
              <a:cxnLst>
                <a:cxn ang="0">
                  <a:pos x="129" y="0"/>
                </a:cxn>
                <a:cxn ang="0">
                  <a:pos x="81" y="34"/>
                </a:cxn>
                <a:cxn ang="0">
                  <a:pos x="149" y="116"/>
                </a:cxn>
                <a:cxn ang="0">
                  <a:pos x="51" y="235"/>
                </a:cxn>
                <a:cxn ang="0">
                  <a:pos x="191" y="405"/>
                </a:cxn>
                <a:cxn ang="0">
                  <a:pos x="0" y="635"/>
                </a:cxn>
              </a:cxnLst>
              <a:rect l="0" t="0" r="r" b="b"/>
              <a:pathLst>
                <a:path w="192" h="636">
                  <a:moveTo>
                    <a:pt x="129" y="0"/>
                  </a:moveTo>
                  <a:lnTo>
                    <a:pt x="81" y="34"/>
                  </a:lnTo>
                  <a:lnTo>
                    <a:pt x="149" y="116"/>
                  </a:lnTo>
                  <a:lnTo>
                    <a:pt x="51" y="235"/>
                  </a:lnTo>
                  <a:lnTo>
                    <a:pt x="191" y="405"/>
                  </a:lnTo>
                  <a:lnTo>
                    <a:pt x="0" y="635"/>
                  </a:lnTo>
                </a:path>
              </a:pathLst>
            </a:custGeom>
            <a:noFill/>
            <a:ln w="9525" cap="rnd" cmpd="sng">
              <a:solidFill>
                <a:schemeClr val="tx1"/>
              </a:solidFill>
              <a:prstDash val="solid"/>
              <a:round/>
              <a:headEnd type="none" w="med" len="med"/>
              <a:tailEnd type="none" w="med" len="med"/>
            </a:ln>
            <a:effectLst/>
          </p:spPr>
          <p:txBody>
            <a:bodyPr/>
            <a:lstStyle/>
            <a:p>
              <a:endParaRPr lang="en-GB" dirty="0">
                <a:solidFill>
                  <a:prstClr val="black"/>
                </a:solidFill>
              </a:endParaRPr>
            </a:p>
          </p:txBody>
        </p:sp>
      </p:grpSp>
      <p:sp>
        <p:nvSpPr>
          <p:cNvPr id="40" name="Rectangle 379"/>
          <p:cNvSpPr>
            <a:spLocks noChangeArrowheads="1"/>
          </p:cNvSpPr>
          <p:nvPr/>
        </p:nvSpPr>
        <p:spPr bwMode="auto">
          <a:xfrm>
            <a:off x="7976544" y="2652929"/>
            <a:ext cx="442605" cy="783975"/>
          </a:xfrm>
          <a:prstGeom prst="rect">
            <a:avLst/>
          </a:prstGeom>
          <a:noFill/>
          <a:ln w="9525">
            <a:solidFill>
              <a:schemeClr val="tx1"/>
            </a:solidFill>
            <a:miter lim="800000"/>
            <a:headEnd/>
            <a:tailEnd/>
          </a:ln>
          <a:effectLst/>
        </p:spPr>
        <p:txBody>
          <a:bodyPr wrap="none" anchor="ctr"/>
          <a:lstStyle/>
          <a:p>
            <a:endParaRPr lang="en-GB" dirty="0">
              <a:solidFill>
                <a:prstClr val="black"/>
              </a:solidFill>
            </a:endParaRPr>
          </a:p>
        </p:txBody>
      </p:sp>
      <p:sp>
        <p:nvSpPr>
          <p:cNvPr id="41" name="Line 380"/>
          <p:cNvSpPr>
            <a:spLocks noChangeShapeType="1"/>
          </p:cNvSpPr>
          <p:nvPr/>
        </p:nvSpPr>
        <p:spPr bwMode="auto">
          <a:xfrm flipH="1">
            <a:off x="7836624" y="2646182"/>
            <a:ext cx="132782" cy="95804"/>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42" name="Line 381"/>
          <p:cNvSpPr>
            <a:spLocks noChangeShapeType="1"/>
          </p:cNvSpPr>
          <p:nvPr/>
        </p:nvSpPr>
        <p:spPr bwMode="auto">
          <a:xfrm flipH="1">
            <a:off x="7912295" y="3428808"/>
            <a:ext cx="55683" cy="36433"/>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43" name="Line 382"/>
          <p:cNvSpPr>
            <a:spLocks noChangeShapeType="1"/>
          </p:cNvSpPr>
          <p:nvPr/>
        </p:nvSpPr>
        <p:spPr bwMode="auto">
          <a:xfrm flipH="1">
            <a:off x="8333484" y="3415315"/>
            <a:ext cx="85666" cy="59372"/>
          </a:xfrm>
          <a:prstGeom prst="line">
            <a:avLst/>
          </a:prstGeom>
          <a:noFill/>
          <a:ln w="9525">
            <a:solidFill>
              <a:schemeClr val="tx1"/>
            </a:solidFill>
            <a:round/>
            <a:headEnd/>
            <a:tailEnd/>
          </a:ln>
          <a:effectLst/>
        </p:spPr>
        <p:txBody>
          <a:bodyPr/>
          <a:lstStyle/>
          <a:p>
            <a:endParaRPr lang="en-GB" dirty="0">
              <a:solidFill>
                <a:prstClr val="black"/>
              </a:solidFill>
            </a:endParaRPr>
          </a:p>
        </p:txBody>
      </p:sp>
      <p:sp>
        <p:nvSpPr>
          <p:cNvPr id="44" name="Line 383"/>
          <p:cNvSpPr>
            <a:spLocks noChangeShapeType="1"/>
          </p:cNvSpPr>
          <p:nvPr/>
        </p:nvSpPr>
        <p:spPr bwMode="auto">
          <a:xfrm>
            <a:off x="7836624" y="2741987"/>
            <a:ext cx="0" cy="711110"/>
          </a:xfrm>
          <a:prstGeom prst="line">
            <a:avLst/>
          </a:prstGeom>
          <a:noFill/>
          <a:ln w="9525">
            <a:solidFill>
              <a:schemeClr val="tx1"/>
            </a:solidFill>
            <a:round/>
            <a:headEnd/>
            <a:tailEnd/>
          </a:ln>
          <a:effectLst/>
        </p:spPr>
        <p:txBody>
          <a:bodyPr/>
          <a:lstStyle/>
          <a:p>
            <a:endParaRPr lang="en-GB" dirty="0">
              <a:solidFill>
                <a:prstClr val="black"/>
              </a:solidFill>
            </a:endParaRPr>
          </a:p>
        </p:txBody>
      </p:sp>
      <p:grpSp>
        <p:nvGrpSpPr>
          <p:cNvPr id="45" name="Group 395"/>
          <p:cNvGrpSpPr>
            <a:grpSpLocks/>
          </p:cNvGrpSpPr>
          <p:nvPr/>
        </p:nvGrpSpPr>
        <p:grpSpPr bwMode="auto">
          <a:xfrm>
            <a:off x="4494241" y="3566442"/>
            <a:ext cx="425472" cy="530296"/>
            <a:chOff x="2903" y="1199"/>
            <a:chExt cx="298" cy="393"/>
          </a:xfrm>
        </p:grpSpPr>
        <p:sp>
          <p:nvSpPr>
            <p:cNvPr id="46" name="AutoShape 396"/>
            <p:cNvSpPr>
              <a:spLocks noChangeArrowheads="1"/>
            </p:cNvSpPr>
            <p:nvPr/>
          </p:nvSpPr>
          <p:spPr bwMode="auto">
            <a:xfrm>
              <a:off x="2926" y="1199"/>
              <a:ext cx="275" cy="393"/>
            </a:xfrm>
            <a:prstGeom prst="roundRect">
              <a:avLst>
                <a:gd name="adj" fmla="val 16667"/>
              </a:avLst>
            </a:prstGeom>
            <a:solidFill>
              <a:srgbClr val="EAEAEA"/>
            </a:solidFill>
            <a:ln w="9525">
              <a:solidFill>
                <a:schemeClr val="tx1"/>
              </a:solidFill>
              <a:round/>
              <a:headEnd/>
              <a:tailEnd/>
            </a:ln>
            <a:effectLst/>
          </p:spPr>
          <p:txBody>
            <a:bodyPr wrap="none" anchor="ctr"/>
            <a:lstStyle/>
            <a:p>
              <a:endParaRPr lang="en-GB" dirty="0">
                <a:solidFill>
                  <a:prstClr val="black"/>
                </a:solidFill>
              </a:endParaRPr>
            </a:p>
          </p:txBody>
        </p:sp>
        <p:sp>
          <p:nvSpPr>
            <p:cNvPr id="47" name="Freeform 397"/>
            <p:cNvSpPr>
              <a:spLocks/>
            </p:cNvSpPr>
            <p:nvPr/>
          </p:nvSpPr>
          <p:spPr bwMode="auto">
            <a:xfrm>
              <a:off x="2903" y="1228"/>
              <a:ext cx="42" cy="364"/>
            </a:xfrm>
            <a:custGeom>
              <a:avLst/>
              <a:gdLst/>
              <a:ahLst/>
              <a:cxnLst>
                <a:cxn ang="0">
                  <a:pos x="26" y="0"/>
                </a:cxn>
                <a:cxn ang="0">
                  <a:pos x="4" y="44"/>
                </a:cxn>
                <a:cxn ang="0">
                  <a:pos x="4" y="120"/>
                </a:cxn>
                <a:cxn ang="0">
                  <a:pos x="4" y="234"/>
                </a:cxn>
                <a:cxn ang="0">
                  <a:pos x="10" y="332"/>
                </a:cxn>
                <a:cxn ang="0">
                  <a:pos x="42" y="364"/>
                </a:cxn>
              </a:cxnLst>
              <a:rect l="0" t="0" r="r" b="b"/>
              <a:pathLst>
                <a:path w="42" h="364">
                  <a:moveTo>
                    <a:pt x="26" y="0"/>
                  </a:moveTo>
                  <a:cubicBezTo>
                    <a:pt x="17" y="12"/>
                    <a:pt x="8" y="24"/>
                    <a:pt x="4" y="44"/>
                  </a:cubicBezTo>
                  <a:cubicBezTo>
                    <a:pt x="0" y="64"/>
                    <a:pt x="4" y="88"/>
                    <a:pt x="4" y="120"/>
                  </a:cubicBezTo>
                  <a:cubicBezTo>
                    <a:pt x="4" y="152"/>
                    <a:pt x="3" y="199"/>
                    <a:pt x="4" y="234"/>
                  </a:cubicBezTo>
                  <a:cubicBezTo>
                    <a:pt x="5" y="269"/>
                    <a:pt x="4" y="310"/>
                    <a:pt x="10" y="332"/>
                  </a:cubicBezTo>
                  <a:cubicBezTo>
                    <a:pt x="16" y="354"/>
                    <a:pt x="29" y="359"/>
                    <a:pt x="42" y="364"/>
                  </a:cubicBezTo>
                </a:path>
              </a:pathLst>
            </a:custGeom>
            <a:solidFill>
              <a:srgbClr val="EAEAEA"/>
            </a:solidFill>
            <a:ln w="9525">
              <a:solidFill>
                <a:schemeClr val="tx1"/>
              </a:solidFill>
              <a:round/>
              <a:headEnd/>
              <a:tailEnd/>
            </a:ln>
            <a:effectLst/>
          </p:spPr>
          <p:txBody>
            <a:bodyPr/>
            <a:lstStyle/>
            <a:p>
              <a:endParaRPr lang="en-GB" dirty="0">
                <a:solidFill>
                  <a:prstClr val="black"/>
                </a:solidFill>
              </a:endParaRPr>
            </a:p>
          </p:txBody>
        </p:sp>
      </p:grpSp>
      <p:sp>
        <p:nvSpPr>
          <p:cNvPr id="48" name="Rectangle 398"/>
          <p:cNvSpPr>
            <a:spLocks noChangeArrowheads="1"/>
          </p:cNvSpPr>
          <p:nvPr/>
        </p:nvSpPr>
        <p:spPr bwMode="auto">
          <a:xfrm>
            <a:off x="4691272" y="3717570"/>
            <a:ext cx="57110" cy="2462573"/>
          </a:xfrm>
          <a:prstGeom prst="rect">
            <a:avLst/>
          </a:prstGeom>
          <a:solidFill>
            <a:schemeClr val="bg1"/>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49" name="Text Box 401"/>
          <p:cNvSpPr txBox="1">
            <a:spLocks noChangeArrowheads="1"/>
          </p:cNvSpPr>
          <p:nvPr/>
        </p:nvSpPr>
        <p:spPr bwMode="auto">
          <a:xfrm>
            <a:off x="946243" y="1202537"/>
            <a:ext cx="1835695" cy="523220"/>
          </a:xfrm>
          <a:prstGeom prst="rect">
            <a:avLst/>
          </a:prstGeom>
          <a:noFill/>
          <a:ln w="9525">
            <a:noFill/>
            <a:miter lim="800000"/>
            <a:headEnd/>
            <a:tailEnd/>
          </a:ln>
          <a:effectLst/>
        </p:spPr>
        <p:txBody>
          <a:bodyPr wrap="none">
            <a:spAutoFit/>
          </a:bodyPr>
          <a:lstStyle/>
          <a:p>
            <a:pPr algn="ctr"/>
            <a:r>
              <a:rPr lang="en-US" sz="1400" dirty="0">
                <a:solidFill>
                  <a:prstClr val="black"/>
                </a:solidFill>
              </a:rPr>
              <a:t>PTP670 </a:t>
            </a:r>
            <a:r>
              <a:rPr lang="en-GB" sz="1400" dirty="0">
                <a:solidFill>
                  <a:prstClr val="black"/>
                </a:solidFill>
              </a:rPr>
              <a:t>HCMP Hub</a:t>
            </a:r>
          </a:p>
          <a:p>
            <a:pPr algn="ctr"/>
            <a:r>
              <a:rPr lang="en-GB" sz="1400" dirty="0">
                <a:solidFill>
                  <a:prstClr val="black"/>
                </a:solidFill>
              </a:rPr>
              <a:t>(omni or sector)</a:t>
            </a:r>
            <a:endParaRPr lang="en-US" sz="1400" dirty="0">
              <a:solidFill>
                <a:prstClr val="black"/>
              </a:solidFill>
            </a:endParaRPr>
          </a:p>
        </p:txBody>
      </p:sp>
      <p:sp>
        <p:nvSpPr>
          <p:cNvPr id="50" name="Text Box 402"/>
          <p:cNvSpPr txBox="1">
            <a:spLocks noChangeArrowheads="1"/>
          </p:cNvSpPr>
          <p:nvPr/>
        </p:nvSpPr>
        <p:spPr bwMode="auto">
          <a:xfrm>
            <a:off x="8641881" y="2444784"/>
            <a:ext cx="2215991" cy="523220"/>
          </a:xfrm>
          <a:prstGeom prst="rect">
            <a:avLst/>
          </a:prstGeom>
          <a:noFill/>
          <a:ln w="9525">
            <a:noFill/>
            <a:miter lim="800000"/>
            <a:headEnd/>
            <a:tailEnd/>
          </a:ln>
          <a:effectLst/>
        </p:spPr>
        <p:txBody>
          <a:bodyPr wrap="none">
            <a:spAutoFit/>
          </a:bodyPr>
          <a:lstStyle/>
          <a:p>
            <a:r>
              <a:rPr lang="ru-RU" sz="1400" dirty="0">
                <a:solidFill>
                  <a:prstClr val="black"/>
                </a:solidFill>
              </a:rPr>
              <a:t>Удаленный узел </a:t>
            </a:r>
            <a:r>
              <a:rPr lang="en-US" sz="1400" dirty="0">
                <a:solidFill>
                  <a:prstClr val="black"/>
                </a:solidFill>
              </a:rPr>
              <a:t>PTP</a:t>
            </a:r>
            <a:r>
              <a:rPr lang="ru-RU" sz="1400" dirty="0">
                <a:solidFill>
                  <a:prstClr val="black"/>
                </a:solidFill>
              </a:rPr>
              <a:t>670</a:t>
            </a:r>
            <a:endParaRPr lang="en-GB" sz="1400" dirty="0">
              <a:solidFill>
                <a:prstClr val="black"/>
              </a:solidFill>
            </a:endParaRPr>
          </a:p>
          <a:p>
            <a:r>
              <a:rPr lang="en-GB" sz="1400" dirty="0">
                <a:solidFill>
                  <a:prstClr val="black"/>
                </a:solidFill>
              </a:rPr>
              <a:t>(</a:t>
            </a:r>
            <a:r>
              <a:rPr lang="ru-RU" sz="1400" dirty="0">
                <a:solidFill>
                  <a:prstClr val="black"/>
                </a:solidFill>
              </a:rPr>
              <a:t>направленная антенна</a:t>
            </a:r>
            <a:r>
              <a:rPr lang="en-GB" sz="1400" dirty="0">
                <a:solidFill>
                  <a:prstClr val="black"/>
                </a:solidFill>
              </a:rPr>
              <a:t>)</a:t>
            </a:r>
            <a:endParaRPr lang="en-US" sz="1400" dirty="0">
              <a:solidFill>
                <a:prstClr val="black"/>
              </a:solidFill>
            </a:endParaRPr>
          </a:p>
        </p:txBody>
      </p:sp>
      <p:sp>
        <p:nvSpPr>
          <p:cNvPr id="51" name="Text Box 404"/>
          <p:cNvSpPr txBox="1">
            <a:spLocks noChangeArrowheads="1"/>
          </p:cNvSpPr>
          <p:nvPr/>
        </p:nvSpPr>
        <p:spPr bwMode="auto">
          <a:xfrm>
            <a:off x="8037337" y="1666488"/>
            <a:ext cx="1612493" cy="523220"/>
          </a:xfrm>
          <a:prstGeom prst="rect">
            <a:avLst/>
          </a:prstGeom>
          <a:noFill/>
          <a:ln w="9525">
            <a:noFill/>
            <a:miter lim="800000"/>
            <a:headEnd/>
            <a:tailEnd/>
          </a:ln>
          <a:effectLst/>
        </p:spPr>
        <p:txBody>
          <a:bodyPr wrap="none">
            <a:spAutoFit/>
          </a:bodyPr>
          <a:lstStyle/>
          <a:p>
            <a:r>
              <a:rPr lang="ru-RU" sz="1400" dirty="0">
                <a:solidFill>
                  <a:prstClr val="black"/>
                </a:solidFill>
              </a:rPr>
              <a:t>Камера</a:t>
            </a:r>
          </a:p>
          <a:p>
            <a:r>
              <a:rPr lang="ru-RU" sz="1400" dirty="0">
                <a:solidFill>
                  <a:prstClr val="black"/>
                </a:solidFill>
              </a:rPr>
              <a:t>видеонаблюдения</a:t>
            </a:r>
            <a:endParaRPr lang="en-US" sz="1400" dirty="0">
              <a:solidFill>
                <a:prstClr val="black"/>
              </a:solidFill>
            </a:endParaRPr>
          </a:p>
        </p:txBody>
      </p:sp>
      <p:grpSp>
        <p:nvGrpSpPr>
          <p:cNvPr id="52" name="Group 406"/>
          <p:cNvGrpSpPr>
            <a:grpSpLocks/>
          </p:cNvGrpSpPr>
          <p:nvPr/>
        </p:nvGrpSpPr>
        <p:grpSpPr bwMode="auto">
          <a:xfrm flipH="1">
            <a:off x="3001126" y="1704683"/>
            <a:ext cx="168476" cy="755639"/>
            <a:chOff x="1900" y="2177"/>
            <a:chExt cx="147" cy="560"/>
          </a:xfrm>
        </p:grpSpPr>
        <p:sp>
          <p:nvSpPr>
            <p:cNvPr id="53" name="Rectangle 407"/>
            <p:cNvSpPr>
              <a:spLocks noChangeArrowheads="1"/>
            </p:cNvSpPr>
            <p:nvPr/>
          </p:nvSpPr>
          <p:spPr bwMode="auto">
            <a:xfrm>
              <a:off x="2002" y="2177"/>
              <a:ext cx="12" cy="531"/>
            </a:xfrm>
            <a:prstGeom prst="rect">
              <a:avLst/>
            </a:prstGeom>
            <a:solidFill>
              <a:schemeClr val="bg1"/>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54" name="Rectangle 408"/>
            <p:cNvSpPr>
              <a:spLocks noChangeArrowheads="1"/>
            </p:cNvSpPr>
            <p:nvPr/>
          </p:nvSpPr>
          <p:spPr bwMode="auto">
            <a:xfrm>
              <a:off x="1982" y="2177"/>
              <a:ext cx="20" cy="531"/>
            </a:xfrm>
            <a:prstGeom prst="rect">
              <a:avLst/>
            </a:prstGeom>
            <a:solidFill>
              <a:schemeClr val="bg1"/>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55" name="Rectangle 409"/>
            <p:cNvSpPr>
              <a:spLocks noChangeArrowheads="1"/>
            </p:cNvSpPr>
            <p:nvPr/>
          </p:nvSpPr>
          <p:spPr bwMode="auto">
            <a:xfrm rot="-879411">
              <a:off x="2036" y="2628"/>
              <a:ext cx="11" cy="26"/>
            </a:xfrm>
            <a:prstGeom prst="rect">
              <a:avLst/>
            </a:prstGeom>
            <a:solidFill>
              <a:schemeClr val="bg1"/>
            </a:solidFill>
            <a:ln w="9525" algn="ctr">
              <a:solidFill>
                <a:schemeClr val="bg1"/>
              </a:solidFill>
              <a:miter lim="800000"/>
              <a:headEnd/>
              <a:tailEnd/>
            </a:ln>
            <a:effectLst/>
          </p:spPr>
          <p:txBody>
            <a:bodyPr wrap="none" anchor="ctr"/>
            <a:lstStyle/>
            <a:p>
              <a:endParaRPr lang="en-GB" dirty="0">
                <a:solidFill>
                  <a:prstClr val="black"/>
                </a:solidFill>
              </a:endParaRPr>
            </a:p>
          </p:txBody>
        </p:sp>
        <p:sp>
          <p:nvSpPr>
            <p:cNvPr id="56" name="AutoShape 410"/>
            <p:cNvSpPr>
              <a:spLocks noChangeArrowheads="1"/>
            </p:cNvSpPr>
            <p:nvPr/>
          </p:nvSpPr>
          <p:spPr bwMode="auto">
            <a:xfrm flipH="1">
              <a:off x="1900" y="2199"/>
              <a:ext cx="80" cy="471"/>
            </a:xfrm>
            <a:prstGeom prst="rtTriangle">
              <a:avLst/>
            </a:prstGeom>
            <a:solidFill>
              <a:schemeClr val="bg1"/>
            </a:solidFill>
            <a:ln w="9525">
              <a:solidFill>
                <a:schemeClr val="tx1"/>
              </a:solidFill>
              <a:miter lim="800000"/>
              <a:headEnd/>
              <a:tailEnd/>
            </a:ln>
            <a:effectLst/>
          </p:spPr>
          <p:txBody>
            <a:bodyPr wrap="none" anchor="ctr"/>
            <a:lstStyle/>
            <a:p>
              <a:endParaRPr lang="en-GB" dirty="0">
                <a:solidFill>
                  <a:prstClr val="black"/>
                </a:solidFill>
              </a:endParaRPr>
            </a:p>
          </p:txBody>
        </p:sp>
        <p:sp>
          <p:nvSpPr>
            <p:cNvPr id="57" name="Line 411"/>
            <p:cNvSpPr>
              <a:spLocks noChangeShapeType="1"/>
            </p:cNvSpPr>
            <p:nvPr/>
          </p:nvSpPr>
          <p:spPr bwMode="auto">
            <a:xfrm>
              <a:off x="1917" y="2670"/>
              <a:ext cx="0" cy="64"/>
            </a:xfrm>
            <a:prstGeom prst="line">
              <a:avLst/>
            </a:prstGeom>
            <a:noFill/>
            <a:ln w="38100">
              <a:solidFill>
                <a:schemeClr val="tx1"/>
              </a:solidFill>
              <a:round/>
              <a:headEnd/>
              <a:tailEnd/>
            </a:ln>
            <a:effectLst/>
          </p:spPr>
          <p:txBody>
            <a:bodyPr/>
            <a:lstStyle/>
            <a:p>
              <a:endParaRPr lang="en-GB" dirty="0">
                <a:solidFill>
                  <a:prstClr val="black"/>
                </a:solidFill>
              </a:endParaRPr>
            </a:p>
          </p:txBody>
        </p:sp>
        <p:sp>
          <p:nvSpPr>
            <p:cNvPr id="58" name="Line 412"/>
            <p:cNvSpPr>
              <a:spLocks noChangeShapeType="1"/>
            </p:cNvSpPr>
            <p:nvPr/>
          </p:nvSpPr>
          <p:spPr bwMode="auto">
            <a:xfrm>
              <a:off x="1955" y="2673"/>
              <a:ext cx="0" cy="64"/>
            </a:xfrm>
            <a:prstGeom prst="line">
              <a:avLst/>
            </a:prstGeom>
            <a:noFill/>
            <a:ln w="38100">
              <a:solidFill>
                <a:schemeClr val="tx1"/>
              </a:solidFill>
              <a:round/>
              <a:headEnd/>
              <a:tailEnd/>
            </a:ln>
            <a:effectLst/>
          </p:spPr>
          <p:txBody>
            <a:bodyPr/>
            <a:lstStyle/>
            <a:p>
              <a:endParaRPr lang="en-GB" dirty="0">
                <a:solidFill>
                  <a:prstClr val="black"/>
                </a:solidFill>
              </a:endParaRPr>
            </a:p>
          </p:txBody>
        </p:sp>
      </p:grpSp>
      <p:sp>
        <p:nvSpPr>
          <p:cNvPr id="59" name="Freeform 413"/>
          <p:cNvSpPr>
            <a:spLocks/>
          </p:cNvSpPr>
          <p:nvPr/>
        </p:nvSpPr>
        <p:spPr bwMode="auto">
          <a:xfrm>
            <a:off x="2958293" y="1619674"/>
            <a:ext cx="191320" cy="945898"/>
          </a:xfrm>
          <a:custGeom>
            <a:avLst/>
            <a:gdLst/>
            <a:ahLst/>
            <a:cxnLst>
              <a:cxn ang="0">
                <a:pos x="132" y="523"/>
              </a:cxn>
              <a:cxn ang="0">
                <a:pos x="132" y="554"/>
              </a:cxn>
              <a:cxn ang="0">
                <a:pos x="121" y="602"/>
              </a:cxn>
              <a:cxn ang="0">
                <a:pos x="58" y="618"/>
              </a:cxn>
              <a:cxn ang="0">
                <a:pos x="26" y="576"/>
              </a:cxn>
              <a:cxn ang="0">
                <a:pos x="10" y="438"/>
              </a:cxn>
              <a:cxn ang="0">
                <a:pos x="0" y="253"/>
              </a:cxn>
              <a:cxn ang="0">
                <a:pos x="10" y="89"/>
              </a:cxn>
              <a:cxn ang="0">
                <a:pos x="37" y="0"/>
              </a:cxn>
            </a:cxnLst>
            <a:rect l="0" t="0" r="r" b="b"/>
            <a:pathLst>
              <a:path w="134" h="622">
                <a:moveTo>
                  <a:pt x="132" y="523"/>
                </a:moveTo>
                <a:cubicBezTo>
                  <a:pt x="133" y="532"/>
                  <a:pt x="134" y="541"/>
                  <a:pt x="132" y="554"/>
                </a:cubicBezTo>
                <a:cubicBezTo>
                  <a:pt x="130" y="567"/>
                  <a:pt x="133" y="591"/>
                  <a:pt x="121" y="602"/>
                </a:cubicBezTo>
                <a:cubicBezTo>
                  <a:pt x="109" y="613"/>
                  <a:pt x="74" y="622"/>
                  <a:pt x="58" y="618"/>
                </a:cubicBezTo>
                <a:cubicBezTo>
                  <a:pt x="42" y="614"/>
                  <a:pt x="34" y="606"/>
                  <a:pt x="26" y="576"/>
                </a:cubicBezTo>
                <a:cubicBezTo>
                  <a:pt x="18" y="546"/>
                  <a:pt x="14" y="492"/>
                  <a:pt x="10" y="438"/>
                </a:cubicBezTo>
                <a:cubicBezTo>
                  <a:pt x="6" y="384"/>
                  <a:pt x="0" y="311"/>
                  <a:pt x="0" y="253"/>
                </a:cubicBezTo>
                <a:cubicBezTo>
                  <a:pt x="0" y="195"/>
                  <a:pt x="4" y="131"/>
                  <a:pt x="10" y="89"/>
                </a:cubicBezTo>
                <a:cubicBezTo>
                  <a:pt x="16" y="47"/>
                  <a:pt x="26" y="23"/>
                  <a:pt x="37" y="0"/>
                </a:cubicBezTo>
              </a:path>
            </a:pathLst>
          </a:custGeom>
          <a:noFill/>
          <a:ln w="12700" cmpd="sng">
            <a:solidFill>
              <a:schemeClr val="tx1"/>
            </a:solidFill>
            <a:round/>
            <a:headEnd/>
            <a:tailEnd/>
          </a:ln>
          <a:effectLst/>
        </p:spPr>
        <p:txBody>
          <a:bodyPr/>
          <a:lstStyle/>
          <a:p>
            <a:endParaRPr lang="en-GB" dirty="0">
              <a:solidFill>
                <a:prstClr val="black"/>
              </a:solidFill>
            </a:endParaRPr>
          </a:p>
        </p:txBody>
      </p:sp>
      <p:sp>
        <p:nvSpPr>
          <p:cNvPr id="60" name="Freeform 414"/>
          <p:cNvSpPr>
            <a:spLocks/>
          </p:cNvSpPr>
          <p:nvPr/>
        </p:nvSpPr>
        <p:spPr bwMode="auto">
          <a:xfrm>
            <a:off x="2916888" y="1592687"/>
            <a:ext cx="191320" cy="968837"/>
          </a:xfrm>
          <a:custGeom>
            <a:avLst/>
            <a:gdLst/>
            <a:ahLst/>
            <a:cxnLst>
              <a:cxn ang="0">
                <a:pos x="132" y="523"/>
              </a:cxn>
              <a:cxn ang="0">
                <a:pos x="132" y="554"/>
              </a:cxn>
              <a:cxn ang="0">
                <a:pos x="121" y="602"/>
              </a:cxn>
              <a:cxn ang="0">
                <a:pos x="58" y="618"/>
              </a:cxn>
              <a:cxn ang="0">
                <a:pos x="26" y="576"/>
              </a:cxn>
              <a:cxn ang="0">
                <a:pos x="10" y="438"/>
              </a:cxn>
              <a:cxn ang="0">
                <a:pos x="0" y="253"/>
              </a:cxn>
              <a:cxn ang="0">
                <a:pos x="10" y="89"/>
              </a:cxn>
              <a:cxn ang="0">
                <a:pos x="37" y="0"/>
              </a:cxn>
            </a:cxnLst>
            <a:rect l="0" t="0" r="r" b="b"/>
            <a:pathLst>
              <a:path w="134" h="622">
                <a:moveTo>
                  <a:pt x="132" y="523"/>
                </a:moveTo>
                <a:cubicBezTo>
                  <a:pt x="133" y="532"/>
                  <a:pt x="134" y="541"/>
                  <a:pt x="132" y="554"/>
                </a:cubicBezTo>
                <a:cubicBezTo>
                  <a:pt x="130" y="567"/>
                  <a:pt x="133" y="591"/>
                  <a:pt x="121" y="602"/>
                </a:cubicBezTo>
                <a:cubicBezTo>
                  <a:pt x="109" y="613"/>
                  <a:pt x="74" y="622"/>
                  <a:pt x="58" y="618"/>
                </a:cubicBezTo>
                <a:cubicBezTo>
                  <a:pt x="42" y="614"/>
                  <a:pt x="34" y="606"/>
                  <a:pt x="26" y="576"/>
                </a:cubicBezTo>
                <a:cubicBezTo>
                  <a:pt x="18" y="546"/>
                  <a:pt x="14" y="492"/>
                  <a:pt x="10" y="438"/>
                </a:cubicBezTo>
                <a:cubicBezTo>
                  <a:pt x="6" y="384"/>
                  <a:pt x="0" y="311"/>
                  <a:pt x="0" y="253"/>
                </a:cubicBezTo>
                <a:cubicBezTo>
                  <a:pt x="0" y="195"/>
                  <a:pt x="4" y="131"/>
                  <a:pt x="10" y="89"/>
                </a:cubicBezTo>
                <a:cubicBezTo>
                  <a:pt x="16" y="47"/>
                  <a:pt x="26" y="23"/>
                  <a:pt x="37" y="0"/>
                </a:cubicBezTo>
              </a:path>
            </a:pathLst>
          </a:custGeom>
          <a:noFill/>
          <a:ln w="12700" cmpd="sng">
            <a:solidFill>
              <a:schemeClr val="tx1"/>
            </a:solidFill>
            <a:round/>
            <a:headEnd/>
            <a:tailEnd/>
          </a:ln>
          <a:effectLst/>
        </p:spPr>
        <p:txBody>
          <a:bodyPr/>
          <a:lstStyle/>
          <a:p>
            <a:endParaRPr lang="en-GB" dirty="0">
              <a:solidFill>
                <a:prstClr val="black"/>
              </a:solidFill>
            </a:endParaRPr>
          </a:p>
        </p:txBody>
      </p:sp>
      <p:grpSp>
        <p:nvGrpSpPr>
          <p:cNvPr id="61" name="Group 415"/>
          <p:cNvGrpSpPr>
            <a:grpSpLocks/>
          </p:cNvGrpSpPr>
          <p:nvPr/>
        </p:nvGrpSpPr>
        <p:grpSpPr bwMode="auto">
          <a:xfrm>
            <a:off x="2882622" y="1206771"/>
            <a:ext cx="355512" cy="403457"/>
            <a:chOff x="2567" y="557"/>
            <a:chExt cx="275" cy="393"/>
          </a:xfrm>
        </p:grpSpPr>
        <p:sp>
          <p:nvSpPr>
            <p:cNvPr id="62" name="AutoShape 416"/>
            <p:cNvSpPr>
              <a:spLocks noChangeArrowheads="1"/>
            </p:cNvSpPr>
            <p:nvPr/>
          </p:nvSpPr>
          <p:spPr bwMode="auto">
            <a:xfrm>
              <a:off x="2567" y="557"/>
              <a:ext cx="275" cy="393"/>
            </a:xfrm>
            <a:prstGeom prst="roundRect">
              <a:avLst>
                <a:gd name="adj" fmla="val 16667"/>
              </a:avLst>
            </a:prstGeom>
            <a:solidFill>
              <a:srgbClr val="EAEAEA"/>
            </a:solidFill>
            <a:ln w="9525">
              <a:solidFill>
                <a:schemeClr val="tx1"/>
              </a:solidFill>
              <a:round/>
              <a:headEnd/>
              <a:tailEnd/>
            </a:ln>
            <a:effectLst/>
          </p:spPr>
          <p:txBody>
            <a:bodyPr wrap="none" anchor="ctr"/>
            <a:lstStyle/>
            <a:p>
              <a:endParaRPr lang="en-GB" dirty="0">
                <a:solidFill>
                  <a:prstClr val="black"/>
                </a:solidFill>
              </a:endParaRPr>
            </a:p>
          </p:txBody>
        </p:sp>
        <p:sp>
          <p:nvSpPr>
            <p:cNvPr id="63" name="AutoShape 417"/>
            <p:cNvSpPr>
              <a:spLocks noChangeArrowheads="1"/>
            </p:cNvSpPr>
            <p:nvPr/>
          </p:nvSpPr>
          <p:spPr bwMode="auto">
            <a:xfrm>
              <a:off x="2590" y="580"/>
              <a:ext cx="243" cy="356"/>
            </a:xfrm>
            <a:prstGeom prst="roundRect">
              <a:avLst>
                <a:gd name="adj" fmla="val 16667"/>
              </a:avLst>
            </a:prstGeom>
            <a:solidFill>
              <a:srgbClr val="C0C0C0"/>
            </a:solidFill>
            <a:ln w="9525">
              <a:solidFill>
                <a:schemeClr val="tx1"/>
              </a:solidFill>
              <a:round/>
              <a:headEnd/>
              <a:tailEnd/>
            </a:ln>
            <a:effectLst/>
          </p:spPr>
          <p:txBody>
            <a:bodyPr wrap="none" anchor="ctr"/>
            <a:lstStyle/>
            <a:p>
              <a:endParaRPr lang="en-GB" dirty="0">
                <a:solidFill>
                  <a:prstClr val="black"/>
                </a:solidFill>
              </a:endParaRPr>
            </a:p>
          </p:txBody>
        </p:sp>
      </p:grpSp>
      <p:sp>
        <p:nvSpPr>
          <p:cNvPr id="64" name="Line 418"/>
          <p:cNvSpPr>
            <a:spLocks noChangeShapeType="1"/>
          </p:cNvSpPr>
          <p:nvPr/>
        </p:nvSpPr>
        <p:spPr bwMode="auto">
          <a:xfrm>
            <a:off x="3069658" y="1455053"/>
            <a:ext cx="1421033" cy="1990298"/>
          </a:xfrm>
          <a:prstGeom prst="line">
            <a:avLst/>
          </a:prstGeom>
          <a:noFill/>
          <a:ln w="38100">
            <a:solidFill>
              <a:schemeClr val="tx1"/>
            </a:solidFill>
            <a:round/>
            <a:headEnd type="triangle" w="med" len="med"/>
            <a:tailEnd type="triangle" w="med" len="med"/>
          </a:ln>
          <a:effectLst/>
        </p:spPr>
        <p:txBody>
          <a:bodyPr/>
          <a:lstStyle/>
          <a:p>
            <a:endParaRPr lang="en-GB" dirty="0">
              <a:solidFill>
                <a:prstClr val="black"/>
              </a:solidFill>
            </a:endParaRPr>
          </a:p>
        </p:txBody>
      </p:sp>
      <p:sp>
        <p:nvSpPr>
          <p:cNvPr id="65" name="Line 419"/>
          <p:cNvSpPr>
            <a:spLocks noChangeShapeType="1"/>
          </p:cNvSpPr>
          <p:nvPr/>
        </p:nvSpPr>
        <p:spPr bwMode="auto">
          <a:xfrm>
            <a:off x="3126924" y="1386871"/>
            <a:ext cx="4345622" cy="723617"/>
          </a:xfrm>
          <a:prstGeom prst="line">
            <a:avLst/>
          </a:prstGeom>
          <a:noFill/>
          <a:ln w="38100">
            <a:solidFill>
              <a:schemeClr val="tx1"/>
            </a:solidFill>
            <a:round/>
            <a:headEnd type="triangle" w="med" len="med"/>
            <a:tailEnd type="triangle" w="med" len="med"/>
          </a:ln>
          <a:effectLst/>
        </p:spPr>
        <p:txBody>
          <a:bodyPr/>
          <a:lstStyle/>
          <a:p>
            <a:endParaRPr lang="en-GB" dirty="0">
              <a:solidFill>
                <a:prstClr val="black"/>
              </a:solidFill>
            </a:endParaRPr>
          </a:p>
        </p:txBody>
      </p:sp>
      <p:graphicFrame>
        <p:nvGraphicFramePr>
          <p:cNvPr id="66" name="Group 34"/>
          <p:cNvGraphicFramePr>
            <a:graphicFrameLocks noGrp="1"/>
          </p:cNvGraphicFramePr>
          <p:nvPr>
            <p:extLst>
              <p:ext uri="{D42A27DB-BD31-4B8C-83A1-F6EECF244321}">
                <p14:modId xmlns:p14="http://schemas.microsoft.com/office/powerpoint/2010/main" val="1796267113"/>
              </p:ext>
            </p:extLst>
          </p:nvPr>
        </p:nvGraphicFramePr>
        <p:xfrm>
          <a:off x="960220" y="4419600"/>
          <a:ext cx="3339606" cy="1981120"/>
        </p:xfrm>
        <a:graphic>
          <a:graphicData uri="http://schemas.openxmlformats.org/drawingml/2006/table">
            <a:tbl>
              <a:tblPr/>
              <a:tblGrid>
                <a:gridCol w="1206006">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15876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ru-RU" sz="1200" b="1" i="0" u="none" strike="noStrike" cap="none" normalizeH="0" baseline="0" dirty="0">
                          <a:ln>
                            <a:noFill/>
                          </a:ln>
                          <a:solidFill>
                            <a:schemeClr val="bg1"/>
                          </a:solidFill>
                          <a:effectLst/>
                          <a:latin typeface="Arial" pitchFamily="34" charset="0"/>
                        </a:rPr>
                        <a:t>Кол-во абонентов</a:t>
                      </a:r>
                      <a:endParaRPr kumimoji="0" lang="en-US" sz="1200" b="1" i="0" u="none" strike="noStrike" cap="none" normalizeH="0" baseline="0" dirty="0">
                        <a:ln>
                          <a:noFill/>
                        </a:ln>
                        <a:solidFill>
                          <a:schemeClr val="bg1"/>
                        </a:solidFill>
                        <a:effectLst/>
                        <a:latin typeface="Arial" pitchFamily="34"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ru-RU" sz="1200" b="1" i="0" u="none" strike="noStrike" cap="none" normalizeH="0" baseline="0" dirty="0">
                          <a:ln>
                            <a:noFill/>
                          </a:ln>
                          <a:solidFill>
                            <a:schemeClr val="bg1"/>
                          </a:solidFill>
                          <a:effectLst/>
                          <a:latin typeface="Arial" pitchFamily="34" charset="0"/>
                        </a:rPr>
                        <a:t>Макс. скорость </a:t>
                      </a:r>
                    </a:p>
                    <a:p>
                      <a:pPr marL="0" marR="0" lvl="0" indent="0" algn="ctr" defTabSz="914400" rtl="0" eaLnBrk="0" fontAlgn="base" latinLnBrk="0" hangingPunct="0">
                        <a:lnSpc>
                          <a:spcPct val="100000"/>
                        </a:lnSpc>
                        <a:spcBef>
                          <a:spcPts val="0"/>
                        </a:spcBef>
                        <a:spcAft>
                          <a:spcPct val="0"/>
                        </a:spcAft>
                        <a:buClrTx/>
                        <a:buSzTx/>
                        <a:buFontTx/>
                        <a:buNone/>
                        <a:tabLst/>
                      </a:pPr>
                      <a:r>
                        <a:rPr kumimoji="0" lang="ru-RU" sz="1200" b="1" i="0" u="none" strike="noStrike" cap="none" normalizeH="0" baseline="0" dirty="0">
                          <a:ln>
                            <a:noFill/>
                          </a:ln>
                          <a:solidFill>
                            <a:schemeClr val="bg1"/>
                          </a:solidFill>
                          <a:effectLst/>
                          <a:latin typeface="Arial" pitchFamily="34" charset="0"/>
                        </a:rPr>
                        <a:t>на абонента </a:t>
                      </a:r>
                    </a:p>
                    <a:p>
                      <a:pPr marL="0" marR="0" lvl="0" indent="0" algn="ctr" defTabSz="914400" rtl="0" eaLnBrk="0" fontAlgn="base" latinLnBrk="0" hangingPunct="0">
                        <a:lnSpc>
                          <a:spcPct val="100000"/>
                        </a:lnSpc>
                        <a:spcBef>
                          <a:spcPts val="0"/>
                        </a:spcBef>
                        <a:spcAft>
                          <a:spcPct val="0"/>
                        </a:spcAft>
                        <a:buClrTx/>
                        <a:buSzTx/>
                        <a:buFontTx/>
                        <a:buNone/>
                        <a:tabLst/>
                      </a:pPr>
                      <a:r>
                        <a:rPr kumimoji="0" lang="ru-RU" sz="1200" b="1" i="0" u="none" strike="noStrike" cap="none" normalizeH="0" baseline="0" dirty="0">
                          <a:ln>
                            <a:noFill/>
                          </a:ln>
                          <a:solidFill>
                            <a:schemeClr val="bg1"/>
                          </a:solidFill>
                          <a:effectLst/>
                          <a:latin typeface="Arial" pitchFamily="34" charset="0"/>
                        </a:rPr>
                        <a:t>(ПлЧ 45 МГц)</a:t>
                      </a:r>
                      <a:endParaRPr kumimoji="0" lang="en-US" sz="1200" b="1" i="0" u="none" strike="noStrike" cap="none" normalizeH="0" baseline="0" dirty="0">
                        <a:ln>
                          <a:noFill/>
                        </a:ln>
                        <a:solidFill>
                          <a:schemeClr val="bg1"/>
                        </a:solidFill>
                        <a:effectLst/>
                        <a:latin typeface="Arial" pitchFamily="34" charset="0"/>
                      </a:endParaRPr>
                    </a:p>
                  </a:txBody>
                  <a:tcPr marT="45712" marB="45712"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0"/>
                  </a:ext>
                </a:extLst>
              </a:tr>
              <a:tr h="31758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&lt;=3</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129 Mbps</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88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4</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93 Mbps</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758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6</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64 Mbps</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884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8</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Arial" pitchFamily="34" charset="0"/>
                        </a:rPr>
                        <a:t>49 Mbps</a:t>
                      </a:r>
                      <a:endParaRPr kumimoji="0" lang="en-US" sz="1600" b="0" i="0" u="none" strike="noStrike" cap="none" normalizeH="0" baseline="0" dirty="0">
                        <a:ln>
                          <a:noFill/>
                        </a:ln>
                        <a:solidFill>
                          <a:schemeClr val="tx1"/>
                        </a:solidFill>
                        <a:effectLst/>
                        <a:latin typeface="Arial" pitchFamily="34" charset="0"/>
                      </a:endParaRPr>
                    </a:p>
                  </a:txBody>
                  <a:tcPr marT="45712" marB="4571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7" name="Slide Number Placeholder 5"/>
          <p:cNvSpPr txBox="1">
            <a:spLocks/>
          </p:cNvSpPr>
          <p:nvPr/>
        </p:nvSpPr>
        <p:spPr>
          <a:xfrm>
            <a:off x="8856784" y="6603732"/>
            <a:ext cx="533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ED5164-A1E6-4084-B524-A73C11AAB69D}" type="slidenum">
              <a:rPr lang="en-US" smtClean="0">
                <a:solidFill>
                  <a:prstClr val="black">
                    <a:tint val="75000"/>
                  </a:prstClr>
                </a:solidFill>
              </a:rPr>
              <a:pPr/>
              <a:t>15</a:t>
            </a:fld>
            <a:endParaRPr lang="en-US" dirty="0">
              <a:solidFill>
                <a:prstClr val="black">
                  <a:tint val="75000"/>
                </a:prstClr>
              </a:solidFill>
            </a:endParaRPr>
          </a:p>
        </p:txBody>
      </p:sp>
      <p:pic>
        <p:nvPicPr>
          <p:cNvPr id="68" name="Picture 2" descr="Image result for cell on wheels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343" y="3953708"/>
            <a:ext cx="3473785" cy="2311647"/>
          </a:xfrm>
          <a:prstGeom prst="rect">
            <a:avLst/>
          </a:prstGeom>
          <a:noFill/>
          <a:extLst>
            <a:ext uri="{909E8E84-426E-40DD-AFC4-6F175D3DCCD1}">
              <a14:hiddenFill xmlns:a14="http://schemas.microsoft.com/office/drawing/2010/main">
                <a:solidFill>
                  <a:srgbClr val="FFFFFF"/>
                </a:solidFill>
              </a14:hiddenFill>
            </a:ext>
          </a:extLst>
        </p:spPr>
      </p:pic>
      <p:sp>
        <p:nvSpPr>
          <p:cNvPr id="69" name="Text Box 402"/>
          <p:cNvSpPr txBox="1">
            <a:spLocks noChangeArrowheads="1"/>
          </p:cNvSpPr>
          <p:nvPr/>
        </p:nvSpPr>
        <p:spPr bwMode="auto">
          <a:xfrm>
            <a:off x="4857311" y="4203833"/>
            <a:ext cx="2215991" cy="523220"/>
          </a:xfrm>
          <a:prstGeom prst="rect">
            <a:avLst/>
          </a:prstGeom>
          <a:noFill/>
          <a:ln w="9525">
            <a:noFill/>
            <a:miter lim="800000"/>
            <a:headEnd/>
            <a:tailEnd/>
          </a:ln>
          <a:effectLst/>
        </p:spPr>
        <p:txBody>
          <a:bodyPr wrap="none">
            <a:spAutoFit/>
          </a:bodyPr>
          <a:lstStyle/>
          <a:p>
            <a:r>
              <a:rPr lang="ru-RU" sz="1400" dirty="0">
                <a:solidFill>
                  <a:prstClr val="black"/>
                </a:solidFill>
              </a:rPr>
              <a:t>Удаленный узел </a:t>
            </a:r>
            <a:r>
              <a:rPr lang="en-US" sz="1400" dirty="0">
                <a:solidFill>
                  <a:prstClr val="black"/>
                </a:solidFill>
              </a:rPr>
              <a:t>PTP</a:t>
            </a:r>
            <a:r>
              <a:rPr lang="ru-RU" sz="1400" dirty="0">
                <a:solidFill>
                  <a:prstClr val="black"/>
                </a:solidFill>
              </a:rPr>
              <a:t>670</a:t>
            </a:r>
            <a:endParaRPr lang="en-GB" sz="1400" dirty="0">
              <a:solidFill>
                <a:prstClr val="black"/>
              </a:solidFill>
            </a:endParaRPr>
          </a:p>
          <a:p>
            <a:r>
              <a:rPr lang="en-GB" sz="1400" dirty="0">
                <a:solidFill>
                  <a:prstClr val="black"/>
                </a:solidFill>
              </a:rPr>
              <a:t>(</a:t>
            </a:r>
            <a:r>
              <a:rPr lang="ru-RU" sz="1400" dirty="0">
                <a:solidFill>
                  <a:prstClr val="black"/>
                </a:solidFill>
              </a:rPr>
              <a:t>направленная антенна</a:t>
            </a:r>
            <a:r>
              <a:rPr lang="en-GB" sz="1400" dirty="0">
                <a:solidFill>
                  <a:prstClr val="black"/>
                </a:solidFill>
              </a:rPr>
              <a:t>)</a:t>
            </a:r>
            <a:endParaRPr lang="en-US" sz="1400" dirty="0">
              <a:solidFill>
                <a:prstClr val="black"/>
              </a:solidFill>
            </a:endParaRPr>
          </a:p>
        </p:txBody>
      </p:sp>
    </p:spTree>
    <p:extLst>
      <p:ext uri="{BB962C8B-B14F-4D97-AF65-F5344CB8AC3E}">
        <p14:creationId xmlns:p14="http://schemas.microsoft.com/office/powerpoint/2010/main" val="190706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sz="3200" kern="0" dirty="0">
                <a:latin typeface="Arial" pitchFamily="34" charset="0"/>
                <a:cs typeface="Arial" pitchFamily="34" charset="0"/>
              </a:rPr>
              <a:t>Сихронизация </a:t>
            </a:r>
            <a:r>
              <a:rPr lang="en-US" sz="3200" kern="0" dirty="0">
                <a:latin typeface="Arial" pitchFamily="34" charset="0"/>
                <a:cs typeface="Arial" pitchFamily="34" charset="0"/>
              </a:rPr>
              <a:t>TDD </a:t>
            </a:r>
          </a:p>
        </p:txBody>
      </p:sp>
      <p:grpSp>
        <p:nvGrpSpPr>
          <p:cNvPr id="2" name="Group 16"/>
          <p:cNvGrpSpPr>
            <a:grpSpLocks/>
          </p:cNvGrpSpPr>
          <p:nvPr/>
        </p:nvGrpSpPr>
        <p:grpSpPr bwMode="auto">
          <a:xfrm>
            <a:off x="401880" y="1101565"/>
            <a:ext cx="7491293" cy="2494980"/>
            <a:chOff x="351974" y="1118159"/>
            <a:chExt cx="7491508" cy="2494980"/>
          </a:xfrm>
        </p:grpSpPr>
        <p:grpSp>
          <p:nvGrpSpPr>
            <p:cNvPr id="4" name="Group 24"/>
            <p:cNvGrpSpPr>
              <a:grpSpLocks/>
            </p:cNvGrpSpPr>
            <p:nvPr/>
          </p:nvGrpSpPr>
          <p:grpSpPr bwMode="auto">
            <a:xfrm>
              <a:off x="351974" y="1118159"/>
              <a:ext cx="4648200" cy="2408238"/>
              <a:chOff x="48" y="864"/>
              <a:chExt cx="2928" cy="1517"/>
            </a:xfrm>
          </p:grpSpPr>
          <p:pic>
            <p:nvPicPr>
              <p:cNvPr id="44047" name="Picture 23" descr="10-unsync-121810"/>
              <p:cNvPicPr>
                <a:picLocks noChangeAspect="1" noChangeArrowheads="1"/>
              </p:cNvPicPr>
              <p:nvPr/>
            </p:nvPicPr>
            <p:blipFill>
              <a:blip r:embed="rId3" cstate="print"/>
              <a:srcRect/>
              <a:stretch>
                <a:fillRect/>
              </a:stretch>
            </p:blipFill>
            <p:spPr bwMode="auto">
              <a:xfrm>
                <a:off x="528" y="864"/>
                <a:ext cx="1981" cy="1513"/>
              </a:xfrm>
              <a:prstGeom prst="rect">
                <a:avLst/>
              </a:prstGeom>
              <a:noFill/>
              <a:ln w="9525">
                <a:noFill/>
                <a:miter lim="800000"/>
                <a:headEnd/>
                <a:tailEnd/>
              </a:ln>
            </p:spPr>
          </p:pic>
          <p:sp>
            <p:nvSpPr>
              <p:cNvPr id="44048" name="Rectangle 12"/>
              <p:cNvSpPr>
                <a:spLocks noChangeArrowheads="1"/>
              </p:cNvSpPr>
              <p:nvPr/>
            </p:nvSpPr>
            <p:spPr bwMode="auto">
              <a:xfrm>
                <a:off x="1008" y="2187"/>
                <a:ext cx="1056" cy="194"/>
              </a:xfrm>
              <a:prstGeom prst="rect">
                <a:avLst/>
              </a:prstGeom>
              <a:noFill/>
              <a:ln w="9525">
                <a:noFill/>
                <a:miter lim="800000"/>
                <a:headEnd/>
                <a:tailEnd/>
              </a:ln>
            </p:spPr>
            <p:txBody>
              <a:bodyPr anchor="ctr">
                <a:spAutoFit/>
              </a:bodyPr>
              <a:lstStyle/>
              <a:p>
                <a:r>
                  <a:rPr lang="en-US" sz="1400" b="1" dirty="0">
                    <a:solidFill>
                      <a:srgbClr val="000000"/>
                    </a:solidFill>
                    <a:cs typeface="Arial" charset="0"/>
                  </a:rPr>
                  <a:t>Self-Interference</a:t>
                </a:r>
              </a:p>
            </p:txBody>
          </p:sp>
          <p:sp>
            <p:nvSpPr>
              <p:cNvPr id="44049" name="Rectangle 12"/>
              <p:cNvSpPr>
                <a:spLocks noChangeArrowheads="1"/>
              </p:cNvSpPr>
              <p:nvPr/>
            </p:nvSpPr>
            <p:spPr bwMode="auto">
              <a:xfrm>
                <a:off x="1008" y="1620"/>
                <a:ext cx="1056" cy="194"/>
              </a:xfrm>
              <a:prstGeom prst="rect">
                <a:avLst/>
              </a:prstGeom>
              <a:noFill/>
              <a:ln w="9525">
                <a:noFill/>
                <a:miter lim="800000"/>
                <a:headEnd/>
                <a:tailEnd/>
              </a:ln>
            </p:spPr>
            <p:txBody>
              <a:bodyPr anchor="ctr">
                <a:spAutoFit/>
              </a:bodyPr>
              <a:lstStyle/>
              <a:p>
                <a:r>
                  <a:rPr lang="en-US" sz="1400" b="1" dirty="0">
                    <a:cs typeface="Arial" charset="0"/>
                  </a:rPr>
                  <a:t>Timeline</a:t>
                </a:r>
              </a:p>
            </p:txBody>
          </p:sp>
          <p:sp>
            <p:nvSpPr>
              <p:cNvPr id="44050" name="Rectangle 12"/>
              <p:cNvSpPr>
                <a:spLocks noChangeArrowheads="1"/>
              </p:cNvSpPr>
              <p:nvPr/>
            </p:nvSpPr>
            <p:spPr bwMode="auto">
              <a:xfrm>
                <a:off x="48" y="1092"/>
                <a:ext cx="624" cy="194"/>
              </a:xfrm>
              <a:prstGeom prst="rect">
                <a:avLst/>
              </a:prstGeom>
              <a:noFill/>
              <a:ln w="9525">
                <a:noFill/>
                <a:miter lim="800000"/>
                <a:headEnd/>
                <a:tailEnd/>
              </a:ln>
            </p:spPr>
            <p:txBody>
              <a:bodyPr anchor="ctr">
                <a:spAutoFit/>
              </a:bodyPr>
              <a:lstStyle/>
              <a:p>
                <a:pPr algn="r"/>
                <a:r>
                  <a:rPr lang="en-US" sz="1400" b="1" dirty="0">
                    <a:solidFill>
                      <a:srgbClr val="000000"/>
                    </a:solidFill>
                    <a:cs typeface="Arial" charset="0"/>
                  </a:rPr>
                  <a:t>Transmit</a:t>
                </a:r>
              </a:p>
            </p:txBody>
          </p:sp>
          <p:sp>
            <p:nvSpPr>
              <p:cNvPr id="44051" name="Rectangle 12"/>
              <p:cNvSpPr>
                <a:spLocks noChangeArrowheads="1"/>
              </p:cNvSpPr>
              <p:nvPr/>
            </p:nvSpPr>
            <p:spPr bwMode="auto">
              <a:xfrm>
                <a:off x="2352" y="1092"/>
                <a:ext cx="624" cy="194"/>
              </a:xfrm>
              <a:prstGeom prst="rect">
                <a:avLst/>
              </a:prstGeom>
              <a:noFill/>
              <a:ln w="9525">
                <a:noFill/>
                <a:miter lim="800000"/>
                <a:headEnd/>
                <a:tailEnd/>
              </a:ln>
            </p:spPr>
            <p:txBody>
              <a:bodyPr anchor="ctr">
                <a:spAutoFit/>
              </a:bodyPr>
              <a:lstStyle/>
              <a:p>
                <a:r>
                  <a:rPr lang="en-US" sz="1400" b="1" dirty="0">
                    <a:solidFill>
                      <a:srgbClr val="000000"/>
                    </a:solidFill>
                    <a:cs typeface="Arial" charset="0"/>
                  </a:rPr>
                  <a:t>Transmit</a:t>
                </a:r>
                <a:endParaRPr lang="en-US" sz="1400" dirty="0"/>
              </a:p>
            </p:txBody>
          </p:sp>
        </p:grpSp>
        <p:sp>
          <p:nvSpPr>
            <p:cNvPr id="15" name="TextBox 14"/>
            <p:cNvSpPr txBox="1"/>
            <p:nvPr/>
          </p:nvSpPr>
          <p:spPr>
            <a:xfrm>
              <a:off x="4504873" y="2412810"/>
              <a:ext cx="3338609" cy="1200329"/>
            </a:xfrm>
            <a:prstGeom prst="rect">
              <a:avLst/>
            </a:prstGeom>
            <a:noFill/>
          </p:spPr>
          <p:txBody>
            <a:bodyPr>
              <a:spAutoFit/>
            </a:bodyPr>
            <a:lstStyle/>
            <a:p>
              <a:pPr>
                <a:defRPr/>
              </a:pPr>
              <a:r>
                <a:rPr lang="ru-RU" b="1" cap="all" dirty="0">
                  <a:solidFill>
                    <a:srgbClr val="000000"/>
                  </a:solidFill>
                  <a:latin typeface="+mj-lt"/>
                  <a:cs typeface="Arial" pitchFamily="34" charset="0"/>
                </a:rPr>
                <a:t>Несинхронный</a:t>
              </a:r>
              <a:r>
                <a:rPr lang="en-US" b="1" cap="all" dirty="0">
                  <a:solidFill>
                    <a:srgbClr val="000000"/>
                  </a:solidFill>
                  <a:latin typeface="+mj-lt"/>
                  <a:cs typeface="Arial" pitchFamily="34" charset="0"/>
                </a:rPr>
                <a:t> TDD  </a:t>
              </a:r>
              <a:endParaRPr lang="ru-RU" b="1" cap="all" dirty="0">
                <a:solidFill>
                  <a:srgbClr val="000000"/>
                </a:solidFill>
                <a:latin typeface="+mj-lt"/>
                <a:cs typeface="Arial" pitchFamily="34" charset="0"/>
              </a:endParaRPr>
            </a:p>
            <a:p>
              <a:pPr>
                <a:defRPr/>
              </a:pPr>
              <a:r>
                <a:rPr lang="ru-RU" cap="all" dirty="0">
                  <a:solidFill>
                    <a:srgbClr val="000000"/>
                  </a:solidFill>
                  <a:latin typeface="+mj-lt"/>
                  <a:cs typeface="Arial" pitchFamily="34" charset="0"/>
                </a:rPr>
                <a:t>Сильные Внутрисистемные помехи</a:t>
              </a:r>
              <a:endParaRPr lang="en-US" cap="all" dirty="0">
                <a:solidFill>
                  <a:srgbClr val="000000"/>
                </a:solidFill>
                <a:latin typeface="+mj-lt"/>
                <a:cs typeface="Arial" pitchFamily="34" charset="0"/>
              </a:endParaRPr>
            </a:p>
          </p:txBody>
        </p:sp>
      </p:grpSp>
      <p:grpSp>
        <p:nvGrpSpPr>
          <p:cNvPr id="5" name="Group 17"/>
          <p:cNvGrpSpPr>
            <a:grpSpLocks/>
          </p:cNvGrpSpPr>
          <p:nvPr/>
        </p:nvGrpSpPr>
        <p:grpSpPr bwMode="auto">
          <a:xfrm>
            <a:off x="513861" y="4358297"/>
            <a:ext cx="7444399" cy="2297135"/>
            <a:chOff x="341087" y="3869733"/>
            <a:chExt cx="7444397" cy="2297135"/>
          </a:xfrm>
        </p:grpSpPr>
        <p:grpSp>
          <p:nvGrpSpPr>
            <p:cNvPr id="6" name="Group 25"/>
            <p:cNvGrpSpPr>
              <a:grpSpLocks/>
            </p:cNvGrpSpPr>
            <p:nvPr/>
          </p:nvGrpSpPr>
          <p:grpSpPr bwMode="auto">
            <a:xfrm>
              <a:off x="341087" y="3869733"/>
              <a:ext cx="4648200" cy="2260600"/>
              <a:chOff x="2736" y="2208"/>
              <a:chExt cx="2928" cy="1424"/>
            </a:xfrm>
          </p:grpSpPr>
          <p:pic>
            <p:nvPicPr>
              <p:cNvPr id="44041" name="Picture 20" descr="11-sync-121810"/>
              <p:cNvPicPr>
                <a:picLocks noChangeAspect="1" noChangeArrowheads="1"/>
              </p:cNvPicPr>
              <p:nvPr/>
            </p:nvPicPr>
            <p:blipFill>
              <a:blip r:embed="rId4" cstate="print"/>
              <a:srcRect/>
              <a:stretch>
                <a:fillRect/>
              </a:stretch>
            </p:blipFill>
            <p:spPr bwMode="auto">
              <a:xfrm>
                <a:off x="3216" y="2208"/>
                <a:ext cx="1981" cy="1424"/>
              </a:xfrm>
              <a:prstGeom prst="rect">
                <a:avLst/>
              </a:prstGeom>
              <a:noFill/>
              <a:ln w="9525">
                <a:noFill/>
                <a:miter lim="800000"/>
                <a:headEnd/>
                <a:tailEnd/>
              </a:ln>
            </p:spPr>
          </p:pic>
          <p:sp>
            <p:nvSpPr>
              <p:cNvPr id="44042" name="Rectangle 12"/>
              <p:cNvSpPr>
                <a:spLocks noChangeArrowheads="1"/>
              </p:cNvSpPr>
              <p:nvPr/>
            </p:nvSpPr>
            <p:spPr bwMode="auto">
              <a:xfrm>
                <a:off x="3696" y="2868"/>
                <a:ext cx="1056" cy="194"/>
              </a:xfrm>
              <a:prstGeom prst="rect">
                <a:avLst/>
              </a:prstGeom>
              <a:noFill/>
              <a:ln w="9525">
                <a:noFill/>
                <a:miter lim="800000"/>
                <a:headEnd/>
                <a:tailEnd/>
              </a:ln>
            </p:spPr>
            <p:txBody>
              <a:bodyPr anchor="ctr">
                <a:spAutoFit/>
              </a:bodyPr>
              <a:lstStyle/>
              <a:p>
                <a:r>
                  <a:rPr lang="en-US" sz="1400" b="1" dirty="0">
                    <a:solidFill>
                      <a:srgbClr val="000000"/>
                    </a:solidFill>
                    <a:cs typeface="Arial" charset="0"/>
                  </a:rPr>
                  <a:t>Timeline</a:t>
                </a:r>
              </a:p>
            </p:txBody>
          </p:sp>
          <p:sp>
            <p:nvSpPr>
              <p:cNvPr id="44043" name="Rectangle 12"/>
              <p:cNvSpPr>
                <a:spLocks noChangeArrowheads="1"/>
              </p:cNvSpPr>
              <p:nvPr/>
            </p:nvSpPr>
            <p:spPr bwMode="auto">
              <a:xfrm>
                <a:off x="2736" y="2272"/>
                <a:ext cx="624" cy="330"/>
              </a:xfrm>
              <a:prstGeom prst="rect">
                <a:avLst/>
              </a:prstGeom>
              <a:noFill/>
              <a:ln w="9525">
                <a:noFill/>
                <a:miter lim="800000"/>
                <a:headEnd/>
                <a:tailEnd/>
              </a:ln>
            </p:spPr>
            <p:txBody>
              <a:bodyPr anchor="ctr">
                <a:spAutoFit/>
              </a:bodyPr>
              <a:lstStyle/>
              <a:p>
                <a:pPr algn="r"/>
                <a:r>
                  <a:rPr lang="en-US" sz="1400" b="1" dirty="0">
                    <a:cs typeface="Arial" charset="0"/>
                  </a:rPr>
                  <a:t>All</a:t>
                </a:r>
              </a:p>
              <a:p>
                <a:pPr algn="r"/>
                <a:r>
                  <a:rPr lang="en-US" sz="1400" b="1" dirty="0">
                    <a:cs typeface="Arial" charset="0"/>
                  </a:rPr>
                  <a:t>Transmit</a:t>
                </a:r>
              </a:p>
            </p:txBody>
          </p:sp>
          <p:sp>
            <p:nvSpPr>
              <p:cNvPr id="44044" name="Rectangle 12"/>
              <p:cNvSpPr>
                <a:spLocks noChangeArrowheads="1"/>
              </p:cNvSpPr>
              <p:nvPr/>
            </p:nvSpPr>
            <p:spPr bwMode="auto">
              <a:xfrm>
                <a:off x="5040" y="2272"/>
                <a:ext cx="624" cy="330"/>
              </a:xfrm>
              <a:prstGeom prst="rect">
                <a:avLst/>
              </a:prstGeom>
              <a:noFill/>
              <a:ln w="9525">
                <a:noFill/>
                <a:miter lim="800000"/>
                <a:headEnd/>
                <a:tailEnd/>
              </a:ln>
            </p:spPr>
            <p:txBody>
              <a:bodyPr anchor="ctr">
                <a:spAutoFit/>
              </a:bodyPr>
              <a:lstStyle/>
              <a:p>
                <a:r>
                  <a:rPr lang="en-US" sz="1400" b="1" dirty="0">
                    <a:solidFill>
                      <a:srgbClr val="000000"/>
                    </a:solidFill>
                    <a:cs typeface="Arial" charset="0"/>
                  </a:rPr>
                  <a:t>All Receive</a:t>
                </a:r>
              </a:p>
            </p:txBody>
          </p:sp>
        </p:grpSp>
        <p:sp>
          <p:nvSpPr>
            <p:cNvPr id="16" name="TextBox 15"/>
            <p:cNvSpPr txBox="1"/>
            <p:nvPr/>
          </p:nvSpPr>
          <p:spPr>
            <a:xfrm>
              <a:off x="4381885" y="5243538"/>
              <a:ext cx="3403599" cy="923330"/>
            </a:xfrm>
            <a:prstGeom prst="rect">
              <a:avLst/>
            </a:prstGeom>
            <a:noFill/>
          </p:spPr>
          <p:txBody>
            <a:bodyPr>
              <a:spAutoFit/>
            </a:bodyPr>
            <a:lstStyle/>
            <a:p>
              <a:pPr>
                <a:defRPr/>
              </a:pPr>
              <a:r>
                <a:rPr lang="ru-RU" b="1" cap="all" dirty="0">
                  <a:solidFill>
                    <a:srgbClr val="000000"/>
                  </a:solidFill>
                  <a:latin typeface="+mj-lt"/>
                  <a:cs typeface="Arial" pitchFamily="34" charset="0"/>
                </a:rPr>
                <a:t>синхронный</a:t>
              </a:r>
              <a:r>
                <a:rPr lang="en-US" b="1" cap="all" dirty="0">
                  <a:solidFill>
                    <a:srgbClr val="000000"/>
                  </a:solidFill>
                  <a:latin typeface="+mj-lt"/>
                  <a:cs typeface="Arial" pitchFamily="34" charset="0"/>
                </a:rPr>
                <a:t> TDD </a:t>
              </a:r>
            </a:p>
            <a:p>
              <a:pPr>
                <a:defRPr/>
              </a:pPr>
              <a:r>
                <a:rPr lang="ru-RU" cap="all" dirty="0">
                  <a:solidFill>
                    <a:srgbClr val="000000"/>
                  </a:solidFill>
                  <a:latin typeface="+mj-lt"/>
                  <a:cs typeface="Arial" pitchFamily="34" charset="0"/>
                </a:rPr>
                <a:t>Внутрисистемные помехи отсутствуют</a:t>
              </a:r>
              <a:endParaRPr lang="en-US" cap="all" dirty="0">
                <a:solidFill>
                  <a:srgbClr val="000000"/>
                </a:solidFill>
                <a:latin typeface="+mj-lt"/>
                <a:cs typeface="Arial" pitchFamily="34" charset="0"/>
              </a:endParaRPr>
            </a:p>
          </p:txBody>
        </p:sp>
      </p:grpSp>
      <p:pic>
        <p:nvPicPr>
          <p:cNvPr id="21" name="Picture 20" descr="6266 PTP-SYNC Angle 3x2 150ppi 080913.png"/>
          <p:cNvPicPr>
            <a:picLocks noChangeAspect="1"/>
          </p:cNvPicPr>
          <p:nvPr/>
        </p:nvPicPr>
        <p:blipFill>
          <a:blip r:embed="rId5" cstate="email">
            <a:clrChange>
              <a:clrFrom>
                <a:srgbClr val="FFFFFF"/>
              </a:clrFrom>
              <a:clrTo>
                <a:srgbClr val="FFFFFF">
                  <a:alpha val="0"/>
                </a:srgbClr>
              </a:clrTo>
            </a:clrChange>
          </a:blip>
          <a:stretch>
            <a:fillRect/>
          </a:stretch>
        </p:blipFill>
        <p:spPr>
          <a:xfrm>
            <a:off x="8499201" y="1034887"/>
            <a:ext cx="2742973" cy="1828649"/>
          </a:xfrm>
          <a:prstGeom prst="rect">
            <a:avLst/>
          </a:prstGeom>
        </p:spPr>
      </p:pic>
      <p:sp>
        <p:nvSpPr>
          <p:cNvPr id="25" name="TextBox 4"/>
          <p:cNvSpPr txBox="1">
            <a:spLocks noChangeArrowheads="1"/>
          </p:cNvSpPr>
          <p:nvPr/>
        </p:nvSpPr>
        <p:spPr bwMode="auto">
          <a:xfrm rot="599900">
            <a:off x="9367185" y="2470678"/>
            <a:ext cx="1007007" cy="307777"/>
          </a:xfrm>
          <a:prstGeom prst="rect">
            <a:avLst/>
          </a:prstGeom>
          <a:noFill/>
          <a:ln w="9525">
            <a:noFill/>
            <a:miter lim="800000"/>
            <a:headEnd/>
            <a:tailEnd/>
          </a:ln>
        </p:spPr>
        <p:txBody>
          <a:bodyPr wrap="none">
            <a:spAutoFit/>
          </a:bodyPr>
          <a:lstStyle/>
          <a:p>
            <a:r>
              <a:rPr lang="en-US" sz="1400" dirty="0">
                <a:solidFill>
                  <a:srgbClr val="000000"/>
                </a:solidFill>
                <a:latin typeface="+mj-lt"/>
                <a:cs typeface="Arial" pitchFamily="34" charset="0"/>
              </a:rPr>
              <a:t>PTP-SYNC</a:t>
            </a:r>
          </a:p>
        </p:txBody>
      </p:sp>
      <p:sp>
        <p:nvSpPr>
          <p:cNvPr id="26" name="Rectangle 25"/>
          <p:cNvSpPr>
            <a:spLocks noChangeArrowheads="1"/>
          </p:cNvSpPr>
          <p:nvPr/>
        </p:nvSpPr>
        <p:spPr bwMode="auto">
          <a:xfrm>
            <a:off x="8092221" y="3201828"/>
            <a:ext cx="3842483" cy="2661138"/>
          </a:xfrm>
          <a:prstGeom prst="rect">
            <a:avLst/>
          </a:prstGeom>
          <a:noFill/>
          <a:ln w="9525">
            <a:noFill/>
            <a:miter lim="800000"/>
            <a:headEnd/>
            <a:tailEnd/>
          </a:ln>
        </p:spPr>
        <p:txBody>
          <a:bodyPr/>
          <a:lstStyle/>
          <a:p>
            <a:pPr marL="228600" indent="-228600">
              <a:spcBef>
                <a:spcPts val="600"/>
              </a:spcBef>
              <a:buSzPct val="110000"/>
              <a:buFont typeface="Arial" charset="0"/>
              <a:buChar char="•"/>
            </a:pPr>
            <a:r>
              <a:rPr lang="en-US" sz="1600" dirty="0">
                <a:solidFill>
                  <a:srgbClr val="000000"/>
                </a:solidFill>
                <a:latin typeface="+mj-lt"/>
                <a:cs typeface="Arial" pitchFamily="34" charset="0"/>
              </a:rPr>
              <a:t>PTP </a:t>
            </a:r>
            <a:r>
              <a:rPr lang="ru-RU" sz="1600" dirty="0">
                <a:solidFill>
                  <a:srgbClr val="000000"/>
                </a:solidFill>
                <a:latin typeface="+mj-lt"/>
                <a:cs typeface="Arial" pitchFamily="34" charset="0"/>
              </a:rPr>
              <a:t>650/</a:t>
            </a:r>
            <a:r>
              <a:rPr lang="en-US" sz="1600" dirty="0">
                <a:solidFill>
                  <a:srgbClr val="000000"/>
                </a:solidFill>
                <a:latin typeface="+mj-lt"/>
                <a:cs typeface="Arial" pitchFamily="34" charset="0"/>
              </a:rPr>
              <a:t>6</a:t>
            </a:r>
            <a:r>
              <a:rPr lang="ru-RU" sz="1600" dirty="0">
                <a:solidFill>
                  <a:srgbClr val="000000"/>
                </a:solidFill>
                <a:latin typeface="+mj-lt"/>
                <a:cs typeface="Arial" pitchFamily="34" charset="0"/>
              </a:rPr>
              <a:t>7</a:t>
            </a:r>
            <a:r>
              <a:rPr lang="en-US" sz="1600" dirty="0">
                <a:solidFill>
                  <a:srgbClr val="000000"/>
                </a:solidFill>
                <a:latin typeface="+mj-lt"/>
                <a:cs typeface="Arial" pitchFamily="34" charset="0"/>
              </a:rPr>
              <a:t>0 </a:t>
            </a:r>
            <a:r>
              <a:rPr lang="ru-RU" sz="1600" dirty="0">
                <a:solidFill>
                  <a:srgbClr val="000000"/>
                </a:solidFill>
                <a:latin typeface="+mj-lt"/>
                <a:cs typeface="Arial" pitchFamily="34" charset="0"/>
              </a:rPr>
              <a:t>работают в режиме </a:t>
            </a:r>
            <a:r>
              <a:rPr lang="en-US" sz="1600" dirty="0">
                <a:solidFill>
                  <a:srgbClr val="000000"/>
                </a:solidFill>
                <a:latin typeface="+mj-lt"/>
                <a:cs typeface="Arial" pitchFamily="34" charset="0"/>
              </a:rPr>
              <a:t>Time Division Duplex (TDD)</a:t>
            </a:r>
            <a:r>
              <a:rPr lang="ru-RU" sz="1600" dirty="0">
                <a:solidFill>
                  <a:srgbClr val="000000"/>
                </a:solidFill>
                <a:latin typeface="+mj-lt"/>
                <a:cs typeface="Arial" pitchFamily="34" charset="0"/>
              </a:rPr>
              <a:t> и могут быть синхронизированы с другим оборудованием </a:t>
            </a:r>
            <a:r>
              <a:rPr lang="en-US" sz="1600" dirty="0">
                <a:solidFill>
                  <a:srgbClr val="000000"/>
                </a:solidFill>
                <a:latin typeface="+mj-lt"/>
                <a:cs typeface="Arial" pitchFamily="34" charset="0"/>
              </a:rPr>
              <a:t>Cambium </a:t>
            </a:r>
          </a:p>
          <a:p>
            <a:pPr marL="228600" indent="-228600">
              <a:spcBef>
                <a:spcPts val="600"/>
              </a:spcBef>
              <a:buSzPct val="110000"/>
              <a:buFont typeface="Arial" charset="0"/>
              <a:buChar char="•"/>
            </a:pPr>
            <a:r>
              <a:rPr lang="ru-RU" sz="1600" dirty="0">
                <a:solidFill>
                  <a:srgbClr val="000000"/>
                </a:solidFill>
                <a:latin typeface="+mj-lt"/>
                <a:cs typeface="Arial" pitchFamily="34" charset="0"/>
              </a:rPr>
              <a:t>Для них доступен внешний синхронизатор </a:t>
            </a:r>
            <a:r>
              <a:rPr lang="en-US" sz="1600" dirty="0">
                <a:solidFill>
                  <a:srgbClr val="000000"/>
                </a:solidFill>
                <a:latin typeface="+mj-lt"/>
                <a:cs typeface="Arial" pitchFamily="34" charset="0"/>
              </a:rPr>
              <a:t>PTP-SYNC</a:t>
            </a:r>
          </a:p>
        </p:txBody>
      </p:sp>
    </p:spTree>
    <p:extLst>
      <p:ext uri="{BB962C8B-B14F-4D97-AF65-F5344CB8AC3E}">
        <p14:creationId xmlns:p14="http://schemas.microsoft.com/office/powerpoint/2010/main" val="14026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07" y="1504950"/>
            <a:ext cx="528701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85266" y="1715966"/>
            <a:ext cx="5244734" cy="198515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8-</a:t>
            </a:r>
            <a:r>
              <a:rPr lang="ru-RU" dirty="0"/>
              <a:t>портовый </a:t>
            </a:r>
            <a:r>
              <a:rPr lang="fr-FR" dirty="0"/>
              <a:t>E1/T1 TDM</a:t>
            </a:r>
            <a:r>
              <a:rPr lang="ru-RU" dirty="0"/>
              <a:t> модуль для </a:t>
            </a:r>
            <a:r>
              <a:rPr lang="fr-FR" dirty="0"/>
              <a:t>PTP 650</a:t>
            </a:r>
            <a:r>
              <a:rPr lang="ru-RU" dirty="0"/>
              <a:t>/670</a:t>
            </a:r>
            <a:r>
              <a:rPr lang="fr-FR" dirty="0"/>
              <a:t> </a:t>
            </a:r>
          </a:p>
          <a:p>
            <a:pPr marL="285750" indent="-285750">
              <a:spcAft>
                <a:spcPts val="600"/>
              </a:spcAft>
              <a:buFont typeface="Arial" panose="020B0604020202020204" pitchFamily="34" charset="0"/>
              <a:buChar char="•"/>
            </a:pPr>
            <a:r>
              <a:rPr lang="en-GB" dirty="0"/>
              <a:t>Jitter/Wander </a:t>
            </a:r>
            <a:r>
              <a:rPr lang="ru-RU" dirty="0"/>
              <a:t>в соответствии</a:t>
            </a:r>
            <a:r>
              <a:rPr lang="en-GB" dirty="0"/>
              <a:t> ITU-T G.823/G.824 </a:t>
            </a:r>
          </a:p>
          <a:p>
            <a:pPr marL="285750" indent="-285750">
              <a:spcAft>
                <a:spcPts val="600"/>
              </a:spcAft>
              <a:buFont typeface="Arial" panose="020B0604020202020204" pitchFamily="34" charset="0"/>
              <a:buChar char="•"/>
            </a:pPr>
            <a:r>
              <a:rPr lang="ru-RU" dirty="0"/>
              <a:t>Задержка </a:t>
            </a:r>
            <a:r>
              <a:rPr lang="en-GB" dirty="0"/>
              <a:t>2.2</a:t>
            </a:r>
            <a:r>
              <a:rPr lang="ru-RU" dirty="0"/>
              <a:t> мс в одну сторону</a:t>
            </a:r>
            <a:endParaRPr lang="en-GB" dirty="0"/>
          </a:p>
          <a:p>
            <a:pPr>
              <a:spcAft>
                <a:spcPts val="600"/>
              </a:spcAft>
            </a:pPr>
            <a:endParaRPr lang="en-GB" dirty="0"/>
          </a:p>
        </p:txBody>
      </p:sp>
      <p:sp>
        <p:nvSpPr>
          <p:cNvPr id="7" name="Title 1"/>
          <p:cNvSpPr>
            <a:spLocks noGrp="1"/>
          </p:cNvSpPr>
          <p:nvPr>
            <p:ph type="title"/>
          </p:nvPr>
        </p:nvSpPr>
        <p:spPr>
          <a:xfrm>
            <a:off x="0" y="186714"/>
            <a:ext cx="11430000" cy="731520"/>
          </a:xfrm>
        </p:spPr>
        <p:txBody>
          <a:bodyPr/>
          <a:lstStyle/>
          <a:p>
            <a:r>
              <a:rPr lang="en-US" dirty="0"/>
              <a:t>NIDU – </a:t>
            </a:r>
            <a:r>
              <a:rPr lang="ru-RU" dirty="0"/>
              <a:t>поддержка </a:t>
            </a:r>
            <a:r>
              <a:rPr lang="en-US" dirty="0"/>
              <a:t>E1</a:t>
            </a:r>
            <a:endParaRPr lang="en-GB" dirty="0"/>
          </a:p>
        </p:txBody>
      </p:sp>
    </p:spTree>
    <p:extLst>
      <p:ext uri="{BB962C8B-B14F-4D97-AF65-F5344CB8AC3E}">
        <p14:creationId xmlns:p14="http://schemas.microsoft.com/office/powerpoint/2010/main" val="103665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Опции питания </a:t>
            </a:r>
            <a:r>
              <a:rPr lang="en-US" dirty="0"/>
              <a:t>PTP</a:t>
            </a:r>
            <a:r>
              <a:rPr lang="ru-RU" dirty="0"/>
              <a:t>650/670</a:t>
            </a:r>
            <a:r>
              <a:rPr lang="en-US" dirty="0"/>
              <a:t> </a:t>
            </a:r>
          </a:p>
        </p:txBody>
      </p:sp>
      <p:graphicFrame>
        <p:nvGraphicFramePr>
          <p:cNvPr id="6" name="Table 5"/>
          <p:cNvGraphicFramePr>
            <a:graphicFrameLocks noGrp="1"/>
          </p:cNvGraphicFramePr>
          <p:nvPr>
            <p:extLst/>
          </p:nvPr>
        </p:nvGraphicFramePr>
        <p:xfrm>
          <a:off x="615461" y="1066800"/>
          <a:ext cx="10946423" cy="2997200"/>
        </p:xfrm>
        <a:graphic>
          <a:graphicData uri="http://schemas.openxmlformats.org/drawingml/2006/table">
            <a:tbl>
              <a:tblPr firstRow="1" bandRow="1">
                <a:tableStyleId>{5C22544A-7EE6-4342-B048-85BDC9FD1C3A}</a:tableStyleId>
              </a:tblPr>
              <a:tblGrid>
                <a:gridCol w="2421775">
                  <a:extLst>
                    <a:ext uri="{9D8B030D-6E8A-4147-A177-3AD203B41FA5}">
                      <a16:colId xmlns:a16="http://schemas.microsoft.com/office/drawing/2014/main" val="20000"/>
                    </a:ext>
                  </a:extLst>
                </a:gridCol>
                <a:gridCol w="3971711">
                  <a:extLst>
                    <a:ext uri="{9D8B030D-6E8A-4147-A177-3AD203B41FA5}">
                      <a16:colId xmlns:a16="http://schemas.microsoft.com/office/drawing/2014/main" val="20001"/>
                    </a:ext>
                  </a:extLst>
                </a:gridCol>
                <a:gridCol w="4552937">
                  <a:extLst>
                    <a:ext uri="{9D8B030D-6E8A-4147-A177-3AD203B41FA5}">
                      <a16:colId xmlns:a16="http://schemas.microsoft.com/office/drawing/2014/main" val="20002"/>
                    </a:ext>
                  </a:extLst>
                </a:gridCol>
              </a:tblGrid>
              <a:tr h="370840">
                <a:tc>
                  <a:txBody>
                    <a:bodyPr/>
                    <a:lstStyle/>
                    <a:p>
                      <a:endParaRPr lang="en-US" sz="1400" dirty="0"/>
                    </a:p>
                  </a:txBody>
                  <a:tcPr/>
                </a:tc>
                <a:tc>
                  <a:txBody>
                    <a:bodyPr/>
                    <a:lstStyle/>
                    <a:p>
                      <a:pPr algn="ctr"/>
                      <a:r>
                        <a:rPr lang="en-US" sz="1800" dirty="0"/>
                        <a:t>AC Power Injector</a:t>
                      </a:r>
                    </a:p>
                  </a:txBody>
                  <a:tcPr/>
                </a:tc>
                <a:tc>
                  <a:txBody>
                    <a:bodyPr/>
                    <a:lstStyle/>
                    <a:p>
                      <a:pPr algn="ctr"/>
                      <a:r>
                        <a:rPr lang="en-US" sz="1800" dirty="0"/>
                        <a:t>AC+DC Power</a:t>
                      </a:r>
                      <a:r>
                        <a:rPr lang="en-US" sz="1800" baseline="0" dirty="0"/>
                        <a:t> Injector</a:t>
                      </a:r>
                      <a:endParaRPr lang="en-US" sz="1800" dirty="0"/>
                    </a:p>
                  </a:txBody>
                  <a:tcPr/>
                </a:tc>
                <a:extLst>
                  <a:ext uri="{0D108BD9-81ED-4DB2-BD59-A6C34878D82A}">
                    <a16:rowId xmlns:a16="http://schemas.microsoft.com/office/drawing/2014/main" val="10000"/>
                  </a:ext>
                </a:extLst>
              </a:tr>
              <a:tr h="370840">
                <a:tc>
                  <a:txBody>
                    <a:bodyPr/>
                    <a:lstStyle/>
                    <a:p>
                      <a:pPr algn="ctr"/>
                      <a:r>
                        <a:rPr lang="ru-RU" sz="1600" b="1" dirty="0"/>
                        <a:t>Артикул</a:t>
                      </a:r>
                      <a:endParaRPr lang="en-US" sz="1600" b="1" dirty="0"/>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N000065L001B</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dirty="0">
                          <a:effectLst/>
                        </a:rPr>
                        <a:t>C000065L002A</a:t>
                      </a:r>
                      <a:endParaRPr lang="en-US" sz="1400" b="0" i="0" u="none" strike="noStrike" dirty="0">
                        <a:solidFill>
                          <a:srgbClr val="000000"/>
                        </a:solidFill>
                        <a:effectLst/>
                        <a:latin typeface="+mn-lt"/>
                      </a:endParaRPr>
                    </a:p>
                  </a:txBody>
                  <a:tcPr anchor="ctr"/>
                </a:tc>
                <a:extLst>
                  <a:ext uri="{0D108BD9-81ED-4DB2-BD59-A6C34878D82A}">
                    <a16:rowId xmlns:a16="http://schemas.microsoft.com/office/drawing/2014/main" val="10001"/>
                  </a:ext>
                </a:extLst>
              </a:tr>
              <a:tr h="172720">
                <a:tc>
                  <a:txBody>
                    <a:bodyPr/>
                    <a:lstStyle/>
                    <a:p>
                      <a:pPr algn="ctr"/>
                      <a:r>
                        <a:rPr lang="ru-RU" sz="1600" b="1" dirty="0"/>
                        <a:t>Ключевые особенности</a:t>
                      </a:r>
                      <a:endParaRPr lang="en-US" sz="1600" b="1" dirty="0"/>
                    </a:p>
                  </a:txBody>
                  <a:tcPr anchor="ctr"/>
                </a:tc>
                <a:tc>
                  <a:txBody>
                    <a:bodyPr/>
                    <a:lstStyle/>
                    <a:p>
                      <a:pPr algn="ctr" fontAlgn="b"/>
                      <a:r>
                        <a:rPr lang="ru-RU" sz="1400" kern="1200" dirty="0">
                          <a:solidFill>
                            <a:schemeClr val="dk1"/>
                          </a:solidFill>
                          <a:latin typeface="+mn-lt"/>
                          <a:ea typeface="+mn-ea"/>
                          <a:cs typeface="+mn-cs"/>
                        </a:rPr>
                        <a:t>Доступный по цене</a:t>
                      </a:r>
                      <a:endParaRPr lang="en-US" sz="1400" kern="1200" dirty="0">
                        <a:solidFill>
                          <a:schemeClr val="dk1"/>
                        </a:solidFill>
                        <a:latin typeface="+mn-lt"/>
                        <a:ea typeface="+mn-ea"/>
                        <a:cs typeface="+mn-cs"/>
                      </a:endParaRPr>
                    </a:p>
                    <a:p>
                      <a:pPr algn="ctr" fontAlgn="b"/>
                      <a:r>
                        <a:rPr lang="ru-RU" sz="1400" kern="1200" dirty="0">
                          <a:solidFill>
                            <a:schemeClr val="dk1"/>
                          </a:solidFill>
                          <a:latin typeface="+mn-lt"/>
                          <a:ea typeface="+mn-ea"/>
                          <a:cs typeface="+mn-cs"/>
                        </a:rPr>
                        <a:t>До</a:t>
                      </a:r>
                      <a:r>
                        <a:rPr lang="en-US" sz="1400" kern="1200" dirty="0">
                          <a:solidFill>
                            <a:schemeClr val="dk1"/>
                          </a:solidFill>
                          <a:latin typeface="+mn-lt"/>
                          <a:ea typeface="+mn-ea"/>
                          <a:cs typeface="+mn-cs"/>
                        </a:rPr>
                        <a:t> 60</a:t>
                      </a:r>
                      <a:r>
                        <a:rPr lang="ru-RU" sz="1400" kern="1200" baseline="0" dirty="0">
                          <a:solidFill>
                            <a:schemeClr val="dk1"/>
                          </a:solidFill>
                          <a:latin typeface="+mn-lt"/>
                          <a:ea typeface="+mn-ea"/>
                          <a:cs typeface="+mn-cs"/>
                        </a:rPr>
                        <a:t> Вт</a:t>
                      </a:r>
                      <a:endParaRPr lang="en-US" sz="1400" kern="1200" dirty="0">
                        <a:solidFill>
                          <a:schemeClr val="dk1"/>
                        </a:solidFill>
                        <a:latin typeface="+mn-lt"/>
                        <a:ea typeface="+mn-ea"/>
                        <a:cs typeface="+mn-cs"/>
                      </a:endParaRPr>
                    </a:p>
                  </a:txBody>
                  <a:tcPr marL="9525" marR="9525" marT="9525" marB="0" anchor="ctr"/>
                </a:tc>
                <a:tc>
                  <a:txBody>
                    <a:bodyPr/>
                    <a:lstStyle/>
                    <a:p>
                      <a:pPr algn="ctr"/>
                      <a:r>
                        <a:rPr lang="ru-RU" sz="1400" dirty="0"/>
                        <a:t>Расширенный температурный диапазон</a:t>
                      </a:r>
                      <a:endParaRPr lang="en-US" sz="1400" baseline="0" dirty="0"/>
                    </a:p>
                    <a:p>
                      <a:pPr algn="ctr"/>
                      <a:r>
                        <a:rPr lang="ru-RU" sz="1400" baseline="0" dirty="0"/>
                        <a:t>Требуется для </a:t>
                      </a:r>
                      <a:r>
                        <a:rPr lang="ru-RU" sz="1400" baseline="0" dirty="0" err="1"/>
                        <a:t>запитки</a:t>
                      </a:r>
                      <a:r>
                        <a:rPr lang="ru-RU" sz="1400" baseline="0" dirty="0"/>
                        <a:t> устройств через </a:t>
                      </a:r>
                      <a:r>
                        <a:rPr lang="en-US" sz="1400" baseline="0" dirty="0"/>
                        <a:t>AUX</a:t>
                      </a:r>
                    </a:p>
                    <a:p>
                      <a:pPr algn="ctr"/>
                      <a:r>
                        <a:rPr lang="ru-RU" sz="1400" baseline="0" dirty="0"/>
                        <a:t>Дополнительный вход </a:t>
                      </a:r>
                      <a:r>
                        <a:rPr lang="en-US" sz="1400" baseline="0" dirty="0"/>
                        <a:t>48 VDC </a:t>
                      </a:r>
                    </a:p>
                    <a:p>
                      <a:pPr algn="ctr"/>
                      <a:r>
                        <a:rPr lang="ru-RU" sz="1400" baseline="0" dirty="0"/>
                        <a:t>Поддержка длинных кабелей</a:t>
                      </a:r>
                      <a:endParaRPr lang="en-US" sz="1400" baseline="0" dirty="0"/>
                    </a:p>
                    <a:p>
                      <a:pPr algn="ctr"/>
                      <a:r>
                        <a:rPr lang="ru-RU" sz="1400" baseline="0" dirty="0"/>
                        <a:t>Питание для модуля</a:t>
                      </a:r>
                      <a:r>
                        <a:rPr lang="en-US" sz="1400" baseline="0" dirty="0"/>
                        <a:t> TDM</a:t>
                      </a:r>
                      <a:endParaRPr lang="en-US" sz="1400" dirty="0"/>
                    </a:p>
                  </a:txBody>
                  <a:tcPr anchor="ctr"/>
                </a:tc>
                <a:extLst>
                  <a:ext uri="{0D108BD9-81ED-4DB2-BD59-A6C34878D82A}">
                    <a16:rowId xmlns:a16="http://schemas.microsoft.com/office/drawing/2014/main" val="10002"/>
                  </a:ext>
                </a:extLst>
              </a:tr>
              <a:tr h="172720">
                <a:tc>
                  <a:txBody>
                    <a:bodyPr/>
                    <a:lstStyle/>
                    <a:p>
                      <a:pPr algn="ctr"/>
                      <a:r>
                        <a:rPr lang="ru-RU" sz="1600" b="1" dirty="0"/>
                        <a:t>Вход</a:t>
                      </a:r>
                      <a:endParaRPr lang="en-US" sz="1600" b="1" dirty="0"/>
                    </a:p>
                  </a:txBody>
                  <a:tcPr anchor="ctr"/>
                </a:tc>
                <a:tc>
                  <a:txBody>
                    <a:bodyPr/>
                    <a:lstStyle/>
                    <a:p>
                      <a:pPr algn="ctr" fontAlgn="b"/>
                      <a:r>
                        <a:rPr lang="en-US" sz="1400" kern="1200" dirty="0">
                          <a:solidFill>
                            <a:schemeClr val="dk1"/>
                          </a:solidFill>
                          <a:latin typeface="+mn-lt"/>
                          <a:ea typeface="+mn-ea"/>
                          <a:cs typeface="+mn-cs"/>
                        </a:rPr>
                        <a:t>120-240VAC</a:t>
                      </a:r>
                    </a:p>
                  </a:txBody>
                  <a:tcPr marL="9525" marR="9525" marT="9525" marB="0" anchor="ctr"/>
                </a:tc>
                <a:tc>
                  <a:txBody>
                    <a:bodyPr/>
                    <a:lstStyle/>
                    <a:p>
                      <a:pPr algn="ctr"/>
                      <a:r>
                        <a:rPr lang="en-US" sz="1400" dirty="0"/>
                        <a:t>120-240VAC</a:t>
                      </a:r>
                    </a:p>
                    <a:p>
                      <a:pPr algn="ctr"/>
                      <a:r>
                        <a:rPr lang="en-US" sz="1400" dirty="0"/>
                        <a:t>48V</a:t>
                      </a:r>
                      <a:r>
                        <a:rPr lang="en-US" sz="1400" baseline="0" dirty="0"/>
                        <a:t>DC</a:t>
                      </a:r>
                      <a:endParaRPr lang="en-US" sz="1400" dirty="0"/>
                    </a:p>
                  </a:txBody>
                  <a:tcPr anchor="ctr"/>
                </a:tc>
                <a:extLst>
                  <a:ext uri="{0D108BD9-81ED-4DB2-BD59-A6C34878D82A}">
                    <a16:rowId xmlns:a16="http://schemas.microsoft.com/office/drawing/2014/main" val="10003"/>
                  </a:ext>
                </a:extLst>
              </a:tr>
              <a:tr h="203200">
                <a:tc>
                  <a:txBody>
                    <a:bodyPr/>
                    <a:lstStyle/>
                    <a:p>
                      <a:pPr algn="ctr"/>
                      <a:r>
                        <a:rPr lang="ru-RU" sz="1600" b="1" dirty="0"/>
                        <a:t>Температурный диапазон</a:t>
                      </a:r>
                      <a:endParaRPr lang="en-US" sz="1600" b="1" dirty="0"/>
                    </a:p>
                  </a:txBody>
                  <a:tcPr anchor="ctr"/>
                </a:tc>
                <a:tc>
                  <a:txBody>
                    <a:bodyPr/>
                    <a:lstStyle/>
                    <a:p>
                      <a:pPr algn="ctr"/>
                      <a:r>
                        <a:rPr lang="en-US" sz="1400" dirty="0"/>
                        <a:t>0° C</a:t>
                      </a:r>
                      <a:r>
                        <a:rPr lang="en-US" sz="1400" baseline="0" dirty="0"/>
                        <a:t> </a:t>
                      </a:r>
                      <a:r>
                        <a:rPr lang="ru-RU" sz="1400" baseline="0" dirty="0"/>
                        <a:t>…</a:t>
                      </a:r>
                      <a:r>
                        <a:rPr lang="en-US" sz="1400" baseline="0" dirty="0"/>
                        <a:t> </a:t>
                      </a:r>
                      <a:r>
                        <a:rPr lang="en-US" sz="1400" dirty="0"/>
                        <a:t>40° C</a:t>
                      </a:r>
                    </a:p>
                  </a:txBody>
                  <a:tcPr anchor="ctr"/>
                </a:tc>
                <a:tc>
                  <a:txBody>
                    <a:bodyPr/>
                    <a:lstStyle/>
                    <a:p>
                      <a:pPr algn="ctr"/>
                      <a:r>
                        <a:rPr lang="en-US" sz="1400" dirty="0"/>
                        <a:t>-40° C</a:t>
                      </a:r>
                      <a:r>
                        <a:rPr lang="en-US" sz="1400" baseline="0" dirty="0"/>
                        <a:t> </a:t>
                      </a:r>
                      <a:r>
                        <a:rPr lang="ru-RU" sz="1400" baseline="0" dirty="0"/>
                        <a:t>…</a:t>
                      </a:r>
                      <a:r>
                        <a:rPr lang="en-US" sz="1400" baseline="0" dirty="0"/>
                        <a:t> +60</a:t>
                      </a:r>
                      <a:r>
                        <a:rPr lang="en-US" sz="1400" dirty="0"/>
                        <a:t>° </a:t>
                      </a:r>
                      <a:r>
                        <a:rPr lang="en-US" sz="1400" baseline="0" dirty="0"/>
                        <a:t>C</a:t>
                      </a:r>
                    </a:p>
                  </a:txBody>
                  <a:tcPr anchor="ctr"/>
                </a:tc>
                <a:extLst>
                  <a:ext uri="{0D108BD9-81ED-4DB2-BD59-A6C34878D82A}">
                    <a16:rowId xmlns:a16="http://schemas.microsoft.com/office/drawing/2014/main" val="10004"/>
                  </a:ext>
                </a:extLst>
              </a:tr>
            </a:tbl>
          </a:graphicData>
        </a:graphic>
      </p:graphicFrame>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79958" y="4450128"/>
            <a:ext cx="3469892" cy="1495642"/>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5851" y="4450128"/>
            <a:ext cx="2881847" cy="1495642"/>
          </a:xfrm>
          <a:prstGeom prst="rect">
            <a:avLst/>
          </a:prstGeom>
        </p:spPr>
      </p:pic>
    </p:spTree>
    <p:extLst>
      <p:ext uri="{BB962C8B-B14F-4D97-AF65-F5344CB8AC3E}">
        <p14:creationId xmlns:p14="http://schemas.microsoft.com/office/powerpoint/2010/main" val="3322449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5323" y="2937852"/>
            <a:ext cx="7108825" cy="731838"/>
          </a:xfrm>
        </p:spPr>
        <p:txBody>
          <a:bodyPr/>
          <a:lstStyle/>
          <a:p>
            <a:pPr algn="ctr"/>
            <a:r>
              <a:rPr lang="ru-RU" dirty="0">
                <a:solidFill>
                  <a:schemeClr val="tx2"/>
                </a:solidFill>
              </a:rPr>
              <a:t>Пара примеров</a:t>
            </a:r>
            <a:endParaRPr lang="en-GB" dirty="0">
              <a:solidFill>
                <a:schemeClr val="tx2"/>
              </a:solidFill>
            </a:endParaRPr>
          </a:p>
        </p:txBody>
      </p:sp>
    </p:spTree>
    <p:extLst>
      <p:ext uri="{BB962C8B-B14F-4D97-AF65-F5344CB8AC3E}">
        <p14:creationId xmlns:p14="http://schemas.microsoft.com/office/powerpoint/2010/main" val="339796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ru-RU" dirty="0"/>
              <a:t>История </a:t>
            </a:r>
            <a:r>
              <a:rPr lang="en-US" dirty="0"/>
              <a:t>Cambium Networks</a:t>
            </a:r>
          </a:p>
        </p:txBody>
      </p:sp>
      <p:pic>
        <p:nvPicPr>
          <p:cNvPr id="16" name="Picture 2" descr="http://www.landofdroid.com/wp-content/uploads/2012/09/motorola.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85034" y="2941662"/>
            <a:ext cx="1704975" cy="1143457"/>
          </a:xfrm>
          <a:prstGeom prst="rect">
            <a:avLst/>
          </a:prstGeom>
          <a:noFill/>
          <a:extLst>
            <a:ext uri="{909E8E84-426E-40DD-AFC4-6F175D3DCCD1}">
              <a14:hiddenFill xmlns:a14="http://schemas.microsoft.com/office/drawing/2010/main">
                <a:solidFill>
                  <a:srgbClr val="FFFFFF"/>
                </a:solidFill>
              </a14:hiddenFill>
            </a:ext>
          </a:extLst>
        </p:spPr>
      </p:pic>
      <p:sp>
        <p:nvSpPr>
          <p:cNvPr id="17" name="Bent Arrow 16"/>
          <p:cNvSpPr/>
          <p:nvPr/>
        </p:nvSpPr>
        <p:spPr>
          <a:xfrm rot="10800000">
            <a:off x="6335880" y="2668003"/>
            <a:ext cx="1891992" cy="845389"/>
          </a:xfrm>
          <a:prstGeom prst="bentArrow">
            <a:avLst>
              <a:gd name="adj1" fmla="val 25000"/>
              <a:gd name="adj2" fmla="val 25537"/>
              <a:gd name="adj3" fmla="val 29301"/>
              <a:gd name="adj4" fmla="val 2332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schemeClr val="tx1"/>
              </a:solidFill>
            </a:endParaRPr>
          </a:p>
        </p:txBody>
      </p:sp>
      <p:sp>
        <p:nvSpPr>
          <p:cNvPr id="18" name="Bent Arrow 17"/>
          <p:cNvSpPr/>
          <p:nvPr/>
        </p:nvSpPr>
        <p:spPr>
          <a:xfrm rot="10800000" flipH="1">
            <a:off x="3267688" y="2668001"/>
            <a:ext cx="1871474" cy="845389"/>
          </a:xfrm>
          <a:prstGeom prst="bentArrow">
            <a:avLst>
              <a:gd name="adj1" fmla="val 25000"/>
              <a:gd name="adj2" fmla="val 25537"/>
              <a:gd name="adj3" fmla="val 29301"/>
              <a:gd name="adj4" fmla="val 2332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schemeClr val="tx1"/>
              </a:solidFill>
            </a:endParaRPr>
          </a:p>
        </p:txBody>
      </p:sp>
      <p:sp>
        <p:nvSpPr>
          <p:cNvPr id="19" name="Down Arrow 18"/>
          <p:cNvSpPr/>
          <p:nvPr/>
        </p:nvSpPr>
        <p:spPr>
          <a:xfrm>
            <a:off x="5530485" y="4403702"/>
            <a:ext cx="483079" cy="64698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0" name="Rectangle 19"/>
          <p:cNvSpPr/>
          <p:nvPr/>
        </p:nvSpPr>
        <p:spPr>
          <a:xfrm>
            <a:off x="5945142" y="4395156"/>
            <a:ext cx="652743"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2011</a:t>
            </a:r>
            <a:endParaRPr lang="en-GB"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869" y="4502034"/>
            <a:ext cx="6438580" cy="2074654"/>
          </a:xfrm>
          <a:prstGeom prst="rect">
            <a:avLst/>
          </a:prstGeom>
        </p:spPr>
      </p:pic>
      <p:grpSp>
        <p:nvGrpSpPr>
          <p:cNvPr id="7" name="Group 6"/>
          <p:cNvGrpSpPr/>
          <p:nvPr/>
        </p:nvGrpSpPr>
        <p:grpSpPr>
          <a:xfrm>
            <a:off x="6483865" y="1408067"/>
            <a:ext cx="3098355" cy="1261729"/>
            <a:chOff x="704548" y="2053652"/>
            <a:chExt cx="3474720" cy="1512508"/>
          </a:xfrm>
        </p:grpSpPr>
        <p:sp>
          <p:nvSpPr>
            <p:cNvPr id="8" name="Rounded Rectangle 7"/>
            <p:cNvSpPr/>
            <p:nvPr/>
          </p:nvSpPr>
          <p:spPr>
            <a:xfrm>
              <a:off x="704548" y="2053652"/>
              <a:ext cx="3474720" cy="1512508"/>
            </a:xfrm>
            <a:prstGeom prst="roundRect">
              <a:avLst/>
            </a:prstGeom>
            <a:noFill/>
            <a:ln>
              <a:solidFill>
                <a:srgbClr val="003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9" name="Picture 0" descr="31039A-A_Logo-less all lower print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1545" y="2181761"/>
              <a:ext cx="2978150" cy="649287"/>
            </a:xfrm>
            <a:prstGeom prst="rect">
              <a:avLst/>
            </a:prstGeom>
            <a:noFill/>
            <a:ln w="9525">
              <a:noFill/>
              <a:miter lim="800000"/>
              <a:headEnd/>
              <a:tailEnd/>
            </a:ln>
          </p:spPr>
        </p:pic>
        <p:sp>
          <p:nvSpPr>
            <p:cNvPr id="10" name="TextBox 9"/>
            <p:cNvSpPr txBox="1"/>
            <p:nvPr/>
          </p:nvSpPr>
          <p:spPr>
            <a:xfrm>
              <a:off x="1255229" y="2968019"/>
              <a:ext cx="2373354" cy="368950"/>
            </a:xfrm>
            <a:prstGeom prst="rect">
              <a:avLst/>
            </a:prstGeom>
            <a:noFill/>
          </p:spPr>
          <p:txBody>
            <a:bodyPr wrap="none" rtlCol="0">
              <a:spAutoFit/>
            </a:bodyPr>
            <a:lstStyle/>
            <a:p>
              <a:pPr algn="ctr" fontAlgn="base">
                <a:spcBef>
                  <a:spcPct val="0"/>
                </a:spcBef>
                <a:spcAft>
                  <a:spcPct val="0"/>
                </a:spcAft>
              </a:pPr>
              <a:r>
                <a:rPr lang="en-US" sz="1400" dirty="0">
                  <a:solidFill>
                    <a:prstClr val="black"/>
                  </a:solidFill>
                  <a:cs typeface="Arial" pitchFamily="34" charset="0"/>
                </a:rPr>
                <a:t>Point-to-Multipoint, PMP</a:t>
              </a:r>
            </a:p>
          </p:txBody>
        </p:sp>
      </p:grpSp>
      <p:grpSp>
        <p:nvGrpSpPr>
          <p:cNvPr id="11" name="Group 10"/>
          <p:cNvGrpSpPr/>
          <p:nvPr/>
        </p:nvGrpSpPr>
        <p:grpSpPr>
          <a:xfrm>
            <a:off x="1830037" y="1399362"/>
            <a:ext cx="3098356" cy="1261729"/>
            <a:chOff x="5101969" y="2053652"/>
            <a:chExt cx="3474720" cy="1512508"/>
          </a:xfrm>
        </p:grpSpPr>
        <p:sp>
          <p:nvSpPr>
            <p:cNvPr id="13" name="Rounded Rectangle 12"/>
            <p:cNvSpPr/>
            <p:nvPr/>
          </p:nvSpPr>
          <p:spPr>
            <a:xfrm>
              <a:off x="5101969" y="2053652"/>
              <a:ext cx="3474720" cy="1512508"/>
            </a:xfrm>
            <a:prstGeom prst="roundRect">
              <a:avLst/>
            </a:prstGeom>
            <a:noFill/>
            <a:ln>
              <a:solidFill>
                <a:srgbClr val="003D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1180" y="2387183"/>
              <a:ext cx="3185160" cy="613010"/>
            </a:xfrm>
            <a:prstGeom prst="rect">
              <a:avLst/>
            </a:prstGeom>
            <a:noFill/>
            <a:ln w="9525">
              <a:noFill/>
              <a:miter lim="800000"/>
              <a:headEnd/>
              <a:tailEnd/>
            </a:ln>
          </p:spPr>
        </p:pic>
        <p:sp>
          <p:nvSpPr>
            <p:cNvPr id="15" name="TextBox 14"/>
            <p:cNvSpPr txBox="1"/>
            <p:nvPr/>
          </p:nvSpPr>
          <p:spPr>
            <a:xfrm>
              <a:off x="5900859" y="2987040"/>
              <a:ext cx="1927519" cy="368950"/>
            </a:xfrm>
            <a:prstGeom prst="rect">
              <a:avLst/>
            </a:prstGeom>
            <a:noFill/>
          </p:spPr>
          <p:txBody>
            <a:bodyPr wrap="none" rtlCol="0">
              <a:spAutoFit/>
            </a:bodyPr>
            <a:lstStyle/>
            <a:p>
              <a:pPr algn="ctr" fontAlgn="base">
                <a:spcBef>
                  <a:spcPct val="0"/>
                </a:spcBef>
                <a:spcAft>
                  <a:spcPct val="0"/>
                </a:spcAft>
              </a:pPr>
              <a:r>
                <a:rPr lang="en-US" sz="1400" dirty="0">
                  <a:solidFill>
                    <a:prstClr val="black"/>
                  </a:solidFill>
                  <a:cs typeface="Arial" pitchFamily="34" charset="0"/>
                </a:rPr>
                <a:t>Point-to-Point</a:t>
              </a:r>
              <a:r>
                <a:rPr lang="ru-RU" sz="1400" dirty="0">
                  <a:solidFill>
                    <a:prstClr val="black"/>
                  </a:solidFill>
                  <a:cs typeface="Arial" pitchFamily="34" charset="0"/>
                </a:rPr>
                <a:t>, </a:t>
              </a:r>
              <a:r>
                <a:rPr lang="en-US" sz="1400" dirty="0">
                  <a:solidFill>
                    <a:prstClr val="black"/>
                  </a:solidFill>
                  <a:cs typeface="Arial" pitchFamily="34" charset="0"/>
                </a:rPr>
                <a:t>PTP</a:t>
              </a:r>
            </a:p>
          </p:txBody>
        </p:sp>
      </p:grpSp>
    </p:spTree>
    <p:extLst>
      <p:ext uri="{BB962C8B-B14F-4D97-AF65-F5344CB8AC3E}">
        <p14:creationId xmlns:p14="http://schemas.microsoft.com/office/powerpoint/2010/main" val="4901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1617" y="1507623"/>
            <a:ext cx="3143890" cy="4073292"/>
          </a:xfrm>
        </p:spPr>
        <p:txBody>
          <a:bodyPr>
            <a:noAutofit/>
          </a:bodyPr>
          <a:lstStyle/>
          <a:p>
            <a:pPr>
              <a:lnSpc>
                <a:spcPct val="100000"/>
              </a:lnSpc>
              <a:spcBef>
                <a:spcPts val="600"/>
              </a:spcBef>
            </a:pPr>
            <a:r>
              <a:rPr lang="ru-RU" sz="2000" dirty="0">
                <a:solidFill>
                  <a:schemeClr val="tx1">
                    <a:lumMod val="95000"/>
                    <a:lumOff val="5000"/>
                  </a:schemeClr>
                </a:solidFill>
              </a:rPr>
              <a:t>Оператор Флекс</a:t>
            </a:r>
          </a:p>
          <a:p>
            <a:pPr>
              <a:lnSpc>
                <a:spcPct val="100000"/>
              </a:lnSpc>
              <a:spcBef>
                <a:spcPts val="600"/>
              </a:spcBef>
            </a:pPr>
            <a:r>
              <a:rPr lang="ru-RU" sz="2000" dirty="0">
                <a:solidFill>
                  <a:schemeClr val="tx1">
                    <a:lumMod val="95000"/>
                    <a:lumOff val="5000"/>
                  </a:schemeClr>
                </a:solidFill>
              </a:rPr>
              <a:t>52 км на встроенные антенны</a:t>
            </a:r>
          </a:p>
          <a:p>
            <a:pPr>
              <a:lnSpc>
                <a:spcPct val="100000"/>
              </a:lnSpc>
              <a:spcBef>
                <a:spcPts val="600"/>
              </a:spcBef>
            </a:pPr>
            <a:r>
              <a:rPr lang="ru-RU" sz="2000" dirty="0">
                <a:solidFill>
                  <a:schemeClr val="tx1">
                    <a:lumMod val="95000"/>
                    <a:lumOff val="5000"/>
                  </a:schemeClr>
                </a:solidFill>
              </a:rPr>
              <a:t>255 Мбит/с агрегированной скорости</a:t>
            </a:r>
            <a:endParaRPr lang="en-GB" sz="2000" dirty="0">
              <a:solidFill>
                <a:schemeClr val="tx1">
                  <a:lumMod val="95000"/>
                  <a:lumOff val="5000"/>
                </a:schemeClr>
              </a:solidFill>
            </a:endParaRPr>
          </a:p>
          <a:p>
            <a:pPr marL="0" indent="0">
              <a:lnSpc>
                <a:spcPct val="100000"/>
              </a:lnSpc>
              <a:spcBef>
                <a:spcPts val="600"/>
              </a:spcBef>
              <a:buNone/>
            </a:pPr>
            <a:endParaRPr lang="en-US" sz="2000" b="1" dirty="0">
              <a:solidFill>
                <a:schemeClr val="tx1">
                  <a:lumMod val="95000"/>
                  <a:lumOff val="5000"/>
                </a:schemeClr>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8"/>
          <a:stretch/>
        </p:blipFill>
        <p:spPr bwMode="auto">
          <a:xfrm>
            <a:off x="618529" y="1241611"/>
            <a:ext cx="7543800" cy="410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ru-RU" dirty="0"/>
              <a:t>Клин – Дубна, встроенные антенны 23 дБи</a:t>
            </a:r>
            <a:endParaRPr lang="en-GB" dirty="0"/>
          </a:p>
        </p:txBody>
      </p:sp>
    </p:spTree>
    <p:extLst>
      <p:ext uri="{BB962C8B-B14F-4D97-AF65-F5344CB8AC3E}">
        <p14:creationId xmlns:p14="http://schemas.microsoft.com/office/powerpoint/2010/main" val="14028598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388" y="1215054"/>
            <a:ext cx="7924800" cy="522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3"/>
          <p:cNvSpPr txBox="1">
            <a:spLocks/>
          </p:cNvSpPr>
          <p:nvPr/>
        </p:nvSpPr>
        <p:spPr>
          <a:xfrm>
            <a:off x="0" y="186714"/>
            <a:ext cx="11430000" cy="731520"/>
          </a:xfrm>
          <a:prstGeom prst="rect">
            <a:avLst/>
          </a:prstGeom>
          <a:noFill/>
        </p:spPr>
        <p:txBody>
          <a:bodyPr vert="horz" lIns="594360" tIns="45720" rIns="91440" bIns="45720" rtlCol="0" anchor="ctr">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ru-RU" dirty="0"/>
              <a:t>Клин – Дубна, встроенные антенны 23 дБи</a:t>
            </a:r>
            <a:endParaRPr lang="en-GB" dirty="0"/>
          </a:p>
        </p:txBody>
      </p:sp>
    </p:spTree>
    <p:extLst>
      <p:ext uri="{BB962C8B-B14F-4D97-AF65-F5344CB8AC3E}">
        <p14:creationId xmlns:p14="http://schemas.microsoft.com/office/powerpoint/2010/main" val="3209816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8534401" y="1529649"/>
            <a:ext cx="3119718" cy="4073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ru-RU" sz="1800" dirty="0">
                <a:solidFill>
                  <a:schemeClr val="tx1">
                    <a:lumMod val="95000"/>
                    <a:lumOff val="5000"/>
                  </a:schemeClr>
                </a:solidFill>
              </a:rPr>
              <a:t>144 км с антеннами 4</a:t>
            </a:r>
            <a:r>
              <a:rPr lang="en-US" sz="1800" dirty="0" err="1">
                <a:solidFill>
                  <a:schemeClr val="tx1">
                    <a:lumMod val="95000"/>
                    <a:lumOff val="5000"/>
                  </a:schemeClr>
                </a:solidFill>
              </a:rPr>
              <a:t>ft</a:t>
            </a:r>
            <a:endParaRPr lang="ru-RU" sz="1800" dirty="0">
              <a:solidFill>
                <a:schemeClr val="tx1">
                  <a:lumMod val="95000"/>
                  <a:lumOff val="5000"/>
                </a:schemeClr>
              </a:solidFill>
            </a:endParaRPr>
          </a:p>
          <a:p>
            <a:pPr>
              <a:spcBef>
                <a:spcPts val="600"/>
              </a:spcBef>
            </a:pPr>
            <a:r>
              <a:rPr lang="ru-RU" sz="1800" dirty="0">
                <a:solidFill>
                  <a:schemeClr val="tx1">
                    <a:lumMod val="95000"/>
                    <a:lumOff val="5000"/>
                  </a:schemeClr>
                </a:solidFill>
              </a:rPr>
              <a:t>284 Мбит/с агрегированной скорости</a:t>
            </a:r>
            <a:endParaRPr lang="en-GB" sz="1800" dirty="0">
              <a:solidFill>
                <a:schemeClr val="tx1">
                  <a:lumMod val="95000"/>
                  <a:lumOff val="5000"/>
                </a:schemeClr>
              </a:solidFill>
            </a:endParaRPr>
          </a:p>
          <a:p>
            <a:pPr marL="0" indent="0">
              <a:spcBef>
                <a:spcPts val="600"/>
              </a:spcBef>
              <a:buNone/>
            </a:pPr>
            <a:endParaRPr lang="en-US" sz="1800" b="1" dirty="0">
              <a:solidFill>
                <a:schemeClr val="tx1">
                  <a:lumMod val="95000"/>
                  <a:lumOff val="5000"/>
                </a:schemeClr>
              </a:solidFill>
            </a:endParaRPr>
          </a:p>
        </p:txBody>
      </p:sp>
      <p:pic>
        <p:nvPicPr>
          <p:cNvPr id="7" name="Picture 4"/>
          <p:cNvPicPr>
            <a:picLocks noChangeAspect="1" noChangeArrowheads="1"/>
          </p:cNvPicPr>
          <p:nvPr/>
        </p:nvPicPr>
        <p:blipFill>
          <a:blip r:embed="rId3" cstate="print"/>
          <a:srcRect/>
          <a:stretch>
            <a:fillRect/>
          </a:stretch>
        </p:blipFill>
        <p:spPr bwMode="auto">
          <a:xfrm>
            <a:off x="410790" y="1304366"/>
            <a:ext cx="7962245" cy="3760332"/>
          </a:xfrm>
          <a:prstGeom prst="rect">
            <a:avLst/>
          </a:prstGeom>
          <a:noFill/>
          <a:ln w="9525">
            <a:noFill/>
            <a:miter lim="800000"/>
            <a:headEnd/>
            <a:tailEnd/>
          </a:ln>
        </p:spPr>
      </p:pic>
      <p:sp>
        <p:nvSpPr>
          <p:cNvPr id="9" name="Title 3"/>
          <p:cNvSpPr txBox="1">
            <a:spLocks/>
          </p:cNvSpPr>
          <p:nvPr/>
        </p:nvSpPr>
        <p:spPr>
          <a:xfrm>
            <a:off x="0" y="186714"/>
            <a:ext cx="11430000" cy="731520"/>
          </a:xfrm>
          <a:prstGeom prst="rect">
            <a:avLst/>
          </a:prstGeom>
          <a:noFill/>
        </p:spPr>
        <p:txBody>
          <a:bodyPr vert="horz" lIns="594360" tIns="45720" rIns="91440" bIns="45720" rtlCol="0" anchor="ctr">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ru-RU" dirty="0"/>
              <a:t>Кивеси – Нгоронгоро (Танзания), антенны 4 </a:t>
            </a:r>
            <a:r>
              <a:rPr lang="en-US" dirty="0" err="1"/>
              <a:t>ft</a:t>
            </a:r>
            <a:endParaRPr lang="en-GB" dirty="0"/>
          </a:p>
        </p:txBody>
      </p:sp>
    </p:spTree>
    <p:extLst>
      <p:ext uri="{BB962C8B-B14F-4D97-AF65-F5344CB8AC3E}">
        <p14:creationId xmlns:p14="http://schemas.microsoft.com/office/powerpoint/2010/main" val="19217289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298295" y="1362358"/>
            <a:ext cx="9215252" cy="4899817"/>
          </a:xfrm>
          <a:prstGeom prst="rect">
            <a:avLst/>
          </a:prstGeom>
          <a:noFill/>
          <a:ln w="9525">
            <a:noFill/>
            <a:miter lim="800000"/>
            <a:headEnd/>
            <a:tailEnd/>
          </a:ln>
        </p:spPr>
      </p:pic>
      <p:sp>
        <p:nvSpPr>
          <p:cNvPr id="6" name="Title 3"/>
          <p:cNvSpPr txBox="1">
            <a:spLocks/>
          </p:cNvSpPr>
          <p:nvPr/>
        </p:nvSpPr>
        <p:spPr>
          <a:xfrm>
            <a:off x="0" y="186714"/>
            <a:ext cx="11430000" cy="731520"/>
          </a:xfrm>
          <a:prstGeom prst="rect">
            <a:avLst/>
          </a:prstGeom>
          <a:noFill/>
        </p:spPr>
        <p:txBody>
          <a:bodyPr vert="horz" lIns="594360" tIns="45720" rIns="91440" bIns="45720" rtlCol="0" anchor="ctr">
            <a:noAutofit/>
          </a:bodyPr>
          <a:lstStyle>
            <a:lvl1pPr algn="l" defTabSz="914400" rtl="0" eaLnBrk="1" latinLnBrk="0" hangingPunct="1">
              <a:lnSpc>
                <a:spcPct val="90000"/>
              </a:lnSpc>
              <a:spcBef>
                <a:spcPct val="0"/>
              </a:spcBef>
              <a:buNone/>
              <a:defRPr sz="2600" b="1" kern="1200">
                <a:solidFill>
                  <a:schemeClr val="bg1"/>
                </a:solidFill>
                <a:latin typeface="+mj-lt"/>
                <a:ea typeface="+mj-ea"/>
                <a:cs typeface="+mj-cs"/>
              </a:defRPr>
            </a:lvl1pPr>
          </a:lstStyle>
          <a:p>
            <a:r>
              <a:rPr lang="ru-RU" dirty="0"/>
              <a:t>Кивеси – Нгоронгоро (Танзания), антенны 4 </a:t>
            </a:r>
            <a:r>
              <a:rPr lang="en-US" dirty="0" err="1"/>
              <a:t>ft</a:t>
            </a:r>
            <a:endParaRPr lang="en-GB" dirty="0"/>
          </a:p>
        </p:txBody>
      </p:sp>
    </p:spTree>
    <p:extLst>
      <p:ext uri="{BB962C8B-B14F-4D97-AF65-F5344CB8AC3E}">
        <p14:creationId xmlns:p14="http://schemas.microsoft.com/office/powerpoint/2010/main" val="507650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PMP450i</a:t>
            </a:r>
            <a:endParaRPr lang="en-GB" dirty="0"/>
          </a:p>
        </p:txBody>
      </p:sp>
      <p:sp>
        <p:nvSpPr>
          <p:cNvPr id="5" name="Subtitle 4"/>
          <p:cNvSpPr>
            <a:spLocks noGrp="1"/>
          </p:cNvSpPr>
          <p:nvPr>
            <p:ph type="subTitle" idx="1"/>
          </p:nvPr>
        </p:nvSpPr>
        <p:spPr/>
        <p:txBody>
          <a:bodyPr/>
          <a:lstStyle/>
          <a:p>
            <a:r>
              <a:rPr lang="ru-RU" dirty="0"/>
              <a:t>Платформа точка-многоточка</a:t>
            </a:r>
            <a:endParaRPr lang="en-GB" dirty="0"/>
          </a:p>
        </p:txBody>
      </p:sp>
    </p:spTree>
    <p:extLst>
      <p:ext uri="{BB962C8B-B14F-4D97-AF65-F5344CB8AC3E}">
        <p14:creationId xmlns:p14="http://schemas.microsoft.com/office/powerpoint/2010/main" val="2679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PMP 450i </a:t>
            </a:r>
            <a:r>
              <a:rPr lang="ru-RU" dirty="0"/>
              <a:t>и</a:t>
            </a:r>
            <a:r>
              <a:rPr lang="en-GB" dirty="0"/>
              <a:t> PTP 450i</a:t>
            </a:r>
          </a:p>
        </p:txBody>
      </p:sp>
      <p:sp>
        <p:nvSpPr>
          <p:cNvPr id="3" name="Content Placeholder 2"/>
          <p:cNvSpPr>
            <a:spLocks noGrp="1"/>
          </p:cNvSpPr>
          <p:nvPr>
            <p:ph sz="half" idx="1"/>
          </p:nvPr>
        </p:nvSpPr>
        <p:spPr>
          <a:xfrm>
            <a:off x="634389" y="1148861"/>
            <a:ext cx="6478588" cy="5155932"/>
          </a:xfrm>
        </p:spPr>
        <p:txBody>
          <a:bodyPr>
            <a:noAutofit/>
          </a:bodyPr>
          <a:lstStyle/>
          <a:p>
            <a:pPr marL="0" indent="0">
              <a:lnSpc>
                <a:spcPct val="120000"/>
              </a:lnSpc>
              <a:spcBef>
                <a:spcPts val="0"/>
              </a:spcBef>
              <a:buNone/>
            </a:pPr>
            <a:r>
              <a:rPr lang="ru-RU" sz="1400" b="1" dirty="0"/>
              <a:t>Новый дизайн радио </a:t>
            </a:r>
            <a:endParaRPr lang="en-GB" sz="1400" b="1" dirty="0"/>
          </a:p>
          <a:p>
            <a:pPr lvl="1">
              <a:lnSpc>
                <a:spcPct val="120000"/>
              </a:lnSpc>
              <a:spcBef>
                <a:spcPts val="0"/>
              </a:spcBef>
            </a:pPr>
            <a:r>
              <a:rPr lang="ru-RU" sz="1200" dirty="0"/>
              <a:t>Ультра-широкодиапазонное радио (</a:t>
            </a:r>
            <a:r>
              <a:rPr lang="en-GB" sz="1200" dirty="0"/>
              <a:t>4900</a:t>
            </a:r>
            <a:r>
              <a:rPr lang="ru-RU" sz="1200" dirty="0"/>
              <a:t>…</a:t>
            </a:r>
            <a:r>
              <a:rPr lang="en-GB" sz="1200" dirty="0"/>
              <a:t>5925 </a:t>
            </a:r>
            <a:r>
              <a:rPr lang="ru-RU" sz="1200" dirty="0"/>
              <a:t>МГц)</a:t>
            </a:r>
            <a:endParaRPr lang="en-GB" sz="1200" dirty="0"/>
          </a:p>
          <a:p>
            <a:pPr lvl="1">
              <a:lnSpc>
                <a:spcPct val="120000"/>
              </a:lnSpc>
              <a:spcBef>
                <a:spcPts val="0"/>
              </a:spcBef>
            </a:pPr>
            <a:r>
              <a:rPr lang="ru-RU" sz="1200" dirty="0"/>
              <a:t>Открыты новые поддиапазоны </a:t>
            </a:r>
            <a:r>
              <a:rPr lang="en-GB" sz="1200" dirty="0"/>
              <a:t>(4.9, 5.1 </a:t>
            </a:r>
            <a:r>
              <a:rPr lang="ru-RU" sz="1200" dirty="0"/>
              <a:t>и</a:t>
            </a:r>
            <a:r>
              <a:rPr lang="en-GB" sz="1200" dirty="0"/>
              <a:t> 5.2)</a:t>
            </a:r>
          </a:p>
          <a:p>
            <a:pPr lvl="1">
              <a:lnSpc>
                <a:spcPct val="120000"/>
              </a:lnSpc>
              <a:spcBef>
                <a:spcPts val="0"/>
              </a:spcBef>
            </a:pPr>
            <a:r>
              <a:rPr lang="ru-RU" sz="1200" dirty="0"/>
              <a:t>Динамическая фильтрация помех</a:t>
            </a:r>
            <a:endParaRPr lang="en-GB" sz="1200" dirty="0"/>
          </a:p>
          <a:p>
            <a:pPr lvl="1">
              <a:lnSpc>
                <a:spcPct val="120000"/>
              </a:lnSpc>
              <a:spcBef>
                <a:spcPts val="0"/>
              </a:spcBef>
            </a:pPr>
            <a:r>
              <a:rPr lang="ru-RU" sz="1200" dirty="0"/>
              <a:t>Улучшенные характеристики</a:t>
            </a:r>
            <a:endParaRPr lang="en-GB" sz="1200" dirty="0"/>
          </a:p>
          <a:p>
            <a:pPr lvl="2">
              <a:lnSpc>
                <a:spcPct val="120000"/>
              </a:lnSpc>
              <a:spcBef>
                <a:spcPts val="0"/>
              </a:spcBef>
            </a:pPr>
            <a:r>
              <a:rPr lang="ru-RU" sz="1100" dirty="0"/>
              <a:t>Увеличенная выходная мощность</a:t>
            </a:r>
            <a:endParaRPr lang="en-GB" sz="1100" dirty="0"/>
          </a:p>
          <a:p>
            <a:pPr lvl="2">
              <a:lnSpc>
                <a:spcPct val="120000"/>
              </a:lnSpc>
              <a:spcBef>
                <a:spcPts val="0"/>
              </a:spcBef>
            </a:pPr>
            <a:r>
              <a:rPr lang="ru-RU" sz="1100" dirty="0"/>
              <a:t>Улучшена чувствительность</a:t>
            </a:r>
            <a:endParaRPr lang="en-GB" sz="1100" dirty="0"/>
          </a:p>
          <a:p>
            <a:pPr lvl="1">
              <a:lnSpc>
                <a:spcPct val="120000"/>
              </a:lnSpc>
              <a:spcBef>
                <a:spcPts val="0"/>
              </a:spcBef>
            </a:pPr>
            <a:endParaRPr lang="en-GB" sz="1200" dirty="0"/>
          </a:p>
          <a:p>
            <a:pPr marL="0" indent="0">
              <a:lnSpc>
                <a:spcPct val="120000"/>
              </a:lnSpc>
              <a:spcBef>
                <a:spcPts val="0"/>
              </a:spcBef>
              <a:buNone/>
            </a:pPr>
            <a:r>
              <a:rPr lang="ru-RU" sz="1400" b="1" dirty="0"/>
              <a:t>Обновленный чипсет</a:t>
            </a:r>
            <a:r>
              <a:rPr lang="en-GB" sz="1400" b="1" dirty="0"/>
              <a:t> FPGA / </a:t>
            </a:r>
            <a:r>
              <a:rPr lang="en-GB" sz="1400" b="1" dirty="0" err="1"/>
              <a:t>SoC</a:t>
            </a:r>
            <a:r>
              <a:rPr lang="en-GB" sz="1400" b="1" dirty="0"/>
              <a:t> </a:t>
            </a:r>
          </a:p>
          <a:p>
            <a:pPr lvl="1">
              <a:lnSpc>
                <a:spcPct val="120000"/>
              </a:lnSpc>
              <a:spcBef>
                <a:spcPts val="0"/>
              </a:spcBef>
            </a:pPr>
            <a:r>
              <a:rPr lang="ru-RU" sz="1200" dirty="0"/>
              <a:t>Процессор нового поколения</a:t>
            </a:r>
            <a:endParaRPr lang="en-GB" sz="1200" dirty="0"/>
          </a:p>
          <a:p>
            <a:pPr lvl="1">
              <a:lnSpc>
                <a:spcPct val="120000"/>
              </a:lnSpc>
              <a:spcBef>
                <a:spcPts val="0"/>
              </a:spcBef>
            </a:pPr>
            <a:r>
              <a:rPr lang="ru-RU" sz="1200" dirty="0"/>
              <a:t>Трехкратное увеличение процессорной мощности, что даст </a:t>
            </a:r>
            <a:r>
              <a:rPr lang="en-GB" sz="1200" dirty="0"/>
              <a:t>&gt;75k PPS</a:t>
            </a:r>
          </a:p>
          <a:p>
            <a:pPr lvl="1">
              <a:lnSpc>
                <a:spcPct val="120000"/>
              </a:lnSpc>
              <a:spcBef>
                <a:spcPts val="0"/>
              </a:spcBef>
            </a:pPr>
            <a:r>
              <a:rPr lang="ru-RU" sz="1200" dirty="0"/>
              <a:t>Поддержка будущих улучшений, включая поддержку </a:t>
            </a:r>
            <a:r>
              <a:rPr lang="ru-RU" sz="1200" dirty="0" err="1"/>
              <a:t>ПлЧ</a:t>
            </a:r>
            <a:r>
              <a:rPr lang="ru-RU" sz="1200" dirty="0"/>
              <a:t> 40 МГц</a:t>
            </a:r>
            <a:endParaRPr lang="en-GB" sz="1200" dirty="0"/>
          </a:p>
          <a:p>
            <a:pPr>
              <a:lnSpc>
                <a:spcPct val="120000"/>
              </a:lnSpc>
              <a:spcBef>
                <a:spcPts val="0"/>
              </a:spcBef>
            </a:pPr>
            <a:endParaRPr lang="en-GB" sz="1400" b="1" dirty="0"/>
          </a:p>
          <a:p>
            <a:pPr marL="0" indent="0">
              <a:lnSpc>
                <a:spcPct val="120000"/>
              </a:lnSpc>
              <a:spcBef>
                <a:spcPts val="0"/>
              </a:spcBef>
              <a:buNone/>
            </a:pPr>
            <a:r>
              <a:rPr lang="ru-RU" sz="1400" b="1" dirty="0"/>
              <a:t>Защищенное исполнение </a:t>
            </a:r>
            <a:r>
              <a:rPr lang="en-GB" sz="1400" b="1" dirty="0"/>
              <a:t>IP66/67</a:t>
            </a:r>
          </a:p>
          <a:p>
            <a:pPr lvl="1">
              <a:lnSpc>
                <a:spcPct val="120000"/>
              </a:lnSpc>
              <a:spcBef>
                <a:spcPts val="0"/>
              </a:spcBef>
            </a:pPr>
            <a:r>
              <a:rPr lang="ru-RU" sz="1200" dirty="0"/>
              <a:t>Исполнение, аналогичное </a:t>
            </a:r>
            <a:r>
              <a:rPr lang="en-GB" sz="1200" dirty="0"/>
              <a:t>PTP 650</a:t>
            </a:r>
          </a:p>
          <a:p>
            <a:pPr lvl="1">
              <a:lnSpc>
                <a:spcPct val="120000"/>
              </a:lnSpc>
              <a:spcBef>
                <a:spcPts val="0"/>
              </a:spcBef>
            </a:pPr>
            <a:r>
              <a:rPr lang="ru-RU" sz="1200" dirty="0"/>
              <a:t>Металлический корпус</a:t>
            </a:r>
            <a:endParaRPr lang="en-GB" sz="1200" dirty="0"/>
          </a:p>
          <a:p>
            <a:pPr lvl="1">
              <a:lnSpc>
                <a:spcPct val="120000"/>
              </a:lnSpc>
              <a:spcBef>
                <a:spcPts val="0"/>
              </a:spcBef>
            </a:pPr>
            <a:r>
              <a:rPr lang="ru-RU" sz="1200" dirty="0"/>
              <a:t>Устойчивость к агрессивным средам</a:t>
            </a:r>
            <a:endParaRPr lang="en-GB" sz="1200" dirty="0"/>
          </a:p>
          <a:p>
            <a:pPr lvl="1">
              <a:lnSpc>
                <a:spcPct val="120000"/>
              </a:lnSpc>
              <a:spcBef>
                <a:spcPts val="0"/>
              </a:spcBef>
            </a:pPr>
            <a:r>
              <a:rPr lang="ru-RU" sz="1200" dirty="0"/>
              <a:t>Исполнение</a:t>
            </a:r>
            <a:r>
              <a:rPr lang="en-GB" sz="1200" dirty="0"/>
              <a:t> ATEX/HAZLOC </a:t>
            </a:r>
            <a:r>
              <a:rPr lang="ru-RU" sz="1200" dirty="0"/>
              <a:t>для работы в опасных средах (опция)</a:t>
            </a:r>
            <a:endParaRPr lang="en-GB" sz="1200" dirty="0"/>
          </a:p>
          <a:p>
            <a:pPr lvl="1">
              <a:lnSpc>
                <a:spcPct val="120000"/>
              </a:lnSpc>
              <a:spcBef>
                <a:spcPts val="0"/>
              </a:spcBef>
            </a:pPr>
            <a:endParaRPr lang="en-GB" sz="1200" dirty="0"/>
          </a:p>
          <a:p>
            <a:pPr marL="0" indent="0">
              <a:lnSpc>
                <a:spcPct val="120000"/>
              </a:lnSpc>
              <a:spcBef>
                <a:spcPts val="0"/>
              </a:spcBef>
              <a:buNone/>
            </a:pPr>
            <a:r>
              <a:rPr lang="ru-RU" sz="1400" b="1" dirty="0"/>
              <a:t>Новая схема питания</a:t>
            </a:r>
            <a:endParaRPr lang="en-GB" sz="1400" b="1" dirty="0"/>
          </a:p>
          <a:p>
            <a:pPr lvl="1">
              <a:lnSpc>
                <a:spcPct val="120000"/>
              </a:lnSpc>
              <a:spcBef>
                <a:spcPts val="0"/>
              </a:spcBef>
            </a:pPr>
            <a:r>
              <a:rPr lang="ru-RU" sz="1200" dirty="0"/>
              <a:t>Совместимость с </a:t>
            </a:r>
            <a:r>
              <a:rPr lang="en-GB" sz="1200" dirty="0"/>
              <a:t>802.3at </a:t>
            </a:r>
            <a:r>
              <a:rPr lang="en-GB" sz="1200" dirty="0" err="1"/>
              <a:t>PoE</a:t>
            </a:r>
            <a:r>
              <a:rPr lang="en-GB" sz="1200" dirty="0"/>
              <a:t> </a:t>
            </a:r>
          </a:p>
          <a:p>
            <a:pPr lvl="1">
              <a:lnSpc>
                <a:spcPct val="120000"/>
              </a:lnSpc>
              <a:spcBef>
                <a:spcPts val="0"/>
              </a:spcBef>
            </a:pPr>
            <a:r>
              <a:rPr lang="ru-RU" sz="1200" dirty="0"/>
              <a:t>Порт </a:t>
            </a:r>
            <a:r>
              <a:rPr lang="en-GB" sz="1200" dirty="0"/>
              <a:t>Aux </a:t>
            </a:r>
            <a:r>
              <a:rPr lang="ru-RU" sz="1200" dirty="0"/>
              <a:t>с выходом </a:t>
            </a:r>
            <a:r>
              <a:rPr lang="en-GB" sz="1200" dirty="0" err="1"/>
              <a:t>PoE</a:t>
            </a:r>
            <a:endParaRPr lang="en-GB" sz="1200" dirty="0"/>
          </a:p>
          <a:p>
            <a:pPr lvl="2">
              <a:lnSpc>
                <a:spcPct val="120000"/>
              </a:lnSpc>
              <a:spcBef>
                <a:spcPts val="0"/>
              </a:spcBef>
            </a:pPr>
            <a:r>
              <a:rPr lang="ru-RU" sz="1100" dirty="0"/>
              <a:t>Прямое подключение камер и других устройств</a:t>
            </a:r>
            <a:endParaRPr lang="en-GB" sz="1100" dirty="0"/>
          </a:p>
          <a:p>
            <a:pPr>
              <a:lnSpc>
                <a:spcPct val="120000"/>
              </a:lnSpc>
              <a:spcBef>
                <a:spcPts val="0"/>
              </a:spcBef>
            </a:pPr>
            <a:endParaRPr lang="en-GB" sz="1400"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546263" y="1300510"/>
            <a:ext cx="2202066" cy="2743200"/>
          </a:xfrm>
          <a:prstGeom prst="rect">
            <a:avLst/>
          </a:prstGeom>
        </p:spPr>
      </p:pic>
      <p:pic>
        <p:nvPicPr>
          <p:cNvPr id="12" name="Picture 11"/>
          <p:cNvPicPr>
            <a:picLocks noChangeAspect="1"/>
          </p:cNvPicPr>
          <p:nvPr/>
        </p:nvPicPr>
        <p:blipFill>
          <a:blip r:embed="rId3"/>
          <a:stretch>
            <a:fillRect/>
          </a:stretch>
        </p:blipFill>
        <p:spPr>
          <a:xfrm flipH="1">
            <a:off x="9632287" y="1230171"/>
            <a:ext cx="2240293" cy="4321981"/>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7808" y="1416504"/>
            <a:ext cx="914400" cy="1959427"/>
          </a:xfrm>
          <a:prstGeom prst="rect">
            <a:avLst/>
          </a:prstGeom>
        </p:spPr>
      </p:pic>
    </p:spTree>
    <p:extLst>
      <p:ext uri="{BB962C8B-B14F-4D97-AF65-F5344CB8AC3E}">
        <p14:creationId xmlns:p14="http://schemas.microsoft.com/office/powerpoint/2010/main" val="1431055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Cambium 450i:  </a:t>
            </a:r>
            <a:r>
              <a:rPr lang="ru-RU" dirty="0"/>
              <a:t>ключевые особенности</a:t>
            </a:r>
            <a:endParaRPr lang="en-GB"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698393526"/>
              </p:ext>
            </p:extLst>
          </p:nvPr>
        </p:nvGraphicFramePr>
        <p:xfrm>
          <a:off x="589086" y="1094154"/>
          <a:ext cx="10990384" cy="5570415"/>
        </p:xfrm>
        <a:graphic>
          <a:graphicData uri="http://schemas.openxmlformats.org/drawingml/2006/table">
            <a:tbl>
              <a:tblPr firstRow="1" bandRow="1">
                <a:tableStyleId>{5C22544A-7EE6-4342-B048-85BDC9FD1C3A}</a:tableStyleId>
              </a:tblPr>
              <a:tblGrid>
                <a:gridCol w="3265989">
                  <a:extLst>
                    <a:ext uri="{9D8B030D-6E8A-4147-A177-3AD203B41FA5}">
                      <a16:colId xmlns:a16="http://schemas.microsoft.com/office/drawing/2014/main" val="20000"/>
                    </a:ext>
                  </a:extLst>
                </a:gridCol>
                <a:gridCol w="7724395">
                  <a:extLst>
                    <a:ext uri="{9D8B030D-6E8A-4147-A177-3AD203B41FA5}">
                      <a16:colId xmlns:a16="http://schemas.microsoft.com/office/drawing/2014/main" val="20001"/>
                    </a:ext>
                  </a:extLst>
                </a:gridCol>
              </a:tblGrid>
              <a:tr h="541215">
                <a:tc>
                  <a:txBody>
                    <a:bodyPr/>
                    <a:lstStyle/>
                    <a:p>
                      <a:r>
                        <a:rPr lang="ru-RU" baseline="0" dirty="0"/>
                        <a:t>Функции</a:t>
                      </a:r>
                      <a:endParaRPr lang="en-US" dirty="0"/>
                    </a:p>
                  </a:txBody>
                  <a:tcPr anchor="ctr"/>
                </a:tc>
                <a:tc>
                  <a:txBody>
                    <a:bodyPr/>
                    <a:lstStyle/>
                    <a:p>
                      <a:r>
                        <a:rPr lang="ru-RU" dirty="0"/>
                        <a:t>Преимущества</a:t>
                      </a:r>
                      <a:endParaRPr lang="en-US" dirty="0"/>
                    </a:p>
                  </a:txBody>
                  <a:tcPr anchor="ctr"/>
                </a:tc>
                <a:extLst>
                  <a:ext uri="{0D108BD9-81ED-4DB2-BD59-A6C34878D82A}">
                    <a16:rowId xmlns:a16="http://schemas.microsoft.com/office/drawing/2014/main" val="10000"/>
                  </a:ext>
                </a:extLst>
              </a:tr>
              <a:tr h="333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Ультра-широкодиапазонное радио </a:t>
                      </a:r>
                      <a:r>
                        <a:rPr lang="en-US" sz="1500" b="0" baseline="0" dirty="0">
                          <a:solidFill>
                            <a:schemeClr val="tx1"/>
                          </a:solidFill>
                        </a:rPr>
                        <a:t>(4900 – 5925 </a:t>
                      </a:r>
                      <a:r>
                        <a:rPr lang="ru-RU" sz="1500" b="0" baseline="0" dirty="0">
                          <a:solidFill>
                            <a:schemeClr val="tx1"/>
                          </a:solidFill>
                        </a:rPr>
                        <a:t>МГц</a:t>
                      </a:r>
                      <a:r>
                        <a:rPr lang="en-US" sz="1500" b="0" baseline="0" dirty="0">
                          <a:solidFill>
                            <a:schemeClr val="tx1"/>
                          </a:solidFill>
                        </a:rPr>
                        <a:t>)</a:t>
                      </a:r>
                      <a:endParaRPr lang="en-US" sz="1500" b="1" baseline="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Единый блок может поддерживать почти</a:t>
                      </a:r>
                      <a:r>
                        <a:rPr lang="ru-RU" sz="1500" b="0" baseline="0" dirty="0">
                          <a:solidFill>
                            <a:schemeClr val="tx1"/>
                          </a:solidFill>
                        </a:rPr>
                        <a:t> весь диапазон 5 ГГц. Плюс 4,9 ГГц – диапазон, во многих странах отданный под нужны обеспечения общественной безопасности</a:t>
                      </a:r>
                      <a:endParaRPr lang="en-US" sz="1500" dirty="0">
                        <a:solidFill>
                          <a:schemeClr val="tx1"/>
                        </a:solidFill>
                      </a:endParaRPr>
                    </a:p>
                  </a:txBody>
                  <a:tcPr anchor="ctr"/>
                </a:tc>
                <a:extLst>
                  <a:ext uri="{0D108BD9-81ED-4DB2-BD59-A6C34878D82A}">
                    <a16:rowId xmlns:a16="http://schemas.microsoft.com/office/drawing/2014/main" val="10001"/>
                  </a:ext>
                </a:extLst>
              </a:tr>
              <a:tr h="160020">
                <a:tc>
                  <a:txBody>
                    <a:bodyPr/>
                    <a:lstStyle/>
                    <a:p>
                      <a:r>
                        <a:rPr lang="ru-RU" sz="1500" dirty="0">
                          <a:solidFill>
                            <a:schemeClr val="tx1"/>
                          </a:solidFill>
                        </a:rPr>
                        <a:t>Высокая пропускная</a:t>
                      </a:r>
                      <a:r>
                        <a:rPr lang="ru-RU" sz="1500" baseline="0" dirty="0">
                          <a:solidFill>
                            <a:schemeClr val="tx1"/>
                          </a:solidFill>
                        </a:rPr>
                        <a:t> способность</a:t>
                      </a:r>
                      <a:endParaRPr lang="en-GB" sz="1500" dirty="0"/>
                    </a:p>
                  </a:txBody>
                  <a:tcPr anchor="ctr"/>
                </a:tc>
                <a:tc>
                  <a:txBody>
                    <a:bodyPr/>
                    <a:lstStyle/>
                    <a:p>
                      <a:r>
                        <a:rPr lang="ru-RU" sz="1500" dirty="0"/>
                        <a:t>До 125 Мбит/с </a:t>
                      </a:r>
                      <a:r>
                        <a:rPr lang="en-US" sz="1500" dirty="0"/>
                        <a:t>@</a:t>
                      </a:r>
                      <a:r>
                        <a:rPr lang="ru-RU" sz="1500" dirty="0"/>
                        <a:t>20 МГц,</a:t>
                      </a:r>
                      <a:r>
                        <a:rPr lang="ru-RU" sz="1500" baseline="0" dirty="0"/>
                        <a:t> до 250 Мбит/с </a:t>
                      </a:r>
                      <a:r>
                        <a:rPr lang="en-US" sz="1500" baseline="0" dirty="0"/>
                        <a:t>@</a:t>
                      </a:r>
                      <a:r>
                        <a:rPr lang="ru-RU" sz="1500" baseline="0" dirty="0"/>
                        <a:t>40МГц</a:t>
                      </a:r>
                      <a:endParaRPr lang="en-GB" sz="1500" dirty="0"/>
                    </a:p>
                  </a:txBody>
                  <a:tcPr anchor="ctr"/>
                </a:tc>
                <a:extLst>
                  <a:ext uri="{0D108BD9-81ED-4DB2-BD59-A6C34878D82A}">
                    <a16:rowId xmlns:a16="http://schemas.microsoft.com/office/drawing/2014/main" val="10002"/>
                  </a:ext>
                </a:extLst>
              </a:tr>
              <a:tr h="160020">
                <a:tc>
                  <a:txBody>
                    <a:bodyPr/>
                    <a:lstStyle/>
                    <a:p>
                      <a:r>
                        <a:rPr lang="ru-RU" sz="1500" dirty="0"/>
                        <a:t>Поддержка синхронизации</a:t>
                      </a:r>
                      <a:endParaRPr lang="en-GB" sz="1500" dirty="0"/>
                    </a:p>
                  </a:txBody>
                  <a:tcPr anchor="ctr"/>
                </a:tc>
                <a:tc>
                  <a:txBody>
                    <a:bodyPr/>
                    <a:lstStyle/>
                    <a:p>
                      <a:r>
                        <a:rPr lang="ru-RU" sz="1500" dirty="0"/>
                        <a:t>Повторное использование частот: для 4-х секторной БС требуется два номинала частот</a:t>
                      </a:r>
                      <a:endParaRPr lang="en-GB" sz="1500" dirty="0"/>
                    </a:p>
                  </a:txBody>
                  <a:tcPr anchor="ctr"/>
                </a:tc>
                <a:extLst>
                  <a:ext uri="{0D108BD9-81ED-4DB2-BD59-A6C34878D82A}">
                    <a16:rowId xmlns:a16="http://schemas.microsoft.com/office/drawing/2014/main" val="94493040"/>
                  </a:ext>
                </a:extLst>
              </a:tr>
              <a:tr h="193482">
                <a:tc>
                  <a:txBody>
                    <a:bodyPr/>
                    <a:lstStyle/>
                    <a:p>
                      <a:r>
                        <a:rPr lang="ru-RU" sz="1500" dirty="0">
                          <a:solidFill>
                            <a:schemeClr val="tx1"/>
                          </a:solidFill>
                        </a:rPr>
                        <a:t>Индустриальный корпус</a:t>
                      </a:r>
                      <a:endParaRPr lang="en-US" sz="15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baseline="0" dirty="0">
                          <a:solidFill>
                            <a:schemeClr val="tx1"/>
                          </a:solidFill>
                        </a:rPr>
                        <a:t>IP66</a:t>
                      </a:r>
                      <a:r>
                        <a:rPr lang="ru-RU" sz="1500" b="0" baseline="0" dirty="0">
                          <a:solidFill>
                            <a:schemeClr val="tx1"/>
                          </a:solidFill>
                        </a:rPr>
                        <a:t>/</a:t>
                      </a:r>
                      <a:r>
                        <a:rPr lang="en-US" sz="1500" b="0" baseline="0" dirty="0">
                          <a:solidFill>
                            <a:schemeClr val="tx1"/>
                          </a:solidFill>
                        </a:rPr>
                        <a:t>IP67. </a:t>
                      </a:r>
                      <a:r>
                        <a:rPr lang="ru-RU" sz="1500" b="0" baseline="0" dirty="0">
                          <a:solidFill>
                            <a:schemeClr val="tx1"/>
                          </a:solidFill>
                        </a:rPr>
                        <a:t>Опциональная поддержка </a:t>
                      </a:r>
                      <a:r>
                        <a:rPr lang="en-US" sz="1500" b="0" baseline="0" dirty="0">
                          <a:solidFill>
                            <a:schemeClr val="tx1"/>
                          </a:solidFill>
                        </a:rPr>
                        <a:t>ATEX/HAZLOC</a:t>
                      </a:r>
                      <a:r>
                        <a:rPr lang="ru-RU" sz="1500" b="0" baseline="0" dirty="0">
                          <a:solidFill>
                            <a:schemeClr val="tx1"/>
                          </a:solidFill>
                        </a:rPr>
                        <a:t> для работы в опасных средах</a:t>
                      </a:r>
                      <a:endParaRPr lang="en-US" sz="1500" b="0" dirty="0">
                        <a:solidFill>
                          <a:schemeClr val="tx1"/>
                        </a:solidFill>
                      </a:endParaRPr>
                    </a:p>
                  </a:txBody>
                  <a:tcPr anchor="ctr"/>
                </a:tc>
                <a:extLst>
                  <a:ext uri="{0D108BD9-81ED-4DB2-BD59-A6C34878D82A}">
                    <a16:rowId xmlns:a16="http://schemas.microsoft.com/office/drawing/2014/main" val="10003"/>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Динамическая фильтрация помех</a:t>
                      </a:r>
                      <a:endParaRPr lang="en-US" sz="15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baseline="0" dirty="0">
                          <a:solidFill>
                            <a:schemeClr val="tx1"/>
                          </a:solidFill>
                        </a:rPr>
                        <a:t>Технология фильтрации помех, устраняющая внеполосные помехи, даже от соседних каналов</a:t>
                      </a:r>
                    </a:p>
                  </a:txBody>
                  <a:tcPr anchor="ctr"/>
                </a:tc>
                <a:extLst>
                  <a:ext uri="{0D108BD9-81ED-4DB2-BD59-A6C34878D82A}">
                    <a16:rowId xmlns:a16="http://schemas.microsoft.com/office/drawing/2014/main" val="10004"/>
                  </a:ext>
                </a:extLst>
              </a:tr>
              <a:tr h="193482">
                <a:tc>
                  <a:txBody>
                    <a:bodyPr/>
                    <a:lstStyle/>
                    <a:p>
                      <a:r>
                        <a:rPr lang="ru-RU" sz="1500" dirty="0">
                          <a:solidFill>
                            <a:schemeClr val="tx1"/>
                          </a:solidFill>
                        </a:rPr>
                        <a:t>Обновленный чипсет</a:t>
                      </a:r>
                      <a:r>
                        <a:rPr lang="en-US" sz="1500" dirty="0">
                          <a:solidFill>
                            <a:schemeClr val="tx1"/>
                          </a:solidFill>
                        </a:rPr>
                        <a:t> </a:t>
                      </a:r>
                      <a:r>
                        <a:rPr lang="en-US" sz="1500" dirty="0" err="1">
                          <a:solidFill>
                            <a:schemeClr val="tx1"/>
                          </a:solidFill>
                        </a:rPr>
                        <a:t>SoC</a:t>
                      </a:r>
                      <a:r>
                        <a:rPr lang="en-US" sz="1500" dirty="0">
                          <a:solidFill>
                            <a:schemeClr val="tx1"/>
                          </a:solidFill>
                        </a:rPr>
                        <a:t> (FPGA)</a:t>
                      </a:r>
                    </a:p>
                  </a:txBody>
                  <a:tcPr anchor="ctr"/>
                </a:tc>
                <a:tc>
                  <a:txBody>
                    <a:bodyPr/>
                    <a:lstStyle/>
                    <a:p>
                      <a:r>
                        <a:rPr lang="ru-RU" sz="1500" b="1" baseline="0" dirty="0">
                          <a:solidFill>
                            <a:schemeClr val="tx1"/>
                          </a:solidFill>
                        </a:rPr>
                        <a:t>Трехкратное увеличение процессорной мощности по сравнению с </a:t>
                      </a:r>
                      <a:r>
                        <a:rPr lang="en-US" sz="1500" b="1" baseline="0" dirty="0">
                          <a:solidFill>
                            <a:schemeClr val="tx1"/>
                          </a:solidFill>
                        </a:rPr>
                        <a:t>PMP450</a:t>
                      </a:r>
                      <a:r>
                        <a:rPr lang="en-US" sz="1500" baseline="0" dirty="0">
                          <a:solidFill>
                            <a:schemeClr val="tx1"/>
                          </a:solidFill>
                        </a:rPr>
                        <a:t>. </a:t>
                      </a:r>
                      <a:r>
                        <a:rPr lang="ru-RU" sz="1500" baseline="0" dirty="0">
                          <a:solidFill>
                            <a:schemeClr val="tx1"/>
                          </a:solidFill>
                        </a:rPr>
                        <a:t>Готовность к будущим улучшениям, включая </a:t>
                      </a:r>
                      <a:r>
                        <a:rPr lang="ru-RU" sz="1500" baseline="0" dirty="0" err="1">
                          <a:solidFill>
                            <a:schemeClr val="tx1"/>
                          </a:solidFill>
                        </a:rPr>
                        <a:t>ПлЧ</a:t>
                      </a:r>
                      <a:r>
                        <a:rPr lang="ru-RU" sz="1500" baseline="0" dirty="0">
                          <a:solidFill>
                            <a:schemeClr val="tx1"/>
                          </a:solidFill>
                        </a:rPr>
                        <a:t> 40 МГц (с удвоением емкости)</a:t>
                      </a:r>
                      <a:endParaRPr lang="en-US" sz="1500" dirty="0">
                        <a:solidFill>
                          <a:schemeClr val="tx1"/>
                        </a:solidFill>
                      </a:endParaRPr>
                    </a:p>
                  </a:txBody>
                  <a:tcPr anchor="ctr"/>
                </a:tc>
                <a:extLst>
                  <a:ext uri="{0D108BD9-81ED-4DB2-BD59-A6C34878D82A}">
                    <a16:rowId xmlns:a16="http://schemas.microsoft.com/office/drawing/2014/main" val="10005"/>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Многофункциональный порт </a:t>
                      </a:r>
                      <a:r>
                        <a:rPr lang="en-US" sz="1500" b="0" baseline="0" dirty="0">
                          <a:solidFill>
                            <a:schemeClr val="tx1"/>
                          </a:solidFill>
                        </a:rPr>
                        <a:t>AUX</a:t>
                      </a:r>
                      <a:endParaRPr lang="en-US" sz="15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Второй порт </a:t>
                      </a:r>
                      <a:r>
                        <a:rPr lang="en-US" sz="1500" b="0" dirty="0">
                          <a:solidFill>
                            <a:schemeClr val="tx1"/>
                          </a:solidFill>
                        </a:rPr>
                        <a:t>Eth</a:t>
                      </a:r>
                      <a:r>
                        <a:rPr lang="en-US" sz="1500" b="0" baseline="0" dirty="0">
                          <a:solidFill>
                            <a:schemeClr val="tx1"/>
                          </a:solidFill>
                        </a:rPr>
                        <a:t> </a:t>
                      </a:r>
                      <a:r>
                        <a:rPr lang="ru-RU" sz="1500" b="0" baseline="0" dirty="0">
                          <a:solidFill>
                            <a:schemeClr val="tx1"/>
                          </a:solidFill>
                        </a:rPr>
                        <a:t>с множеством функций: камера с </a:t>
                      </a:r>
                      <a:r>
                        <a:rPr lang="en-US" sz="1500" b="0" baseline="0" dirty="0" err="1">
                          <a:solidFill>
                            <a:schemeClr val="tx1"/>
                          </a:solidFill>
                        </a:rPr>
                        <a:t>PoE</a:t>
                      </a:r>
                      <a:r>
                        <a:rPr lang="en-US" sz="1500" b="0" baseline="0" dirty="0">
                          <a:solidFill>
                            <a:schemeClr val="tx1"/>
                          </a:solidFill>
                        </a:rPr>
                        <a:t>, GPS-</a:t>
                      </a:r>
                      <a:r>
                        <a:rPr lang="ru-RU" sz="1500" b="0" baseline="0" dirty="0">
                          <a:solidFill>
                            <a:schemeClr val="tx1"/>
                          </a:solidFill>
                        </a:rPr>
                        <a:t>синхронизация </a:t>
                      </a:r>
                      <a:r>
                        <a:rPr lang="en-US" sz="1500" b="0" baseline="0" dirty="0">
                          <a:solidFill>
                            <a:schemeClr val="tx1"/>
                          </a:solidFill>
                        </a:rPr>
                        <a:t>IN/OUT</a:t>
                      </a:r>
                      <a:r>
                        <a:rPr lang="ru-RU" sz="1500" b="0" baseline="0" dirty="0">
                          <a:solidFill>
                            <a:schemeClr val="tx1"/>
                          </a:solidFill>
                        </a:rPr>
                        <a:t>, звуковой тон для юстировки</a:t>
                      </a:r>
                      <a:endParaRPr lang="ru-RU" sz="1500" b="0" dirty="0">
                        <a:solidFill>
                          <a:schemeClr val="tx1"/>
                        </a:solidFill>
                      </a:endParaRPr>
                    </a:p>
                  </a:txBody>
                  <a:tcPr anchor="ctr"/>
                </a:tc>
                <a:extLst>
                  <a:ext uri="{0D108BD9-81ED-4DB2-BD59-A6C34878D82A}">
                    <a16:rowId xmlns:a16="http://schemas.microsoft.com/office/drawing/2014/main" val="10006"/>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baseline="0" dirty="0">
                          <a:solidFill>
                            <a:schemeClr val="tx1"/>
                          </a:solidFill>
                        </a:rPr>
                        <a:t>Улучшенная выходная мощность и чувствительность</a:t>
                      </a:r>
                      <a:endParaRPr lang="en-US" sz="15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1" baseline="0" dirty="0">
                          <a:solidFill>
                            <a:schemeClr val="tx1"/>
                          </a:solidFill>
                        </a:rPr>
                        <a:t>Трехкратное увеличение покрытия при использовании максимальной мощности.</a:t>
                      </a:r>
                      <a:r>
                        <a:rPr lang="ru-RU" sz="1500" b="0" baseline="0" dirty="0">
                          <a:solidFill>
                            <a:schemeClr val="tx1"/>
                          </a:solidFill>
                        </a:rPr>
                        <a:t> Бюджеты увеличены на 7-10 дБ для каждой модуляции по сравнению с </a:t>
                      </a:r>
                      <a:r>
                        <a:rPr lang="en-US" sz="1500" b="0" baseline="0" dirty="0">
                          <a:solidFill>
                            <a:schemeClr val="tx1"/>
                          </a:solidFill>
                        </a:rPr>
                        <a:t>PMP450</a:t>
                      </a:r>
                      <a:r>
                        <a:rPr lang="ru-RU" sz="1500" b="0" baseline="0" dirty="0">
                          <a:solidFill>
                            <a:schemeClr val="tx1"/>
                          </a:solidFill>
                        </a:rPr>
                        <a:t> </a:t>
                      </a:r>
                      <a:endParaRPr lang="en-US" sz="1500" b="0" dirty="0">
                        <a:solidFill>
                          <a:schemeClr val="tx1"/>
                        </a:solidFill>
                      </a:endParaRPr>
                    </a:p>
                  </a:txBody>
                  <a:tcPr anchor="ctr"/>
                </a:tc>
                <a:extLst>
                  <a:ext uri="{0D108BD9-81ED-4DB2-BD59-A6C34878D82A}">
                    <a16:rowId xmlns:a16="http://schemas.microsoft.com/office/drawing/2014/main" val="10007"/>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Обновленная схема</a:t>
                      </a:r>
                      <a:r>
                        <a:rPr lang="ru-RU" sz="1500" b="0" baseline="0" dirty="0">
                          <a:solidFill>
                            <a:schemeClr val="tx1"/>
                          </a:solidFill>
                        </a:rPr>
                        <a:t> питания</a:t>
                      </a:r>
                      <a:endParaRPr lang="en-US" sz="15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0" baseline="0" dirty="0">
                          <a:solidFill>
                            <a:schemeClr val="tx1"/>
                          </a:solidFill>
                        </a:rPr>
                        <a:t>802.3at </a:t>
                      </a:r>
                      <a:r>
                        <a:rPr lang="en-US" sz="1500" b="0" baseline="0" dirty="0" err="1">
                          <a:solidFill>
                            <a:schemeClr val="tx1"/>
                          </a:solidFill>
                        </a:rPr>
                        <a:t>PoE</a:t>
                      </a:r>
                      <a:endParaRPr lang="en-US" sz="1500" b="0" dirty="0">
                        <a:solidFill>
                          <a:schemeClr val="tx1"/>
                        </a:solidFill>
                      </a:endParaRPr>
                    </a:p>
                  </a:txBody>
                  <a:tcPr anchor="ctr"/>
                </a:tc>
                <a:extLst>
                  <a:ext uri="{0D108BD9-81ED-4DB2-BD59-A6C34878D82A}">
                    <a16:rowId xmlns:a16="http://schemas.microsoft.com/office/drawing/2014/main" val="10008"/>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Гибкость лицензирования</a:t>
                      </a:r>
                      <a:endParaRPr lang="en-US" sz="15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500" b="0" dirty="0">
                          <a:solidFill>
                            <a:schemeClr val="tx1"/>
                          </a:solidFill>
                        </a:rPr>
                        <a:t>Обновление</a:t>
                      </a:r>
                      <a:r>
                        <a:rPr lang="ru-RU" sz="1500" b="0" baseline="0" dirty="0">
                          <a:solidFill>
                            <a:schemeClr val="tx1"/>
                          </a:solidFill>
                        </a:rPr>
                        <a:t> </a:t>
                      </a:r>
                      <a:r>
                        <a:rPr lang="en-US" sz="1500" b="0" baseline="0" dirty="0">
                          <a:solidFill>
                            <a:schemeClr val="tx1"/>
                          </a:solidFill>
                        </a:rPr>
                        <a:t>SM </a:t>
                      </a:r>
                      <a:r>
                        <a:rPr lang="ru-RU" sz="1500" b="0" baseline="0" dirty="0">
                          <a:solidFill>
                            <a:schemeClr val="tx1"/>
                          </a:solidFill>
                        </a:rPr>
                        <a:t>до</a:t>
                      </a:r>
                      <a:r>
                        <a:rPr lang="en-US" sz="1500" b="0" baseline="0" dirty="0">
                          <a:solidFill>
                            <a:schemeClr val="tx1"/>
                          </a:solidFill>
                        </a:rPr>
                        <a:t> BH </a:t>
                      </a:r>
                      <a:r>
                        <a:rPr lang="ru-RU" sz="1500" b="0" dirty="0">
                          <a:solidFill>
                            <a:schemeClr val="tx1"/>
                          </a:solidFill>
                        </a:rPr>
                        <a:t>при помощи лицензии</a:t>
                      </a:r>
                      <a:endParaRPr lang="en-US" sz="1500" b="0" dirty="0">
                        <a:solidFill>
                          <a:schemeClr val="tx1"/>
                        </a:solidFill>
                      </a:endParaRPr>
                    </a:p>
                  </a:txBody>
                  <a:tcPr anchor="ctr"/>
                </a:tc>
                <a:extLst>
                  <a:ext uri="{0D108BD9-81ED-4DB2-BD59-A6C34878D82A}">
                    <a16:rowId xmlns:a16="http://schemas.microsoft.com/office/drawing/2014/main" val="662622797"/>
                  </a:ext>
                </a:extLst>
              </a:tr>
            </a:tbl>
          </a:graphicData>
        </a:graphic>
      </p:graphicFrame>
    </p:spTree>
    <p:extLst>
      <p:ext uri="{BB962C8B-B14F-4D97-AF65-F5344CB8AC3E}">
        <p14:creationId xmlns:p14="http://schemas.microsoft.com/office/powerpoint/2010/main" val="212353849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a:t>Интегрированная точка доступа с антенной 5 ГГц</a:t>
            </a:r>
            <a:endParaRPr lang="en-GB" dirty="0"/>
          </a:p>
        </p:txBody>
      </p:sp>
      <p:sp>
        <p:nvSpPr>
          <p:cNvPr id="13" name="Content Placeholder 6"/>
          <p:cNvSpPr>
            <a:spLocks noGrp="1"/>
          </p:cNvSpPr>
          <p:nvPr>
            <p:ph idx="4294967295"/>
          </p:nvPr>
        </p:nvSpPr>
        <p:spPr>
          <a:xfrm>
            <a:off x="4771047" y="1212319"/>
            <a:ext cx="6738083" cy="4983163"/>
          </a:xfrm>
        </p:spPr>
        <p:txBody>
          <a:bodyPr>
            <a:normAutofit/>
          </a:bodyPr>
          <a:lstStyle/>
          <a:p>
            <a:r>
              <a:rPr lang="ru-RU" dirty="0"/>
              <a:t>Отличия</a:t>
            </a:r>
            <a:endParaRPr lang="en-US" dirty="0"/>
          </a:p>
          <a:p>
            <a:pPr lvl="1"/>
            <a:r>
              <a:rPr lang="ru-RU" dirty="0"/>
              <a:t>Секторная антенна </a:t>
            </a:r>
            <a:r>
              <a:rPr lang="en-US" dirty="0"/>
              <a:t>MIMO 2x2</a:t>
            </a:r>
            <a:r>
              <a:rPr lang="ru-RU" dirty="0"/>
              <a:t> с двойной поляризацией</a:t>
            </a:r>
            <a:endParaRPr lang="en-US" dirty="0"/>
          </a:p>
          <a:p>
            <a:pPr lvl="1"/>
            <a:r>
              <a:rPr lang="ru-RU" b="1" dirty="0"/>
              <a:t>Оптимизирована для повторного использования частот по схеме </a:t>
            </a:r>
            <a:r>
              <a:rPr lang="en-US" b="1" dirty="0"/>
              <a:t>ABAB </a:t>
            </a:r>
          </a:p>
          <a:p>
            <a:pPr lvl="1"/>
            <a:r>
              <a:rPr lang="ru-RU" dirty="0"/>
              <a:t>Улучшенное усиление по диапазону и азимуту</a:t>
            </a:r>
          </a:p>
          <a:p>
            <a:pPr lvl="1"/>
            <a:r>
              <a:rPr lang="en-US" dirty="0"/>
              <a:t>Null-filled </a:t>
            </a:r>
            <a:r>
              <a:rPr lang="ru-RU" dirty="0"/>
              <a:t>в вертикальной плоскости</a:t>
            </a:r>
          </a:p>
          <a:p>
            <a:pPr lvl="1"/>
            <a:r>
              <a:rPr lang="ru-RU" dirty="0"/>
              <a:t>Простой монтаж</a:t>
            </a:r>
            <a:endParaRPr lang="en-US" dirty="0"/>
          </a:p>
          <a:p>
            <a:r>
              <a:rPr lang="ru-RU" dirty="0"/>
              <a:t>Основные спецификации</a:t>
            </a:r>
            <a:endParaRPr lang="en-US" dirty="0"/>
          </a:p>
          <a:p>
            <a:pPr lvl="1"/>
            <a:r>
              <a:rPr lang="en-US" dirty="0"/>
              <a:t>4.9</a:t>
            </a:r>
            <a:r>
              <a:rPr lang="ru-RU" dirty="0"/>
              <a:t>…</a:t>
            </a:r>
            <a:r>
              <a:rPr lang="en-US" dirty="0"/>
              <a:t>6.1 </a:t>
            </a:r>
            <a:r>
              <a:rPr lang="ru-RU" dirty="0"/>
              <a:t>ГГц</a:t>
            </a:r>
          </a:p>
          <a:p>
            <a:pPr lvl="1"/>
            <a:r>
              <a:rPr lang="ru-RU" dirty="0"/>
              <a:t>18 дБи</a:t>
            </a:r>
            <a:endParaRPr lang="en-US" dirty="0"/>
          </a:p>
          <a:p>
            <a:pPr lvl="1"/>
            <a:r>
              <a:rPr lang="en-US" dirty="0"/>
              <a:t>90⁰</a:t>
            </a:r>
            <a:r>
              <a:rPr lang="ru-RU" dirty="0"/>
              <a:t> </a:t>
            </a:r>
            <a:r>
              <a:rPr lang="en-US" dirty="0"/>
              <a:t>(</a:t>
            </a:r>
            <a:r>
              <a:rPr lang="ru-RU" dirty="0"/>
              <a:t>-</a:t>
            </a:r>
            <a:r>
              <a:rPr lang="en-US" dirty="0"/>
              <a:t>3 </a:t>
            </a:r>
            <a:r>
              <a:rPr lang="ru-RU" dirty="0"/>
              <a:t>дБ</a:t>
            </a:r>
            <a:r>
              <a:rPr lang="en-US" dirty="0"/>
              <a:t>), 120⁰ (</a:t>
            </a:r>
            <a:r>
              <a:rPr lang="ru-RU" dirty="0"/>
              <a:t>-</a:t>
            </a:r>
            <a:r>
              <a:rPr lang="en-US" dirty="0"/>
              <a:t>6 </a:t>
            </a:r>
            <a:r>
              <a:rPr lang="ru-RU" dirty="0"/>
              <a:t>дБ</a:t>
            </a:r>
            <a:r>
              <a:rPr lang="en-US" dirty="0"/>
              <a:t>)</a:t>
            </a:r>
          </a:p>
          <a:p>
            <a:pPr lvl="1"/>
            <a:r>
              <a:rPr lang="en-US" dirty="0"/>
              <a:t>F/B  35 </a:t>
            </a:r>
            <a:r>
              <a:rPr lang="ru-RU" dirty="0"/>
              <a:t>дБ</a:t>
            </a:r>
            <a:endParaRPr lang="en-US" dirty="0"/>
          </a:p>
        </p:txBody>
      </p:sp>
      <p:pic>
        <p:nvPicPr>
          <p:cNvPr id="15" name="Picture 14"/>
          <p:cNvPicPr>
            <a:picLocks noChangeAspect="1"/>
          </p:cNvPicPr>
          <p:nvPr/>
        </p:nvPicPr>
        <p:blipFill>
          <a:blip r:embed="rId2"/>
          <a:stretch>
            <a:fillRect/>
          </a:stretch>
        </p:blipFill>
        <p:spPr>
          <a:xfrm>
            <a:off x="1035559" y="1124396"/>
            <a:ext cx="2740545" cy="5287069"/>
          </a:xfrm>
          <a:prstGeom prst="rect">
            <a:avLst/>
          </a:prstGeom>
        </p:spPr>
      </p:pic>
    </p:spTree>
    <p:extLst>
      <p:ext uri="{BB962C8B-B14F-4D97-AF65-F5344CB8AC3E}">
        <p14:creationId xmlns:p14="http://schemas.microsoft.com/office/powerpoint/2010/main" val="77360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PMP/PTP 450i –</a:t>
            </a:r>
            <a:r>
              <a:rPr lang="ru-RU" dirty="0"/>
              <a:t> радио со встроенной антенной</a:t>
            </a:r>
            <a:endParaRPr lang="en-GB" i="1" dirty="0"/>
          </a:p>
        </p:txBody>
      </p:sp>
      <p:sp>
        <p:nvSpPr>
          <p:cNvPr id="3" name="Content Placeholder 2"/>
          <p:cNvSpPr>
            <a:spLocks noGrp="1"/>
          </p:cNvSpPr>
          <p:nvPr>
            <p:ph sz="half" idx="1"/>
          </p:nvPr>
        </p:nvSpPr>
        <p:spPr>
          <a:xfrm>
            <a:off x="558909" y="1265776"/>
            <a:ext cx="6463689" cy="5091062"/>
          </a:xfrm>
        </p:spPr>
        <p:txBody>
          <a:bodyPr>
            <a:normAutofit fontScale="92500" lnSpcReduction="10000"/>
          </a:bodyPr>
          <a:lstStyle/>
          <a:p>
            <a:pPr marL="0" indent="0">
              <a:lnSpc>
                <a:spcPct val="110000"/>
              </a:lnSpc>
              <a:spcBef>
                <a:spcPts val="0"/>
              </a:spcBef>
              <a:spcAft>
                <a:spcPts val="600"/>
              </a:spcAft>
              <a:buNone/>
            </a:pPr>
            <a:r>
              <a:rPr lang="ru-RU" b="1" dirty="0"/>
              <a:t>Интегрированная панельная антенна</a:t>
            </a:r>
            <a:r>
              <a:rPr lang="en-US" b="1" dirty="0"/>
              <a:t> (Integrated)</a:t>
            </a:r>
            <a:endParaRPr lang="en-GB" b="1" dirty="0"/>
          </a:p>
          <a:p>
            <a:pPr marL="0" lvl="1">
              <a:lnSpc>
                <a:spcPct val="110000"/>
              </a:lnSpc>
              <a:spcBef>
                <a:spcPts val="0"/>
              </a:spcBef>
              <a:spcAft>
                <a:spcPts val="600"/>
              </a:spcAft>
            </a:pPr>
            <a:r>
              <a:rPr lang="en-GB" dirty="0"/>
              <a:t>23 </a:t>
            </a:r>
            <a:r>
              <a:rPr lang="ru-RU" dirty="0" err="1"/>
              <a:t>дБи</a:t>
            </a:r>
            <a:endParaRPr lang="en-GB" dirty="0"/>
          </a:p>
          <a:p>
            <a:pPr marL="0" lvl="1">
              <a:lnSpc>
                <a:spcPct val="110000"/>
              </a:lnSpc>
              <a:spcBef>
                <a:spcPts val="0"/>
              </a:spcBef>
              <a:spcAft>
                <a:spcPts val="600"/>
              </a:spcAft>
            </a:pPr>
            <a:r>
              <a:rPr lang="ru-RU" dirty="0"/>
              <a:t>Компактный дизайн, 28</a:t>
            </a:r>
            <a:r>
              <a:rPr lang="en-GB" dirty="0"/>
              <a:t> x </a:t>
            </a:r>
            <a:r>
              <a:rPr lang="ru-RU" dirty="0"/>
              <a:t>28 см</a:t>
            </a:r>
            <a:endParaRPr lang="en-GB" dirty="0"/>
          </a:p>
          <a:p>
            <a:pPr marL="0" lvl="1">
              <a:lnSpc>
                <a:spcPct val="110000"/>
              </a:lnSpc>
              <a:spcBef>
                <a:spcPts val="0"/>
              </a:spcBef>
              <a:spcAft>
                <a:spcPts val="600"/>
              </a:spcAft>
            </a:pPr>
            <a:r>
              <a:rPr lang="en-GB" dirty="0"/>
              <a:t>11</a:t>
            </a:r>
            <a:r>
              <a:rPr lang="en-GB" dirty="0">
                <a:latin typeface="Calibri" panose="020F0502020204030204" pitchFamily="34" charset="0"/>
              </a:rPr>
              <a:t>°</a:t>
            </a:r>
            <a:r>
              <a:rPr lang="ru-RU" dirty="0">
                <a:latin typeface="Calibri" panose="020F0502020204030204" pitchFamily="34" charset="0"/>
              </a:rPr>
              <a:t>х</a:t>
            </a:r>
            <a:r>
              <a:rPr lang="en-GB" dirty="0"/>
              <a:t> 11</a:t>
            </a:r>
            <a:r>
              <a:rPr lang="en-GB" dirty="0">
                <a:latin typeface="Calibri" panose="020F0502020204030204" pitchFamily="34" charset="0"/>
              </a:rPr>
              <a:t>°</a:t>
            </a:r>
            <a:endParaRPr lang="en-GB" dirty="0"/>
          </a:p>
          <a:p>
            <a:pPr marL="0" lvl="1">
              <a:lnSpc>
                <a:spcPct val="110000"/>
              </a:lnSpc>
              <a:spcBef>
                <a:spcPts val="0"/>
              </a:spcBef>
              <a:spcAft>
                <a:spcPts val="600"/>
              </a:spcAft>
            </a:pPr>
            <a:r>
              <a:rPr lang="ru-RU" dirty="0"/>
              <a:t>Простой монтаж юстировка </a:t>
            </a:r>
            <a:endParaRPr lang="en-GB" dirty="0"/>
          </a:p>
          <a:p>
            <a:pPr marL="0" lvl="1">
              <a:lnSpc>
                <a:spcPct val="110000"/>
              </a:lnSpc>
              <a:spcBef>
                <a:spcPts val="0"/>
              </a:spcBef>
              <a:spcAft>
                <a:spcPts val="600"/>
              </a:spcAft>
            </a:pPr>
            <a:r>
              <a:rPr lang="ru-RU" dirty="0"/>
              <a:t>Может использоваться как </a:t>
            </a:r>
            <a:r>
              <a:rPr lang="en-US" dirty="0"/>
              <a:t>PTP450i</a:t>
            </a:r>
            <a:endParaRPr lang="en-GB" dirty="0"/>
          </a:p>
          <a:p>
            <a:pPr marL="0" lvl="1">
              <a:lnSpc>
                <a:spcPct val="110000"/>
              </a:lnSpc>
              <a:spcBef>
                <a:spcPts val="0"/>
              </a:spcBef>
              <a:spcAft>
                <a:spcPts val="600"/>
              </a:spcAft>
            </a:pPr>
            <a:endParaRPr lang="ru-RU" dirty="0"/>
          </a:p>
          <a:p>
            <a:pPr marL="0" lvl="1">
              <a:lnSpc>
                <a:spcPct val="110000"/>
              </a:lnSpc>
              <a:spcBef>
                <a:spcPts val="0"/>
              </a:spcBef>
              <a:spcAft>
                <a:spcPts val="600"/>
              </a:spcAft>
            </a:pPr>
            <a:endParaRPr lang="en-GB" dirty="0"/>
          </a:p>
          <a:p>
            <a:pPr marL="0" indent="0">
              <a:lnSpc>
                <a:spcPct val="110000"/>
              </a:lnSpc>
              <a:spcBef>
                <a:spcPts val="0"/>
              </a:spcBef>
              <a:spcAft>
                <a:spcPts val="600"/>
              </a:spcAft>
              <a:buNone/>
            </a:pPr>
            <a:r>
              <a:rPr lang="ru-RU" b="1" dirty="0"/>
              <a:t>Обновленный крепеж</a:t>
            </a:r>
            <a:endParaRPr lang="en-GB" b="1" dirty="0"/>
          </a:p>
          <a:p>
            <a:pPr marL="0" lvl="1">
              <a:lnSpc>
                <a:spcPct val="110000"/>
              </a:lnSpc>
              <a:spcBef>
                <a:spcPts val="0"/>
              </a:spcBef>
              <a:spcAft>
                <a:spcPts val="600"/>
              </a:spcAft>
            </a:pPr>
            <a:r>
              <a:rPr lang="ru-RU" dirty="0"/>
              <a:t>Надежный и прочный</a:t>
            </a:r>
            <a:endParaRPr lang="en-GB" dirty="0"/>
          </a:p>
          <a:p>
            <a:pPr marL="0" lvl="1">
              <a:lnSpc>
                <a:spcPct val="110000"/>
              </a:lnSpc>
              <a:spcBef>
                <a:spcPts val="0"/>
              </a:spcBef>
              <a:spcAft>
                <a:spcPts val="600"/>
              </a:spcAft>
            </a:pPr>
            <a:r>
              <a:rPr lang="ru-RU" dirty="0"/>
              <a:t>Вменяемая цена</a:t>
            </a:r>
            <a:endParaRPr lang="en-GB" dirty="0"/>
          </a:p>
          <a:p>
            <a:pPr marL="0" lvl="1">
              <a:lnSpc>
                <a:spcPct val="110000"/>
              </a:lnSpc>
              <a:spcBef>
                <a:spcPts val="0"/>
              </a:spcBef>
              <a:spcAft>
                <a:spcPts val="600"/>
              </a:spcAft>
            </a:pPr>
            <a:r>
              <a:rPr lang="ru-RU" dirty="0"/>
              <a:t>Сокращение затрат на монтаж</a:t>
            </a:r>
            <a:endParaRPr lang="en-GB"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77192" y="1776367"/>
            <a:ext cx="2219407" cy="235812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99899" y="1659869"/>
            <a:ext cx="530101" cy="2385450"/>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08752" y="1046285"/>
            <a:ext cx="2356284" cy="702752"/>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8354" y="1265776"/>
            <a:ext cx="2202066" cy="274320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0930" y="4741805"/>
            <a:ext cx="1702549" cy="1295400"/>
          </a:xfrm>
          <a:prstGeom prst="rect">
            <a:avLst/>
          </a:prstGeom>
        </p:spPr>
      </p:pic>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6104" y="4575309"/>
            <a:ext cx="2038845" cy="1435339"/>
          </a:xfrm>
          <a:prstGeom prst="rect">
            <a:avLst/>
          </a:prstGeom>
        </p:spPr>
      </p:pic>
    </p:spTree>
    <p:extLst>
      <p:ext uri="{BB962C8B-B14F-4D97-AF65-F5344CB8AC3E}">
        <p14:creationId xmlns:p14="http://schemas.microsoft.com/office/powerpoint/2010/main" val="327863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PMP/PTP 450i – </a:t>
            </a:r>
            <a:r>
              <a:rPr lang="ru-RU" dirty="0"/>
              <a:t>радио под внешнюю антенну</a:t>
            </a:r>
            <a:endParaRPr lang="en-GB" i="1" dirty="0"/>
          </a:p>
        </p:txBody>
      </p:sp>
      <p:sp>
        <p:nvSpPr>
          <p:cNvPr id="3" name="Content Placeholder 2"/>
          <p:cNvSpPr>
            <a:spLocks noGrp="1"/>
          </p:cNvSpPr>
          <p:nvPr>
            <p:ph sz="half" idx="1"/>
          </p:nvPr>
        </p:nvSpPr>
        <p:spPr>
          <a:xfrm>
            <a:off x="556248" y="1196519"/>
            <a:ext cx="7410574" cy="4525963"/>
          </a:xfrm>
        </p:spPr>
        <p:txBody>
          <a:bodyPr>
            <a:normAutofit/>
          </a:bodyPr>
          <a:lstStyle/>
          <a:p>
            <a:pPr marL="0" indent="0">
              <a:lnSpc>
                <a:spcPct val="110000"/>
              </a:lnSpc>
              <a:spcBef>
                <a:spcPts val="0"/>
              </a:spcBef>
              <a:spcAft>
                <a:spcPts val="600"/>
              </a:spcAft>
              <a:buNone/>
            </a:pPr>
            <a:r>
              <a:rPr lang="ru-RU" b="1" dirty="0"/>
              <a:t>Радио под внешнюю антенну (</a:t>
            </a:r>
            <a:r>
              <a:rPr lang="en-US" b="1" dirty="0" err="1"/>
              <a:t>Connectorized</a:t>
            </a:r>
            <a:r>
              <a:rPr lang="ru-RU" b="1" dirty="0"/>
              <a:t>)</a:t>
            </a:r>
            <a:endParaRPr lang="en-GB" b="1" dirty="0"/>
          </a:p>
          <a:p>
            <a:pPr marL="57150" lvl="1" indent="-342900">
              <a:lnSpc>
                <a:spcPct val="110000"/>
              </a:lnSpc>
              <a:spcBef>
                <a:spcPts val="0"/>
              </a:spcBef>
              <a:spcAft>
                <a:spcPts val="600"/>
              </a:spcAft>
              <a:buFont typeface="Arial" panose="020B0604020202020204" pitchFamily="34" charset="0"/>
              <a:buChar char="•"/>
            </a:pPr>
            <a:r>
              <a:rPr lang="ru-RU" dirty="0"/>
              <a:t>Точка доступа</a:t>
            </a:r>
            <a:endParaRPr lang="en-GB" dirty="0"/>
          </a:p>
          <a:p>
            <a:pPr marL="971550" lvl="4" indent="-285750">
              <a:lnSpc>
                <a:spcPct val="110000"/>
              </a:lnSpc>
              <a:spcBef>
                <a:spcPts val="0"/>
              </a:spcBef>
              <a:spcAft>
                <a:spcPts val="600"/>
              </a:spcAft>
              <a:buFont typeface="Courier New" panose="02070309020205020404" pitchFamily="49" charset="0"/>
              <a:buChar char="o"/>
            </a:pPr>
            <a:r>
              <a:rPr lang="ru-RU" dirty="0"/>
              <a:t>Совместимость с существующей секторной антенной</a:t>
            </a:r>
            <a:endParaRPr lang="en-GB" dirty="0"/>
          </a:p>
          <a:p>
            <a:pPr marL="971550" lvl="4" indent="-285750">
              <a:lnSpc>
                <a:spcPct val="110000"/>
              </a:lnSpc>
              <a:spcBef>
                <a:spcPts val="0"/>
              </a:spcBef>
              <a:spcAft>
                <a:spcPts val="600"/>
              </a:spcAft>
              <a:buFont typeface="Courier New" panose="02070309020205020404" pitchFamily="49" charset="0"/>
              <a:buChar char="o"/>
            </a:pPr>
            <a:r>
              <a:rPr lang="ru-RU" dirty="0"/>
              <a:t>Те же крепежные отверстия – можно заменить существующую точку доступа на новую с сохранением антенны</a:t>
            </a:r>
          </a:p>
          <a:p>
            <a:pPr marL="0" lvl="2">
              <a:lnSpc>
                <a:spcPct val="110000"/>
              </a:lnSpc>
              <a:spcBef>
                <a:spcPts val="0"/>
              </a:spcBef>
              <a:spcAft>
                <a:spcPts val="600"/>
              </a:spcAft>
            </a:pPr>
            <a:endParaRPr lang="en-GB" dirty="0"/>
          </a:p>
          <a:p>
            <a:pPr marL="342900" lvl="1" indent="-342900">
              <a:lnSpc>
                <a:spcPct val="110000"/>
              </a:lnSpc>
              <a:spcBef>
                <a:spcPts val="0"/>
              </a:spcBef>
              <a:spcAft>
                <a:spcPts val="600"/>
              </a:spcAft>
              <a:buFont typeface="Arial" panose="020B0604020202020204" pitchFamily="34" charset="0"/>
              <a:buChar char="•"/>
            </a:pPr>
            <a:r>
              <a:rPr lang="en-GB" dirty="0"/>
              <a:t>SM/BH </a:t>
            </a:r>
            <a:r>
              <a:rPr lang="ru-RU" dirty="0"/>
              <a:t>под внешнюю антенну</a:t>
            </a:r>
            <a:endParaRPr lang="en-GB" dirty="0"/>
          </a:p>
          <a:p>
            <a:pPr marL="971550" lvl="4" indent="-285750">
              <a:lnSpc>
                <a:spcPct val="110000"/>
              </a:lnSpc>
              <a:spcBef>
                <a:spcPts val="0"/>
              </a:spcBef>
              <a:spcAft>
                <a:spcPts val="600"/>
              </a:spcAft>
              <a:buFont typeface="Courier New" panose="02070309020205020404" pitchFamily="49" charset="0"/>
              <a:buChar char="o"/>
            </a:pPr>
            <a:r>
              <a:rPr lang="ru-RU" dirty="0"/>
              <a:t>Используйте любую антенну с двойной поляризацией для построения протяженных пролетов</a:t>
            </a:r>
            <a:endParaRPr lang="en-GB" dirty="0"/>
          </a:p>
          <a:p>
            <a:pPr marL="0" lvl="1">
              <a:lnSpc>
                <a:spcPct val="110000"/>
              </a:lnSpc>
              <a:spcBef>
                <a:spcPts val="0"/>
              </a:spcBef>
              <a:spcAft>
                <a:spcPts val="600"/>
              </a:spcAft>
            </a:pPr>
            <a:endParaRPr lang="en-GB"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3927" y="1196519"/>
            <a:ext cx="1165863" cy="249827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15127" y="1091663"/>
            <a:ext cx="1325363" cy="259048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54390" y="4387362"/>
            <a:ext cx="1454995" cy="1039282"/>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24927" y="3694797"/>
            <a:ext cx="783113" cy="2517150"/>
          </a:xfrm>
          <a:prstGeom prst="rect">
            <a:avLst/>
          </a:prstGeom>
        </p:spPr>
      </p:pic>
    </p:spTree>
    <p:extLst>
      <p:ext uri="{BB962C8B-B14F-4D97-AF65-F5344CB8AC3E}">
        <p14:creationId xmlns:p14="http://schemas.microsoft.com/office/powerpoint/2010/main" val="866762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Портфолио</a:t>
            </a:r>
            <a:endParaRPr lang="en-GB" dirty="0"/>
          </a:p>
        </p:txBody>
      </p:sp>
      <p:grpSp>
        <p:nvGrpSpPr>
          <p:cNvPr id="5" name="Group 4"/>
          <p:cNvGrpSpPr/>
          <p:nvPr/>
        </p:nvGrpSpPr>
        <p:grpSpPr>
          <a:xfrm>
            <a:off x="4993321" y="1358424"/>
            <a:ext cx="1818196" cy="3919246"/>
            <a:chOff x="3804601" y="1391675"/>
            <a:chExt cx="1818196" cy="3919246"/>
          </a:xfrm>
        </p:grpSpPr>
        <p:sp>
          <p:nvSpPr>
            <p:cNvPr id="6" name="Rectangle 5"/>
            <p:cNvSpPr/>
            <p:nvPr/>
          </p:nvSpPr>
          <p:spPr>
            <a:xfrm>
              <a:off x="3807765" y="3657952"/>
              <a:ext cx="1809516" cy="1652969"/>
            </a:xfrm>
            <a:prstGeom prst="rect">
              <a:avLst/>
            </a:prstGeom>
            <a:gradFill>
              <a:gsLst>
                <a:gs pos="0">
                  <a:schemeClr val="accent1">
                    <a:lumMod val="40000"/>
                    <a:lumOff val="60000"/>
                  </a:schemeClr>
                </a:gs>
                <a:gs pos="100000">
                  <a:schemeClr val="accent1">
                    <a:lumMod val="75000"/>
                  </a:schemeClr>
                </a:gs>
                <a:gs pos="100000">
                  <a:schemeClr val="accent1">
                    <a:lumMod val="60000"/>
                  </a:schemeClr>
                </a:gs>
              </a:gsLst>
              <a:lin ang="162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dirty="0">
                  <a:solidFill>
                    <a:prstClr val="white"/>
                  </a:solidFill>
                </a:rPr>
                <a:t>Mass Market PMP</a:t>
              </a:r>
              <a:r>
                <a:rPr lang="ru-RU" sz="1700" b="1" dirty="0">
                  <a:solidFill>
                    <a:prstClr val="white"/>
                  </a:solidFill>
                </a:rPr>
                <a:t>, </a:t>
              </a:r>
            </a:p>
            <a:p>
              <a:pPr algn="ctr"/>
              <a:r>
                <a:rPr lang="en-US" sz="1700" b="1" dirty="0">
                  <a:solidFill>
                    <a:prstClr val="white"/>
                  </a:solidFill>
                </a:rPr>
                <a:t>ePMP</a:t>
              </a:r>
              <a:endParaRPr lang="ru-RU" sz="1700" b="1" dirty="0">
                <a:solidFill>
                  <a:prstClr val="white"/>
                </a:solidFill>
              </a:endParaRPr>
            </a:p>
          </p:txBody>
        </p:sp>
        <p:pic>
          <p:nvPicPr>
            <p:cNvPr id="7" name="Picture 6"/>
            <p:cNvPicPr>
              <a:picLocks noChangeAspect="1"/>
            </p:cNvPicPr>
            <p:nvPr/>
          </p:nvPicPr>
          <p:blipFill rotWithShape="1">
            <a:blip r:embed="rId2"/>
            <a:srcRect l="9506" t="3492" r="11052" b="37348"/>
            <a:stretch/>
          </p:blipFill>
          <p:spPr>
            <a:xfrm>
              <a:off x="3804601" y="1391675"/>
              <a:ext cx="1818196" cy="2257611"/>
            </a:xfrm>
            <a:prstGeom prst="rect">
              <a:avLst/>
            </a:prstGeom>
          </p:spPr>
        </p:pic>
      </p:grpSp>
      <p:sp>
        <p:nvSpPr>
          <p:cNvPr id="8" name="Rectangle 7"/>
          <p:cNvSpPr/>
          <p:nvPr/>
        </p:nvSpPr>
        <p:spPr>
          <a:xfrm>
            <a:off x="1684120" y="5353904"/>
            <a:ext cx="881973" cy="738664"/>
          </a:xfrm>
          <a:prstGeom prst="rect">
            <a:avLst/>
          </a:prstGeom>
        </p:spPr>
        <p:txBody>
          <a:bodyPr wrap="none">
            <a:spAutoFit/>
          </a:bodyPr>
          <a:lstStyle/>
          <a:p>
            <a:pPr algn="ctr"/>
            <a:r>
              <a:rPr lang="en-US" sz="1400" b="1" dirty="0"/>
              <a:t>PTP450i</a:t>
            </a:r>
            <a:endParaRPr lang="ru-RU" sz="1400" b="1" dirty="0"/>
          </a:p>
          <a:p>
            <a:pPr algn="ctr"/>
            <a:r>
              <a:rPr lang="en-US" sz="1400" b="1" dirty="0"/>
              <a:t>PTP670</a:t>
            </a:r>
            <a:endParaRPr lang="ru-RU" sz="1400" b="1" dirty="0"/>
          </a:p>
          <a:p>
            <a:pPr algn="ctr"/>
            <a:r>
              <a:rPr lang="en-US" sz="1400" b="1" dirty="0"/>
              <a:t>PTP8</a:t>
            </a:r>
            <a:r>
              <a:rPr lang="ru-RU" sz="1400" b="1" dirty="0" err="1"/>
              <a:t>хх</a:t>
            </a:r>
            <a:endParaRPr lang="en-GB" sz="1400" b="1" dirty="0"/>
          </a:p>
        </p:txBody>
      </p:sp>
      <p:sp>
        <p:nvSpPr>
          <p:cNvPr id="9" name="Rectangle 8"/>
          <p:cNvSpPr/>
          <p:nvPr/>
        </p:nvSpPr>
        <p:spPr>
          <a:xfrm>
            <a:off x="3466864" y="5353904"/>
            <a:ext cx="1067921" cy="954107"/>
          </a:xfrm>
          <a:prstGeom prst="rect">
            <a:avLst/>
          </a:prstGeom>
        </p:spPr>
        <p:txBody>
          <a:bodyPr wrap="none">
            <a:spAutoFit/>
          </a:bodyPr>
          <a:lstStyle/>
          <a:p>
            <a:pPr algn="ctr"/>
            <a:r>
              <a:rPr lang="en-US" sz="1400" b="1" dirty="0"/>
              <a:t>PMP450</a:t>
            </a:r>
          </a:p>
          <a:p>
            <a:pPr algn="ctr"/>
            <a:r>
              <a:rPr lang="en-US" sz="1400" b="1" dirty="0"/>
              <a:t>PMP450i</a:t>
            </a:r>
            <a:endParaRPr lang="ru-RU" sz="1400" b="1" dirty="0"/>
          </a:p>
          <a:p>
            <a:pPr algn="ctr"/>
            <a:r>
              <a:rPr lang="en-US" sz="1400" b="1" dirty="0"/>
              <a:t>PMP450m</a:t>
            </a:r>
          </a:p>
          <a:p>
            <a:pPr algn="ctr"/>
            <a:r>
              <a:rPr lang="en-US" sz="1400" b="1" dirty="0"/>
              <a:t>(</a:t>
            </a:r>
            <a:r>
              <a:rPr lang="en-US" sz="1400" b="1" dirty="0" err="1"/>
              <a:t>cnMedusa</a:t>
            </a:r>
            <a:r>
              <a:rPr lang="en-US" sz="1400" b="1" dirty="0"/>
              <a:t>)</a:t>
            </a:r>
            <a:endParaRPr lang="en-GB" sz="1400" b="1" dirty="0"/>
          </a:p>
        </p:txBody>
      </p:sp>
      <p:sp>
        <p:nvSpPr>
          <p:cNvPr id="10" name="Rectangle 9"/>
          <p:cNvSpPr/>
          <p:nvPr/>
        </p:nvSpPr>
        <p:spPr>
          <a:xfrm>
            <a:off x="5401518" y="5352359"/>
            <a:ext cx="989373" cy="738664"/>
          </a:xfrm>
          <a:prstGeom prst="rect">
            <a:avLst/>
          </a:prstGeom>
        </p:spPr>
        <p:txBody>
          <a:bodyPr wrap="none">
            <a:spAutoFit/>
          </a:bodyPr>
          <a:lstStyle/>
          <a:p>
            <a:pPr algn="ctr"/>
            <a:r>
              <a:rPr lang="en-US" sz="1400" b="1" dirty="0"/>
              <a:t>ePMP1000</a:t>
            </a:r>
          </a:p>
          <a:p>
            <a:pPr algn="ctr"/>
            <a:r>
              <a:rPr lang="en-US" sz="1400" b="1" dirty="0"/>
              <a:t>ePMP2000</a:t>
            </a:r>
          </a:p>
          <a:p>
            <a:pPr algn="ctr"/>
            <a:endParaRPr lang="en-GB" sz="1400" b="1" dirty="0"/>
          </a:p>
        </p:txBody>
      </p:sp>
      <p:sp>
        <p:nvSpPr>
          <p:cNvPr id="11" name="Rectangle 10"/>
          <p:cNvSpPr/>
          <p:nvPr/>
        </p:nvSpPr>
        <p:spPr>
          <a:xfrm>
            <a:off x="7376323" y="5315145"/>
            <a:ext cx="612667" cy="954107"/>
          </a:xfrm>
          <a:prstGeom prst="rect">
            <a:avLst/>
          </a:prstGeom>
        </p:spPr>
        <p:txBody>
          <a:bodyPr wrap="none">
            <a:spAutoFit/>
          </a:bodyPr>
          <a:lstStyle/>
          <a:p>
            <a:pPr algn="ctr"/>
            <a:r>
              <a:rPr lang="en-US" sz="1400" b="1" dirty="0"/>
              <a:t>R2xx</a:t>
            </a:r>
          </a:p>
          <a:p>
            <a:pPr algn="ctr"/>
            <a:r>
              <a:rPr lang="en-US" sz="1400" b="1" dirty="0"/>
              <a:t>E4xx</a:t>
            </a:r>
          </a:p>
          <a:p>
            <a:pPr algn="ctr"/>
            <a:r>
              <a:rPr lang="en-US" sz="1400" b="1" dirty="0"/>
              <a:t>E5xx</a:t>
            </a:r>
          </a:p>
          <a:p>
            <a:pPr algn="ctr"/>
            <a:r>
              <a:rPr lang="en-US" sz="1400" b="1" dirty="0"/>
              <a:t>E600</a:t>
            </a:r>
            <a:endParaRPr lang="en-GB" sz="1400" b="1" dirty="0"/>
          </a:p>
        </p:txBody>
      </p:sp>
      <p:grpSp>
        <p:nvGrpSpPr>
          <p:cNvPr id="12" name="Group 11"/>
          <p:cNvGrpSpPr/>
          <p:nvPr/>
        </p:nvGrpSpPr>
        <p:grpSpPr>
          <a:xfrm>
            <a:off x="6818150" y="1366737"/>
            <a:ext cx="1719022" cy="3907906"/>
            <a:chOff x="5629430" y="1399988"/>
            <a:chExt cx="1719022" cy="3907906"/>
          </a:xfrm>
        </p:grpSpPr>
        <p:pic>
          <p:nvPicPr>
            <p:cNvPr id="13" name="Picture 12"/>
            <p:cNvPicPr>
              <a:picLocks noChangeAspect="1"/>
            </p:cNvPicPr>
            <p:nvPr/>
          </p:nvPicPr>
          <p:blipFill rotWithShape="1">
            <a:blip r:embed="rId3"/>
            <a:srcRect b="4365"/>
            <a:stretch/>
          </p:blipFill>
          <p:spPr>
            <a:xfrm>
              <a:off x="5639423" y="1399988"/>
              <a:ext cx="1709029" cy="2249298"/>
            </a:xfrm>
            <a:prstGeom prst="rect">
              <a:avLst/>
            </a:prstGeom>
          </p:spPr>
        </p:pic>
        <p:sp>
          <p:nvSpPr>
            <p:cNvPr id="14" name="Rectangle 13"/>
            <p:cNvSpPr/>
            <p:nvPr/>
          </p:nvSpPr>
          <p:spPr>
            <a:xfrm>
              <a:off x="5629430" y="3654925"/>
              <a:ext cx="1710709" cy="1652969"/>
            </a:xfrm>
            <a:prstGeom prst="rect">
              <a:avLst/>
            </a:prstGeom>
            <a:gradFill>
              <a:gsLst>
                <a:gs pos="0">
                  <a:schemeClr val="accent1">
                    <a:lumMod val="40000"/>
                    <a:lumOff val="60000"/>
                  </a:schemeClr>
                </a:gs>
                <a:gs pos="100000">
                  <a:schemeClr val="accent1">
                    <a:lumMod val="75000"/>
                  </a:schemeClr>
                </a:gs>
                <a:gs pos="100000">
                  <a:schemeClr val="accent1">
                    <a:lumMod val="60000"/>
                  </a:schemeClr>
                </a:gs>
              </a:gsLst>
              <a:lin ang="162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dirty="0">
                  <a:solidFill>
                    <a:prstClr val="white"/>
                  </a:solidFill>
                </a:rPr>
                <a:t>Wi-Fi</a:t>
              </a:r>
            </a:p>
            <a:p>
              <a:pPr algn="ctr"/>
              <a:r>
                <a:rPr lang="en-US" sz="1700" b="1" dirty="0" err="1">
                  <a:solidFill>
                    <a:prstClr val="white"/>
                  </a:solidFill>
                </a:rPr>
                <a:t>cnPilot</a:t>
              </a:r>
              <a:endParaRPr lang="en-US" sz="1700" b="1" dirty="0">
                <a:solidFill>
                  <a:prstClr val="white"/>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6910" y="1941182"/>
              <a:ext cx="1219202" cy="1123907"/>
            </a:xfrm>
            <a:prstGeom prst="rect">
              <a:avLst/>
            </a:prstGeom>
          </p:spPr>
        </p:pic>
      </p:grpSp>
      <p:grpSp>
        <p:nvGrpSpPr>
          <p:cNvPr id="16" name="Group 15"/>
          <p:cNvGrpSpPr/>
          <p:nvPr/>
        </p:nvGrpSpPr>
        <p:grpSpPr>
          <a:xfrm>
            <a:off x="1188721" y="1362155"/>
            <a:ext cx="1867988" cy="3923149"/>
            <a:chOff x="1" y="1395406"/>
            <a:chExt cx="1867988" cy="3923149"/>
          </a:xfrm>
        </p:grpSpPr>
        <p:pic>
          <p:nvPicPr>
            <p:cNvPr id="17" name="Picture 6" descr="https://fbcdn-sphotos-g-a.akamaihd.net/hphotos-ak-frc3/v/t1.0-9/227630_583308938362400_61914932_n.jpg?oh=f60ecaf0a577952ad5d5dc895ffe2115&amp;oe=5580BEE9&amp;__gda__=1434680362_95775aae86d27e7d2ae8bb6eb2a016a5"/>
            <p:cNvPicPr>
              <a:picLocks noChangeAspect="1" noChangeArrowheads="1"/>
            </p:cNvPicPr>
            <p:nvPr/>
          </p:nvPicPr>
          <p:blipFill rotWithShape="1">
            <a:blip r:embed="rId5">
              <a:extLst>
                <a:ext uri="{28A0092B-C50C-407E-A947-70E740481C1C}">
                  <a14:useLocalDpi xmlns:a14="http://schemas.microsoft.com/office/drawing/2010/main" val="0"/>
                </a:ext>
              </a:extLst>
            </a:blip>
            <a:srcRect l="3694" r="49867"/>
            <a:stretch/>
          </p:blipFill>
          <p:spPr bwMode="auto">
            <a:xfrm>
              <a:off x="8312" y="1395406"/>
              <a:ext cx="1859677" cy="225257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1" y="3656613"/>
              <a:ext cx="1863710" cy="1661942"/>
            </a:xfrm>
            <a:prstGeom prst="rect">
              <a:avLst/>
            </a:prstGeom>
            <a:gradFill flip="none" rotWithShape="1">
              <a:gsLst>
                <a:gs pos="0">
                  <a:schemeClr val="accent1">
                    <a:lumMod val="40000"/>
                    <a:lumOff val="60000"/>
                  </a:schemeClr>
                </a:gs>
                <a:gs pos="100000">
                  <a:schemeClr val="accent1">
                    <a:lumMod val="75000"/>
                  </a:schemeClr>
                </a:gs>
                <a:gs pos="100000">
                  <a:schemeClr val="accent1">
                    <a:lumMod val="60000"/>
                  </a:schemeClr>
                </a:gs>
              </a:gsLst>
              <a:lin ang="16200000" scaled="1"/>
              <a:tileRect/>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dirty="0">
                  <a:solidFill>
                    <a:prstClr val="white"/>
                  </a:solidFill>
                </a:rPr>
                <a:t>Point-to-Point</a:t>
              </a:r>
              <a:r>
                <a:rPr lang="ru-RU" sz="1700" b="1" dirty="0">
                  <a:solidFill>
                    <a:prstClr val="white"/>
                  </a:solidFill>
                </a:rPr>
                <a:t>, </a:t>
              </a:r>
            </a:p>
            <a:p>
              <a:pPr algn="ctr"/>
              <a:r>
                <a:rPr lang="en-US" sz="1700" b="1" dirty="0">
                  <a:solidFill>
                    <a:prstClr val="white"/>
                  </a:solidFill>
                </a:rPr>
                <a:t>PTP</a:t>
              </a:r>
              <a:endParaRPr lang="ru-RU" sz="1600" dirty="0">
                <a:solidFill>
                  <a:schemeClr val="accent5">
                    <a:lumMod val="75000"/>
                  </a:schemeClr>
                </a:solidFill>
              </a:endParaRPr>
            </a:p>
          </p:txBody>
        </p:sp>
      </p:grpSp>
      <p:grpSp>
        <p:nvGrpSpPr>
          <p:cNvPr id="19" name="Group 18"/>
          <p:cNvGrpSpPr/>
          <p:nvPr/>
        </p:nvGrpSpPr>
        <p:grpSpPr>
          <a:xfrm>
            <a:off x="3059062" y="1362156"/>
            <a:ext cx="1930792" cy="3924619"/>
            <a:chOff x="1870342" y="1395407"/>
            <a:chExt cx="1930792" cy="3924619"/>
          </a:xfrm>
        </p:grpSpPr>
        <p:pic>
          <p:nvPicPr>
            <p:cNvPr id="20" name="Picture 4" descr="https://fbcdn-sphotos-b-a.akamaihd.net/hphotos-ak-xpf1/v/t1.0-9/1920150_831339026892722_247139373_n.jpg?oh=2db826d7f17580cd4ef2e9cf7e849844&amp;oe=558904E0&amp;__gda__=1433996969_a0b4e3583cdf379bb6edb473e301328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2500"/>
            <a:stretch/>
          </p:blipFill>
          <p:spPr bwMode="auto">
            <a:xfrm>
              <a:off x="1870343" y="1395407"/>
              <a:ext cx="1930791" cy="22525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1" name="Rectangle 20"/>
            <p:cNvSpPr/>
            <p:nvPr/>
          </p:nvSpPr>
          <p:spPr>
            <a:xfrm>
              <a:off x="1870342" y="3658084"/>
              <a:ext cx="1930791" cy="1661942"/>
            </a:xfrm>
            <a:prstGeom prst="rect">
              <a:avLst/>
            </a:prstGeom>
            <a:gradFill>
              <a:gsLst>
                <a:gs pos="0">
                  <a:schemeClr val="accent1">
                    <a:lumMod val="40000"/>
                    <a:lumOff val="60000"/>
                  </a:schemeClr>
                </a:gs>
                <a:gs pos="100000">
                  <a:schemeClr val="accent1">
                    <a:lumMod val="75000"/>
                  </a:schemeClr>
                </a:gs>
                <a:gs pos="100000">
                  <a:schemeClr val="accent1">
                    <a:lumMod val="60000"/>
                  </a:schemeClr>
                </a:gs>
              </a:gsLst>
              <a:lin ang="162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dirty="0">
                  <a:solidFill>
                    <a:prstClr val="white"/>
                  </a:solidFill>
                </a:rPr>
                <a:t>Point-to-Multipoint</a:t>
              </a:r>
              <a:r>
                <a:rPr lang="ru-RU" sz="1700" b="1" dirty="0">
                  <a:solidFill>
                    <a:prstClr val="white"/>
                  </a:solidFill>
                </a:rPr>
                <a:t>,</a:t>
              </a:r>
              <a:r>
                <a:rPr lang="en-US" sz="1700" b="1" dirty="0">
                  <a:solidFill>
                    <a:prstClr val="white"/>
                  </a:solidFill>
                </a:rPr>
                <a:t> </a:t>
              </a:r>
              <a:endParaRPr lang="ru-RU" sz="1700" b="1" dirty="0">
                <a:solidFill>
                  <a:prstClr val="white"/>
                </a:solidFill>
              </a:endParaRPr>
            </a:p>
            <a:p>
              <a:pPr algn="ctr"/>
              <a:r>
                <a:rPr lang="en-US" sz="1700" b="1" dirty="0">
                  <a:solidFill>
                    <a:prstClr val="white"/>
                  </a:solidFill>
                </a:rPr>
                <a:t>PMP</a:t>
              </a:r>
              <a:endParaRPr lang="ru-RU" sz="1700" b="1" dirty="0">
                <a:solidFill>
                  <a:prstClr val="white"/>
                </a:solidFill>
              </a:endParaRPr>
            </a:p>
            <a:p>
              <a:pPr algn="ctr"/>
              <a:endParaRPr lang="en-US" sz="500" b="1" dirty="0">
                <a:solidFill>
                  <a:prstClr val="white"/>
                </a:solidFill>
              </a:endParaRPr>
            </a:p>
          </p:txBody>
        </p:sp>
      </p:grpSp>
      <p:grpSp>
        <p:nvGrpSpPr>
          <p:cNvPr id="22" name="Group 21"/>
          <p:cNvGrpSpPr/>
          <p:nvPr/>
        </p:nvGrpSpPr>
        <p:grpSpPr>
          <a:xfrm>
            <a:off x="8545759" y="1361984"/>
            <a:ext cx="1805918" cy="3924791"/>
            <a:chOff x="7357039" y="1395235"/>
            <a:chExt cx="1805918" cy="3924791"/>
          </a:xfrm>
        </p:grpSpPr>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a14:imgEffect>
                    </a14:imgLayer>
                  </a14:imgProps>
                </a:ext>
              </a:extLst>
            </a:blip>
            <a:srcRect b="19823"/>
            <a:stretch/>
          </p:blipFill>
          <p:spPr>
            <a:xfrm>
              <a:off x="7365352" y="1395235"/>
              <a:ext cx="1797605" cy="2252749"/>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8558" y="2149463"/>
              <a:ext cx="1414566" cy="1414566"/>
            </a:xfrm>
            <a:prstGeom prst="rect">
              <a:avLst/>
            </a:prstGeom>
            <a:effectLst>
              <a:glow>
                <a:schemeClr val="bg1"/>
              </a:glow>
            </a:effectLst>
          </p:spPr>
        </p:pic>
        <p:sp>
          <p:nvSpPr>
            <p:cNvPr id="25" name="Rectangle 24"/>
            <p:cNvSpPr/>
            <p:nvPr/>
          </p:nvSpPr>
          <p:spPr>
            <a:xfrm>
              <a:off x="7357039" y="3658084"/>
              <a:ext cx="1786961" cy="1661942"/>
            </a:xfrm>
            <a:prstGeom prst="rect">
              <a:avLst/>
            </a:prstGeom>
            <a:gradFill>
              <a:gsLst>
                <a:gs pos="0">
                  <a:schemeClr val="accent1">
                    <a:lumMod val="40000"/>
                    <a:lumOff val="60000"/>
                  </a:schemeClr>
                </a:gs>
                <a:gs pos="100000">
                  <a:schemeClr val="accent1">
                    <a:lumMod val="75000"/>
                  </a:schemeClr>
                </a:gs>
                <a:gs pos="100000">
                  <a:schemeClr val="accent1">
                    <a:lumMod val="60000"/>
                  </a:schemeClr>
                </a:gs>
              </a:gsLst>
              <a:lin ang="162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dirty="0">
                  <a:solidFill>
                    <a:prstClr val="white"/>
                  </a:solidFill>
                </a:rPr>
                <a:t>Industrial </a:t>
              </a:r>
              <a:r>
                <a:rPr lang="en-US" sz="1700" b="1" dirty="0" err="1">
                  <a:solidFill>
                    <a:prstClr val="white"/>
                  </a:solidFill>
                </a:rPr>
                <a:t>IoT</a:t>
              </a:r>
              <a:r>
                <a:rPr lang="en-US" sz="1700" b="1" dirty="0">
                  <a:solidFill>
                    <a:prstClr val="white"/>
                  </a:solidFill>
                </a:rPr>
                <a:t>, </a:t>
              </a:r>
              <a:r>
                <a:rPr lang="en-US" sz="1700" b="1" dirty="0" err="1">
                  <a:solidFill>
                    <a:prstClr val="white"/>
                  </a:solidFill>
                </a:rPr>
                <a:t>cnReach</a:t>
              </a:r>
              <a:r>
                <a:rPr lang="ru-RU" sz="1600" dirty="0">
                  <a:solidFill>
                    <a:schemeClr val="accent5">
                      <a:lumMod val="75000"/>
                    </a:schemeClr>
                  </a:solidFill>
                </a:rPr>
                <a:t> </a:t>
              </a:r>
              <a:endParaRPr lang="en-US" sz="1600" dirty="0">
                <a:solidFill>
                  <a:schemeClr val="accent5">
                    <a:lumMod val="75000"/>
                  </a:schemeClr>
                </a:solidFill>
              </a:endParaRPr>
            </a:p>
          </p:txBody>
        </p:sp>
      </p:grpSp>
      <p:sp>
        <p:nvSpPr>
          <p:cNvPr id="26" name="Rectangle 25"/>
          <p:cNvSpPr/>
          <p:nvPr/>
        </p:nvSpPr>
        <p:spPr>
          <a:xfrm>
            <a:off x="9164173" y="5359037"/>
            <a:ext cx="577402" cy="307777"/>
          </a:xfrm>
          <a:prstGeom prst="rect">
            <a:avLst/>
          </a:prstGeom>
        </p:spPr>
        <p:txBody>
          <a:bodyPr wrap="none">
            <a:spAutoFit/>
          </a:bodyPr>
          <a:lstStyle/>
          <a:p>
            <a:pPr algn="ctr"/>
            <a:r>
              <a:rPr lang="en-US" sz="1400" b="1" dirty="0"/>
              <a:t>N500</a:t>
            </a:r>
            <a:endParaRPr lang="en-GB" sz="1400" b="1" dirty="0"/>
          </a:p>
        </p:txBody>
      </p:sp>
      <p:grpSp>
        <p:nvGrpSpPr>
          <p:cNvPr id="27" name="Group 26"/>
          <p:cNvGrpSpPr/>
          <p:nvPr/>
        </p:nvGrpSpPr>
        <p:grpSpPr>
          <a:xfrm>
            <a:off x="2683266" y="2091273"/>
            <a:ext cx="6229819" cy="776174"/>
            <a:chOff x="1494546" y="2124524"/>
            <a:chExt cx="6229819" cy="776174"/>
          </a:xfrm>
        </p:grpSpPr>
        <p:sp>
          <p:nvSpPr>
            <p:cNvPr id="28" name="Plus 27"/>
            <p:cNvSpPr/>
            <p:nvPr/>
          </p:nvSpPr>
          <p:spPr bwMode="auto">
            <a:xfrm>
              <a:off x="1494546" y="2124524"/>
              <a:ext cx="748127" cy="726296"/>
            </a:xfrm>
            <a:prstGeom prst="mathPlus">
              <a:avLst/>
            </a:prstGeom>
            <a:solidFill>
              <a:srgbClr val="0070C0"/>
            </a:solidFill>
            <a:ln w="9525">
              <a:solidFill>
                <a:schemeClr val="bg1"/>
              </a:solidFill>
              <a:miter lim="800000"/>
              <a:headEnd/>
              <a:tailEnd/>
            </a:ln>
            <a:effectLst/>
          </p:spPr>
          <p:txBody>
            <a:bodyPr rot="10800000" rtlCol="0" anchor="ctr">
              <a:sp3d/>
            </a:bodyPr>
            <a:lstStyle/>
            <a:p>
              <a:pPr marL="85725" indent="-85725" algn="ctr">
                <a:buFont typeface="Arial" pitchFamily="34" charset="0"/>
                <a:buChar char="•"/>
              </a:pPr>
              <a:endParaRPr lang="en-US" sz="1400" b="1" dirty="0">
                <a:solidFill>
                  <a:prstClr val="white"/>
                </a:solidFill>
              </a:endParaRPr>
            </a:p>
          </p:txBody>
        </p:sp>
        <p:sp>
          <p:nvSpPr>
            <p:cNvPr id="29" name="Plus 28"/>
            <p:cNvSpPr/>
            <p:nvPr/>
          </p:nvSpPr>
          <p:spPr bwMode="auto">
            <a:xfrm>
              <a:off x="3427070" y="2124524"/>
              <a:ext cx="748127" cy="726296"/>
            </a:xfrm>
            <a:prstGeom prst="mathPlus">
              <a:avLst/>
            </a:prstGeom>
            <a:solidFill>
              <a:srgbClr val="0070C0"/>
            </a:solidFill>
            <a:ln w="9525">
              <a:solidFill>
                <a:schemeClr val="bg1"/>
              </a:solidFill>
              <a:miter lim="800000"/>
              <a:headEnd/>
              <a:tailEnd/>
            </a:ln>
            <a:effectLst/>
          </p:spPr>
          <p:txBody>
            <a:bodyPr rot="10800000" rtlCol="0" anchor="ctr">
              <a:sp3d/>
            </a:bodyPr>
            <a:lstStyle/>
            <a:p>
              <a:pPr marL="85725" indent="-85725" algn="ctr">
                <a:buFont typeface="Arial" pitchFamily="34" charset="0"/>
                <a:buChar char="•"/>
              </a:pPr>
              <a:endParaRPr lang="en-US" sz="1400" b="1" dirty="0">
                <a:solidFill>
                  <a:prstClr val="white"/>
                </a:solidFill>
              </a:endParaRPr>
            </a:p>
          </p:txBody>
        </p:sp>
        <p:sp>
          <p:nvSpPr>
            <p:cNvPr id="30" name="Plus 29"/>
            <p:cNvSpPr/>
            <p:nvPr/>
          </p:nvSpPr>
          <p:spPr bwMode="auto">
            <a:xfrm>
              <a:off x="5243218" y="2149463"/>
              <a:ext cx="748127" cy="726296"/>
            </a:xfrm>
            <a:prstGeom prst="mathPlus">
              <a:avLst/>
            </a:prstGeom>
            <a:solidFill>
              <a:srgbClr val="0070C0"/>
            </a:solidFill>
            <a:ln w="9525">
              <a:solidFill>
                <a:schemeClr val="bg1"/>
              </a:solidFill>
              <a:miter lim="800000"/>
              <a:headEnd/>
              <a:tailEnd/>
            </a:ln>
            <a:effectLst/>
          </p:spPr>
          <p:txBody>
            <a:bodyPr rot="10800000" rtlCol="0" anchor="ctr">
              <a:sp3d/>
            </a:bodyPr>
            <a:lstStyle/>
            <a:p>
              <a:pPr marL="85725" indent="-85725" algn="ctr">
                <a:buFont typeface="Arial" pitchFamily="34" charset="0"/>
                <a:buChar char="•"/>
              </a:pPr>
              <a:endParaRPr lang="en-US" sz="1400" b="1" dirty="0">
                <a:solidFill>
                  <a:prstClr val="white"/>
                </a:solidFill>
              </a:endParaRPr>
            </a:p>
          </p:txBody>
        </p:sp>
        <p:sp>
          <p:nvSpPr>
            <p:cNvPr id="31" name="Plus 30"/>
            <p:cNvSpPr/>
            <p:nvPr/>
          </p:nvSpPr>
          <p:spPr bwMode="auto">
            <a:xfrm>
              <a:off x="6976238" y="2174402"/>
              <a:ext cx="748127" cy="726296"/>
            </a:xfrm>
            <a:prstGeom prst="mathPlus">
              <a:avLst/>
            </a:prstGeom>
            <a:solidFill>
              <a:srgbClr val="0070C0"/>
            </a:solidFill>
            <a:ln w="9525">
              <a:solidFill>
                <a:schemeClr val="bg1"/>
              </a:solidFill>
              <a:miter lim="800000"/>
              <a:headEnd/>
              <a:tailEnd/>
            </a:ln>
            <a:effectLst/>
          </p:spPr>
          <p:txBody>
            <a:bodyPr rot="10800000" rtlCol="0" anchor="ctr">
              <a:sp3d/>
            </a:bodyPr>
            <a:lstStyle/>
            <a:p>
              <a:pPr marL="85725" indent="-85725" algn="ctr">
                <a:buFont typeface="Arial" pitchFamily="34" charset="0"/>
                <a:buChar char="•"/>
              </a:pPr>
              <a:endParaRPr lang="en-US" sz="1400" b="1" dirty="0">
                <a:solidFill>
                  <a:prstClr val="white"/>
                </a:solidFill>
              </a:endParaRPr>
            </a:p>
          </p:txBody>
        </p:sp>
      </p:grpSp>
    </p:spTree>
    <p:extLst>
      <p:ext uri="{BB962C8B-B14F-4D97-AF65-F5344CB8AC3E}">
        <p14:creationId xmlns:p14="http://schemas.microsoft.com/office/powerpoint/2010/main" val="24773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3000"/>
                            </p:stCondLst>
                            <p:childTnLst>
                              <p:par>
                                <p:cTn id="34" presetID="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par>
                          <p:cTn id="36" fill="hold">
                            <p:stCondLst>
                              <p:cond delay="300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par>
                          <p:cTn id="39" fill="hold">
                            <p:stCondLst>
                              <p:cond delay="3000"/>
                            </p:stCondLst>
                            <p:childTnLst>
                              <p:par>
                                <p:cTn id="40" presetID="1"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par>
                          <p:cTn id="45" fill="hold">
                            <p:stCondLst>
                              <p:cond delay="3000"/>
                            </p:stCondLst>
                            <p:childTnLst>
                              <p:par>
                                <p:cTn id="46" presetID="1"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PMP450b </a:t>
            </a:r>
            <a:r>
              <a:rPr lang="en-GB" dirty="0"/>
              <a:t>– </a:t>
            </a:r>
            <a:r>
              <a:rPr lang="en-US" dirty="0"/>
              <a:t>low-cost</a:t>
            </a:r>
            <a:r>
              <a:rPr lang="ru-RU" dirty="0"/>
              <a:t> промышленного класса</a:t>
            </a:r>
            <a:endParaRPr lang="en-GB" dirty="0"/>
          </a:p>
        </p:txBody>
      </p:sp>
      <p:pic>
        <p:nvPicPr>
          <p:cNvPr id="5" name="Picture 4"/>
          <p:cNvPicPr>
            <a:picLocks noChangeAspect="1"/>
          </p:cNvPicPr>
          <p:nvPr/>
        </p:nvPicPr>
        <p:blipFill>
          <a:blip r:embed="rId2"/>
          <a:stretch>
            <a:fillRect/>
          </a:stretch>
        </p:blipFill>
        <p:spPr>
          <a:xfrm>
            <a:off x="7869035" y="1037492"/>
            <a:ext cx="3079464" cy="5205045"/>
          </a:xfrm>
          <a:prstGeom prst="rect">
            <a:avLst/>
          </a:prstGeom>
        </p:spPr>
      </p:pic>
      <p:sp>
        <p:nvSpPr>
          <p:cNvPr id="6" name="Content Placeholder 2"/>
          <p:cNvSpPr>
            <a:spLocks noGrp="1"/>
          </p:cNvSpPr>
          <p:nvPr>
            <p:ph sz="half" idx="1"/>
          </p:nvPr>
        </p:nvSpPr>
        <p:spPr>
          <a:xfrm>
            <a:off x="606556" y="1193737"/>
            <a:ext cx="5442838" cy="5125002"/>
          </a:xfrm>
        </p:spPr>
        <p:txBody>
          <a:bodyPr>
            <a:noAutofit/>
          </a:bodyPr>
          <a:lstStyle/>
          <a:p>
            <a:pPr marL="285750">
              <a:lnSpc>
                <a:spcPct val="120000"/>
              </a:lnSpc>
              <a:spcBef>
                <a:spcPts val="0"/>
              </a:spcBef>
            </a:pPr>
            <a:r>
              <a:rPr lang="ru-RU" sz="1600" b="1" dirty="0"/>
              <a:t>Встроенная антенна </a:t>
            </a:r>
            <a:r>
              <a:rPr lang="en-GB" sz="1600" b="1" dirty="0"/>
              <a:t>1</a:t>
            </a:r>
            <a:r>
              <a:rPr lang="ru-RU" sz="1600" b="1" dirty="0"/>
              <a:t>7</a:t>
            </a:r>
            <a:r>
              <a:rPr lang="en-GB" sz="1600" b="1" dirty="0"/>
              <a:t> </a:t>
            </a:r>
            <a:r>
              <a:rPr lang="en-GB" sz="1600" b="1" dirty="0" err="1"/>
              <a:t>dBi</a:t>
            </a:r>
            <a:endParaRPr lang="en-GB" sz="1600" b="1" dirty="0"/>
          </a:p>
          <a:p>
            <a:pPr marL="285750">
              <a:lnSpc>
                <a:spcPct val="120000"/>
              </a:lnSpc>
              <a:spcBef>
                <a:spcPts val="0"/>
              </a:spcBef>
            </a:pPr>
            <a:endParaRPr lang="en-US" sz="1600" b="1" dirty="0"/>
          </a:p>
          <a:p>
            <a:pPr marL="285750">
              <a:lnSpc>
                <a:spcPct val="120000"/>
              </a:lnSpc>
              <a:spcBef>
                <a:spcPts val="0"/>
              </a:spcBef>
            </a:pPr>
            <a:r>
              <a:rPr lang="ru-RU" sz="1600" b="1" dirty="0"/>
              <a:t>Маленький и легкий</a:t>
            </a:r>
            <a:endParaRPr lang="en-US" sz="1600" b="1" dirty="0"/>
          </a:p>
          <a:p>
            <a:pPr marL="685800" lvl="1">
              <a:lnSpc>
                <a:spcPct val="120000"/>
              </a:lnSpc>
              <a:spcBef>
                <a:spcPts val="0"/>
              </a:spcBef>
            </a:pPr>
            <a:r>
              <a:rPr lang="en-US" sz="1400" dirty="0"/>
              <a:t>12.5 x 25 x 12 </a:t>
            </a:r>
            <a:r>
              <a:rPr lang="ru-RU" sz="1400" dirty="0"/>
              <a:t>см</a:t>
            </a:r>
            <a:endParaRPr lang="en-US" sz="1400" dirty="0"/>
          </a:p>
          <a:p>
            <a:pPr marL="685800" lvl="1">
              <a:lnSpc>
                <a:spcPct val="120000"/>
              </a:lnSpc>
              <a:spcBef>
                <a:spcPts val="0"/>
              </a:spcBef>
            </a:pPr>
            <a:r>
              <a:rPr lang="en-US" sz="1400" dirty="0"/>
              <a:t>0.5 </a:t>
            </a:r>
            <a:r>
              <a:rPr lang="ru-RU" sz="1400" dirty="0"/>
              <a:t>кг</a:t>
            </a:r>
            <a:endParaRPr lang="en-US" sz="1400" dirty="0"/>
          </a:p>
          <a:p>
            <a:pPr marL="685800" lvl="1">
              <a:lnSpc>
                <a:spcPct val="120000"/>
              </a:lnSpc>
              <a:spcBef>
                <a:spcPts val="0"/>
              </a:spcBef>
            </a:pPr>
            <a:endParaRPr lang="en-US" sz="1400" dirty="0"/>
          </a:p>
          <a:p>
            <a:pPr marL="285750">
              <a:lnSpc>
                <a:spcPct val="120000"/>
              </a:lnSpc>
              <a:spcBef>
                <a:spcPts val="0"/>
              </a:spcBef>
            </a:pPr>
            <a:r>
              <a:rPr lang="ru-RU" sz="1600" b="1" dirty="0"/>
              <a:t>Арихтектура </a:t>
            </a:r>
            <a:r>
              <a:rPr lang="en-GB" sz="1600" b="1" dirty="0"/>
              <a:t>FPGA / </a:t>
            </a:r>
            <a:r>
              <a:rPr lang="en-GB" sz="1600" b="1" dirty="0" err="1"/>
              <a:t>SoC</a:t>
            </a:r>
            <a:r>
              <a:rPr lang="en-GB" sz="1600" b="1" dirty="0"/>
              <a:t> </a:t>
            </a:r>
          </a:p>
          <a:p>
            <a:pPr marL="685800" lvl="1">
              <a:lnSpc>
                <a:spcPct val="120000"/>
              </a:lnSpc>
              <a:spcBef>
                <a:spcPts val="0"/>
              </a:spcBef>
            </a:pPr>
            <a:r>
              <a:rPr lang="ru-RU" sz="1400" dirty="0"/>
              <a:t>Процессор нового поколения, улучшенная производительность </a:t>
            </a:r>
            <a:endParaRPr lang="en-GB" sz="1400" b="1" dirty="0"/>
          </a:p>
          <a:p>
            <a:pPr marL="685800" lvl="1">
              <a:lnSpc>
                <a:spcPct val="120000"/>
              </a:lnSpc>
              <a:spcBef>
                <a:spcPts val="0"/>
              </a:spcBef>
            </a:pPr>
            <a:r>
              <a:rPr lang="ru-RU" sz="1400" b="1" dirty="0"/>
              <a:t>Широкая полоса частот </a:t>
            </a:r>
            <a:r>
              <a:rPr lang="en-GB" sz="1400" b="1" dirty="0"/>
              <a:t>(4.9 – 5.925 </a:t>
            </a:r>
            <a:r>
              <a:rPr lang="ru-RU" sz="1400" b="1" dirty="0"/>
              <a:t>ГГц</a:t>
            </a:r>
            <a:r>
              <a:rPr lang="en-GB" sz="1400" b="1" dirty="0"/>
              <a:t>)</a:t>
            </a:r>
          </a:p>
          <a:p>
            <a:pPr marL="685800" lvl="1">
              <a:lnSpc>
                <a:spcPct val="120000"/>
              </a:lnSpc>
              <a:spcBef>
                <a:spcPts val="0"/>
              </a:spcBef>
            </a:pPr>
            <a:endParaRPr lang="en-GB" sz="1400" b="1" dirty="0"/>
          </a:p>
          <a:p>
            <a:pPr marL="285750" lvl="0" indent="-285750">
              <a:lnSpc>
                <a:spcPct val="120000"/>
              </a:lnSpc>
              <a:spcBef>
                <a:spcPts val="0"/>
              </a:spcBef>
            </a:pPr>
            <a:r>
              <a:rPr lang="ru-RU" sz="1600" b="1" dirty="0"/>
              <a:t>Интерфейсы</a:t>
            </a:r>
            <a:endParaRPr lang="en-GB" sz="1600" b="1" dirty="0"/>
          </a:p>
          <a:p>
            <a:pPr marL="685800" lvl="1">
              <a:lnSpc>
                <a:spcPct val="120000"/>
              </a:lnSpc>
              <a:spcBef>
                <a:spcPts val="0"/>
              </a:spcBef>
            </a:pPr>
            <a:r>
              <a:rPr lang="en-GB" sz="1400" b="1" dirty="0"/>
              <a:t>Gigabit</a:t>
            </a:r>
            <a:r>
              <a:rPr lang="en-GB" sz="1400" dirty="0"/>
              <a:t> Ethernet </a:t>
            </a:r>
            <a:r>
              <a:rPr lang="ru-RU" sz="1400" dirty="0"/>
              <a:t>порт</a:t>
            </a:r>
            <a:endParaRPr lang="en-GB" sz="1400" dirty="0"/>
          </a:p>
          <a:p>
            <a:pPr marL="685800" lvl="1">
              <a:lnSpc>
                <a:spcPct val="120000"/>
              </a:lnSpc>
              <a:spcBef>
                <a:spcPts val="0"/>
              </a:spcBef>
            </a:pPr>
            <a:r>
              <a:rPr lang="ru-RU" sz="1400" dirty="0"/>
              <a:t>Аудио-джек для юстировки</a:t>
            </a:r>
            <a:endParaRPr lang="en-GB" sz="1400" dirty="0"/>
          </a:p>
          <a:p>
            <a:pPr marL="685800" lvl="1">
              <a:lnSpc>
                <a:spcPct val="120000"/>
              </a:lnSpc>
              <a:spcBef>
                <a:spcPts val="0"/>
              </a:spcBef>
            </a:pPr>
            <a:endParaRPr lang="en-GB" sz="1400" dirty="0"/>
          </a:p>
          <a:p>
            <a:pPr marL="285750">
              <a:lnSpc>
                <a:spcPct val="120000"/>
              </a:lnSpc>
              <a:spcBef>
                <a:spcPts val="0"/>
              </a:spcBef>
            </a:pPr>
            <a:r>
              <a:rPr lang="ru-RU" sz="1600" b="1" dirty="0"/>
              <a:t>Блок питания </a:t>
            </a:r>
            <a:r>
              <a:rPr lang="en-GB" sz="1600" b="1" dirty="0"/>
              <a:t>30 </a:t>
            </a:r>
            <a:r>
              <a:rPr lang="ru-RU" sz="1600" b="1" dirty="0"/>
              <a:t>В</a:t>
            </a:r>
            <a:endParaRPr lang="en-GB" sz="1600" b="1" dirty="0"/>
          </a:p>
          <a:p>
            <a:pPr marL="685800" lvl="1">
              <a:lnSpc>
                <a:spcPct val="120000"/>
              </a:lnSpc>
              <a:spcBef>
                <a:spcPts val="0"/>
              </a:spcBef>
            </a:pPr>
            <a:r>
              <a:rPr lang="ru-RU" sz="1400" dirty="0"/>
              <a:t>Тот же блок питания, как для текущих </a:t>
            </a:r>
            <a:r>
              <a:rPr lang="en-GB" sz="1400" dirty="0"/>
              <a:t>450 SM</a:t>
            </a:r>
          </a:p>
          <a:p>
            <a:pPr marL="685800" lvl="1">
              <a:lnSpc>
                <a:spcPct val="120000"/>
              </a:lnSpc>
              <a:spcBef>
                <a:spcPts val="0"/>
              </a:spcBef>
            </a:pPr>
            <a:r>
              <a:rPr lang="ru-RU" sz="1400" dirty="0"/>
              <a:t>Любая полярность</a:t>
            </a:r>
            <a:endParaRPr lang="en-GB" sz="1400" dirty="0"/>
          </a:p>
          <a:p>
            <a:pPr marL="685800" lvl="1">
              <a:lnSpc>
                <a:spcPct val="120000"/>
              </a:lnSpc>
              <a:spcBef>
                <a:spcPts val="0"/>
              </a:spcBef>
            </a:pPr>
            <a:endParaRPr lang="en-GB" sz="1400" dirty="0"/>
          </a:p>
        </p:txBody>
      </p:sp>
    </p:spTree>
    <p:extLst>
      <p:ext uri="{BB962C8B-B14F-4D97-AF65-F5344CB8AC3E}">
        <p14:creationId xmlns:p14="http://schemas.microsoft.com/office/powerpoint/2010/main" val="388236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Защищенность</a:t>
            </a:r>
            <a:endParaRPr lang="en-US" cap="none"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73396" y="1301261"/>
            <a:ext cx="1295400" cy="2472578"/>
          </a:xfr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968996" y="1264975"/>
            <a:ext cx="2202066" cy="274320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16652"/>
          <a:stretch/>
        </p:blipFill>
        <p:spPr>
          <a:xfrm>
            <a:off x="1768597" y="3538017"/>
            <a:ext cx="1906999" cy="3164699"/>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8996" y="4250158"/>
            <a:ext cx="914400" cy="1959427"/>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59596" y="4196861"/>
            <a:ext cx="990600" cy="1936172"/>
          </a:xfrm>
          <a:prstGeom prst="rect">
            <a:avLst/>
          </a:prstGeom>
        </p:spPr>
      </p:pic>
      <p:sp>
        <p:nvSpPr>
          <p:cNvPr id="12" name="Right Arrow 11"/>
          <p:cNvSpPr/>
          <p:nvPr/>
        </p:nvSpPr>
        <p:spPr>
          <a:xfrm>
            <a:off x="3597397" y="4963170"/>
            <a:ext cx="114299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3597396" y="2194796"/>
            <a:ext cx="114299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3" descr="image0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3012" y="2192508"/>
            <a:ext cx="27813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00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450i AUX </a:t>
            </a:r>
            <a:r>
              <a:rPr lang="ru-RU" dirty="0"/>
              <a:t>порт</a:t>
            </a:r>
            <a:endParaRPr lang="en-GB" dirty="0"/>
          </a:p>
        </p:txBody>
      </p:sp>
      <p:sp>
        <p:nvSpPr>
          <p:cNvPr id="5" name="Content Placeholder 4"/>
          <p:cNvSpPr>
            <a:spLocks noGrp="1"/>
          </p:cNvSpPr>
          <p:nvPr>
            <p:ph idx="1"/>
          </p:nvPr>
        </p:nvSpPr>
        <p:spPr>
          <a:xfrm>
            <a:off x="528882" y="1389185"/>
            <a:ext cx="5715000" cy="4983163"/>
          </a:xfrm>
        </p:spPr>
        <p:txBody>
          <a:bodyPr>
            <a:normAutofit/>
          </a:bodyPr>
          <a:lstStyle/>
          <a:p>
            <a:pPr marL="0" indent="0">
              <a:buNone/>
            </a:pPr>
            <a:r>
              <a:rPr lang="ru-RU" sz="2000" dirty="0"/>
              <a:t>Один </a:t>
            </a:r>
            <a:r>
              <a:rPr lang="en-GB" sz="2000" dirty="0"/>
              <a:t>RJ-45</a:t>
            </a:r>
            <a:r>
              <a:rPr lang="ru-RU" sz="2000" dirty="0"/>
              <a:t> порт – много функций</a:t>
            </a:r>
            <a:endParaRPr lang="en-GB" sz="2000" dirty="0"/>
          </a:p>
          <a:p>
            <a:pPr lvl="1"/>
            <a:r>
              <a:rPr lang="ru-RU" sz="1800" dirty="0"/>
              <a:t>Вторичный порт данных </a:t>
            </a:r>
            <a:r>
              <a:rPr lang="en-GB" sz="1800" dirty="0"/>
              <a:t>(</a:t>
            </a:r>
            <a:r>
              <a:rPr lang="ru-RU" sz="1800" dirty="0"/>
              <a:t>видео-камера, </a:t>
            </a:r>
            <a:r>
              <a:rPr lang="en-US" sz="1800" dirty="0"/>
              <a:t>Wi-Fi</a:t>
            </a:r>
            <a:r>
              <a:rPr lang="ru-RU" sz="1800" dirty="0"/>
              <a:t> </a:t>
            </a:r>
            <a:r>
              <a:rPr lang="ru-RU" sz="1800" dirty="0" err="1"/>
              <a:t>хотспот</a:t>
            </a:r>
            <a:r>
              <a:rPr lang="en-GB" sz="1800" dirty="0"/>
              <a:t>)</a:t>
            </a:r>
          </a:p>
          <a:p>
            <a:pPr lvl="2"/>
            <a:r>
              <a:rPr lang="en-GB" sz="1400" dirty="0"/>
              <a:t>100BaseTX </a:t>
            </a:r>
          </a:p>
          <a:p>
            <a:pPr lvl="2"/>
            <a:r>
              <a:rPr lang="en-GB" sz="1400" dirty="0" err="1"/>
              <a:t>PoE</a:t>
            </a:r>
            <a:r>
              <a:rPr lang="en-GB" sz="1400" dirty="0"/>
              <a:t> out (802.3at)</a:t>
            </a:r>
          </a:p>
          <a:p>
            <a:pPr lvl="1"/>
            <a:r>
              <a:rPr lang="ru-RU" sz="1800" dirty="0"/>
              <a:t>Синхронизация</a:t>
            </a:r>
            <a:endParaRPr lang="en-GB" sz="1800" dirty="0"/>
          </a:p>
          <a:p>
            <a:pPr lvl="2"/>
            <a:r>
              <a:rPr lang="ru-RU" sz="1400" dirty="0"/>
              <a:t>Питание для внешнего приемника </a:t>
            </a:r>
            <a:r>
              <a:rPr lang="en-GB" sz="1400" dirty="0"/>
              <a:t>GPS</a:t>
            </a:r>
          </a:p>
          <a:p>
            <a:pPr lvl="2"/>
            <a:r>
              <a:rPr lang="ru-RU" sz="1400" dirty="0"/>
              <a:t>Прием/генерация синхросигнала</a:t>
            </a:r>
            <a:r>
              <a:rPr lang="en-GB" sz="1400" dirty="0"/>
              <a:t> (</a:t>
            </a:r>
            <a:r>
              <a:rPr lang="ru-RU" sz="1400" dirty="0"/>
              <a:t>Удаленная</a:t>
            </a:r>
            <a:r>
              <a:rPr lang="en-GB" sz="1400" dirty="0"/>
              <a:t> AP)</a:t>
            </a:r>
          </a:p>
          <a:p>
            <a:pPr lvl="2"/>
            <a:r>
              <a:rPr lang="ru-RU" sz="1400" dirty="0"/>
              <a:t>Прием</a:t>
            </a:r>
            <a:r>
              <a:rPr lang="en-GB" sz="1400" dirty="0"/>
              <a:t> </a:t>
            </a:r>
            <a:r>
              <a:rPr lang="ru-RU" sz="1400" dirty="0"/>
              <a:t>сигналов последовательного порта </a:t>
            </a:r>
            <a:r>
              <a:rPr lang="en-GB" sz="1400" dirty="0"/>
              <a:t>GPS </a:t>
            </a:r>
            <a:r>
              <a:rPr lang="ru-RU" sz="1400" dirty="0"/>
              <a:t>(статистика</a:t>
            </a:r>
            <a:r>
              <a:rPr lang="en-GB" sz="1400" dirty="0"/>
              <a:t>)</a:t>
            </a:r>
          </a:p>
          <a:p>
            <a:pPr lvl="1"/>
            <a:r>
              <a:rPr lang="ru-RU" sz="1800" dirty="0" err="1"/>
              <a:t>Юстировочный</a:t>
            </a:r>
            <a:r>
              <a:rPr lang="ru-RU" sz="1800" dirty="0"/>
              <a:t> тон</a:t>
            </a:r>
            <a:endParaRPr lang="en-GB" sz="18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9812" y="1291012"/>
            <a:ext cx="3200400" cy="4389120"/>
          </a:xfrm>
          <a:prstGeom prst="rect">
            <a:avLst/>
          </a:prstGeom>
        </p:spPr>
      </p:pic>
      <p:sp>
        <p:nvSpPr>
          <p:cNvPr id="2" name="Right Arrow 1"/>
          <p:cNvSpPr/>
          <p:nvPr/>
        </p:nvSpPr>
        <p:spPr>
          <a:xfrm rot="17351518">
            <a:off x="7709334" y="5412018"/>
            <a:ext cx="779809" cy="536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68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450i </a:t>
            </a:r>
            <a:r>
              <a:rPr lang="ru-RU" dirty="0"/>
              <a:t>– опции синхронизации</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72608261"/>
              </p:ext>
            </p:extLst>
          </p:nvPr>
        </p:nvGraphicFramePr>
        <p:xfrm>
          <a:off x="1997196" y="1565031"/>
          <a:ext cx="8229600" cy="25704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ru-RU" dirty="0"/>
                        <a:t>Доступно</a:t>
                      </a:r>
                      <a:r>
                        <a:rPr lang="ru-RU" baseline="0" dirty="0"/>
                        <a:t> сегодня</a:t>
                      </a:r>
                      <a:endParaRPr lang="en-US" dirty="0"/>
                    </a:p>
                  </a:txBody>
                  <a:tcPr/>
                </a:tc>
                <a:tc>
                  <a:txBody>
                    <a:bodyPr/>
                    <a:lstStyle/>
                    <a:p>
                      <a:r>
                        <a:rPr lang="ru-RU" dirty="0"/>
                        <a:t>Возможности</a:t>
                      </a:r>
                      <a:endParaRPr lang="en-US" dirty="0"/>
                    </a:p>
                  </a:txBody>
                  <a:tcPr/>
                </a:tc>
                <a:tc>
                  <a:txBody>
                    <a:bodyPr/>
                    <a:lstStyle/>
                    <a:p>
                      <a:r>
                        <a:rPr lang="ru-RU" dirty="0"/>
                        <a:t>Требования</a:t>
                      </a:r>
                      <a:endParaRPr lang="en-US" dirty="0"/>
                    </a:p>
                  </a:txBody>
                  <a:tcPr/>
                </a:tc>
                <a:extLst>
                  <a:ext uri="{0D108BD9-81ED-4DB2-BD59-A6C34878D82A}">
                    <a16:rowId xmlns:a16="http://schemas.microsoft.com/office/drawing/2014/main" val="10000"/>
                  </a:ext>
                </a:extLst>
              </a:tr>
              <a:tr h="370840">
                <a:tc>
                  <a:txBody>
                    <a:bodyPr/>
                    <a:lstStyle/>
                    <a:p>
                      <a:r>
                        <a:rPr lang="en-US" dirty="0"/>
                        <a:t>CMM4</a:t>
                      </a:r>
                    </a:p>
                  </a:txBody>
                  <a:tcPr/>
                </a:tc>
                <a:tc>
                  <a:txBody>
                    <a:bodyPr/>
                    <a:lstStyle/>
                    <a:p>
                      <a:r>
                        <a:rPr lang="ru-RU" dirty="0"/>
                        <a:t>Питание и синхронизация</a:t>
                      </a:r>
                      <a:endParaRPr lang="en-US" baseline="0" dirty="0"/>
                    </a:p>
                    <a:p>
                      <a:r>
                        <a:rPr lang="ru-RU" baseline="0" dirty="0"/>
                        <a:t>(комбинация </a:t>
                      </a:r>
                      <a:r>
                        <a:rPr lang="en-US" baseline="0" dirty="0"/>
                        <a:t>450i, 450, 100</a:t>
                      </a:r>
                      <a:r>
                        <a:rPr lang="ru-RU" baseline="0" dirty="0"/>
                        <a:t>)</a:t>
                      </a:r>
                      <a:endParaRPr lang="en-US" dirty="0"/>
                    </a:p>
                  </a:txBody>
                  <a:tcPr/>
                </a:tc>
                <a:tc>
                  <a:txBody>
                    <a:bodyPr/>
                    <a:lstStyle/>
                    <a:p>
                      <a:r>
                        <a:rPr lang="ru-RU" dirty="0"/>
                        <a:t>БП =</a:t>
                      </a:r>
                      <a:r>
                        <a:rPr lang="en-US" dirty="0"/>
                        <a:t>56</a:t>
                      </a:r>
                      <a:r>
                        <a:rPr lang="ru-RU" dirty="0"/>
                        <a:t> В</a:t>
                      </a:r>
                      <a:r>
                        <a:rPr lang="en-US" dirty="0"/>
                        <a:t> </a:t>
                      </a:r>
                      <a:endParaRPr lang="ru-RU" dirty="0"/>
                    </a:p>
                    <a:p>
                      <a:r>
                        <a:rPr lang="ru-RU" dirty="0"/>
                        <a:t>Кабели </a:t>
                      </a:r>
                      <a:r>
                        <a:rPr lang="en-US" dirty="0"/>
                        <a:t>RJ-45</a:t>
                      </a:r>
                    </a:p>
                  </a:txBody>
                  <a:tcPr/>
                </a:tc>
                <a:extLst>
                  <a:ext uri="{0D108BD9-81ED-4DB2-BD59-A6C34878D82A}">
                    <a16:rowId xmlns:a16="http://schemas.microsoft.com/office/drawing/2014/main" val="10001"/>
                  </a:ext>
                </a:extLst>
              </a:tr>
              <a:tr h="370840">
                <a:tc>
                  <a:txBody>
                    <a:bodyPr/>
                    <a:lstStyle/>
                    <a:p>
                      <a:r>
                        <a:rPr lang="en-US" dirty="0" err="1"/>
                        <a:t>uGPS</a:t>
                      </a:r>
                      <a:endParaRPr lang="en-US" dirty="0"/>
                    </a:p>
                  </a:txBody>
                  <a:tcPr/>
                </a:tc>
                <a:tc>
                  <a:txBody>
                    <a:bodyPr/>
                    <a:lstStyle/>
                    <a:p>
                      <a:r>
                        <a:rPr lang="ru-RU" dirty="0"/>
                        <a:t>Только синхронизация</a:t>
                      </a:r>
                      <a:endParaRPr lang="en-US" dirty="0"/>
                    </a:p>
                  </a:txBody>
                  <a:tcPr/>
                </a:tc>
                <a:tc>
                  <a:txBody>
                    <a:bodyPr/>
                    <a:lstStyle/>
                    <a:p>
                      <a:r>
                        <a:rPr lang="ru-RU" dirty="0"/>
                        <a:t>Кабели</a:t>
                      </a:r>
                      <a:r>
                        <a:rPr lang="en-US" dirty="0"/>
                        <a:t> RJ-45/</a:t>
                      </a:r>
                      <a:r>
                        <a:rPr lang="en-US" baseline="0" dirty="0"/>
                        <a:t>RJ-12</a:t>
                      </a:r>
                      <a:endParaRPr lang="en-US" dirty="0"/>
                    </a:p>
                  </a:txBody>
                  <a:tcPr/>
                </a:tc>
                <a:extLst>
                  <a:ext uri="{0D108BD9-81ED-4DB2-BD59-A6C34878D82A}">
                    <a16:rowId xmlns:a16="http://schemas.microsoft.com/office/drawing/2014/main" val="10002"/>
                  </a:ext>
                </a:extLst>
              </a:tr>
              <a:tr h="370840">
                <a:tc>
                  <a:txBody>
                    <a:bodyPr/>
                    <a:lstStyle/>
                    <a:p>
                      <a:r>
                        <a:rPr lang="en-US" dirty="0"/>
                        <a:t>CMM5</a:t>
                      </a:r>
                    </a:p>
                  </a:txBody>
                  <a:tcPr/>
                </a:tc>
                <a:tc>
                  <a:txBody>
                    <a:bodyPr/>
                    <a:lstStyle/>
                    <a:p>
                      <a:r>
                        <a:rPr lang="ru-RU" dirty="0"/>
                        <a:t>Поддержка</a:t>
                      </a:r>
                      <a:r>
                        <a:rPr lang="en-US" baseline="0" dirty="0"/>
                        <a:t> GigE</a:t>
                      </a:r>
                    </a:p>
                    <a:p>
                      <a:r>
                        <a:rPr lang="ru-RU" baseline="0" dirty="0"/>
                        <a:t>Поддержка</a:t>
                      </a:r>
                      <a:r>
                        <a:rPr lang="en-US" baseline="0" dirty="0"/>
                        <a:t> 650, 450i, 450, 100</a:t>
                      </a:r>
                    </a:p>
                  </a:txBody>
                  <a:tcPr/>
                </a:tc>
                <a:tc>
                  <a:txBody>
                    <a:bodyPr/>
                    <a:lstStyle/>
                    <a:p>
                      <a:r>
                        <a:rPr lang="ru-RU" dirty="0"/>
                        <a:t>БП =</a:t>
                      </a:r>
                      <a:r>
                        <a:rPr lang="en-US" dirty="0"/>
                        <a:t>56</a:t>
                      </a:r>
                      <a:r>
                        <a:rPr lang="ru-RU" dirty="0"/>
                        <a:t> В</a:t>
                      </a:r>
                    </a:p>
                    <a:p>
                      <a:r>
                        <a:rPr lang="ru-RU" dirty="0"/>
                        <a:t>Кабели </a:t>
                      </a:r>
                      <a:r>
                        <a:rPr lang="en-US" dirty="0"/>
                        <a:t>RJ-45</a:t>
                      </a:r>
                    </a:p>
                  </a:txBody>
                  <a:tcPr/>
                </a:tc>
                <a:extLst>
                  <a:ext uri="{0D108BD9-81ED-4DB2-BD59-A6C34878D82A}">
                    <a16:rowId xmlns:a16="http://schemas.microsoft.com/office/drawing/2014/main" val="1965895676"/>
                  </a:ext>
                </a:extLst>
              </a:tr>
            </a:tbl>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1164759690"/>
              </p:ext>
            </p:extLst>
          </p:nvPr>
        </p:nvGraphicFramePr>
        <p:xfrm>
          <a:off x="1997196" y="4601308"/>
          <a:ext cx="8229600" cy="1010920"/>
        </p:xfrm>
        <a:graphic>
          <a:graphicData uri="http://schemas.openxmlformats.org/drawingml/2006/table">
            <a:tbl>
              <a:tblPr firstRow="1" bandRow="1">
                <a:tableStyleId>{5C22544A-7EE6-4342-B048-85BDC9FD1C3A}</a:tableStyleId>
              </a:tblPr>
              <a:tblGrid>
                <a:gridCol w="2442210">
                  <a:extLst>
                    <a:ext uri="{9D8B030D-6E8A-4147-A177-3AD203B41FA5}">
                      <a16:colId xmlns:a16="http://schemas.microsoft.com/office/drawing/2014/main" val="20000"/>
                    </a:ext>
                  </a:extLst>
                </a:gridCol>
                <a:gridCol w="304419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ru-RU" dirty="0"/>
                        <a:t>Планируется</a:t>
                      </a:r>
                      <a:endParaRPr lang="en-US" dirty="0"/>
                    </a:p>
                  </a:txBody>
                  <a:tcPr/>
                </a:tc>
                <a:tc>
                  <a:txBody>
                    <a:bodyPr/>
                    <a:lstStyle/>
                    <a:p>
                      <a:r>
                        <a:rPr lang="ru-RU" dirty="0"/>
                        <a:t>Возможности</a:t>
                      </a:r>
                      <a:endParaRPr lang="en-US" dirty="0"/>
                    </a:p>
                  </a:txBody>
                  <a:tcPr/>
                </a:tc>
                <a:tc>
                  <a:txBody>
                    <a:bodyPr/>
                    <a:lstStyle/>
                    <a:p>
                      <a:r>
                        <a:rPr lang="ru-RU" dirty="0"/>
                        <a:t>Требования</a:t>
                      </a:r>
                      <a:endParaRPr lang="en-US" dirty="0"/>
                    </a:p>
                  </a:txBody>
                  <a:tcPr/>
                </a:tc>
                <a:extLst>
                  <a:ext uri="{0D108BD9-81ED-4DB2-BD59-A6C34878D82A}">
                    <a16:rowId xmlns:a16="http://schemas.microsoft.com/office/drawing/2014/main" val="10000"/>
                  </a:ext>
                </a:extLst>
              </a:tr>
              <a:tr h="370840">
                <a:tc>
                  <a:txBody>
                    <a:bodyPr/>
                    <a:lstStyle/>
                    <a:p>
                      <a:r>
                        <a:rPr lang="en-US" dirty="0"/>
                        <a:t>GPS </a:t>
                      </a:r>
                      <a:r>
                        <a:rPr lang="ru-RU" dirty="0"/>
                        <a:t>приемник</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Только синхронизация</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Кабели </a:t>
                      </a:r>
                      <a:r>
                        <a:rPr lang="en-US" dirty="0"/>
                        <a:t>RJ-45</a:t>
                      </a:r>
                      <a:r>
                        <a:rPr lang="ru-RU" baseline="0" dirty="0"/>
                        <a:t> в </a:t>
                      </a:r>
                      <a:r>
                        <a:rPr lang="en-US" dirty="0"/>
                        <a:t>AUX </a:t>
                      </a:r>
                      <a:r>
                        <a:rPr lang="ru-RU" dirty="0"/>
                        <a:t>порт</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119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450i </a:t>
            </a:r>
            <a:r>
              <a:rPr lang="ru-RU" dirty="0"/>
              <a:t>– опции питания</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002896074"/>
              </p:ext>
            </p:extLst>
          </p:nvPr>
        </p:nvGraphicFramePr>
        <p:xfrm>
          <a:off x="615461" y="1066800"/>
          <a:ext cx="10946423" cy="2997200"/>
        </p:xfrm>
        <a:graphic>
          <a:graphicData uri="http://schemas.openxmlformats.org/drawingml/2006/table">
            <a:tbl>
              <a:tblPr firstRow="1" bandRow="1">
                <a:tableStyleId>{5C22544A-7EE6-4342-B048-85BDC9FD1C3A}</a:tableStyleId>
              </a:tblPr>
              <a:tblGrid>
                <a:gridCol w="2421775">
                  <a:extLst>
                    <a:ext uri="{9D8B030D-6E8A-4147-A177-3AD203B41FA5}">
                      <a16:colId xmlns:a16="http://schemas.microsoft.com/office/drawing/2014/main" val="20000"/>
                    </a:ext>
                  </a:extLst>
                </a:gridCol>
                <a:gridCol w="3971711">
                  <a:extLst>
                    <a:ext uri="{9D8B030D-6E8A-4147-A177-3AD203B41FA5}">
                      <a16:colId xmlns:a16="http://schemas.microsoft.com/office/drawing/2014/main" val="20001"/>
                    </a:ext>
                  </a:extLst>
                </a:gridCol>
                <a:gridCol w="4552937">
                  <a:extLst>
                    <a:ext uri="{9D8B030D-6E8A-4147-A177-3AD203B41FA5}">
                      <a16:colId xmlns:a16="http://schemas.microsoft.com/office/drawing/2014/main" val="20002"/>
                    </a:ext>
                  </a:extLst>
                </a:gridCol>
              </a:tblGrid>
              <a:tr h="370840">
                <a:tc>
                  <a:txBody>
                    <a:bodyPr/>
                    <a:lstStyle/>
                    <a:p>
                      <a:endParaRPr lang="en-US" sz="1400" dirty="0"/>
                    </a:p>
                  </a:txBody>
                  <a:tcPr/>
                </a:tc>
                <a:tc>
                  <a:txBody>
                    <a:bodyPr/>
                    <a:lstStyle/>
                    <a:p>
                      <a:pPr algn="ctr"/>
                      <a:r>
                        <a:rPr lang="en-US" sz="1800" dirty="0"/>
                        <a:t>AC Power Injector</a:t>
                      </a:r>
                    </a:p>
                  </a:txBody>
                  <a:tcPr/>
                </a:tc>
                <a:tc>
                  <a:txBody>
                    <a:bodyPr/>
                    <a:lstStyle/>
                    <a:p>
                      <a:pPr algn="ctr"/>
                      <a:r>
                        <a:rPr lang="en-US" sz="1800" dirty="0"/>
                        <a:t>AC+DC Power</a:t>
                      </a:r>
                      <a:r>
                        <a:rPr lang="en-US" sz="1800" baseline="0" dirty="0"/>
                        <a:t> Injector</a:t>
                      </a:r>
                      <a:endParaRPr lang="en-US" sz="1800" dirty="0"/>
                    </a:p>
                  </a:txBody>
                  <a:tcPr/>
                </a:tc>
                <a:extLst>
                  <a:ext uri="{0D108BD9-81ED-4DB2-BD59-A6C34878D82A}">
                    <a16:rowId xmlns:a16="http://schemas.microsoft.com/office/drawing/2014/main" val="10000"/>
                  </a:ext>
                </a:extLst>
              </a:tr>
              <a:tr h="370840">
                <a:tc>
                  <a:txBody>
                    <a:bodyPr/>
                    <a:lstStyle/>
                    <a:p>
                      <a:pPr algn="ctr"/>
                      <a:r>
                        <a:rPr lang="ru-RU" sz="1600" b="1" dirty="0"/>
                        <a:t>Артикул</a:t>
                      </a:r>
                      <a:endParaRPr lang="en-US" sz="1600" b="1" dirty="0"/>
                    </a:p>
                  </a:txBody>
                  <a:tcPr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N000065L001B</a:t>
                      </a:r>
                    </a:p>
                  </a:txBody>
                  <a:tcPr marL="9525" marR="9525" marT="9525"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u="none" strike="noStrike" dirty="0">
                          <a:effectLst/>
                        </a:rPr>
                        <a:t>C000065L002A</a:t>
                      </a:r>
                      <a:endParaRPr lang="en-US" sz="1400" b="0" i="0" u="none" strike="noStrike" dirty="0">
                        <a:solidFill>
                          <a:srgbClr val="000000"/>
                        </a:solidFill>
                        <a:effectLst/>
                        <a:latin typeface="+mn-lt"/>
                      </a:endParaRPr>
                    </a:p>
                  </a:txBody>
                  <a:tcPr anchor="ctr"/>
                </a:tc>
                <a:extLst>
                  <a:ext uri="{0D108BD9-81ED-4DB2-BD59-A6C34878D82A}">
                    <a16:rowId xmlns:a16="http://schemas.microsoft.com/office/drawing/2014/main" val="10001"/>
                  </a:ext>
                </a:extLst>
              </a:tr>
              <a:tr h="172720">
                <a:tc>
                  <a:txBody>
                    <a:bodyPr/>
                    <a:lstStyle/>
                    <a:p>
                      <a:pPr algn="ctr"/>
                      <a:r>
                        <a:rPr lang="ru-RU" sz="1600" b="1" dirty="0"/>
                        <a:t>Ключевые особенности</a:t>
                      </a:r>
                      <a:endParaRPr lang="en-US" sz="1600" b="1" dirty="0"/>
                    </a:p>
                  </a:txBody>
                  <a:tcPr anchor="ctr"/>
                </a:tc>
                <a:tc>
                  <a:txBody>
                    <a:bodyPr/>
                    <a:lstStyle/>
                    <a:p>
                      <a:pPr algn="ctr" fontAlgn="b"/>
                      <a:r>
                        <a:rPr lang="ru-RU" sz="1400" kern="1200" dirty="0">
                          <a:solidFill>
                            <a:schemeClr val="dk1"/>
                          </a:solidFill>
                          <a:latin typeface="+mn-lt"/>
                          <a:ea typeface="+mn-ea"/>
                          <a:cs typeface="+mn-cs"/>
                        </a:rPr>
                        <a:t>Доступный по цене</a:t>
                      </a:r>
                      <a:endParaRPr lang="en-US" sz="1400" kern="1200" dirty="0">
                        <a:solidFill>
                          <a:schemeClr val="dk1"/>
                        </a:solidFill>
                        <a:latin typeface="+mn-lt"/>
                        <a:ea typeface="+mn-ea"/>
                        <a:cs typeface="+mn-cs"/>
                      </a:endParaRPr>
                    </a:p>
                    <a:p>
                      <a:pPr algn="ctr" fontAlgn="b"/>
                      <a:r>
                        <a:rPr lang="ru-RU" sz="1400" kern="1200" dirty="0">
                          <a:solidFill>
                            <a:schemeClr val="dk1"/>
                          </a:solidFill>
                          <a:latin typeface="+mn-lt"/>
                          <a:ea typeface="+mn-ea"/>
                          <a:cs typeface="+mn-cs"/>
                        </a:rPr>
                        <a:t>До</a:t>
                      </a:r>
                      <a:r>
                        <a:rPr lang="en-US" sz="1400" kern="1200" dirty="0">
                          <a:solidFill>
                            <a:schemeClr val="dk1"/>
                          </a:solidFill>
                          <a:latin typeface="+mn-lt"/>
                          <a:ea typeface="+mn-ea"/>
                          <a:cs typeface="+mn-cs"/>
                        </a:rPr>
                        <a:t> 60</a:t>
                      </a:r>
                      <a:r>
                        <a:rPr lang="ru-RU" sz="1400" kern="1200" baseline="0" dirty="0">
                          <a:solidFill>
                            <a:schemeClr val="dk1"/>
                          </a:solidFill>
                          <a:latin typeface="+mn-lt"/>
                          <a:ea typeface="+mn-ea"/>
                          <a:cs typeface="+mn-cs"/>
                        </a:rPr>
                        <a:t> Вт</a:t>
                      </a:r>
                      <a:endParaRPr lang="en-US" sz="1400" kern="1200" dirty="0">
                        <a:solidFill>
                          <a:schemeClr val="dk1"/>
                        </a:solidFill>
                        <a:latin typeface="+mn-lt"/>
                        <a:ea typeface="+mn-ea"/>
                        <a:cs typeface="+mn-cs"/>
                      </a:endParaRPr>
                    </a:p>
                  </a:txBody>
                  <a:tcPr marL="9525" marR="9525" marT="9525" marB="0" anchor="ctr"/>
                </a:tc>
                <a:tc>
                  <a:txBody>
                    <a:bodyPr/>
                    <a:lstStyle/>
                    <a:p>
                      <a:pPr algn="ctr"/>
                      <a:r>
                        <a:rPr lang="ru-RU" sz="1400" dirty="0"/>
                        <a:t>Расширенный температурный диапазон</a:t>
                      </a:r>
                      <a:endParaRPr lang="en-US" sz="1400" baseline="0" dirty="0"/>
                    </a:p>
                    <a:p>
                      <a:pPr algn="ctr"/>
                      <a:r>
                        <a:rPr lang="ru-RU" sz="1400" baseline="0" dirty="0"/>
                        <a:t>Требуется для </a:t>
                      </a:r>
                      <a:r>
                        <a:rPr lang="ru-RU" sz="1400" baseline="0" dirty="0" err="1"/>
                        <a:t>запитки</a:t>
                      </a:r>
                      <a:r>
                        <a:rPr lang="ru-RU" sz="1400" baseline="0" dirty="0"/>
                        <a:t> устройств через </a:t>
                      </a:r>
                      <a:r>
                        <a:rPr lang="en-US" sz="1400" baseline="0" dirty="0"/>
                        <a:t>AUX</a:t>
                      </a:r>
                    </a:p>
                    <a:p>
                      <a:pPr algn="ctr"/>
                      <a:r>
                        <a:rPr lang="ru-RU" sz="1400" baseline="0" dirty="0"/>
                        <a:t>Дополнительный вход </a:t>
                      </a:r>
                      <a:r>
                        <a:rPr lang="en-US" sz="1400" baseline="0" dirty="0"/>
                        <a:t>48 VDC </a:t>
                      </a:r>
                    </a:p>
                    <a:p>
                      <a:pPr algn="ctr"/>
                      <a:r>
                        <a:rPr lang="ru-RU" sz="1400" baseline="0" dirty="0"/>
                        <a:t>Поддержка длинных кабелей</a:t>
                      </a:r>
                      <a:endParaRPr lang="en-US" sz="1400" baseline="0" dirty="0"/>
                    </a:p>
                    <a:p>
                      <a:pPr algn="ctr"/>
                      <a:r>
                        <a:rPr lang="ru-RU" sz="1400" baseline="0" dirty="0"/>
                        <a:t>Питание для модуля</a:t>
                      </a:r>
                      <a:r>
                        <a:rPr lang="en-US" sz="1400" baseline="0" dirty="0"/>
                        <a:t> TDM</a:t>
                      </a:r>
                      <a:endParaRPr lang="en-US" sz="1400" dirty="0"/>
                    </a:p>
                  </a:txBody>
                  <a:tcPr anchor="ctr"/>
                </a:tc>
                <a:extLst>
                  <a:ext uri="{0D108BD9-81ED-4DB2-BD59-A6C34878D82A}">
                    <a16:rowId xmlns:a16="http://schemas.microsoft.com/office/drawing/2014/main" val="10002"/>
                  </a:ext>
                </a:extLst>
              </a:tr>
              <a:tr h="172720">
                <a:tc>
                  <a:txBody>
                    <a:bodyPr/>
                    <a:lstStyle/>
                    <a:p>
                      <a:pPr algn="ctr"/>
                      <a:r>
                        <a:rPr lang="ru-RU" sz="1600" b="1" dirty="0"/>
                        <a:t>Вход</a:t>
                      </a:r>
                      <a:endParaRPr lang="en-US" sz="1600" b="1" dirty="0"/>
                    </a:p>
                  </a:txBody>
                  <a:tcPr anchor="ctr"/>
                </a:tc>
                <a:tc>
                  <a:txBody>
                    <a:bodyPr/>
                    <a:lstStyle/>
                    <a:p>
                      <a:pPr algn="ctr" fontAlgn="b"/>
                      <a:r>
                        <a:rPr lang="en-US" sz="1400" kern="1200" dirty="0">
                          <a:solidFill>
                            <a:schemeClr val="dk1"/>
                          </a:solidFill>
                          <a:latin typeface="+mn-lt"/>
                          <a:ea typeface="+mn-ea"/>
                          <a:cs typeface="+mn-cs"/>
                        </a:rPr>
                        <a:t>120-240VAC</a:t>
                      </a:r>
                    </a:p>
                  </a:txBody>
                  <a:tcPr marL="9525" marR="9525" marT="9525" marB="0" anchor="ctr"/>
                </a:tc>
                <a:tc>
                  <a:txBody>
                    <a:bodyPr/>
                    <a:lstStyle/>
                    <a:p>
                      <a:pPr algn="ctr"/>
                      <a:r>
                        <a:rPr lang="en-US" sz="1400" dirty="0"/>
                        <a:t>120-240VAC</a:t>
                      </a:r>
                    </a:p>
                    <a:p>
                      <a:pPr algn="ctr"/>
                      <a:r>
                        <a:rPr lang="en-US" sz="1400" dirty="0"/>
                        <a:t>48V</a:t>
                      </a:r>
                      <a:r>
                        <a:rPr lang="en-US" sz="1400" baseline="0" dirty="0"/>
                        <a:t>DC</a:t>
                      </a:r>
                      <a:endParaRPr lang="en-US" sz="1400" dirty="0"/>
                    </a:p>
                  </a:txBody>
                  <a:tcPr anchor="ctr"/>
                </a:tc>
                <a:extLst>
                  <a:ext uri="{0D108BD9-81ED-4DB2-BD59-A6C34878D82A}">
                    <a16:rowId xmlns:a16="http://schemas.microsoft.com/office/drawing/2014/main" val="10003"/>
                  </a:ext>
                </a:extLst>
              </a:tr>
              <a:tr h="203200">
                <a:tc>
                  <a:txBody>
                    <a:bodyPr/>
                    <a:lstStyle/>
                    <a:p>
                      <a:pPr algn="ctr"/>
                      <a:r>
                        <a:rPr lang="ru-RU" sz="1600" b="1" dirty="0"/>
                        <a:t>Температурный диапазон</a:t>
                      </a:r>
                      <a:endParaRPr lang="en-US" sz="1600" b="1" dirty="0"/>
                    </a:p>
                  </a:txBody>
                  <a:tcPr anchor="ctr"/>
                </a:tc>
                <a:tc>
                  <a:txBody>
                    <a:bodyPr/>
                    <a:lstStyle/>
                    <a:p>
                      <a:pPr algn="ctr"/>
                      <a:r>
                        <a:rPr lang="en-US" sz="1400" dirty="0"/>
                        <a:t>0° C</a:t>
                      </a:r>
                      <a:r>
                        <a:rPr lang="en-US" sz="1400" baseline="0" dirty="0"/>
                        <a:t> </a:t>
                      </a:r>
                      <a:r>
                        <a:rPr lang="ru-RU" sz="1400" baseline="0" dirty="0"/>
                        <a:t>…</a:t>
                      </a:r>
                      <a:r>
                        <a:rPr lang="en-US" sz="1400" baseline="0" dirty="0"/>
                        <a:t> </a:t>
                      </a:r>
                      <a:r>
                        <a:rPr lang="en-US" sz="1400" dirty="0"/>
                        <a:t>40° C</a:t>
                      </a:r>
                    </a:p>
                  </a:txBody>
                  <a:tcPr anchor="ctr"/>
                </a:tc>
                <a:tc>
                  <a:txBody>
                    <a:bodyPr/>
                    <a:lstStyle/>
                    <a:p>
                      <a:pPr algn="ctr"/>
                      <a:r>
                        <a:rPr lang="en-US" sz="1400" dirty="0"/>
                        <a:t>-40° C</a:t>
                      </a:r>
                      <a:r>
                        <a:rPr lang="en-US" sz="1400" baseline="0" dirty="0"/>
                        <a:t> </a:t>
                      </a:r>
                      <a:r>
                        <a:rPr lang="ru-RU" sz="1400" baseline="0" dirty="0"/>
                        <a:t>…</a:t>
                      </a:r>
                      <a:r>
                        <a:rPr lang="en-US" sz="1400" baseline="0" dirty="0"/>
                        <a:t> +60</a:t>
                      </a:r>
                      <a:r>
                        <a:rPr lang="en-US" sz="1400" dirty="0"/>
                        <a:t>° </a:t>
                      </a:r>
                      <a:r>
                        <a:rPr lang="en-US" sz="1400" baseline="0" dirty="0"/>
                        <a:t>C</a:t>
                      </a:r>
                    </a:p>
                  </a:txBody>
                  <a:tcPr anchor="ctr"/>
                </a:tc>
                <a:extLst>
                  <a:ext uri="{0D108BD9-81ED-4DB2-BD59-A6C34878D82A}">
                    <a16:rowId xmlns:a16="http://schemas.microsoft.com/office/drawing/2014/main" val="10004"/>
                  </a:ext>
                </a:extLst>
              </a:tr>
            </a:tbl>
          </a:graphicData>
        </a:graphic>
      </p:graphicFrame>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79958" y="4450128"/>
            <a:ext cx="3469892" cy="1495642"/>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35851" y="4450128"/>
            <a:ext cx="2881847" cy="1495642"/>
          </a:xfrm>
          <a:prstGeom prst="rect">
            <a:avLst/>
          </a:prstGeom>
        </p:spPr>
      </p:pic>
    </p:spTree>
    <p:extLst>
      <p:ext uri="{BB962C8B-B14F-4D97-AF65-F5344CB8AC3E}">
        <p14:creationId xmlns:p14="http://schemas.microsoft.com/office/powerpoint/2010/main" val="1866124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a:t>
            </a:r>
            <a:r>
              <a:rPr lang="ru-RU" dirty="0" err="1"/>
              <a:t>Грозозащита</a:t>
            </a:r>
            <a:r>
              <a:rPr lang="ru-RU" dirty="0"/>
              <a:t>» </a:t>
            </a:r>
            <a:r>
              <a:rPr lang="en-US" dirty="0"/>
              <a:t>GigE </a:t>
            </a:r>
          </a:p>
        </p:txBody>
      </p:sp>
      <p:graphicFrame>
        <p:nvGraphicFramePr>
          <p:cNvPr id="8" name="Table 7"/>
          <p:cNvGraphicFramePr>
            <a:graphicFrameLocks noGrp="1"/>
          </p:cNvGraphicFramePr>
          <p:nvPr>
            <p:extLst>
              <p:ext uri="{D42A27DB-BD31-4B8C-83A1-F6EECF244321}">
                <p14:modId xmlns:p14="http://schemas.microsoft.com/office/powerpoint/2010/main" val="3386067023"/>
              </p:ext>
            </p:extLst>
          </p:nvPr>
        </p:nvGraphicFramePr>
        <p:xfrm>
          <a:off x="769204" y="1225892"/>
          <a:ext cx="5562600" cy="517144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ru-RU" b="1" dirty="0"/>
                        <a:t>Артикул</a:t>
                      </a:r>
                      <a:endParaRPr lang="en-US" b="1" dirty="0"/>
                    </a:p>
                  </a:txBody>
                  <a:tcPr/>
                </a:tc>
                <a:tc>
                  <a:txBody>
                    <a:bodyPr/>
                    <a:lstStyle/>
                    <a:p>
                      <a:r>
                        <a:rPr lang="en-US" sz="1600" dirty="0"/>
                        <a:t>C000000L033A</a:t>
                      </a:r>
                    </a:p>
                  </a:txBody>
                  <a:tcPr/>
                </a:tc>
                <a:extLst>
                  <a:ext uri="{0D108BD9-81ED-4DB2-BD59-A6C34878D82A}">
                    <a16:rowId xmlns:a16="http://schemas.microsoft.com/office/drawing/2014/main" val="10001"/>
                  </a:ext>
                </a:extLst>
              </a:tr>
              <a:tr h="370840">
                <a:tc>
                  <a:txBody>
                    <a:bodyPr/>
                    <a:lstStyle/>
                    <a:p>
                      <a:r>
                        <a:rPr lang="ru-RU" b="1" dirty="0"/>
                        <a:t>Коннекторы</a:t>
                      </a:r>
                      <a:endParaRPr lang="en-US" b="1" dirty="0"/>
                    </a:p>
                  </a:txBody>
                  <a:tcPr/>
                </a:tc>
                <a:tc>
                  <a:txBody>
                    <a:bodyPr/>
                    <a:lstStyle/>
                    <a:p>
                      <a:r>
                        <a:rPr lang="en-US" sz="1600" dirty="0"/>
                        <a:t>2 x</a:t>
                      </a:r>
                      <a:r>
                        <a:rPr lang="en-US" sz="1600" baseline="0" dirty="0"/>
                        <a:t> RJ-45 1000BaseT</a:t>
                      </a:r>
                      <a:endParaRPr lang="en-US" sz="1600" dirty="0"/>
                    </a:p>
                  </a:txBody>
                  <a:tcPr/>
                </a:tc>
                <a:extLst>
                  <a:ext uri="{0D108BD9-81ED-4DB2-BD59-A6C34878D82A}">
                    <a16:rowId xmlns:a16="http://schemas.microsoft.com/office/drawing/2014/main" val="10002"/>
                  </a:ext>
                </a:extLst>
              </a:tr>
              <a:tr h="370840">
                <a:tc>
                  <a:txBody>
                    <a:bodyPr/>
                    <a:lstStyle/>
                    <a:p>
                      <a:r>
                        <a:rPr lang="ru-RU" b="1" dirty="0"/>
                        <a:t>Пропуск</a:t>
                      </a:r>
                      <a:r>
                        <a:rPr lang="ru-RU" b="1" baseline="0" dirty="0"/>
                        <a:t> питания</a:t>
                      </a:r>
                      <a:endParaRPr lang="en-US" b="1" dirty="0"/>
                    </a:p>
                  </a:txBody>
                  <a:tcPr/>
                </a:tc>
                <a:tc>
                  <a:txBody>
                    <a:bodyPr/>
                    <a:lstStyle/>
                    <a:p>
                      <a:r>
                        <a:rPr lang="ru-RU" sz="1600" dirty="0"/>
                        <a:t>Номинально </a:t>
                      </a:r>
                      <a:r>
                        <a:rPr lang="en-US" sz="1600" dirty="0"/>
                        <a:t>56VDC</a:t>
                      </a:r>
                      <a:r>
                        <a:rPr lang="en-US" sz="1600" baseline="0" dirty="0"/>
                        <a:t> </a:t>
                      </a:r>
                      <a:br>
                        <a:rPr lang="en-US" sz="1600" baseline="0" dirty="0"/>
                      </a:br>
                      <a:r>
                        <a:rPr lang="en-US" sz="1600" baseline="0" dirty="0"/>
                        <a:t>(</a:t>
                      </a:r>
                      <a:r>
                        <a:rPr lang="ru-RU" sz="1600" baseline="0" dirty="0"/>
                        <a:t>совместимость с</a:t>
                      </a:r>
                      <a:r>
                        <a:rPr lang="en-US" sz="1600" baseline="0" dirty="0"/>
                        <a:t> PMP/PTP 450i)</a:t>
                      </a:r>
                      <a:endParaRPr lang="en-US" sz="1600" dirty="0"/>
                    </a:p>
                  </a:txBody>
                  <a:tcPr/>
                </a:tc>
                <a:extLst>
                  <a:ext uri="{0D108BD9-81ED-4DB2-BD59-A6C34878D82A}">
                    <a16:rowId xmlns:a16="http://schemas.microsoft.com/office/drawing/2014/main" val="10003"/>
                  </a:ext>
                </a:extLst>
              </a:tr>
              <a:tr h="370840">
                <a:tc>
                  <a:txBody>
                    <a:bodyPr/>
                    <a:lstStyle/>
                    <a:p>
                      <a:r>
                        <a:rPr lang="ru-RU" b="1" dirty="0"/>
                        <a:t>Режим защиты</a:t>
                      </a:r>
                      <a:endParaRPr lang="en-US" b="1" dirty="0"/>
                    </a:p>
                  </a:txBody>
                  <a:tcPr/>
                </a:tc>
                <a:tc>
                  <a:txBody>
                    <a:bodyPr/>
                    <a:lstStyle/>
                    <a:p>
                      <a:r>
                        <a:rPr lang="ru-RU" sz="1600" dirty="0"/>
                        <a:t>Линия-линия</a:t>
                      </a:r>
                      <a:r>
                        <a:rPr lang="ru-RU" sz="1600" baseline="0" dirty="0"/>
                        <a:t> и линия-земля</a:t>
                      </a:r>
                      <a:endParaRPr lang="en-US" sz="1600" dirty="0"/>
                    </a:p>
                  </a:txBody>
                  <a:tcPr/>
                </a:tc>
                <a:extLst>
                  <a:ext uri="{0D108BD9-81ED-4DB2-BD59-A6C34878D82A}">
                    <a16:rowId xmlns:a16="http://schemas.microsoft.com/office/drawing/2014/main" val="10004"/>
                  </a:ext>
                </a:extLst>
              </a:tr>
              <a:tr h="370840">
                <a:tc>
                  <a:txBody>
                    <a:bodyPr/>
                    <a:lstStyle/>
                    <a:p>
                      <a:r>
                        <a:rPr lang="ru-RU" b="1" dirty="0"/>
                        <a:t>Время отклика</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5</a:t>
                      </a:r>
                      <a:r>
                        <a:rPr lang="en-US" sz="1600" baseline="0" dirty="0"/>
                        <a:t> </a:t>
                      </a:r>
                      <a:r>
                        <a:rPr lang="ru-RU" sz="1600" baseline="0" dirty="0" err="1"/>
                        <a:t>нс</a:t>
                      </a:r>
                      <a:r>
                        <a:rPr lang="en-US" sz="1600" baseline="0" dirty="0"/>
                        <a:t>, </a:t>
                      </a:r>
                      <a:r>
                        <a:rPr lang="ru-RU" sz="1600" baseline="0" dirty="0"/>
                        <a:t>типовое</a:t>
                      </a:r>
                      <a:endParaRPr lang="en-US" sz="1600" dirty="0"/>
                    </a:p>
                  </a:txBody>
                  <a:tcPr/>
                </a:tc>
                <a:extLst>
                  <a:ext uri="{0D108BD9-81ED-4DB2-BD59-A6C34878D82A}">
                    <a16:rowId xmlns:a16="http://schemas.microsoft.com/office/drawing/2014/main" val="10005"/>
                  </a:ext>
                </a:extLst>
              </a:tr>
              <a:tr h="370840">
                <a:tc>
                  <a:txBody>
                    <a:bodyPr/>
                    <a:lstStyle/>
                    <a:p>
                      <a:r>
                        <a:rPr lang="ru-RU" b="1" dirty="0"/>
                        <a:t>Параметры защиты</a:t>
                      </a:r>
                      <a:endParaRPr lang="en-US" b="1" dirty="0"/>
                    </a:p>
                  </a:txBody>
                  <a:tcPr/>
                </a:tc>
                <a:tc>
                  <a:txBody>
                    <a:bodyPr/>
                    <a:lstStyle/>
                    <a:p>
                      <a:r>
                        <a:rPr lang="en-US" sz="1600" dirty="0"/>
                        <a:t>172A, 10/100 µs</a:t>
                      </a:r>
                    </a:p>
                  </a:txBody>
                  <a:tcPr/>
                </a:tc>
                <a:extLst>
                  <a:ext uri="{0D108BD9-81ED-4DB2-BD59-A6C34878D82A}">
                    <a16:rowId xmlns:a16="http://schemas.microsoft.com/office/drawing/2014/main" val="10006"/>
                  </a:ext>
                </a:extLst>
              </a:tr>
              <a:tr h="370840">
                <a:tc>
                  <a:txBody>
                    <a:bodyPr/>
                    <a:lstStyle/>
                    <a:p>
                      <a:r>
                        <a:rPr lang="ru-RU" b="1" dirty="0"/>
                        <a:t>Диапазон температур</a:t>
                      </a:r>
                      <a:endParaRPr lang="en-US" b="1" dirty="0"/>
                    </a:p>
                  </a:txBody>
                  <a:tcPr/>
                </a:tc>
                <a:tc>
                  <a:txBody>
                    <a:bodyPr/>
                    <a:lstStyle/>
                    <a:p>
                      <a:pPr marL="0" algn="l" defTabSz="914400" rtl="0" eaLnBrk="1" latinLnBrk="0" hangingPunct="1"/>
                      <a:r>
                        <a:rPr lang="en-US" sz="1600" kern="1200" dirty="0">
                          <a:solidFill>
                            <a:schemeClr val="dk1"/>
                          </a:solidFill>
                          <a:latin typeface="+mn-lt"/>
                          <a:ea typeface="+mn-ea"/>
                          <a:cs typeface="+mn-cs"/>
                        </a:rPr>
                        <a:t>-40°</a:t>
                      </a:r>
                      <a:r>
                        <a:rPr lang="ru-RU" sz="1600" kern="1200" dirty="0">
                          <a:solidFill>
                            <a:schemeClr val="dk1"/>
                          </a:solidFill>
                          <a:latin typeface="+mn-lt"/>
                          <a:ea typeface="+mn-ea"/>
                          <a:cs typeface="+mn-cs"/>
                        </a:rPr>
                        <a:t>С … </a:t>
                      </a:r>
                      <a:r>
                        <a:rPr lang="en-US" sz="1600" kern="1200" dirty="0">
                          <a:solidFill>
                            <a:schemeClr val="dk1"/>
                          </a:solidFill>
                          <a:latin typeface="+mn-lt"/>
                          <a:ea typeface="+mn-ea"/>
                          <a:cs typeface="+mn-cs"/>
                        </a:rPr>
                        <a:t>+60°C</a:t>
                      </a:r>
                    </a:p>
                  </a:txBody>
                  <a:tcPr/>
                </a:tc>
                <a:extLst>
                  <a:ext uri="{0D108BD9-81ED-4DB2-BD59-A6C34878D82A}">
                    <a16:rowId xmlns:a16="http://schemas.microsoft.com/office/drawing/2014/main" val="10007"/>
                  </a:ext>
                </a:extLst>
              </a:tr>
              <a:tr h="370840">
                <a:tc>
                  <a:txBody>
                    <a:bodyPr/>
                    <a:lstStyle/>
                    <a:p>
                      <a:r>
                        <a:rPr lang="ru-RU" b="1" dirty="0"/>
                        <a:t>Влажность</a:t>
                      </a:r>
                      <a:endParaRPr lang="en-US" b="1" dirty="0"/>
                    </a:p>
                  </a:txBody>
                  <a:tcPr/>
                </a:tc>
                <a:tc>
                  <a:txBody>
                    <a:bodyPr/>
                    <a:lstStyle/>
                    <a:p>
                      <a:r>
                        <a:rPr lang="en-US" sz="1600" dirty="0"/>
                        <a:t>100%</a:t>
                      </a:r>
                      <a:r>
                        <a:rPr lang="ru-RU" sz="1600" dirty="0"/>
                        <a:t>,</a:t>
                      </a:r>
                      <a:r>
                        <a:rPr lang="ru-RU" sz="1600" baseline="0" dirty="0"/>
                        <a:t> с </a:t>
                      </a:r>
                      <a:r>
                        <a:rPr lang="ru-RU" sz="1600" baseline="0" dirty="0" err="1"/>
                        <a:t>конденсированием</a:t>
                      </a:r>
                      <a:endParaRPr lang="en-US" sz="1600" dirty="0"/>
                    </a:p>
                  </a:txBody>
                  <a:tcPr/>
                </a:tc>
                <a:extLst>
                  <a:ext uri="{0D108BD9-81ED-4DB2-BD59-A6C34878D82A}">
                    <a16:rowId xmlns:a16="http://schemas.microsoft.com/office/drawing/2014/main" val="10008"/>
                  </a:ext>
                </a:extLst>
              </a:tr>
              <a:tr h="370840">
                <a:tc>
                  <a:txBody>
                    <a:bodyPr/>
                    <a:lstStyle/>
                    <a:p>
                      <a:r>
                        <a:rPr lang="ru-RU" b="1" dirty="0"/>
                        <a:t>Монтаж</a:t>
                      </a:r>
                      <a:endParaRPr lang="en-US" b="1" dirty="0"/>
                    </a:p>
                  </a:txBody>
                  <a:tcPr/>
                </a:tc>
                <a:tc>
                  <a:txBody>
                    <a:bodyPr/>
                    <a:lstStyle/>
                    <a:p>
                      <a:r>
                        <a:rPr lang="ru-RU" sz="1600" dirty="0"/>
                        <a:t>На столб, на стену</a:t>
                      </a:r>
                      <a:endParaRPr lang="en-US" sz="1600" dirty="0"/>
                    </a:p>
                  </a:txBody>
                  <a:tcPr/>
                </a:tc>
                <a:extLst>
                  <a:ext uri="{0D108BD9-81ED-4DB2-BD59-A6C34878D82A}">
                    <a16:rowId xmlns:a16="http://schemas.microsoft.com/office/drawing/2014/main" val="10009"/>
                  </a:ext>
                </a:extLst>
              </a:tr>
              <a:tr h="370840">
                <a:tc>
                  <a:txBody>
                    <a:bodyPr/>
                    <a:lstStyle/>
                    <a:p>
                      <a:r>
                        <a:rPr lang="ru-RU" b="1" dirty="0"/>
                        <a:t>Размеры</a:t>
                      </a:r>
                      <a:endParaRPr lang="en-US" b="1" dirty="0"/>
                    </a:p>
                  </a:txBody>
                  <a:tcPr/>
                </a:tc>
                <a:tc>
                  <a:txBody>
                    <a:bodyPr/>
                    <a:lstStyle/>
                    <a:p>
                      <a:r>
                        <a:rPr lang="en-US" sz="1600" dirty="0"/>
                        <a:t>118 x 88 x 46 </a:t>
                      </a:r>
                      <a:r>
                        <a:rPr lang="ru-RU" sz="1600" dirty="0"/>
                        <a:t>мм</a:t>
                      </a:r>
                      <a:endParaRPr lang="en-US" sz="1600" dirty="0"/>
                    </a:p>
                  </a:txBody>
                  <a:tcPr/>
                </a:tc>
                <a:extLst>
                  <a:ext uri="{0D108BD9-81ED-4DB2-BD59-A6C34878D82A}">
                    <a16:rowId xmlns:a16="http://schemas.microsoft.com/office/drawing/2014/main" val="10010"/>
                  </a:ext>
                </a:extLst>
              </a:tr>
              <a:tr h="370840">
                <a:tc>
                  <a:txBody>
                    <a:bodyPr/>
                    <a:lstStyle/>
                    <a:p>
                      <a:r>
                        <a:rPr lang="ru-RU" b="1" dirty="0"/>
                        <a:t>Вес</a:t>
                      </a:r>
                      <a:endParaRPr lang="en-US" b="1" dirty="0"/>
                    </a:p>
                  </a:txBody>
                  <a:tcPr/>
                </a:tc>
                <a:tc>
                  <a:txBody>
                    <a:bodyPr/>
                    <a:lstStyle/>
                    <a:p>
                      <a:r>
                        <a:rPr lang="en-US" sz="1600" dirty="0"/>
                        <a:t>0.16 </a:t>
                      </a:r>
                      <a:r>
                        <a:rPr lang="ru-RU" sz="1600" dirty="0"/>
                        <a:t>кг</a:t>
                      </a:r>
                      <a:endParaRPr lang="en-US" sz="1600" dirty="0"/>
                    </a:p>
                  </a:txBody>
                  <a:tcPr/>
                </a:tc>
                <a:extLst>
                  <a:ext uri="{0D108BD9-81ED-4DB2-BD59-A6C34878D82A}">
                    <a16:rowId xmlns:a16="http://schemas.microsoft.com/office/drawing/2014/main" val="10011"/>
                  </a:ext>
                </a:extLst>
              </a:tr>
              <a:tr h="370840">
                <a:tc>
                  <a:txBody>
                    <a:bodyPr/>
                    <a:lstStyle/>
                    <a:p>
                      <a:r>
                        <a:rPr lang="ru-RU" b="1" dirty="0"/>
                        <a:t>Класс защиты</a:t>
                      </a:r>
                      <a:endParaRPr lang="en-US" b="1" dirty="0"/>
                    </a:p>
                  </a:txBody>
                  <a:tcPr/>
                </a:tc>
                <a:tc>
                  <a:txBody>
                    <a:bodyPr/>
                    <a:lstStyle/>
                    <a:p>
                      <a:r>
                        <a:rPr lang="en-US" sz="1600" dirty="0"/>
                        <a:t>IP54</a:t>
                      </a:r>
                    </a:p>
                  </a:txBody>
                  <a:tcPr/>
                </a:tc>
                <a:extLst>
                  <a:ext uri="{0D108BD9-81ED-4DB2-BD59-A6C34878D82A}">
                    <a16:rowId xmlns:a16="http://schemas.microsoft.com/office/drawing/2014/main" val="10012"/>
                  </a:ext>
                </a:extLst>
              </a:tr>
            </a:tbl>
          </a:graphicData>
        </a:graphic>
      </p:graphicFrame>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27570" y="1225892"/>
            <a:ext cx="3391596" cy="4890208"/>
          </a:xfrm>
          <a:prstGeom prst="rect">
            <a:avLst/>
          </a:prstGeom>
        </p:spPr>
      </p:pic>
    </p:spTree>
    <p:extLst>
      <p:ext uri="{BB962C8B-B14F-4D97-AF65-F5344CB8AC3E}">
        <p14:creationId xmlns:p14="http://schemas.microsoft.com/office/powerpoint/2010/main" val="37843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Сертификация </a:t>
            </a:r>
            <a:r>
              <a:rPr lang="en-US" dirty="0"/>
              <a:t>ATEX </a:t>
            </a:r>
            <a:r>
              <a:rPr lang="ru-RU" dirty="0"/>
              <a:t>и</a:t>
            </a:r>
            <a:r>
              <a:rPr lang="en-US" dirty="0"/>
              <a:t> HAZLOC</a:t>
            </a:r>
          </a:p>
        </p:txBody>
      </p:sp>
      <p:sp>
        <p:nvSpPr>
          <p:cNvPr id="3" name="Content Placeholder 2"/>
          <p:cNvSpPr>
            <a:spLocks noGrp="1"/>
          </p:cNvSpPr>
          <p:nvPr>
            <p:ph idx="1"/>
          </p:nvPr>
        </p:nvSpPr>
        <p:spPr>
          <a:xfrm>
            <a:off x="1524000" y="2290129"/>
            <a:ext cx="4191000" cy="2209799"/>
          </a:xfrm>
        </p:spPr>
        <p:txBody>
          <a:bodyPr>
            <a:noAutofit/>
          </a:bodyPr>
          <a:lstStyle/>
          <a:p>
            <a:pPr marL="822960" indent="-822960">
              <a:lnSpc>
                <a:spcPct val="100000"/>
              </a:lnSpc>
              <a:spcBef>
                <a:spcPts val="600"/>
              </a:spcBef>
              <a:buNone/>
            </a:pPr>
            <a:r>
              <a:rPr lang="en-US" sz="2000" b="1" dirty="0">
                <a:solidFill>
                  <a:srgbClr val="292929"/>
                </a:solidFill>
              </a:rPr>
              <a:t>ATEX	</a:t>
            </a:r>
            <a:r>
              <a:rPr lang="en-US" sz="2000" dirty="0">
                <a:solidFill>
                  <a:srgbClr val="292929"/>
                </a:solidFill>
              </a:rPr>
              <a:t>(Atmospheres </a:t>
            </a:r>
            <a:r>
              <a:rPr lang="en-US" sz="2000" dirty="0" err="1">
                <a:solidFill>
                  <a:srgbClr val="292929"/>
                </a:solidFill>
              </a:rPr>
              <a:t>Explosibles</a:t>
            </a:r>
            <a:r>
              <a:rPr lang="en-US" sz="2000" dirty="0">
                <a:solidFill>
                  <a:srgbClr val="292929"/>
                </a:solidFill>
              </a:rPr>
              <a:t>) Equipment Group II</a:t>
            </a:r>
          </a:p>
          <a:p>
            <a:pPr marL="822960" indent="0">
              <a:lnSpc>
                <a:spcPct val="100000"/>
              </a:lnSpc>
              <a:spcBef>
                <a:spcPts val="600"/>
              </a:spcBef>
              <a:buNone/>
            </a:pPr>
            <a:r>
              <a:rPr lang="en-US" sz="2000" dirty="0">
                <a:solidFill>
                  <a:srgbClr val="292929"/>
                </a:solidFill>
              </a:rPr>
              <a:t>Category 3 / Zone 2</a:t>
            </a:r>
          </a:p>
          <a:p>
            <a:pPr marL="822960" indent="0">
              <a:lnSpc>
                <a:spcPct val="100000"/>
              </a:lnSpc>
              <a:spcBef>
                <a:spcPts val="600"/>
              </a:spcBef>
              <a:buNone/>
            </a:pPr>
            <a:r>
              <a:rPr lang="en-US" sz="2000" dirty="0">
                <a:solidFill>
                  <a:srgbClr val="292929"/>
                </a:solidFill>
              </a:rPr>
              <a:t>Gas Group IIC</a:t>
            </a:r>
          </a:p>
          <a:p>
            <a:pPr marL="822960" indent="0">
              <a:lnSpc>
                <a:spcPct val="100000"/>
              </a:lnSpc>
              <a:spcBef>
                <a:spcPts val="600"/>
              </a:spcBef>
              <a:buNone/>
            </a:pPr>
            <a:r>
              <a:rPr lang="en-US" sz="2000" dirty="0">
                <a:solidFill>
                  <a:srgbClr val="292929"/>
                </a:solidFill>
              </a:rPr>
              <a:t>Temperature Class T4</a:t>
            </a:r>
          </a:p>
          <a:p>
            <a:pPr>
              <a:lnSpc>
                <a:spcPct val="100000"/>
              </a:lnSpc>
              <a:spcBef>
                <a:spcPts val="600"/>
              </a:spcBef>
              <a:buNone/>
            </a:pPr>
            <a:r>
              <a:rPr lang="en-US" sz="2000" dirty="0">
                <a:solidFill>
                  <a:srgbClr val="292929"/>
                </a:solidFill>
              </a:rPr>
              <a:t> </a:t>
            </a:r>
          </a:p>
        </p:txBody>
      </p:sp>
      <p:sp>
        <p:nvSpPr>
          <p:cNvPr id="6" name="Content Placeholder 2"/>
          <p:cNvSpPr txBox="1">
            <a:spLocks/>
          </p:cNvSpPr>
          <p:nvPr/>
        </p:nvSpPr>
        <p:spPr>
          <a:xfrm>
            <a:off x="6223366" y="2290129"/>
            <a:ext cx="3886200" cy="1752600"/>
          </a:xfrm>
          <a:prstGeom prst="rect">
            <a:avLst/>
          </a:prstGeom>
        </p:spPr>
        <p:txBody>
          <a:bodyPr vert="horz" lIns="91440" tIns="45720" rIns="91440" bIns="45720" rtlCol="0">
            <a:normAutofit lnSpcReduction="10000"/>
          </a:bodyPr>
          <a:lstStyle/>
          <a:p>
            <a:pPr marL="1097280" indent="-1097280">
              <a:spcBef>
                <a:spcPts val="1200"/>
              </a:spcBef>
              <a:defRPr/>
            </a:pPr>
            <a:r>
              <a:rPr lang="en-US" sz="2000" b="1" dirty="0">
                <a:solidFill>
                  <a:srgbClr val="292929"/>
                </a:solidFill>
              </a:rPr>
              <a:t>HAZLOC</a:t>
            </a:r>
            <a:r>
              <a:rPr lang="en-US" sz="2000" dirty="0">
                <a:solidFill>
                  <a:srgbClr val="292929"/>
                </a:solidFill>
              </a:rPr>
              <a:t>	(Hazardous Locations)</a:t>
            </a:r>
          </a:p>
          <a:p>
            <a:pPr marL="1097280">
              <a:spcBef>
                <a:spcPts val="1200"/>
              </a:spcBef>
              <a:defRPr/>
            </a:pPr>
            <a:r>
              <a:rPr lang="en-US" sz="2000" dirty="0">
                <a:solidFill>
                  <a:srgbClr val="292929"/>
                </a:solidFill>
              </a:rPr>
              <a:t>Class 1 Location</a:t>
            </a:r>
          </a:p>
          <a:p>
            <a:pPr marL="1097280">
              <a:spcBef>
                <a:spcPts val="1200"/>
              </a:spcBef>
              <a:defRPr/>
            </a:pPr>
            <a:r>
              <a:rPr lang="en-US" sz="2000" dirty="0">
                <a:solidFill>
                  <a:srgbClr val="292929"/>
                </a:solidFill>
              </a:rPr>
              <a:t>Division 2</a:t>
            </a:r>
          </a:p>
          <a:p>
            <a:pPr marL="1097280">
              <a:spcBef>
                <a:spcPts val="1200"/>
              </a:spcBef>
              <a:defRPr/>
            </a:pPr>
            <a:r>
              <a:rPr lang="en-US" sz="2000" dirty="0">
                <a:solidFill>
                  <a:srgbClr val="292929"/>
                </a:solidFill>
              </a:rPr>
              <a:t>Gas Groups A, B, C, D</a:t>
            </a:r>
          </a:p>
          <a:p>
            <a:pPr marL="342900" indent="-342900">
              <a:spcBef>
                <a:spcPts val="1200"/>
              </a:spcBef>
              <a:buFont typeface="Arial" pitchFamily="34" charset="0"/>
              <a:buChar char="•"/>
              <a:defRPr/>
            </a:pPr>
            <a:endParaRPr lang="en-US" sz="2000" dirty="0">
              <a:solidFill>
                <a:srgbClr val="292929"/>
              </a:solidFill>
            </a:endParaRPr>
          </a:p>
        </p:txBody>
      </p:sp>
      <p:pic>
        <p:nvPicPr>
          <p:cNvPr id="7" name="Picture 6" descr="image001.jpg"/>
          <p:cNvPicPr>
            <a:picLocks noChangeAspect="1"/>
          </p:cNvPicPr>
          <p:nvPr/>
        </p:nvPicPr>
        <p:blipFill>
          <a:blip r:embed="rId3" cstate="email"/>
          <a:stretch>
            <a:fillRect/>
          </a:stretch>
        </p:blipFill>
        <p:spPr>
          <a:xfrm>
            <a:off x="2894012" y="4720888"/>
            <a:ext cx="6810376" cy="1222712"/>
          </a:xfrm>
          <a:prstGeom prst="rect">
            <a:avLst/>
          </a:prstGeom>
          <a:ln>
            <a:solidFill>
              <a:srgbClr val="292929"/>
            </a:solidFill>
          </a:ln>
        </p:spPr>
      </p:pic>
      <p:sp>
        <p:nvSpPr>
          <p:cNvPr id="8" name="TextBox 7"/>
          <p:cNvSpPr txBox="1"/>
          <p:nvPr/>
        </p:nvSpPr>
        <p:spPr>
          <a:xfrm>
            <a:off x="545448" y="1360154"/>
            <a:ext cx="8690750" cy="461665"/>
          </a:xfrm>
          <a:prstGeom prst="rect">
            <a:avLst/>
          </a:prstGeom>
          <a:noFill/>
        </p:spPr>
        <p:txBody>
          <a:bodyPr wrap="square" rtlCol="0">
            <a:spAutoFit/>
          </a:bodyPr>
          <a:lstStyle/>
          <a:p>
            <a:r>
              <a:rPr lang="ru-RU" sz="2400" b="1" dirty="0"/>
              <a:t>Доступна версия с сертификацией </a:t>
            </a:r>
            <a:r>
              <a:rPr lang="en-US" sz="2400" b="1" dirty="0"/>
              <a:t>ATEX / HAZLOC</a:t>
            </a:r>
          </a:p>
        </p:txBody>
      </p:sp>
    </p:spTree>
    <p:extLst>
      <p:ext uri="{BB962C8B-B14F-4D97-AF65-F5344CB8AC3E}">
        <p14:creationId xmlns:p14="http://schemas.microsoft.com/office/powerpoint/2010/main" val="130298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ru-RU" sz="2800" dirty="0"/>
              <a:t>Динамическая фильтрация помех</a:t>
            </a:r>
            <a:endParaRPr lang="en-GB" dirty="0"/>
          </a:p>
        </p:txBody>
      </p:sp>
      <p:sp>
        <p:nvSpPr>
          <p:cNvPr id="5" name="Rectangle 4"/>
          <p:cNvSpPr/>
          <p:nvPr/>
        </p:nvSpPr>
        <p:spPr>
          <a:xfrm>
            <a:off x="3855303" y="2260089"/>
            <a:ext cx="457200" cy="33528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855303" y="2564889"/>
            <a:ext cx="457200" cy="33528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855303" y="2869689"/>
            <a:ext cx="457200" cy="33528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55303" y="3174489"/>
            <a:ext cx="457200" cy="33528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855303" y="3470429"/>
            <a:ext cx="457200" cy="335280"/>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855303" y="3775229"/>
            <a:ext cx="457200" cy="335280"/>
          </a:xfrm>
          <a:prstGeom prst="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855303" y="4056726"/>
            <a:ext cx="457200" cy="847946"/>
          </a:xfrm>
          <a:prstGeom prst="rect">
            <a:avLst/>
          </a:prstGeom>
          <a:solidFill>
            <a:schemeClr val="bg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855303" y="1471242"/>
            <a:ext cx="457200" cy="847946"/>
          </a:xfrm>
          <a:prstGeom prst="rect">
            <a:avLst/>
          </a:prstGeom>
          <a:solidFill>
            <a:schemeClr val="bg1">
              <a:lumMod val="5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3787201" y="3102507"/>
            <a:ext cx="588818" cy="407262"/>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523294" y="2663560"/>
            <a:ext cx="457200" cy="30480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7523294" y="2968360"/>
            <a:ext cx="457200" cy="30480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523294" y="3273160"/>
            <a:ext cx="457200" cy="3048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7523294" y="3577960"/>
            <a:ext cx="457200" cy="30480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7523294" y="3873900"/>
            <a:ext cx="457200" cy="304800"/>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7523294" y="4178700"/>
            <a:ext cx="457200" cy="304800"/>
          </a:xfrm>
          <a:prstGeom prst="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523293" y="3273712"/>
            <a:ext cx="523010" cy="1587988"/>
          </a:xfrm>
          <a:prstGeom prst="rect">
            <a:avLst/>
          </a:prstGeom>
          <a:solidFill>
            <a:schemeClr val="bg2">
              <a:lumMod val="25000"/>
              <a:alpha val="66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7511015" y="1166443"/>
            <a:ext cx="535288" cy="1821411"/>
          </a:xfrm>
          <a:prstGeom prst="rect">
            <a:avLst/>
          </a:prstGeom>
          <a:solidFill>
            <a:schemeClr val="bg2">
              <a:lumMod val="25000"/>
              <a:alpha val="66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7457485" y="2949487"/>
            <a:ext cx="588818" cy="36880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3425339" y="5052643"/>
            <a:ext cx="2639765" cy="1323439"/>
          </a:xfrm>
          <a:prstGeom prst="rect">
            <a:avLst/>
          </a:prstGeom>
          <a:noFill/>
        </p:spPr>
        <p:txBody>
          <a:bodyPr wrap="square" rtlCol="0">
            <a:spAutoFit/>
          </a:bodyPr>
          <a:lstStyle/>
          <a:p>
            <a:r>
              <a:rPr lang="ru-RU" sz="1600" b="1" u="sng" dirty="0"/>
              <a:t>Традиционный статичный фильтр</a:t>
            </a:r>
            <a:endParaRPr lang="en-US" sz="1600" b="1" u="sng" dirty="0"/>
          </a:p>
          <a:p>
            <a:r>
              <a:rPr lang="ru-RU" sz="1600" dirty="0"/>
              <a:t>Чувствительность к помехам соседних каналов</a:t>
            </a:r>
            <a:endParaRPr lang="en-US" sz="1600" dirty="0"/>
          </a:p>
        </p:txBody>
      </p:sp>
      <p:sp>
        <p:nvSpPr>
          <p:cNvPr id="34" name="TextBox 33"/>
          <p:cNvSpPr txBox="1"/>
          <p:nvPr/>
        </p:nvSpPr>
        <p:spPr>
          <a:xfrm>
            <a:off x="6838295" y="5071514"/>
            <a:ext cx="3247920" cy="1323439"/>
          </a:xfrm>
          <a:prstGeom prst="rect">
            <a:avLst/>
          </a:prstGeom>
          <a:noFill/>
        </p:spPr>
        <p:txBody>
          <a:bodyPr wrap="square" rtlCol="0">
            <a:spAutoFit/>
          </a:bodyPr>
          <a:lstStyle/>
          <a:p>
            <a:r>
              <a:rPr lang="ru-RU" sz="1600" b="1" u="sng" dirty="0"/>
              <a:t>Динамический фильтр </a:t>
            </a:r>
            <a:r>
              <a:rPr lang="ru-RU" sz="1600" b="1" u="sng" dirty="0" err="1"/>
              <a:t>Камбиум</a:t>
            </a:r>
            <a:endParaRPr lang="en-US" sz="1600" b="1" u="sng" dirty="0"/>
          </a:p>
          <a:p>
            <a:r>
              <a:rPr lang="ru-RU" sz="1600" dirty="0"/>
              <a:t>Добротное «вырезание» своей </a:t>
            </a:r>
            <a:r>
              <a:rPr lang="ru-RU" sz="1600" dirty="0" err="1"/>
              <a:t>ПлЧ</a:t>
            </a:r>
            <a:r>
              <a:rPr lang="ru-RU" sz="1600" dirty="0"/>
              <a:t>, изоляция помех с соседних каналов</a:t>
            </a:r>
            <a:endParaRPr lang="en-US" sz="1600" dirty="0"/>
          </a:p>
        </p:txBody>
      </p:sp>
      <p:sp>
        <p:nvSpPr>
          <p:cNvPr id="41" name="TextBox 40"/>
          <p:cNvSpPr txBox="1"/>
          <p:nvPr/>
        </p:nvSpPr>
        <p:spPr>
          <a:xfrm>
            <a:off x="4906015" y="3938949"/>
            <a:ext cx="1179041" cy="276999"/>
          </a:xfrm>
          <a:prstGeom prst="rect">
            <a:avLst/>
          </a:prstGeom>
          <a:noFill/>
        </p:spPr>
        <p:txBody>
          <a:bodyPr wrap="none" rtlCol="0">
            <a:spAutoFit/>
          </a:bodyPr>
          <a:lstStyle/>
          <a:p>
            <a:r>
              <a:rPr lang="ru-RU" sz="1200" b="1" dirty="0"/>
              <a:t>Рабочая </a:t>
            </a:r>
            <a:r>
              <a:rPr lang="ru-RU" sz="1200" b="1" dirty="0" err="1"/>
              <a:t>ПлЧ</a:t>
            </a:r>
            <a:endParaRPr lang="en-US" sz="1200" b="1" dirty="0"/>
          </a:p>
        </p:txBody>
      </p:sp>
      <p:sp>
        <p:nvSpPr>
          <p:cNvPr id="42" name="TextBox 41"/>
          <p:cNvSpPr txBox="1"/>
          <p:nvPr/>
        </p:nvSpPr>
        <p:spPr>
          <a:xfrm>
            <a:off x="4756561" y="1471243"/>
            <a:ext cx="1655518" cy="276999"/>
          </a:xfrm>
          <a:prstGeom prst="rect">
            <a:avLst/>
          </a:prstGeom>
          <a:noFill/>
        </p:spPr>
        <p:txBody>
          <a:bodyPr wrap="none" rtlCol="0">
            <a:spAutoFit/>
          </a:bodyPr>
          <a:lstStyle/>
          <a:p>
            <a:r>
              <a:rPr lang="ru-RU" sz="1200" b="1" dirty="0"/>
              <a:t>Статичный фильтр</a:t>
            </a:r>
            <a:endParaRPr lang="en-US" sz="1200" b="1" dirty="0"/>
          </a:p>
        </p:txBody>
      </p:sp>
      <p:cxnSp>
        <p:nvCxnSpPr>
          <p:cNvPr id="43" name="Straight Arrow Connector 42"/>
          <p:cNvCxnSpPr/>
          <p:nvPr/>
        </p:nvCxnSpPr>
        <p:spPr>
          <a:xfrm flipH="1">
            <a:off x="4312503" y="1609468"/>
            <a:ext cx="417006"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913802" y="5033532"/>
            <a:ext cx="898003" cy="338554"/>
          </a:xfrm>
          <a:prstGeom prst="rect">
            <a:avLst/>
          </a:prstGeom>
        </p:spPr>
        <p:txBody>
          <a:bodyPr wrap="none">
            <a:spAutoFit/>
          </a:bodyPr>
          <a:lstStyle/>
          <a:p>
            <a:r>
              <a:rPr lang="ru-RU" sz="1600" b="1" u="sng" dirty="0"/>
              <a:t>Спектр</a:t>
            </a:r>
            <a:endParaRPr lang="en-US" sz="1600" b="1" u="sng" dirty="0"/>
          </a:p>
        </p:txBody>
      </p:sp>
      <p:sp>
        <p:nvSpPr>
          <p:cNvPr id="3" name="Rectangle 2"/>
          <p:cNvSpPr/>
          <p:nvPr/>
        </p:nvSpPr>
        <p:spPr>
          <a:xfrm>
            <a:off x="2958512" y="4175907"/>
            <a:ext cx="1090363" cy="307777"/>
          </a:xfrm>
          <a:prstGeom prst="rect">
            <a:avLst/>
          </a:prstGeom>
        </p:spPr>
        <p:txBody>
          <a:bodyPr wrap="none">
            <a:spAutoFit/>
          </a:bodyPr>
          <a:lstStyle/>
          <a:p>
            <a:r>
              <a:rPr lang="en-US" sz="1400" dirty="0">
                <a:solidFill>
                  <a:srgbClr val="222222"/>
                </a:solidFill>
                <a:ea typeface="Times New Roman" panose="02020603050405020304" pitchFamily="18" charset="0"/>
              </a:rPr>
              <a:t>4.900 GHz </a:t>
            </a:r>
            <a:endParaRPr lang="en-US" sz="1400" dirty="0"/>
          </a:p>
        </p:txBody>
      </p:sp>
      <p:sp>
        <p:nvSpPr>
          <p:cNvPr id="46" name="Rectangle 45"/>
          <p:cNvSpPr/>
          <p:nvPr/>
        </p:nvSpPr>
        <p:spPr>
          <a:xfrm>
            <a:off x="2958512" y="1934078"/>
            <a:ext cx="1090363" cy="307777"/>
          </a:xfrm>
          <a:prstGeom prst="rect">
            <a:avLst/>
          </a:prstGeom>
        </p:spPr>
        <p:txBody>
          <a:bodyPr wrap="none">
            <a:spAutoFit/>
          </a:bodyPr>
          <a:lstStyle/>
          <a:p>
            <a:r>
              <a:rPr lang="en-US" sz="1400" dirty="0">
                <a:solidFill>
                  <a:srgbClr val="222222"/>
                </a:solidFill>
                <a:ea typeface="Times New Roman" panose="02020603050405020304" pitchFamily="18" charset="0"/>
              </a:rPr>
              <a:t>5.925 GHz </a:t>
            </a:r>
            <a:endParaRPr lang="en-US" sz="1400" dirty="0"/>
          </a:p>
        </p:txBody>
      </p:sp>
      <p:cxnSp>
        <p:nvCxnSpPr>
          <p:cNvPr id="35" name="Straight Connector 34"/>
          <p:cNvCxnSpPr/>
          <p:nvPr/>
        </p:nvCxnSpPr>
        <p:spPr>
          <a:xfrm>
            <a:off x="3437441" y="2319188"/>
            <a:ext cx="0" cy="1783312"/>
          </a:xfrm>
          <a:prstGeom prst="line">
            <a:avLst/>
          </a:prstGeom>
          <a:ln w="19050">
            <a:solidFill>
              <a:schemeClr val="tx1">
                <a:lumMod val="75000"/>
                <a:lumOff val="25000"/>
              </a:schemeClr>
            </a:solidFill>
            <a:headEnd type="stealth"/>
            <a:tailEnd type="stealth"/>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811847" y="2448664"/>
            <a:ext cx="3155315" cy="895675"/>
          </a:xfrm>
          <a:prstGeom prst="rect">
            <a:avLst/>
          </a:prstGeom>
        </p:spPr>
      </p:pic>
      <p:cxnSp>
        <p:nvCxnSpPr>
          <p:cNvPr id="37" name="Straight Connector 36"/>
          <p:cNvCxnSpPr/>
          <p:nvPr/>
        </p:nvCxnSpPr>
        <p:spPr>
          <a:xfrm flipH="1">
            <a:off x="1645504" y="3086928"/>
            <a:ext cx="2141699" cy="76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14" idx="2"/>
          </p:cNvCxnSpPr>
          <p:nvPr/>
        </p:nvCxnSpPr>
        <p:spPr>
          <a:xfrm>
            <a:off x="3787204" y="3470551"/>
            <a:ext cx="294407" cy="3921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645503" y="1318842"/>
            <a:ext cx="1313008" cy="664114"/>
          </a:xfrm>
          <a:prstGeom prst="rect">
            <a:avLst/>
          </a:prstGeom>
          <a:solidFill>
            <a:schemeClr val="bg1"/>
          </a:solidFill>
          <a:ln>
            <a:noFill/>
          </a:ln>
          <a:effectLst/>
        </p:spPr>
        <p:style>
          <a:lnRef idx="1">
            <a:schemeClr val="accent4"/>
          </a:lnRef>
          <a:fillRef idx="1001">
            <a:schemeClr val="lt1"/>
          </a:fillRef>
          <a:effectRef idx="2">
            <a:schemeClr val="accent4"/>
          </a:effectRef>
          <a:fontRef idx="minor">
            <a:schemeClr val="lt1"/>
          </a:fontRef>
        </p:style>
        <p:txBody>
          <a:bodyPr lIns="18288" tIns="27432" rIns="18288" bIns="27432" rtlCol="0" anchor="ctr"/>
          <a:lstStyle/>
          <a:p>
            <a:pPr algn="ctr"/>
            <a:endParaRPr lang="en-US" sz="1200" dirty="0"/>
          </a:p>
        </p:txBody>
      </p:sp>
      <p:sp>
        <p:nvSpPr>
          <p:cNvPr id="57" name="TextBox 56"/>
          <p:cNvSpPr txBox="1"/>
          <p:nvPr/>
        </p:nvSpPr>
        <p:spPr>
          <a:xfrm>
            <a:off x="959704" y="3071443"/>
            <a:ext cx="792205" cy="461665"/>
          </a:xfrm>
          <a:prstGeom prst="rect">
            <a:avLst/>
          </a:prstGeom>
          <a:noFill/>
        </p:spPr>
        <p:txBody>
          <a:bodyPr wrap="none" rtlCol="0">
            <a:spAutoFit/>
          </a:bodyPr>
          <a:lstStyle/>
          <a:p>
            <a:r>
              <a:rPr lang="en-US" sz="1200" b="1" dirty="0"/>
              <a:t>Clean </a:t>
            </a:r>
          </a:p>
          <a:p>
            <a:r>
              <a:rPr lang="en-US" sz="1200" b="1" dirty="0"/>
              <a:t>Channel</a:t>
            </a:r>
          </a:p>
        </p:txBody>
      </p:sp>
      <p:cxnSp>
        <p:nvCxnSpPr>
          <p:cNvPr id="61" name="Straight Connector 60"/>
          <p:cNvCxnSpPr/>
          <p:nvPr/>
        </p:nvCxnSpPr>
        <p:spPr>
          <a:xfrm flipH="1">
            <a:off x="1645503" y="3487014"/>
            <a:ext cx="2141699" cy="76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8775383" y="2949488"/>
            <a:ext cx="1179041" cy="276999"/>
          </a:xfrm>
          <a:prstGeom prst="rect">
            <a:avLst/>
          </a:prstGeom>
          <a:noFill/>
        </p:spPr>
        <p:txBody>
          <a:bodyPr wrap="none" rtlCol="0">
            <a:spAutoFit/>
          </a:bodyPr>
          <a:lstStyle/>
          <a:p>
            <a:r>
              <a:rPr lang="ru-RU" sz="1200" b="1" dirty="0"/>
              <a:t>Рабочая </a:t>
            </a:r>
            <a:r>
              <a:rPr lang="ru-RU" sz="1200" b="1" dirty="0" err="1"/>
              <a:t>ПлЧ</a:t>
            </a:r>
            <a:endParaRPr lang="en-US" sz="1200" b="1" dirty="0"/>
          </a:p>
        </p:txBody>
      </p:sp>
      <p:cxnSp>
        <p:nvCxnSpPr>
          <p:cNvPr id="64" name="Straight Arrow Connector 63"/>
          <p:cNvCxnSpPr>
            <a:stCxn id="63" idx="1"/>
          </p:cNvCxnSpPr>
          <p:nvPr/>
        </p:nvCxnSpPr>
        <p:spPr>
          <a:xfrm flipH="1">
            <a:off x="8169262" y="3087988"/>
            <a:ext cx="606120" cy="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8506020" y="2026975"/>
            <a:ext cx="1298304" cy="461665"/>
          </a:xfrm>
          <a:prstGeom prst="rect">
            <a:avLst/>
          </a:prstGeom>
          <a:noFill/>
        </p:spPr>
        <p:txBody>
          <a:bodyPr wrap="none" rtlCol="0">
            <a:spAutoFit/>
          </a:bodyPr>
          <a:lstStyle/>
          <a:p>
            <a:r>
              <a:rPr lang="ru-RU" sz="1200" b="1" dirty="0"/>
              <a:t>Динамический</a:t>
            </a:r>
          </a:p>
          <a:p>
            <a:r>
              <a:rPr lang="ru-RU" sz="1200" b="1" dirty="0"/>
              <a:t>фильтр</a:t>
            </a:r>
            <a:endParaRPr lang="en-US" sz="1200" b="1" dirty="0"/>
          </a:p>
        </p:txBody>
      </p:sp>
      <p:sp>
        <p:nvSpPr>
          <p:cNvPr id="52" name="TextBox 51"/>
          <p:cNvSpPr txBox="1"/>
          <p:nvPr/>
        </p:nvSpPr>
        <p:spPr>
          <a:xfrm>
            <a:off x="4769703" y="4394644"/>
            <a:ext cx="1655518" cy="276999"/>
          </a:xfrm>
          <a:prstGeom prst="rect">
            <a:avLst/>
          </a:prstGeom>
          <a:noFill/>
        </p:spPr>
        <p:txBody>
          <a:bodyPr wrap="none" rtlCol="0">
            <a:spAutoFit/>
          </a:bodyPr>
          <a:lstStyle/>
          <a:p>
            <a:r>
              <a:rPr lang="ru-RU" sz="1200" b="1" dirty="0"/>
              <a:t>Статичный фильтр</a:t>
            </a:r>
            <a:endParaRPr lang="en-US" sz="1200" b="1" dirty="0"/>
          </a:p>
        </p:txBody>
      </p:sp>
      <p:cxnSp>
        <p:nvCxnSpPr>
          <p:cNvPr id="53" name="Straight Arrow Connector 52"/>
          <p:cNvCxnSpPr/>
          <p:nvPr/>
        </p:nvCxnSpPr>
        <p:spPr>
          <a:xfrm flipH="1">
            <a:off x="4312503" y="4532869"/>
            <a:ext cx="417006"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41" idx="1"/>
          </p:cNvCxnSpPr>
          <p:nvPr/>
        </p:nvCxnSpPr>
        <p:spPr>
          <a:xfrm>
            <a:off x="4376020" y="3306138"/>
            <a:ext cx="529995" cy="771310"/>
          </a:xfrm>
          <a:prstGeom prst="bentConnector3">
            <a:avLst>
              <a:gd name="adj1" fmla="val 50000"/>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2731353" y="2637571"/>
            <a:ext cx="2314332" cy="230351"/>
          </a:xfrm>
          <a:custGeom>
            <a:avLst/>
            <a:gdLst>
              <a:gd name="connsiteX0" fmla="*/ 0 w 2314332"/>
              <a:gd name="connsiteY0" fmla="*/ 214797 h 230351"/>
              <a:gd name="connsiteX1" fmla="*/ 471488 w 2314332"/>
              <a:gd name="connsiteY1" fmla="*/ 229085 h 230351"/>
              <a:gd name="connsiteX2" fmla="*/ 857250 w 2314332"/>
              <a:gd name="connsiteY2" fmla="*/ 186222 h 230351"/>
              <a:gd name="connsiteX3" fmla="*/ 1300163 w 2314332"/>
              <a:gd name="connsiteY3" fmla="*/ 129072 h 230351"/>
              <a:gd name="connsiteX4" fmla="*/ 1828800 w 2314332"/>
              <a:gd name="connsiteY4" fmla="*/ 485 h 230351"/>
              <a:gd name="connsiteX5" fmla="*/ 2271713 w 2314332"/>
              <a:gd name="connsiteY5" fmla="*/ 86210 h 230351"/>
              <a:gd name="connsiteX6" fmla="*/ 2271713 w 2314332"/>
              <a:gd name="connsiteY6" fmla="*/ 114785 h 23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332" h="230351">
                <a:moveTo>
                  <a:pt x="0" y="214797"/>
                </a:moveTo>
                <a:cubicBezTo>
                  <a:pt x="164306" y="224322"/>
                  <a:pt x="328613" y="233848"/>
                  <a:pt x="471488" y="229085"/>
                </a:cubicBezTo>
                <a:cubicBezTo>
                  <a:pt x="614363" y="224323"/>
                  <a:pt x="857250" y="186222"/>
                  <a:pt x="857250" y="186222"/>
                </a:cubicBezTo>
                <a:cubicBezTo>
                  <a:pt x="995362" y="169553"/>
                  <a:pt x="1138238" y="160028"/>
                  <a:pt x="1300163" y="129072"/>
                </a:cubicBezTo>
                <a:cubicBezTo>
                  <a:pt x="1462088" y="98116"/>
                  <a:pt x="1666875" y="7629"/>
                  <a:pt x="1828800" y="485"/>
                </a:cubicBezTo>
                <a:cubicBezTo>
                  <a:pt x="1990725" y="-6659"/>
                  <a:pt x="2197894" y="67160"/>
                  <a:pt x="2271713" y="86210"/>
                </a:cubicBezTo>
                <a:cubicBezTo>
                  <a:pt x="2345532" y="105260"/>
                  <a:pt x="2308622" y="110022"/>
                  <a:pt x="2271713" y="114785"/>
                </a:cubicBezTo>
              </a:path>
            </a:pathLst>
          </a:custGeom>
          <a:noFill/>
          <a:ln w="38100">
            <a:solidFill>
              <a:srgbClr val="FF0000"/>
            </a:solidFill>
            <a:headEnd type="none" w="med" len="med"/>
            <a:tailEnd type="triangle" w="med" len="med"/>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40" name="Freeform 39"/>
          <p:cNvSpPr/>
          <p:nvPr/>
        </p:nvSpPr>
        <p:spPr>
          <a:xfrm>
            <a:off x="2674204" y="3495305"/>
            <a:ext cx="2386013" cy="349250"/>
          </a:xfrm>
          <a:custGeom>
            <a:avLst/>
            <a:gdLst>
              <a:gd name="connsiteX0" fmla="*/ 0 w 2386013"/>
              <a:gd name="connsiteY0" fmla="*/ 328612 h 349250"/>
              <a:gd name="connsiteX1" fmla="*/ 657225 w 2386013"/>
              <a:gd name="connsiteY1" fmla="*/ 342900 h 349250"/>
              <a:gd name="connsiteX2" fmla="*/ 1071563 w 2386013"/>
              <a:gd name="connsiteY2" fmla="*/ 342900 h 349250"/>
              <a:gd name="connsiteX3" fmla="*/ 1428750 w 2386013"/>
              <a:gd name="connsiteY3" fmla="*/ 342900 h 349250"/>
              <a:gd name="connsiteX4" fmla="*/ 1985963 w 2386013"/>
              <a:gd name="connsiteY4" fmla="*/ 257175 h 349250"/>
              <a:gd name="connsiteX5" fmla="*/ 2386013 w 2386013"/>
              <a:gd name="connsiteY5" fmla="*/ 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013" h="349250">
                <a:moveTo>
                  <a:pt x="0" y="328612"/>
                </a:moveTo>
                <a:lnTo>
                  <a:pt x="657225" y="342900"/>
                </a:lnTo>
                <a:cubicBezTo>
                  <a:pt x="835819" y="345281"/>
                  <a:pt x="1071563" y="342900"/>
                  <a:pt x="1071563" y="342900"/>
                </a:cubicBezTo>
                <a:cubicBezTo>
                  <a:pt x="1200150" y="342900"/>
                  <a:pt x="1276350" y="357188"/>
                  <a:pt x="1428750" y="342900"/>
                </a:cubicBezTo>
                <a:cubicBezTo>
                  <a:pt x="1581150" y="328612"/>
                  <a:pt x="1826419" y="314325"/>
                  <a:pt x="1985963" y="257175"/>
                </a:cubicBezTo>
                <a:cubicBezTo>
                  <a:pt x="2145507" y="200025"/>
                  <a:pt x="2265760" y="100012"/>
                  <a:pt x="2386013" y="0"/>
                </a:cubicBezTo>
              </a:path>
            </a:pathLst>
          </a:custGeom>
          <a:noFill/>
          <a:ln w="38100">
            <a:solidFill>
              <a:srgbClr val="FF0000"/>
            </a:solidFill>
            <a:headEnd type="none" w="med" len="med"/>
            <a:tailEnd type="triangle" w="med" len="med"/>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2" name="TextBox 61"/>
          <p:cNvSpPr txBox="1"/>
          <p:nvPr/>
        </p:nvSpPr>
        <p:spPr>
          <a:xfrm>
            <a:off x="4813035" y="1928443"/>
            <a:ext cx="1633068" cy="646331"/>
          </a:xfrm>
          <a:prstGeom prst="rect">
            <a:avLst/>
          </a:prstGeom>
          <a:solidFill>
            <a:schemeClr val="bg1">
              <a:lumMod val="95000"/>
            </a:schemeClr>
          </a:solidFill>
        </p:spPr>
        <p:txBody>
          <a:bodyPr wrap="square" rtlCol="0">
            <a:spAutoFit/>
          </a:bodyPr>
          <a:lstStyle/>
          <a:p>
            <a:r>
              <a:rPr lang="ru-RU" sz="1200" b="1" dirty="0"/>
              <a:t>Помехи с соседних каналов проходят в радио</a:t>
            </a:r>
            <a:endParaRPr lang="en-US" sz="1200" b="1" dirty="0"/>
          </a:p>
        </p:txBody>
      </p:sp>
      <p:cxnSp>
        <p:nvCxnSpPr>
          <p:cNvPr id="73" name="Elbow Connector 72"/>
          <p:cNvCxnSpPr>
            <a:stCxn id="62" idx="1"/>
          </p:cNvCxnSpPr>
          <p:nvPr/>
        </p:nvCxnSpPr>
        <p:spPr>
          <a:xfrm rot="10800000" flipV="1">
            <a:off x="4756568" y="2251608"/>
            <a:ext cx="56469" cy="355243"/>
          </a:xfrm>
          <a:prstGeom prst="bentConnector2">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4803510" y="2797890"/>
            <a:ext cx="819350" cy="624943"/>
          </a:xfrm>
          <a:prstGeom prst="roundRect">
            <a:avLst/>
          </a:prstGeom>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r>
              <a:rPr lang="ru-RU" sz="1400" b="1" dirty="0"/>
              <a:t>РАДИО</a:t>
            </a:r>
            <a:endParaRPr lang="en-US" sz="1400" b="1" dirty="0"/>
          </a:p>
        </p:txBody>
      </p:sp>
      <p:cxnSp>
        <p:nvCxnSpPr>
          <p:cNvPr id="76" name="Straight Arrow Connector 75"/>
          <p:cNvCxnSpPr/>
          <p:nvPr/>
        </p:nvCxnSpPr>
        <p:spPr>
          <a:xfrm flipH="1">
            <a:off x="8055316" y="2157042"/>
            <a:ext cx="417006"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8055316" y="4638858"/>
            <a:ext cx="417006"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8472322" y="4470844"/>
            <a:ext cx="1298304" cy="646331"/>
          </a:xfrm>
          <a:prstGeom prst="rect">
            <a:avLst/>
          </a:prstGeom>
          <a:noFill/>
        </p:spPr>
        <p:txBody>
          <a:bodyPr wrap="none" rtlCol="0">
            <a:spAutoFit/>
          </a:bodyPr>
          <a:lstStyle/>
          <a:p>
            <a:r>
              <a:rPr lang="ru-RU" sz="1200" b="1" dirty="0"/>
              <a:t>Динамический</a:t>
            </a:r>
          </a:p>
          <a:p>
            <a:r>
              <a:rPr lang="ru-RU" sz="1200" b="1" dirty="0"/>
              <a:t>фильтр</a:t>
            </a:r>
            <a:endParaRPr lang="en-US" sz="1200" b="1" dirty="0"/>
          </a:p>
          <a:p>
            <a:endParaRPr lang="en-US" sz="1200" b="1" dirty="0"/>
          </a:p>
        </p:txBody>
      </p:sp>
      <p:cxnSp>
        <p:nvCxnSpPr>
          <p:cNvPr id="83" name="Straight Connector 82"/>
          <p:cNvCxnSpPr/>
          <p:nvPr/>
        </p:nvCxnSpPr>
        <p:spPr>
          <a:xfrm>
            <a:off x="6598503" y="1650900"/>
            <a:ext cx="0" cy="2882243"/>
          </a:xfrm>
          <a:prstGeom prst="line">
            <a:avLst/>
          </a:prstGeom>
          <a:ln w="28575">
            <a:solidFill>
              <a:schemeClr val="bg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2000"/>
                                        <p:tgtEl>
                                          <p:spTgt spid="39"/>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2000"/>
                                        <p:tgtEl>
                                          <p:spTgt spid="40"/>
                                        </p:tgtEl>
                                      </p:cBhvr>
                                    </p:animEffec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anim calcmode="lin" valueType="num">
                                      <p:cBhvr>
                                        <p:cTn id="100" dur="1000" fill="hold"/>
                                        <p:tgtEl>
                                          <p:spTgt spid="21"/>
                                        </p:tgtEl>
                                        <p:attrNameLst>
                                          <p:attrName>ppt_x</p:attrName>
                                        </p:attrNameLst>
                                      </p:cBhvr>
                                      <p:tavLst>
                                        <p:tav tm="0">
                                          <p:val>
                                            <p:strVal val="#ppt_x"/>
                                          </p:val>
                                        </p:tav>
                                        <p:tav tm="100000">
                                          <p:val>
                                            <p:strVal val="#ppt_x"/>
                                          </p:val>
                                        </p:tav>
                                      </p:tavLst>
                                    </p:anim>
                                    <p:anim calcmode="lin" valueType="num">
                                      <p:cBhvr>
                                        <p:cTn id="101" dur="1000" fill="hold"/>
                                        <p:tgtEl>
                                          <p:spTgt spid="21"/>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1000"/>
                                        <p:tgtEl>
                                          <p:spTgt spid="22"/>
                                        </p:tgtEl>
                                      </p:cBhvr>
                                    </p:animEffect>
                                    <p:anim calcmode="lin" valueType="num">
                                      <p:cBhvr>
                                        <p:cTn id="105" dur="1000" fill="hold"/>
                                        <p:tgtEl>
                                          <p:spTgt spid="22"/>
                                        </p:tgtEl>
                                        <p:attrNameLst>
                                          <p:attrName>ppt_x</p:attrName>
                                        </p:attrNameLst>
                                      </p:cBhvr>
                                      <p:tavLst>
                                        <p:tav tm="0">
                                          <p:val>
                                            <p:strVal val="#ppt_x"/>
                                          </p:val>
                                        </p:tav>
                                        <p:tav tm="100000">
                                          <p:val>
                                            <p:strVal val="#ppt_x"/>
                                          </p:val>
                                        </p:tav>
                                      </p:tavLst>
                                    </p:anim>
                                    <p:anim calcmode="lin" valueType="num">
                                      <p:cBhvr>
                                        <p:cTn id="106" dur="1000" fill="hold"/>
                                        <p:tgtEl>
                                          <p:spTgt spid="22"/>
                                        </p:tgtEl>
                                        <p:attrNameLst>
                                          <p:attrName>ppt_y</p:attrName>
                                        </p:attrNameLst>
                                      </p:cBhvr>
                                      <p:tavLst>
                                        <p:tav tm="0">
                                          <p:val>
                                            <p:strVal val="#ppt_y-.1"/>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1000"/>
                                        <p:tgtEl>
                                          <p:spTgt spid="69"/>
                                        </p:tgtEl>
                                      </p:cBhvr>
                                    </p:animEffect>
                                  </p:childTnLst>
                                </p:cTn>
                              </p:par>
                              <p:par>
                                <p:cTn id="110" presetID="10" presetClass="entr" presetSubtype="0" fill="hold"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childTnLst>
                                </p:cTn>
                              </p:par>
                              <p:par>
                                <p:cTn id="113" presetID="10" presetClass="entr" presetSubtype="0" fill="hold" nodeType="withEffect">
                                  <p:stCondLst>
                                    <p:cond delay="0"/>
                                  </p:stCondLst>
                                  <p:childTnLst>
                                    <p:set>
                                      <p:cBhvr>
                                        <p:cTn id="114" dur="1" fill="hold">
                                          <p:stCondLst>
                                            <p:cond delay="0"/>
                                          </p:stCondLst>
                                        </p:cTn>
                                        <p:tgtEl>
                                          <p:spTgt spid="76"/>
                                        </p:tgtEl>
                                        <p:attrNameLst>
                                          <p:attrName>style.visibility</p:attrName>
                                        </p:attrNameLst>
                                      </p:cBhvr>
                                      <p:to>
                                        <p:strVal val="visible"/>
                                      </p:to>
                                    </p:set>
                                    <p:animEffect transition="in" filter="fade">
                                      <p:cBhvr>
                                        <p:cTn id="115" dur="1000"/>
                                        <p:tgtEl>
                                          <p:spTgt spid="7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fade">
                                      <p:cBhvr>
                                        <p:cTn id="118" dur="1000"/>
                                        <p:tgtEl>
                                          <p:spTgt spid="78"/>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path" presetSubtype="0" accel="50000" decel="50000" fill="hold" grpId="0" nodeType="clickEffect">
                                  <p:stCondLst>
                                    <p:cond delay="0"/>
                                  </p:stCondLst>
                                  <p:childTnLst>
                                    <p:animMotion origin="layout" path="M -3.33333E-6 2.71676E-6 L -3.33333E-6 0.13133 " pathEditMode="relative" rAng="0" ptsTypes="AA">
                                      <p:cBhvr>
                                        <p:cTn id="122" dur="2000" fill="hold"/>
                                        <p:tgtEl>
                                          <p:spTgt spid="23"/>
                                        </p:tgtEl>
                                        <p:attrNameLst>
                                          <p:attrName>ppt_x</p:attrName>
                                          <p:attrName>ppt_y</p:attrName>
                                        </p:attrNameLst>
                                      </p:cBhvr>
                                      <p:rCtr x="0" y="6566"/>
                                    </p:animMotion>
                                  </p:childTnLst>
                                </p:cTn>
                              </p:par>
                              <p:par>
                                <p:cTn id="123" presetID="42" presetClass="path" presetSubtype="0" accel="50000" decel="50000" fill="hold" grpId="1" nodeType="withEffect">
                                  <p:stCondLst>
                                    <p:cond delay="0"/>
                                  </p:stCondLst>
                                  <p:childTnLst>
                                    <p:animMotion origin="layout" path="M -3.33333E-6 9.82659E-7 L -3.33333E-6 0.13364 " pathEditMode="relative" rAng="0" ptsTypes="AA">
                                      <p:cBhvr>
                                        <p:cTn id="124" dur="2000" fill="hold"/>
                                        <p:tgtEl>
                                          <p:spTgt spid="22"/>
                                        </p:tgtEl>
                                        <p:attrNameLst>
                                          <p:attrName>ppt_x</p:attrName>
                                          <p:attrName>ppt_y</p:attrName>
                                        </p:attrNameLst>
                                      </p:cBhvr>
                                      <p:rCtr x="0" y="6682"/>
                                    </p:animMotion>
                                  </p:childTnLst>
                                </p:cTn>
                              </p:par>
                              <p:par>
                                <p:cTn id="125" presetID="42" presetClass="path" presetSubtype="0" accel="50000" decel="50000" fill="hold" grpId="1" nodeType="withEffect">
                                  <p:stCondLst>
                                    <p:cond delay="0"/>
                                  </p:stCondLst>
                                  <p:childTnLst>
                                    <p:animMotion origin="layout" path="M -3.33333E-6 -0.02751 L -3.33333E-6 0.13364 " pathEditMode="relative" rAng="0" ptsTypes="AA">
                                      <p:cBhvr>
                                        <p:cTn id="126" dur="2000" fill="hold"/>
                                        <p:tgtEl>
                                          <p:spTgt spid="21"/>
                                        </p:tgtEl>
                                        <p:attrNameLst>
                                          <p:attrName>ppt_x</p:attrName>
                                          <p:attrName>ppt_y</p:attrName>
                                        </p:attrNameLst>
                                      </p:cBhvr>
                                      <p:rCtr x="0" y="8046"/>
                                    </p:animMotion>
                                  </p:childTnLst>
                                </p:cTn>
                              </p:par>
                              <p:par>
                                <p:cTn id="127" presetID="42" presetClass="path" presetSubtype="0" accel="50000" decel="50000" fill="hold" nodeType="withEffect">
                                  <p:stCondLst>
                                    <p:cond delay="0"/>
                                  </p:stCondLst>
                                  <p:childTnLst>
                                    <p:animMotion origin="layout" path="M 2.22222E-6 2.96296E-6 L 0.00347 0.13102 " pathEditMode="relative" rAng="0" ptsTypes="AA">
                                      <p:cBhvr>
                                        <p:cTn id="128" dur="2000" fill="hold"/>
                                        <p:tgtEl>
                                          <p:spTgt spid="64"/>
                                        </p:tgtEl>
                                        <p:attrNameLst>
                                          <p:attrName>ppt_x</p:attrName>
                                          <p:attrName>ppt_y</p:attrName>
                                        </p:attrNameLst>
                                      </p:cBhvr>
                                      <p:rCtr x="174" y="6551"/>
                                    </p:animMotion>
                                  </p:childTnLst>
                                </p:cTn>
                              </p:par>
                              <p:par>
                                <p:cTn id="129" presetID="42" presetClass="path" presetSubtype="0" accel="50000" decel="50000" fill="hold" grpId="1" nodeType="withEffect">
                                  <p:stCondLst>
                                    <p:cond delay="0"/>
                                  </p:stCondLst>
                                  <p:childTnLst>
                                    <p:animMotion origin="layout" path="M 3.61111E-6 2.96296E-6 L 0.00017 0.13102 " pathEditMode="relative" rAng="0" ptsTypes="AA">
                                      <p:cBhvr>
                                        <p:cTn id="130" dur="2000" fill="hold"/>
                                        <p:tgtEl>
                                          <p:spTgt spid="63"/>
                                        </p:tgtEl>
                                        <p:attrNameLst>
                                          <p:attrName>ppt_x</p:attrName>
                                          <p:attrName>ppt_y</p:attrName>
                                        </p:attrNameLst>
                                      </p:cBhvr>
                                      <p:rCtr x="0" y="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1" grpId="1" animBg="1"/>
      <p:bldP spid="22" grpId="0" animBg="1"/>
      <p:bldP spid="22" grpId="1" animBg="1"/>
      <p:bldP spid="23" grpId="0" animBg="1"/>
      <p:bldP spid="23" grpId="1" animBg="1"/>
      <p:bldP spid="33" grpId="0"/>
      <p:bldP spid="34" grpId="0"/>
      <p:bldP spid="41" grpId="0"/>
      <p:bldP spid="42" grpId="0"/>
      <p:bldP spid="60" grpId="0"/>
      <p:bldP spid="3" grpId="0"/>
      <p:bldP spid="46" grpId="0"/>
      <p:bldP spid="48" grpId="0" animBg="1"/>
      <p:bldP spid="57" grpId="0"/>
      <p:bldP spid="63" grpId="0"/>
      <p:bldP spid="63" grpId="1"/>
      <p:bldP spid="69" grpId="0"/>
      <p:bldP spid="52" grpId="0"/>
      <p:bldP spid="39" grpId="0" animBg="1"/>
      <p:bldP spid="40" grpId="0" animBg="1"/>
      <p:bldP spid="62" grpId="0" animBg="1"/>
      <p:bldP spid="74" grpId="0" animBg="1"/>
      <p:bldP spid="7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36" y="1500329"/>
            <a:ext cx="9143999" cy="3940950"/>
          </a:xfrm>
        </p:spPr>
        <p:txBody>
          <a:bodyPr>
            <a:noAutofit/>
          </a:bodyPr>
          <a:lstStyle/>
          <a:p>
            <a:pPr algn="ctr">
              <a:lnSpc>
                <a:spcPct val="100000"/>
              </a:lnSpc>
            </a:pPr>
            <a:r>
              <a:rPr lang="ru-RU" sz="4800" dirty="0">
                <a:solidFill>
                  <a:srgbClr val="003D79"/>
                </a:solidFill>
              </a:rPr>
              <a:t>Как синхронизация делает жизнь заказчиков проще?</a:t>
            </a:r>
            <a:endParaRPr lang="en-US" sz="4800" dirty="0">
              <a:solidFill>
                <a:srgbClr val="003D79"/>
              </a:solidFill>
            </a:endParaRPr>
          </a:p>
        </p:txBody>
      </p:sp>
      <p:sp>
        <p:nvSpPr>
          <p:cNvPr id="9" name="Title 1"/>
          <p:cNvSpPr txBox="1">
            <a:spLocks/>
          </p:cNvSpPr>
          <p:nvPr/>
        </p:nvSpPr>
        <p:spPr>
          <a:xfrm>
            <a:off x="8323093" y="1501907"/>
            <a:ext cx="1894905" cy="803547"/>
          </a:xfrm>
          <a:prstGeom prst="rect">
            <a:avLst/>
          </a:prstGeom>
        </p:spPr>
        <p:txBody>
          <a:bodyPr vert="horz" lIns="91440" tIns="45720" rIns="91440" bIns="45720" rtlCol="0" anchor="ctr" anchorCtr="0">
            <a:normAutofit/>
          </a:bodyPr>
          <a:lstStyle>
            <a:lvl1pPr algn="l" defTabSz="457200" rtl="0" eaLnBrk="1" latinLnBrk="0" hangingPunct="1">
              <a:lnSpc>
                <a:spcPts val="3800"/>
              </a:lnSpc>
              <a:spcBef>
                <a:spcPct val="0"/>
              </a:spcBef>
              <a:buNone/>
              <a:defRPr sz="3800" b="1" kern="1200">
                <a:solidFill>
                  <a:srgbClr val="003D79"/>
                </a:solidFill>
                <a:latin typeface="Calibri"/>
                <a:ea typeface="+mj-ea"/>
                <a:cs typeface="Calibri"/>
              </a:defRPr>
            </a:lvl1pPr>
          </a:lstStyle>
          <a:p>
            <a:pPr algn="ctr"/>
            <a:endParaRPr lang="en-US" sz="2800" dirty="0"/>
          </a:p>
        </p:txBody>
      </p:sp>
    </p:spTree>
    <p:extLst>
      <p:ext uri="{BB962C8B-B14F-4D97-AF65-F5344CB8AC3E}">
        <p14:creationId xmlns:p14="http://schemas.microsoft.com/office/powerpoint/2010/main" val="294207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b="1" dirty="0"/>
              <a:t>Большинство конкурентов использует </a:t>
            </a:r>
            <a:r>
              <a:rPr lang="en-US" b="1" dirty="0"/>
              <a:t>Polling</a:t>
            </a:r>
          </a:p>
        </p:txBody>
      </p:sp>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800" y="1589870"/>
            <a:ext cx="8991600" cy="105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eft Brace 14"/>
          <p:cNvSpPr/>
          <p:nvPr/>
        </p:nvSpPr>
        <p:spPr>
          <a:xfrm rot="5400000" flipV="1">
            <a:off x="2749923" y="1102026"/>
            <a:ext cx="180399" cy="567749"/>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16" name="Rectangle 15"/>
          <p:cNvSpPr/>
          <p:nvPr/>
        </p:nvSpPr>
        <p:spPr>
          <a:xfrm>
            <a:off x="598515" y="2712184"/>
            <a:ext cx="10931237" cy="1446550"/>
          </a:xfrm>
          <a:prstGeom prst="rect">
            <a:avLst/>
          </a:prstGeom>
        </p:spPr>
        <p:txBody>
          <a:bodyPr wrap="square">
            <a:spAutoFit/>
          </a:bodyPr>
          <a:lstStyle/>
          <a:p>
            <a:pPr marL="285750" indent="-285750">
              <a:buClr>
                <a:srgbClr val="1C87CD"/>
              </a:buClr>
              <a:buFont typeface="Arial" panose="020B0604020202020204" pitchFamily="34" charset="0"/>
              <a:buChar char="•"/>
            </a:pPr>
            <a:r>
              <a:rPr lang="ru-RU" sz="2200" dirty="0">
                <a:solidFill>
                  <a:srgbClr val="313131"/>
                </a:solidFill>
                <a:latin typeface="Calibri" panose="020F0502020204030204" pitchFamily="34" charset="0"/>
              </a:rPr>
              <a:t>Задержка распространения сигнала </a:t>
            </a:r>
            <a:r>
              <a:rPr lang="en-US" sz="2200" dirty="0">
                <a:solidFill>
                  <a:srgbClr val="313131"/>
                </a:solidFill>
                <a:latin typeface="Calibri" panose="020F0502020204030204" pitchFamily="34" charset="0"/>
              </a:rPr>
              <a:t>(PD) </a:t>
            </a:r>
            <a:r>
              <a:rPr lang="ru-RU" sz="2200" dirty="0">
                <a:solidFill>
                  <a:srgbClr val="313131"/>
                </a:solidFill>
                <a:latin typeface="Calibri" panose="020F0502020204030204" pitchFamily="34" charset="0"/>
              </a:rPr>
              <a:t>присуща каждой передаче,</a:t>
            </a:r>
            <a:r>
              <a:rPr lang="en-US" sz="2200" dirty="0">
                <a:solidFill>
                  <a:srgbClr val="313131"/>
                </a:solidFill>
                <a:latin typeface="Calibri" panose="020F0502020204030204" pitchFamily="34" charset="0"/>
              </a:rPr>
              <a:t> </a:t>
            </a:r>
            <a:r>
              <a:rPr lang="ru-RU" sz="2200" dirty="0">
                <a:solidFill>
                  <a:srgbClr val="313131"/>
                </a:solidFill>
                <a:latin typeface="Calibri" panose="020F0502020204030204" pitchFamily="34" charset="0"/>
              </a:rPr>
              <a:t>квитанциям </a:t>
            </a:r>
            <a:r>
              <a:rPr lang="en-US" sz="2200" dirty="0">
                <a:solidFill>
                  <a:srgbClr val="313131"/>
                </a:solidFill>
                <a:latin typeface="Calibri" panose="020F0502020204030204" pitchFamily="34" charset="0"/>
              </a:rPr>
              <a:t>ACK/NACK </a:t>
            </a:r>
            <a:r>
              <a:rPr lang="ru-RU" sz="2200" dirty="0">
                <a:solidFill>
                  <a:srgbClr val="313131"/>
                </a:solidFill>
                <a:latin typeface="Calibri" panose="020F0502020204030204" pitchFamily="34" charset="0"/>
              </a:rPr>
              <a:t>и повторным передачам в </a:t>
            </a:r>
            <a:r>
              <a:rPr lang="en-US" sz="2200" dirty="0">
                <a:solidFill>
                  <a:srgbClr val="313131"/>
                </a:solidFill>
                <a:latin typeface="Calibri" panose="020F0502020204030204" pitchFamily="34" charset="0"/>
              </a:rPr>
              <a:t>DL </a:t>
            </a:r>
            <a:r>
              <a:rPr lang="ru-RU" sz="2200" dirty="0">
                <a:solidFill>
                  <a:srgbClr val="313131"/>
                </a:solidFill>
                <a:latin typeface="Calibri" panose="020F0502020204030204" pitchFamily="34" charset="0"/>
              </a:rPr>
              <a:t>и </a:t>
            </a:r>
            <a:r>
              <a:rPr lang="en-US" sz="2200" dirty="0">
                <a:solidFill>
                  <a:srgbClr val="313131"/>
                </a:solidFill>
                <a:latin typeface="Calibri" panose="020F0502020204030204" pitchFamily="34" charset="0"/>
              </a:rPr>
              <a:t>UL.</a:t>
            </a:r>
          </a:p>
          <a:p>
            <a:pPr marL="285750" indent="-285750">
              <a:buClr>
                <a:srgbClr val="1C87CD"/>
              </a:buClr>
              <a:buFont typeface="Arial" panose="020B0604020202020204" pitchFamily="34" charset="0"/>
              <a:buChar char="•"/>
            </a:pPr>
            <a:r>
              <a:rPr lang="en-US" sz="2200" dirty="0">
                <a:solidFill>
                  <a:srgbClr val="313131"/>
                </a:solidFill>
                <a:latin typeface="Calibri" panose="020F0502020204030204" pitchFamily="34" charset="0"/>
              </a:rPr>
              <a:t>PD </a:t>
            </a:r>
            <a:r>
              <a:rPr lang="ru-RU" sz="2200" dirty="0">
                <a:solidFill>
                  <a:srgbClr val="313131"/>
                </a:solidFill>
                <a:latin typeface="Calibri" panose="020F0502020204030204" pitchFamily="34" charset="0"/>
              </a:rPr>
              <a:t>присутствует три раза для каждой передачи </a:t>
            </a:r>
            <a:r>
              <a:rPr lang="en-US" sz="2200" dirty="0">
                <a:solidFill>
                  <a:srgbClr val="313131"/>
                </a:solidFill>
                <a:latin typeface="Calibri" panose="020F0502020204030204" pitchFamily="34" charset="0"/>
              </a:rPr>
              <a:t>(Poll, data, ACK)</a:t>
            </a:r>
          </a:p>
          <a:p>
            <a:pPr marL="285750" indent="-285750">
              <a:buClr>
                <a:srgbClr val="1C87CD"/>
              </a:buClr>
              <a:buFont typeface="Arial" panose="020B0604020202020204" pitchFamily="34" charset="0"/>
              <a:buChar char="•"/>
            </a:pPr>
            <a:endParaRPr lang="en-US" sz="2200" dirty="0">
              <a:solidFill>
                <a:srgbClr val="313131"/>
              </a:solidFill>
              <a:latin typeface="Calibri" panose="020F0502020204030204" pitchFamily="34" charset="0"/>
            </a:endParaRPr>
          </a:p>
        </p:txBody>
      </p:sp>
      <p:sp>
        <p:nvSpPr>
          <p:cNvPr id="17" name="Left Brace 16"/>
          <p:cNvSpPr/>
          <p:nvPr/>
        </p:nvSpPr>
        <p:spPr>
          <a:xfrm rot="5400000" flipV="1">
            <a:off x="4143425" y="1080121"/>
            <a:ext cx="180403" cy="611553"/>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18" name="Left Brace 17"/>
          <p:cNvSpPr/>
          <p:nvPr/>
        </p:nvSpPr>
        <p:spPr>
          <a:xfrm rot="5400000" flipV="1">
            <a:off x="5852491" y="807989"/>
            <a:ext cx="191266" cy="1144953"/>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19" name="Left Brace 18"/>
          <p:cNvSpPr/>
          <p:nvPr/>
        </p:nvSpPr>
        <p:spPr>
          <a:xfrm rot="5400000" flipV="1">
            <a:off x="7494540" y="849839"/>
            <a:ext cx="183768" cy="1068751"/>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20" name="Left Brace 19"/>
          <p:cNvSpPr/>
          <p:nvPr/>
        </p:nvSpPr>
        <p:spPr>
          <a:xfrm rot="5400000" flipV="1">
            <a:off x="8991987" y="987652"/>
            <a:ext cx="158181" cy="837657"/>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21" name="Rectangle 20"/>
          <p:cNvSpPr/>
          <p:nvPr/>
        </p:nvSpPr>
        <p:spPr>
          <a:xfrm>
            <a:off x="598516" y="3907606"/>
            <a:ext cx="11055928" cy="2462213"/>
          </a:xfrm>
          <a:prstGeom prst="rect">
            <a:avLst/>
          </a:prstGeom>
        </p:spPr>
        <p:txBody>
          <a:bodyPr wrap="square">
            <a:spAutoFit/>
          </a:bodyPr>
          <a:lstStyle/>
          <a:p>
            <a:pPr algn="ctr">
              <a:buClr>
                <a:srgbClr val="1C87CD"/>
              </a:buClr>
            </a:pPr>
            <a:r>
              <a:rPr lang="ru-RU" sz="2200" b="1" dirty="0">
                <a:solidFill>
                  <a:srgbClr val="313131"/>
                </a:solidFill>
                <a:latin typeface="Calibri" panose="020F0502020204030204" pitchFamily="34" charset="0"/>
              </a:rPr>
              <a:t>Чем мне это грозит</a:t>
            </a:r>
            <a:r>
              <a:rPr lang="en-US" sz="2200" b="1" dirty="0">
                <a:solidFill>
                  <a:srgbClr val="313131"/>
                </a:solidFill>
                <a:latin typeface="Calibri" panose="020F0502020204030204" pitchFamily="34" charset="0"/>
              </a:rPr>
              <a:t>?</a:t>
            </a:r>
          </a:p>
          <a:p>
            <a:pPr marL="285750" indent="-285750">
              <a:buClr>
                <a:srgbClr val="1C87CD"/>
              </a:buClr>
              <a:buFont typeface="Arial" panose="020B0604020202020204" pitchFamily="34" charset="0"/>
              <a:buChar char="•"/>
            </a:pPr>
            <a:r>
              <a:rPr lang="ru-RU" sz="2200" dirty="0">
                <a:solidFill>
                  <a:srgbClr val="313131"/>
                </a:solidFill>
                <a:latin typeface="Calibri" panose="020F0502020204030204" pitchFamily="34" charset="0"/>
              </a:rPr>
              <a:t>Индивидуальные задержки ведут к снижению общего канального времени, доступного для передачи данных.</a:t>
            </a:r>
            <a:endParaRPr lang="en-US" sz="2200" dirty="0">
              <a:solidFill>
                <a:srgbClr val="313131"/>
              </a:solidFill>
              <a:latin typeface="Calibri" panose="020F0502020204030204" pitchFamily="34" charset="0"/>
            </a:endParaRPr>
          </a:p>
          <a:p>
            <a:pPr marL="285750" indent="-285750">
              <a:buClr>
                <a:srgbClr val="1C87CD"/>
              </a:buClr>
              <a:buFont typeface="Arial" panose="020B0604020202020204" pitchFamily="34" charset="0"/>
              <a:buChar char="•"/>
            </a:pPr>
            <a:r>
              <a:rPr lang="ru-RU" sz="2200" dirty="0">
                <a:solidFill>
                  <a:srgbClr val="313131"/>
                </a:solidFill>
                <a:latin typeface="Calibri" panose="020F0502020204030204" pitchFamily="34" charset="0"/>
              </a:rPr>
              <a:t>С ростом количества абонентов задержка растет в арифметической прогрессии, что существенно снижает пропускную способность.</a:t>
            </a:r>
          </a:p>
          <a:p>
            <a:pPr marL="285750" indent="-285750">
              <a:buClr>
                <a:srgbClr val="1C87CD"/>
              </a:buClr>
              <a:buFont typeface="Arial" panose="020B0604020202020204" pitchFamily="34" charset="0"/>
              <a:buChar char="•"/>
            </a:pPr>
            <a:r>
              <a:rPr lang="ru-RU" sz="2200" dirty="0">
                <a:solidFill>
                  <a:srgbClr val="313131"/>
                </a:solidFill>
                <a:latin typeface="Calibri" panose="020F0502020204030204" pitchFamily="34" charset="0"/>
              </a:rPr>
              <a:t>«Глухой» абонент может нарушить работу механизма </a:t>
            </a:r>
            <a:r>
              <a:rPr lang="en-US" sz="2200" dirty="0">
                <a:solidFill>
                  <a:srgbClr val="313131"/>
                </a:solidFill>
                <a:latin typeface="Calibri" panose="020F0502020204030204" pitchFamily="34" charset="0"/>
              </a:rPr>
              <a:t>CCA</a:t>
            </a:r>
            <a:r>
              <a:rPr lang="ru-RU" sz="2200" dirty="0">
                <a:solidFill>
                  <a:srgbClr val="313131"/>
                </a:solidFill>
                <a:latin typeface="Calibri" panose="020F0502020204030204" pitchFamily="34" charset="0"/>
              </a:rPr>
              <a:t>, вызвать повторные передачи и увеличить задержку для всего сектора. </a:t>
            </a:r>
            <a:endParaRPr lang="en-US" sz="2200" dirty="0">
              <a:solidFill>
                <a:srgbClr val="313131"/>
              </a:solidFill>
              <a:latin typeface="Calibri" panose="020F0502020204030204" pitchFamily="34" charset="0"/>
            </a:endParaRPr>
          </a:p>
        </p:txBody>
      </p:sp>
      <p:sp>
        <p:nvSpPr>
          <p:cNvPr id="22" name="Rectangle 21"/>
          <p:cNvSpPr/>
          <p:nvPr/>
        </p:nvSpPr>
        <p:spPr>
          <a:xfrm>
            <a:off x="2482001" y="990606"/>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
        <p:nvSpPr>
          <p:cNvPr id="23" name="Rectangle 22"/>
          <p:cNvSpPr/>
          <p:nvPr/>
        </p:nvSpPr>
        <p:spPr>
          <a:xfrm>
            <a:off x="3831262" y="990604"/>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
        <p:nvSpPr>
          <p:cNvPr id="24" name="Rectangle 23"/>
          <p:cNvSpPr/>
          <p:nvPr/>
        </p:nvSpPr>
        <p:spPr>
          <a:xfrm>
            <a:off x="5603703" y="990603"/>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
        <p:nvSpPr>
          <p:cNvPr id="25" name="Rectangle 24"/>
          <p:cNvSpPr/>
          <p:nvPr/>
        </p:nvSpPr>
        <p:spPr>
          <a:xfrm>
            <a:off x="7231503" y="990602"/>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
        <p:nvSpPr>
          <p:cNvPr id="26" name="Rectangle 25"/>
          <p:cNvSpPr/>
          <p:nvPr/>
        </p:nvSpPr>
        <p:spPr>
          <a:xfrm>
            <a:off x="8676806" y="990601"/>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
        <p:nvSpPr>
          <p:cNvPr id="27" name="Left Brace 26"/>
          <p:cNvSpPr/>
          <p:nvPr/>
        </p:nvSpPr>
        <p:spPr>
          <a:xfrm rot="5400000" flipV="1">
            <a:off x="10213966" y="1202360"/>
            <a:ext cx="169293" cy="397129"/>
          </a:xfrm>
          <a:prstGeom prst="leftBrace">
            <a:avLst>
              <a:gd name="adj1" fmla="val 29354"/>
              <a:gd name="adj2" fmla="val 5000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solidFill>
                <a:srgbClr val="313131"/>
              </a:solidFill>
            </a:endParaRPr>
          </a:p>
        </p:txBody>
      </p:sp>
      <p:sp>
        <p:nvSpPr>
          <p:cNvPr id="28" name="Rectangle 27"/>
          <p:cNvSpPr/>
          <p:nvPr/>
        </p:nvSpPr>
        <p:spPr>
          <a:xfrm>
            <a:off x="9933861" y="993944"/>
            <a:ext cx="811441" cy="307777"/>
          </a:xfrm>
          <a:prstGeom prst="rect">
            <a:avLst/>
          </a:prstGeom>
        </p:spPr>
        <p:txBody>
          <a:bodyPr wrap="none">
            <a:spAutoFit/>
          </a:bodyPr>
          <a:lstStyle/>
          <a:p>
            <a:r>
              <a:rPr lang="en-US" sz="1400" dirty="0">
                <a:solidFill>
                  <a:srgbClr val="CE481E">
                    <a:lumMod val="75000"/>
                  </a:srgbClr>
                </a:solidFill>
              </a:rPr>
              <a:t>No data</a:t>
            </a:r>
            <a:endParaRPr lang="en-GB" sz="1400" dirty="0">
              <a:solidFill>
                <a:srgbClr val="CE481E">
                  <a:lumMod val="75000"/>
                </a:srgbClr>
              </a:solidFill>
            </a:endParaRPr>
          </a:p>
        </p:txBody>
      </p:sp>
    </p:spTree>
    <p:extLst>
      <p:ext uri="{BB962C8B-B14F-4D97-AF65-F5344CB8AC3E}">
        <p14:creationId xmlns:p14="http://schemas.microsoft.com/office/powerpoint/2010/main" val="1762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PTP</a:t>
            </a:r>
            <a:r>
              <a:rPr lang="ru-RU" dirty="0"/>
              <a:t>650/</a:t>
            </a:r>
            <a:r>
              <a:rPr lang="en-US" dirty="0"/>
              <a:t>PTP</a:t>
            </a:r>
            <a:r>
              <a:rPr lang="ru-RU" dirty="0"/>
              <a:t>670</a:t>
            </a:r>
            <a:endParaRPr lang="en-GB" dirty="0"/>
          </a:p>
        </p:txBody>
      </p:sp>
      <p:sp>
        <p:nvSpPr>
          <p:cNvPr id="6" name="Subtitle 5"/>
          <p:cNvSpPr>
            <a:spLocks noGrp="1"/>
          </p:cNvSpPr>
          <p:nvPr>
            <p:ph type="subTitle" idx="1"/>
          </p:nvPr>
        </p:nvSpPr>
        <p:spPr/>
        <p:txBody>
          <a:bodyPr/>
          <a:lstStyle/>
          <a:p>
            <a:r>
              <a:rPr lang="ru-RU" dirty="0"/>
              <a:t>Платформа точка-точка*</a:t>
            </a:r>
            <a:endParaRPr lang="en-GB" dirty="0"/>
          </a:p>
        </p:txBody>
      </p:sp>
    </p:spTree>
    <p:extLst>
      <p:ext uri="{BB962C8B-B14F-4D97-AF65-F5344CB8AC3E}">
        <p14:creationId xmlns:p14="http://schemas.microsoft.com/office/powerpoint/2010/main" val="382038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Как это работает в пределах одной БС?</a:t>
            </a:r>
            <a:endParaRPr lang="en-GB" b="1" dirty="0"/>
          </a:p>
        </p:txBody>
      </p:sp>
      <p:pic>
        <p:nvPicPr>
          <p:cNvPr id="5" name="Picture 3" descr="ap"/>
          <p:cNvPicPr>
            <a:picLocks noChangeAspect="1" noChangeArrowheads="1"/>
          </p:cNvPicPr>
          <p:nvPr/>
        </p:nvPicPr>
        <p:blipFill>
          <a:blip r:embed="rId2" cstate="print"/>
          <a:srcRect/>
          <a:stretch>
            <a:fillRect/>
          </a:stretch>
        </p:blipFill>
        <p:spPr bwMode="auto">
          <a:xfrm>
            <a:off x="5626530" y="3468961"/>
            <a:ext cx="685800" cy="671512"/>
          </a:xfrm>
          <a:prstGeom prst="rect">
            <a:avLst/>
          </a:prstGeom>
          <a:noFill/>
          <a:ln w="9525">
            <a:noFill/>
            <a:miter lim="800000"/>
            <a:headEnd/>
            <a:tailEnd/>
          </a:ln>
        </p:spPr>
      </p:pic>
      <p:pic>
        <p:nvPicPr>
          <p:cNvPr id="6" name="Picture 4" descr="sm"/>
          <p:cNvPicPr>
            <a:picLocks noChangeAspect="1" noChangeArrowheads="1"/>
          </p:cNvPicPr>
          <p:nvPr/>
        </p:nvPicPr>
        <p:blipFill>
          <a:blip r:embed="rId3" cstate="print"/>
          <a:srcRect/>
          <a:stretch>
            <a:fillRect/>
          </a:stretch>
        </p:blipFill>
        <p:spPr bwMode="auto">
          <a:xfrm>
            <a:off x="7438798" y="2576786"/>
            <a:ext cx="1052513" cy="1804987"/>
          </a:xfrm>
          <a:prstGeom prst="rect">
            <a:avLst/>
          </a:prstGeom>
          <a:noFill/>
          <a:ln w="9525">
            <a:noFill/>
            <a:miter lim="800000"/>
            <a:headEnd/>
            <a:tailEnd/>
          </a:ln>
        </p:spPr>
      </p:pic>
      <p:sp>
        <p:nvSpPr>
          <p:cNvPr id="7" name="Line 6"/>
          <p:cNvSpPr>
            <a:spLocks noChangeShapeType="1"/>
          </p:cNvSpPr>
          <p:nvPr/>
        </p:nvSpPr>
        <p:spPr bwMode="auto">
          <a:xfrm flipH="1" flipV="1">
            <a:off x="6850630" y="1908991"/>
            <a:ext cx="798511" cy="506412"/>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8" name="Line 7"/>
          <p:cNvSpPr>
            <a:spLocks noChangeShapeType="1"/>
          </p:cNvSpPr>
          <p:nvPr/>
        </p:nvSpPr>
        <p:spPr bwMode="auto">
          <a:xfrm>
            <a:off x="8310335" y="2974932"/>
            <a:ext cx="725488" cy="540233"/>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9" name="Line 8"/>
          <p:cNvSpPr>
            <a:spLocks noChangeShapeType="1"/>
          </p:cNvSpPr>
          <p:nvPr/>
        </p:nvSpPr>
        <p:spPr bwMode="auto">
          <a:xfrm flipV="1">
            <a:off x="7046685" y="3018652"/>
            <a:ext cx="603250" cy="627064"/>
          </a:xfrm>
          <a:prstGeom prst="line">
            <a:avLst/>
          </a:prstGeom>
          <a:noFill/>
          <a:ln w="76200">
            <a:solidFill>
              <a:srgbClr val="FF9900"/>
            </a:solidFill>
            <a:round/>
            <a:headEnd/>
            <a:tailEnd type="triangle" w="med" len="med"/>
          </a:ln>
        </p:spPr>
        <p:txBody>
          <a:bodyPr/>
          <a:lstStyle/>
          <a:p>
            <a:endParaRPr lang="en-US">
              <a:solidFill>
                <a:prstClr val="black"/>
              </a:solidFill>
              <a:latin typeface="Calibri"/>
            </a:endParaRPr>
          </a:p>
        </p:txBody>
      </p:sp>
      <p:sp>
        <p:nvSpPr>
          <p:cNvPr id="10" name="Line 10"/>
          <p:cNvSpPr>
            <a:spLocks noChangeShapeType="1"/>
          </p:cNvSpPr>
          <p:nvPr/>
        </p:nvSpPr>
        <p:spPr bwMode="auto">
          <a:xfrm flipV="1">
            <a:off x="8235724" y="1804048"/>
            <a:ext cx="574675" cy="608013"/>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11" name="Text Box 12"/>
          <p:cNvSpPr txBox="1">
            <a:spLocks noChangeArrowheads="1"/>
          </p:cNvSpPr>
          <p:nvPr/>
        </p:nvSpPr>
        <p:spPr bwMode="auto">
          <a:xfrm>
            <a:off x="6919430" y="1536748"/>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AP4</a:t>
            </a:r>
          </a:p>
        </p:txBody>
      </p:sp>
      <p:sp>
        <p:nvSpPr>
          <p:cNvPr id="12" name="Text Box 13"/>
          <p:cNvSpPr txBox="1">
            <a:spLocks noChangeArrowheads="1"/>
          </p:cNvSpPr>
          <p:nvPr/>
        </p:nvSpPr>
        <p:spPr bwMode="auto">
          <a:xfrm>
            <a:off x="7051449" y="3586186"/>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AP3</a:t>
            </a:r>
          </a:p>
        </p:txBody>
      </p:sp>
      <p:sp>
        <p:nvSpPr>
          <p:cNvPr id="13" name="Text Box 14"/>
          <p:cNvSpPr txBox="1">
            <a:spLocks noChangeArrowheads="1"/>
          </p:cNvSpPr>
          <p:nvPr/>
        </p:nvSpPr>
        <p:spPr bwMode="auto">
          <a:xfrm>
            <a:off x="8376218" y="3483387"/>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AP2</a:t>
            </a:r>
          </a:p>
        </p:txBody>
      </p:sp>
      <p:sp>
        <p:nvSpPr>
          <p:cNvPr id="14" name="Text Box 15"/>
          <p:cNvSpPr txBox="1">
            <a:spLocks noChangeArrowheads="1"/>
          </p:cNvSpPr>
          <p:nvPr/>
        </p:nvSpPr>
        <p:spPr bwMode="auto">
          <a:xfrm>
            <a:off x="8026604" y="1531548"/>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AP1</a:t>
            </a:r>
          </a:p>
        </p:txBody>
      </p:sp>
      <p:sp>
        <p:nvSpPr>
          <p:cNvPr id="15" name="Text Box 17"/>
          <p:cNvSpPr txBox="1">
            <a:spLocks noChangeArrowheads="1"/>
          </p:cNvSpPr>
          <p:nvPr/>
        </p:nvSpPr>
        <p:spPr bwMode="auto">
          <a:xfrm>
            <a:off x="6007530" y="3076848"/>
            <a:ext cx="487634" cy="369332"/>
          </a:xfrm>
          <a:prstGeom prst="rect">
            <a:avLst/>
          </a:prstGeom>
          <a:noFill/>
          <a:ln w="9525">
            <a:noFill/>
            <a:miter lim="800000"/>
            <a:headEnd/>
            <a:tailEnd/>
          </a:ln>
        </p:spPr>
        <p:txBody>
          <a:bodyPr wrap="none">
            <a:spAutoFit/>
          </a:bodyPr>
          <a:lstStyle/>
          <a:p>
            <a:r>
              <a:rPr lang="en-US" dirty="0">
                <a:solidFill>
                  <a:srgbClr val="FF9900"/>
                </a:solidFill>
                <a:latin typeface="Calibri"/>
                <a:cs typeface="Arial" pitchFamily="34" charset="0"/>
              </a:rPr>
              <a:t>SM</a:t>
            </a:r>
          </a:p>
        </p:txBody>
      </p:sp>
      <p:sp>
        <p:nvSpPr>
          <p:cNvPr id="23" name="Text Box 29"/>
          <p:cNvSpPr txBox="1">
            <a:spLocks noChangeArrowheads="1"/>
          </p:cNvSpPr>
          <p:nvPr/>
        </p:nvSpPr>
        <p:spPr bwMode="auto">
          <a:xfrm>
            <a:off x="7899172" y="3380061"/>
            <a:ext cx="228600" cy="396875"/>
          </a:xfrm>
          <a:prstGeom prst="rect">
            <a:avLst/>
          </a:prstGeom>
          <a:noFill/>
          <a:ln w="38100" algn="ctr">
            <a:noFill/>
            <a:miter lim="800000"/>
            <a:headEnd/>
            <a:tailEnd/>
          </a:ln>
        </p:spPr>
        <p:txBody>
          <a:bodyPr>
            <a:spAutoFit/>
          </a:bodyPr>
          <a:lstStyle/>
          <a:p>
            <a:pPr algn="r">
              <a:lnSpc>
                <a:spcPct val="95000"/>
              </a:lnSpc>
              <a:spcBef>
                <a:spcPct val="50000"/>
              </a:spcBef>
            </a:pPr>
            <a:r>
              <a:rPr lang="en-US" sz="700" b="1">
                <a:solidFill>
                  <a:srgbClr val="FFFFFF"/>
                </a:solidFill>
                <a:latin typeface="Calibri"/>
                <a:cs typeface="Arial" pitchFamily="34" charset="0"/>
              </a:rPr>
              <a:t>CMM</a:t>
            </a:r>
          </a:p>
        </p:txBody>
      </p:sp>
      <p:grpSp>
        <p:nvGrpSpPr>
          <p:cNvPr id="24" name="Group 30"/>
          <p:cNvGrpSpPr>
            <a:grpSpLocks/>
          </p:cNvGrpSpPr>
          <p:nvPr/>
        </p:nvGrpSpPr>
        <p:grpSpPr bwMode="auto">
          <a:xfrm>
            <a:off x="7902347" y="3429273"/>
            <a:ext cx="228600" cy="307975"/>
            <a:chOff x="3836" y="2140"/>
            <a:chExt cx="144" cy="194"/>
          </a:xfrm>
        </p:grpSpPr>
        <p:sp>
          <p:nvSpPr>
            <p:cNvPr id="25" name="Rectangle 31"/>
            <p:cNvSpPr>
              <a:spLocks noChangeArrowheads="1"/>
            </p:cNvSpPr>
            <p:nvPr/>
          </p:nvSpPr>
          <p:spPr bwMode="auto">
            <a:xfrm>
              <a:off x="3836" y="2140"/>
              <a:ext cx="144" cy="192"/>
            </a:xfrm>
            <a:prstGeom prst="rect">
              <a:avLst/>
            </a:prstGeom>
            <a:solidFill>
              <a:schemeClr val="bg1"/>
            </a:solidFill>
            <a:ln w="38100" algn="ctr">
              <a:noFill/>
              <a:miter lim="800000"/>
              <a:headEnd/>
              <a:tailEnd/>
            </a:ln>
          </p:spPr>
          <p:txBody>
            <a:bodyPr wrap="none" anchor="ctr"/>
            <a:lstStyle/>
            <a:p>
              <a:endParaRPr lang="en-US">
                <a:solidFill>
                  <a:prstClr val="black"/>
                </a:solidFill>
                <a:latin typeface="Calibri"/>
              </a:endParaRPr>
            </a:p>
          </p:txBody>
        </p:sp>
        <p:sp>
          <p:nvSpPr>
            <p:cNvPr id="26" name="Line 32"/>
            <p:cNvSpPr>
              <a:spLocks noChangeShapeType="1"/>
            </p:cNvSpPr>
            <p:nvPr/>
          </p:nvSpPr>
          <p:spPr bwMode="auto">
            <a:xfrm>
              <a:off x="3928" y="2142"/>
              <a:ext cx="0" cy="192"/>
            </a:xfrm>
            <a:prstGeom prst="line">
              <a:avLst/>
            </a:prstGeom>
            <a:noFill/>
            <a:ln w="9525">
              <a:solidFill>
                <a:srgbClr val="808080"/>
              </a:solidFill>
              <a:round/>
              <a:headEnd/>
              <a:tailEnd/>
            </a:ln>
          </p:spPr>
          <p:txBody>
            <a:bodyPr wrap="none" anchor="ctr"/>
            <a:lstStyle/>
            <a:p>
              <a:endParaRPr lang="en-US">
                <a:solidFill>
                  <a:prstClr val="black"/>
                </a:solidFill>
                <a:latin typeface="Calibri"/>
              </a:endParaRPr>
            </a:p>
          </p:txBody>
        </p:sp>
        <p:sp>
          <p:nvSpPr>
            <p:cNvPr id="27" name="Line 33"/>
            <p:cNvSpPr>
              <a:spLocks noChangeShapeType="1"/>
            </p:cNvSpPr>
            <p:nvPr/>
          </p:nvSpPr>
          <p:spPr bwMode="auto">
            <a:xfrm>
              <a:off x="3896" y="2142"/>
              <a:ext cx="0" cy="192"/>
            </a:xfrm>
            <a:prstGeom prst="line">
              <a:avLst/>
            </a:prstGeom>
            <a:noFill/>
            <a:ln w="9525">
              <a:solidFill>
                <a:srgbClr val="808080"/>
              </a:solidFill>
              <a:round/>
              <a:headEnd/>
              <a:tailEnd/>
            </a:ln>
          </p:spPr>
          <p:txBody>
            <a:bodyPr wrap="none" anchor="ctr"/>
            <a:lstStyle/>
            <a:p>
              <a:endParaRPr lang="en-US">
                <a:solidFill>
                  <a:prstClr val="black"/>
                </a:solidFill>
                <a:latin typeface="Calibri"/>
              </a:endParaRPr>
            </a:p>
          </p:txBody>
        </p:sp>
      </p:grpSp>
      <p:sp>
        <p:nvSpPr>
          <p:cNvPr id="144" name="AutoShape 210"/>
          <p:cNvSpPr>
            <a:spLocks noChangeArrowheads="1"/>
          </p:cNvSpPr>
          <p:nvPr/>
        </p:nvSpPr>
        <p:spPr bwMode="auto">
          <a:xfrm>
            <a:off x="1953348" y="2029215"/>
            <a:ext cx="2531429" cy="1115795"/>
          </a:xfrm>
          <a:prstGeom prst="wedgeRectCallout">
            <a:avLst>
              <a:gd name="adj1" fmla="val 1084"/>
              <a:gd name="adj2" fmla="val 166520"/>
            </a:avLst>
          </a:prstGeom>
          <a:noFill/>
          <a:ln w="9525" algn="ctr">
            <a:solidFill>
              <a:schemeClr val="tx1"/>
            </a:solidFill>
            <a:miter lim="800000"/>
            <a:headEnd/>
            <a:tailEnd/>
          </a:ln>
        </p:spPr>
        <p:txBody>
          <a:bodyPr anchor="ctr"/>
          <a:lstStyle/>
          <a:p>
            <a:pPr>
              <a:spcBef>
                <a:spcPct val="50000"/>
              </a:spcBef>
            </a:pPr>
            <a:r>
              <a:rPr lang="ru-RU" dirty="0">
                <a:solidFill>
                  <a:prstClr val="black"/>
                </a:solidFill>
                <a:latin typeface="Calibri"/>
              </a:rPr>
              <a:t>… каждая </a:t>
            </a:r>
            <a:r>
              <a:rPr lang="en-US" dirty="0">
                <a:solidFill>
                  <a:prstClr val="black"/>
                </a:solidFill>
                <a:latin typeface="Calibri"/>
              </a:rPr>
              <a:t>AP</a:t>
            </a:r>
            <a:r>
              <a:rPr lang="ru-RU" dirty="0">
                <a:solidFill>
                  <a:prstClr val="black"/>
                </a:solidFill>
                <a:latin typeface="Calibri"/>
              </a:rPr>
              <a:t> начинает передачу/прием независимо от других</a:t>
            </a:r>
            <a:endParaRPr lang="en-US" dirty="0">
              <a:solidFill>
                <a:prstClr val="black"/>
              </a:solidFill>
              <a:latin typeface="Calibri"/>
            </a:endParaRPr>
          </a:p>
        </p:txBody>
      </p:sp>
      <p:sp>
        <p:nvSpPr>
          <p:cNvPr id="307" name="Rectangle 46"/>
          <p:cNvSpPr>
            <a:spLocks noChangeArrowheads="1"/>
          </p:cNvSpPr>
          <p:nvPr/>
        </p:nvSpPr>
        <p:spPr bwMode="auto">
          <a:xfrm>
            <a:off x="4702312" y="6147400"/>
            <a:ext cx="241893" cy="228600"/>
          </a:xfrm>
          <a:prstGeom prst="rect">
            <a:avLst/>
          </a:prstGeom>
          <a:solidFill>
            <a:srgbClr val="FF9900"/>
          </a:solidFill>
          <a:ln w="9525">
            <a:solidFill>
              <a:schemeClr val="tx1"/>
            </a:solidFill>
            <a:miter lim="800000"/>
            <a:headEnd/>
            <a:tailEnd/>
          </a:ln>
        </p:spPr>
        <p:txBody>
          <a:bodyPr wrap="none" anchor="ctr"/>
          <a:lstStyle/>
          <a:p>
            <a:endParaRPr lang="en-US" sz="1600">
              <a:solidFill>
                <a:prstClr val="black"/>
              </a:solidFill>
              <a:latin typeface="Calibri"/>
            </a:endParaRPr>
          </a:p>
        </p:txBody>
      </p:sp>
      <p:sp>
        <p:nvSpPr>
          <p:cNvPr id="308" name="Rectangle 41"/>
          <p:cNvSpPr>
            <a:spLocks noChangeArrowheads="1"/>
          </p:cNvSpPr>
          <p:nvPr/>
        </p:nvSpPr>
        <p:spPr bwMode="auto">
          <a:xfrm>
            <a:off x="4089290" y="6147400"/>
            <a:ext cx="23988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9" name="Text Box 22"/>
          <p:cNvSpPr txBox="1">
            <a:spLocks noChangeArrowheads="1"/>
          </p:cNvSpPr>
          <p:nvPr/>
        </p:nvSpPr>
        <p:spPr bwMode="auto">
          <a:xfrm>
            <a:off x="4310981" y="6094134"/>
            <a:ext cx="397866" cy="338554"/>
          </a:xfrm>
          <a:prstGeom prst="rect">
            <a:avLst/>
          </a:prstGeom>
          <a:noFill/>
          <a:ln w="9525">
            <a:noFill/>
            <a:miter lim="800000"/>
            <a:headEnd/>
            <a:tailEnd/>
          </a:ln>
        </p:spPr>
        <p:txBody>
          <a:bodyPr wrap="none">
            <a:spAutoFit/>
          </a:bodyPr>
          <a:lstStyle/>
          <a:p>
            <a:r>
              <a:rPr lang="en-US" sz="1600" dirty="0">
                <a:solidFill>
                  <a:srgbClr val="008000"/>
                </a:solidFill>
                <a:latin typeface="Calibri"/>
                <a:cs typeface="Arial" pitchFamily="34" charset="0"/>
              </a:rPr>
              <a:t>DL</a:t>
            </a:r>
          </a:p>
        </p:txBody>
      </p:sp>
      <p:sp>
        <p:nvSpPr>
          <p:cNvPr id="310" name="Text Box 22"/>
          <p:cNvSpPr txBox="1">
            <a:spLocks noChangeArrowheads="1"/>
          </p:cNvSpPr>
          <p:nvPr/>
        </p:nvSpPr>
        <p:spPr bwMode="auto">
          <a:xfrm>
            <a:off x="4933619" y="6102447"/>
            <a:ext cx="402674" cy="338554"/>
          </a:xfrm>
          <a:prstGeom prst="rect">
            <a:avLst/>
          </a:prstGeom>
          <a:noFill/>
          <a:ln w="9525">
            <a:noFill/>
            <a:miter lim="800000"/>
            <a:headEnd/>
            <a:tailEnd/>
          </a:ln>
        </p:spPr>
        <p:txBody>
          <a:bodyPr wrap="none">
            <a:spAutoFit/>
          </a:bodyPr>
          <a:lstStyle/>
          <a:p>
            <a:r>
              <a:rPr lang="en-US" sz="1600" dirty="0">
                <a:solidFill>
                  <a:schemeClr val="accent2"/>
                </a:solidFill>
                <a:latin typeface="Calibri"/>
                <a:cs typeface="Arial" pitchFamily="34" charset="0"/>
              </a:rPr>
              <a:t>UL</a:t>
            </a:r>
          </a:p>
        </p:txBody>
      </p:sp>
      <p:grpSp>
        <p:nvGrpSpPr>
          <p:cNvPr id="316" name="Group 315"/>
          <p:cNvGrpSpPr/>
          <p:nvPr/>
        </p:nvGrpSpPr>
        <p:grpSpPr>
          <a:xfrm>
            <a:off x="2548503" y="4488177"/>
            <a:ext cx="7405688" cy="1212850"/>
            <a:chOff x="1128485" y="4381772"/>
            <a:chExt cx="7405688" cy="1212850"/>
          </a:xfrm>
        </p:grpSpPr>
        <p:sp>
          <p:nvSpPr>
            <p:cNvPr id="4" name="Line 20"/>
            <p:cNvSpPr>
              <a:spLocks noChangeShapeType="1"/>
            </p:cNvSpPr>
            <p:nvPr/>
          </p:nvSpPr>
          <p:spPr bwMode="auto">
            <a:xfrm flipV="1">
              <a:off x="1599973" y="5594622"/>
              <a:ext cx="6934200"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16" name="Line 18"/>
            <p:cNvSpPr>
              <a:spLocks noChangeShapeType="1"/>
            </p:cNvSpPr>
            <p:nvPr/>
          </p:nvSpPr>
          <p:spPr bwMode="auto">
            <a:xfrm flipV="1">
              <a:off x="1585685" y="4688160"/>
              <a:ext cx="6934200"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17" name="Line 19"/>
            <p:cNvSpPr>
              <a:spLocks noChangeShapeType="1"/>
            </p:cNvSpPr>
            <p:nvPr/>
          </p:nvSpPr>
          <p:spPr bwMode="auto">
            <a:xfrm flipV="1">
              <a:off x="1585685" y="4991372"/>
              <a:ext cx="6934200"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18" name="Line 20"/>
            <p:cNvSpPr>
              <a:spLocks noChangeShapeType="1"/>
            </p:cNvSpPr>
            <p:nvPr/>
          </p:nvSpPr>
          <p:spPr bwMode="auto">
            <a:xfrm flipV="1">
              <a:off x="1585685" y="5294585"/>
              <a:ext cx="6934200"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19" name="Text Box 22"/>
            <p:cNvSpPr txBox="1">
              <a:spLocks noChangeArrowheads="1"/>
            </p:cNvSpPr>
            <p:nvPr/>
          </p:nvSpPr>
          <p:spPr bwMode="auto">
            <a:xfrm>
              <a:off x="1128485" y="4381772"/>
              <a:ext cx="433132" cy="276999"/>
            </a:xfrm>
            <a:prstGeom prst="rect">
              <a:avLst/>
            </a:prstGeom>
            <a:noFill/>
            <a:ln w="9525">
              <a:noFill/>
              <a:miter lim="800000"/>
              <a:headEnd/>
              <a:tailEnd/>
            </a:ln>
          </p:spPr>
          <p:txBody>
            <a:bodyPr wrap="none">
              <a:spAutoFit/>
            </a:bodyPr>
            <a:lstStyle/>
            <a:p>
              <a:r>
                <a:rPr lang="en-US" sz="1200" dirty="0">
                  <a:solidFill>
                    <a:srgbClr val="008000"/>
                  </a:solidFill>
                  <a:latin typeface="Calibri"/>
                  <a:cs typeface="Arial" pitchFamily="34" charset="0"/>
                </a:rPr>
                <a:t>AP1</a:t>
              </a:r>
            </a:p>
          </p:txBody>
        </p:sp>
        <p:sp>
          <p:nvSpPr>
            <p:cNvPr id="20" name="Text Box 23"/>
            <p:cNvSpPr txBox="1">
              <a:spLocks noChangeArrowheads="1"/>
            </p:cNvSpPr>
            <p:nvPr/>
          </p:nvSpPr>
          <p:spPr bwMode="auto">
            <a:xfrm>
              <a:off x="1128485" y="4686572"/>
              <a:ext cx="433132" cy="276999"/>
            </a:xfrm>
            <a:prstGeom prst="rect">
              <a:avLst/>
            </a:prstGeom>
            <a:noFill/>
            <a:ln w="9525">
              <a:noFill/>
              <a:miter lim="800000"/>
              <a:headEnd/>
              <a:tailEnd/>
            </a:ln>
          </p:spPr>
          <p:txBody>
            <a:bodyPr wrap="none">
              <a:spAutoFit/>
            </a:bodyPr>
            <a:lstStyle/>
            <a:p>
              <a:r>
                <a:rPr lang="en-US" sz="1200">
                  <a:solidFill>
                    <a:srgbClr val="008000"/>
                  </a:solidFill>
                  <a:latin typeface="Calibri"/>
                  <a:cs typeface="Arial" pitchFamily="34" charset="0"/>
                </a:rPr>
                <a:t>AP2</a:t>
              </a:r>
            </a:p>
          </p:txBody>
        </p:sp>
        <p:sp>
          <p:nvSpPr>
            <p:cNvPr id="21" name="Text Box 24"/>
            <p:cNvSpPr txBox="1">
              <a:spLocks noChangeArrowheads="1"/>
            </p:cNvSpPr>
            <p:nvPr/>
          </p:nvSpPr>
          <p:spPr bwMode="auto">
            <a:xfrm>
              <a:off x="1128485" y="4991372"/>
              <a:ext cx="433132" cy="276999"/>
            </a:xfrm>
            <a:prstGeom prst="rect">
              <a:avLst/>
            </a:prstGeom>
            <a:noFill/>
            <a:ln w="9525">
              <a:noFill/>
              <a:miter lim="800000"/>
              <a:headEnd/>
              <a:tailEnd/>
            </a:ln>
          </p:spPr>
          <p:txBody>
            <a:bodyPr wrap="none">
              <a:spAutoFit/>
            </a:bodyPr>
            <a:lstStyle/>
            <a:p>
              <a:r>
                <a:rPr lang="en-US" sz="1200">
                  <a:solidFill>
                    <a:srgbClr val="008000"/>
                  </a:solidFill>
                  <a:latin typeface="Calibri"/>
                  <a:cs typeface="Arial" pitchFamily="34" charset="0"/>
                </a:rPr>
                <a:t>AP3</a:t>
              </a:r>
            </a:p>
          </p:txBody>
        </p:sp>
        <p:sp>
          <p:nvSpPr>
            <p:cNvPr id="22" name="Text Box 25"/>
            <p:cNvSpPr txBox="1">
              <a:spLocks noChangeArrowheads="1"/>
            </p:cNvSpPr>
            <p:nvPr/>
          </p:nvSpPr>
          <p:spPr bwMode="auto">
            <a:xfrm>
              <a:off x="1128485" y="5296172"/>
              <a:ext cx="433132" cy="276999"/>
            </a:xfrm>
            <a:prstGeom prst="rect">
              <a:avLst/>
            </a:prstGeom>
            <a:noFill/>
            <a:ln w="9525">
              <a:noFill/>
              <a:miter lim="800000"/>
              <a:headEnd/>
              <a:tailEnd/>
            </a:ln>
          </p:spPr>
          <p:txBody>
            <a:bodyPr wrap="none">
              <a:spAutoFit/>
            </a:bodyPr>
            <a:lstStyle/>
            <a:p>
              <a:r>
                <a:rPr lang="en-US" sz="1200">
                  <a:solidFill>
                    <a:srgbClr val="008000"/>
                  </a:solidFill>
                  <a:latin typeface="Calibri"/>
                  <a:cs typeface="Arial" pitchFamily="34" charset="0"/>
                </a:rPr>
                <a:t>AP4</a:t>
              </a:r>
            </a:p>
          </p:txBody>
        </p:sp>
        <p:sp>
          <p:nvSpPr>
            <p:cNvPr id="29" name="Rectangle 37"/>
            <p:cNvSpPr>
              <a:spLocks noChangeArrowheads="1"/>
            </p:cNvSpPr>
            <p:nvPr/>
          </p:nvSpPr>
          <p:spPr bwMode="auto">
            <a:xfrm>
              <a:off x="1807417" y="4457972"/>
              <a:ext cx="32064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 name="Rectangle 38"/>
            <p:cNvSpPr>
              <a:spLocks noChangeArrowheads="1"/>
            </p:cNvSpPr>
            <p:nvPr/>
          </p:nvSpPr>
          <p:spPr bwMode="auto">
            <a:xfrm>
              <a:off x="2460257" y="4457972"/>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1" name="Rectangle 39"/>
            <p:cNvSpPr>
              <a:spLocks noChangeArrowheads="1"/>
            </p:cNvSpPr>
            <p:nvPr/>
          </p:nvSpPr>
          <p:spPr bwMode="auto">
            <a:xfrm>
              <a:off x="2933005" y="4457972"/>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2" name="Rectangle 40"/>
            <p:cNvSpPr>
              <a:spLocks noChangeArrowheads="1"/>
            </p:cNvSpPr>
            <p:nvPr/>
          </p:nvSpPr>
          <p:spPr bwMode="auto">
            <a:xfrm>
              <a:off x="2675121" y="44579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3" name="Rectangle 41"/>
            <p:cNvSpPr>
              <a:spLocks noChangeArrowheads="1"/>
            </p:cNvSpPr>
            <p:nvPr/>
          </p:nvSpPr>
          <p:spPr bwMode="auto">
            <a:xfrm>
              <a:off x="3962426" y="4453614"/>
              <a:ext cx="23988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4" name="Rectangle 42"/>
            <p:cNvSpPr>
              <a:spLocks noChangeArrowheads="1"/>
            </p:cNvSpPr>
            <p:nvPr/>
          </p:nvSpPr>
          <p:spPr bwMode="auto">
            <a:xfrm>
              <a:off x="7509737" y="4458131"/>
              <a:ext cx="279400"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8" name="Rectangle 46"/>
            <p:cNvSpPr>
              <a:spLocks noChangeArrowheads="1"/>
            </p:cNvSpPr>
            <p:nvPr/>
          </p:nvSpPr>
          <p:spPr bwMode="auto">
            <a:xfrm>
              <a:off x="2744524" y="4459307"/>
              <a:ext cx="168828"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5" name="Rectangle 40"/>
            <p:cNvSpPr>
              <a:spLocks noChangeArrowheads="1"/>
            </p:cNvSpPr>
            <p:nvPr/>
          </p:nvSpPr>
          <p:spPr bwMode="auto">
            <a:xfrm>
              <a:off x="2150282" y="44579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6" name="Rectangle 37"/>
            <p:cNvSpPr>
              <a:spLocks noChangeArrowheads="1"/>
            </p:cNvSpPr>
            <p:nvPr/>
          </p:nvSpPr>
          <p:spPr bwMode="auto">
            <a:xfrm>
              <a:off x="2217042" y="4458257"/>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7" name="Rectangle 40"/>
            <p:cNvSpPr>
              <a:spLocks noChangeArrowheads="1"/>
            </p:cNvSpPr>
            <p:nvPr/>
          </p:nvSpPr>
          <p:spPr bwMode="auto">
            <a:xfrm>
              <a:off x="2386383" y="44579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8" name="Rectangle 46"/>
            <p:cNvSpPr>
              <a:spLocks noChangeArrowheads="1"/>
            </p:cNvSpPr>
            <p:nvPr/>
          </p:nvSpPr>
          <p:spPr bwMode="auto">
            <a:xfrm>
              <a:off x="3004378" y="4457972"/>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9" name="Rectangle 39"/>
            <p:cNvSpPr>
              <a:spLocks noChangeArrowheads="1"/>
            </p:cNvSpPr>
            <p:nvPr/>
          </p:nvSpPr>
          <p:spPr bwMode="auto">
            <a:xfrm>
              <a:off x="3351642" y="4453614"/>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0" name="Rectangle 46"/>
            <p:cNvSpPr>
              <a:spLocks noChangeArrowheads="1"/>
            </p:cNvSpPr>
            <p:nvPr/>
          </p:nvSpPr>
          <p:spPr bwMode="auto">
            <a:xfrm>
              <a:off x="3421792" y="4453614"/>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1" name="Rectangle 39"/>
            <p:cNvSpPr>
              <a:spLocks noChangeArrowheads="1"/>
            </p:cNvSpPr>
            <p:nvPr/>
          </p:nvSpPr>
          <p:spPr bwMode="auto">
            <a:xfrm>
              <a:off x="3659915" y="4457877"/>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2" name="Rectangle 46"/>
            <p:cNvSpPr>
              <a:spLocks noChangeArrowheads="1"/>
            </p:cNvSpPr>
            <p:nvPr/>
          </p:nvSpPr>
          <p:spPr bwMode="auto">
            <a:xfrm>
              <a:off x="3728571" y="4453614"/>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3" name="Rectangle 39"/>
            <p:cNvSpPr>
              <a:spLocks noChangeArrowheads="1"/>
            </p:cNvSpPr>
            <p:nvPr/>
          </p:nvSpPr>
          <p:spPr bwMode="auto">
            <a:xfrm>
              <a:off x="3895323" y="4454614"/>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4" name="Rectangle 38"/>
            <p:cNvSpPr>
              <a:spLocks noChangeArrowheads="1"/>
            </p:cNvSpPr>
            <p:nvPr/>
          </p:nvSpPr>
          <p:spPr bwMode="auto">
            <a:xfrm>
              <a:off x="4536177" y="4454147"/>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5" name="Rectangle 40"/>
            <p:cNvSpPr>
              <a:spLocks noChangeArrowheads="1"/>
            </p:cNvSpPr>
            <p:nvPr/>
          </p:nvSpPr>
          <p:spPr bwMode="auto">
            <a:xfrm>
              <a:off x="4751041" y="4454147"/>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6" name="Rectangle 40"/>
            <p:cNvSpPr>
              <a:spLocks noChangeArrowheads="1"/>
            </p:cNvSpPr>
            <p:nvPr/>
          </p:nvSpPr>
          <p:spPr bwMode="auto">
            <a:xfrm>
              <a:off x="4226202" y="4454147"/>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7" name="Rectangle 37"/>
            <p:cNvSpPr>
              <a:spLocks noChangeArrowheads="1"/>
            </p:cNvSpPr>
            <p:nvPr/>
          </p:nvSpPr>
          <p:spPr bwMode="auto">
            <a:xfrm>
              <a:off x="4292962" y="4454432"/>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8" name="Rectangle 40"/>
            <p:cNvSpPr>
              <a:spLocks noChangeArrowheads="1"/>
            </p:cNvSpPr>
            <p:nvPr/>
          </p:nvSpPr>
          <p:spPr bwMode="auto">
            <a:xfrm>
              <a:off x="4462303" y="4454147"/>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59" name="Rectangle 41"/>
            <p:cNvSpPr>
              <a:spLocks noChangeArrowheads="1"/>
            </p:cNvSpPr>
            <p:nvPr/>
          </p:nvSpPr>
          <p:spPr bwMode="auto">
            <a:xfrm>
              <a:off x="4819767" y="4456898"/>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0" name="Rectangle 38"/>
            <p:cNvSpPr>
              <a:spLocks noChangeArrowheads="1"/>
            </p:cNvSpPr>
            <p:nvPr/>
          </p:nvSpPr>
          <p:spPr bwMode="auto">
            <a:xfrm>
              <a:off x="5582954" y="4457431"/>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1" name="Rectangle 40"/>
            <p:cNvSpPr>
              <a:spLocks noChangeArrowheads="1"/>
            </p:cNvSpPr>
            <p:nvPr/>
          </p:nvSpPr>
          <p:spPr bwMode="auto">
            <a:xfrm>
              <a:off x="5797818" y="44574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2" name="Rectangle 40"/>
            <p:cNvSpPr>
              <a:spLocks noChangeArrowheads="1"/>
            </p:cNvSpPr>
            <p:nvPr/>
          </p:nvSpPr>
          <p:spPr bwMode="auto">
            <a:xfrm>
              <a:off x="5050756" y="44574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3" name="Rectangle 37"/>
            <p:cNvSpPr>
              <a:spLocks noChangeArrowheads="1"/>
            </p:cNvSpPr>
            <p:nvPr/>
          </p:nvSpPr>
          <p:spPr bwMode="auto">
            <a:xfrm>
              <a:off x="5117516" y="4457716"/>
              <a:ext cx="36925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4" name="Rectangle 40"/>
            <p:cNvSpPr>
              <a:spLocks noChangeArrowheads="1"/>
            </p:cNvSpPr>
            <p:nvPr/>
          </p:nvSpPr>
          <p:spPr bwMode="auto">
            <a:xfrm>
              <a:off x="5509080" y="44574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5" name="Rectangle 39"/>
            <p:cNvSpPr>
              <a:spLocks noChangeArrowheads="1"/>
            </p:cNvSpPr>
            <p:nvPr/>
          </p:nvSpPr>
          <p:spPr bwMode="auto">
            <a:xfrm>
              <a:off x="6762229" y="445933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6" name="Rectangle 46"/>
            <p:cNvSpPr>
              <a:spLocks noChangeArrowheads="1"/>
            </p:cNvSpPr>
            <p:nvPr/>
          </p:nvSpPr>
          <p:spPr bwMode="auto">
            <a:xfrm>
              <a:off x="6827601" y="4460674"/>
              <a:ext cx="168828"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7" name="Rectangle 46"/>
            <p:cNvSpPr>
              <a:spLocks noChangeArrowheads="1"/>
            </p:cNvSpPr>
            <p:nvPr/>
          </p:nvSpPr>
          <p:spPr bwMode="auto">
            <a:xfrm>
              <a:off x="6411535" y="4459339"/>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8" name="Rectangle 39"/>
            <p:cNvSpPr>
              <a:spLocks noChangeArrowheads="1"/>
            </p:cNvSpPr>
            <p:nvPr/>
          </p:nvSpPr>
          <p:spPr bwMode="auto">
            <a:xfrm>
              <a:off x="6343592" y="4454981"/>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69" name="Rectangle 46"/>
            <p:cNvSpPr>
              <a:spLocks noChangeArrowheads="1"/>
            </p:cNvSpPr>
            <p:nvPr/>
          </p:nvSpPr>
          <p:spPr bwMode="auto">
            <a:xfrm>
              <a:off x="6105147" y="4454981"/>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0" name="Rectangle 39"/>
            <p:cNvSpPr>
              <a:spLocks noChangeArrowheads="1"/>
            </p:cNvSpPr>
            <p:nvPr/>
          </p:nvSpPr>
          <p:spPr bwMode="auto">
            <a:xfrm>
              <a:off x="6035319" y="4459244"/>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1" name="Rectangle 46"/>
            <p:cNvSpPr>
              <a:spLocks noChangeArrowheads="1"/>
            </p:cNvSpPr>
            <p:nvPr/>
          </p:nvSpPr>
          <p:spPr bwMode="auto">
            <a:xfrm>
              <a:off x="5864472" y="4454981"/>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3" name="Rectangle 39"/>
            <p:cNvSpPr>
              <a:spLocks noChangeArrowheads="1"/>
            </p:cNvSpPr>
            <p:nvPr/>
          </p:nvSpPr>
          <p:spPr bwMode="auto">
            <a:xfrm>
              <a:off x="7016282" y="4460674"/>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4" name="Rectangle 42"/>
            <p:cNvSpPr>
              <a:spLocks noChangeArrowheads="1"/>
            </p:cNvSpPr>
            <p:nvPr/>
          </p:nvSpPr>
          <p:spPr bwMode="auto">
            <a:xfrm>
              <a:off x="7085485" y="4457078"/>
              <a:ext cx="33056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5" name="Rectangle 40"/>
            <p:cNvSpPr>
              <a:spLocks noChangeArrowheads="1"/>
            </p:cNvSpPr>
            <p:nvPr/>
          </p:nvSpPr>
          <p:spPr bwMode="auto">
            <a:xfrm>
              <a:off x="7435084" y="445361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6" name="Rectangle 38"/>
            <p:cNvSpPr>
              <a:spLocks noChangeArrowheads="1"/>
            </p:cNvSpPr>
            <p:nvPr/>
          </p:nvSpPr>
          <p:spPr bwMode="auto">
            <a:xfrm>
              <a:off x="7887806" y="4457390"/>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7" name="Rectangle 40"/>
            <p:cNvSpPr>
              <a:spLocks noChangeArrowheads="1"/>
            </p:cNvSpPr>
            <p:nvPr/>
          </p:nvSpPr>
          <p:spPr bwMode="auto">
            <a:xfrm>
              <a:off x="8102670" y="4457390"/>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8" name="Rectangle 40"/>
            <p:cNvSpPr>
              <a:spLocks noChangeArrowheads="1"/>
            </p:cNvSpPr>
            <p:nvPr/>
          </p:nvSpPr>
          <p:spPr bwMode="auto">
            <a:xfrm>
              <a:off x="7813932" y="4457390"/>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79" name="Rectangle 41"/>
            <p:cNvSpPr>
              <a:spLocks noChangeArrowheads="1"/>
            </p:cNvSpPr>
            <p:nvPr/>
          </p:nvSpPr>
          <p:spPr bwMode="auto">
            <a:xfrm>
              <a:off x="8171396" y="4460141"/>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0" name="Rectangle 40"/>
            <p:cNvSpPr>
              <a:spLocks noChangeArrowheads="1"/>
            </p:cNvSpPr>
            <p:nvPr/>
          </p:nvSpPr>
          <p:spPr bwMode="auto">
            <a:xfrm>
              <a:off x="8402385" y="446067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1" name="Rectangle 39"/>
            <p:cNvSpPr>
              <a:spLocks noChangeArrowheads="1"/>
            </p:cNvSpPr>
            <p:nvPr/>
          </p:nvSpPr>
          <p:spPr bwMode="auto">
            <a:xfrm>
              <a:off x="1994346" y="4747997"/>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2" name="Rectangle 41"/>
            <p:cNvSpPr>
              <a:spLocks noChangeArrowheads="1"/>
            </p:cNvSpPr>
            <p:nvPr/>
          </p:nvSpPr>
          <p:spPr bwMode="auto">
            <a:xfrm>
              <a:off x="3023767" y="4743639"/>
              <a:ext cx="23988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3" name="Rectangle 46"/>
            <p:cNvSpPr>
              <a:spLocks noChangeArrowheads="1"/>
            </p:cNvSpPr>
            <p:nvPr/>
          </p:nvSpPr>
          <p:spPr bwMode="auto">
            <a:xfrm>
              <a:off x="1805865" y="4749332"/>
              <a:ext cx="168828"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4" name="Rectangle 46"/>
            <p:cNvSpPr>
              <a:spLocks noChangeArrowheads="1"/>
            </p:cNvSpPr>
            <p:nvPr/>
          </p:nvSpPr>
          <p:spPr bwMode="auto">
            <a:xfrm>
              <a:off x="2065719" y="4747997"/>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5" name="Rectangle 39"/>
            <p:cNvSpPr>
              <a:spLocks noChangeArrowheads="1"/>
            </p:cNvSpPr>
            <p:nvPr/>
          </p:nvSpPr>
          <p:spPr bwMode="auto">
            <a:xfrm>
              <a:off x="2412983" y="474363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6" name="Rectangle 46"/>
            <p:cNvSpPr>
              <a:spLocks noChangeArrowheads="1"/>
            </p:cNvSpPr>
            <p:nvPr/>
          </p:nvSpPr>
          <p:spPr bwMode="auto">
            <a:xfrm>
              <a:off x="2483133" y="4743639"/>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7" name="Rectangle 39"/>
            <p:cNvSpPr>
              <a:spLocks noChangeArrowheads="1"/>
            </p:cNvSpPr>
            <p:nvPr/>
          </p:nvSpPr>
          <p:spPr bwMode="auto">
            <a:xfrm>
              <a:off x="2721256" y="4747902"/>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8" name="Rectangle 46"/>
            <p:cNvSpPr>
              <a:spLocks noChangeArrowheads="1"/>
            </p:cNvSpPr>
            <p:nvPr/>
          </p:nvSpPr>
          <p:spPr bwMode="auto">
            <a:xfrm>
              <a:off x="2789912" y="4743639"/>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89" name="Rectangle 39"/>
            <p:cNvSpPr>
              <a:spLocks noChangeArrowheads="1"/>
            </p:cNvSpPr>
            <p:nvPr/>
          </p:nvSpPr>
          <p:spPr bwMode="auto">
            <a:xfrm>
              <a:off x="2956664" y="474463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0" name="Rectangle 38"/>
            <p:cNvSpPr>
              <a:spLocks noChangeArrowheads="1"/>
            </p:cNvSpPr>
            <p:nvPr/>
          </p:nvSpPr>
          <p:spPr bwMode="auto">
            <a:xfrm>
              <a:off x="3597518" y="4744172"/>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1" name="Rectangle 40"/>
            <p:cNvSpPr>
              <a:spLocks noChangeArrowheads="1"/>
            </p:cNvSpPr>
            <p:nvPr/>
          </p:nvSpPr>
          <p:spPr bwMode="auto">
            <a:xfrm>
              <a:off x="3812382" y="47441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2" name="Rectangle 40"/>
            <p:cNvSpPr>
              <a:spLocks noChangeArrowheads="1"/>
            </p:cNvSpPr>
            <p:nvPr/>
          </p:nvSpPr>
          <p:spPr bwMode="auto">
            <a:xfrm>
              <a:off x="3287543" y="47441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3" name="Rectangle 37"/>
            <p:cNvSpPr>
              <a:spLocks noChangeArrowheads="1"/>
            </p:cNvSpPr>
            <p:nvPr/>
          </p:nvSpPr>
          <p:spPr bwMode="auto">
            <a:xfrm>
              <a:off x="3354303" y="4744457"/>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4" name="Rectangle 40"/>
            <p:cNvSpPr>
              <a:spLocks noChangeArrowheads="1"/>
            </p:cNvSpPr>
            <p:nvPr/>
          </p:nvSpPr>
          <p:spPr bwMode="auto">
            <a:xfrm>
              <a:off x="3523644" y="474417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5" name="Rectangle 41"/>
            <p:cNvSpPr>
              <a:spLocks noChangeArrowheads="1"/>
            </p:cNvSpPr>
            <p:nvPr/>
          </p:nvSpPr>
          <p:spPr bwMode="auto">
            <a:xfrm>
              <a:off x="3881108" y="4746923"/>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6" name="Rectangle 40"/>
            <p:cNvSpPr>
              <a:spLocks noChangeArrowheads="1"/>
            </p:cNvSpPr>
            <p:nvPr/>
          </p:nvSpPr>
          <p:spPr bwMode="auto">
            <a:xfrm>
              <a:off x="4112097" y="4747456"/>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7" name="Rectangle 41"/>
            <p:cNvSpPr>
              <a:spLocks noChangeArrowheads="1"/>
            </p:cNvSpPr>
            <p:nvPr/>
          </p:nvSpPr>
          <p:spPr bwMode="auto">
            <a:xfrm>
              <a:off x="4181572" y="4747282"/>
              <a:ext cx="55042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8" name="Rectangle 38"/>
            <p:cNvSpPr>
              <a:spLocks noChangeArrowheads="1"/>
            </p:cNvSpPr>
            <p:nvPr/>
          </p:nvSpPr>
          <p:spPr bwMode="auto">
            <a:xfrm>
              <a:off x="5064978" y="4747815"/>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99" name="Rectangle 40"/>
            <p:cNvSpPr>
              <a:spLocks noChangeArrowheads="1"/>
            </p:cNvSpPr>
            <p:nvPr/>
          </p:nvSpPr>
          <p:spPr bwMode="auto">
            <a:xfrm>
              <a:off x="5279842" y="4747815"/>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0" name="Rectangle 40"/>
            <p:cNvSpPr>
              <a:spLocks noChangeArrowheads="1"/>
            </p:cNvSpPr>
            <p:nvPr/>
          </p:nvSpPr>
          <p:spPr bwMode="auto">
            <a:xfrm>
              <a:off x="4755003" y="4747815"/>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1" name="Rectangle 37"/>
            <p:cNvSpPr>
              <a:spLocks noChangeArrowheads="1"/>
            </p:cNvSpPr>
            <p:nvPr/>
          </p:nvSpPr>
          <p:spPr bwMode="auto">
            <a:xfrm>
              <a:off x="4821763" y="4748100"/>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2" name="Rectangle 40"/>
            <p:cNvSpPr>
              <a:spLocks noChangeArrowheads="1"/>
            </p:cNvSpPr>
            <p:nvPr/>
          </p:nvSpPr>
          <p:spPr bwMode="auto">
            <a:xfrm>
              <a:off x="4991104" y="4747815"/>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3" name="Rectangle 41"/>
            <p:cNvSpPr>
              <a:spLocks noChangeArrowheads="1"/>
            </p:cNvSpPr>
            <p:nvPr/>
          </p:nvSpPr>
          <p:spPr bwMode="auto">
            <a:xfrm>
              <a:off x="5348568" y="4750566"/>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4" name="Rectangle 40"/>
            <p:cNvSpPr>
              <a:spLocks noChangeArrowheads="1"/>
            </p:cNvSpPr>
            <p:nvPr/>
          </p:nvSpPr>
          <p:spPr bwMode="auto">
            <a:xfrm>
              <a:off x="5579557" y="4751099"/>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5" name="Rectangle 37"/>
            <p:cNvSpPr>
              <a:spLocks noChangeArrowheads="1"/>
            </p:cNvSpPr>
            <p:nvPr/>
          </p:nvSpPr>
          <p:spPr bwMode="auto">
            <a:xfrm>
              <a:off x="5646317" y="4751384"/>
              <a:ext cx="36925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6" name="Rectangle 40"/>
            <p:cNvSpPr>
              <a:spLocks noChangeArrowheads="1"/>
            </p:cNvSpPr>
            <p:nvPr/>
          </p:nvSpPr>
          <p:spPr bwMode="auto">
            <a:xfrm>
              <a:off x="6037881" y="4751099"/>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7" name="Rectangle 39"/>
            <p:cNvSpPr>
              <a:spLocks noChangeArrowheads="1"/>
            </p:cNvSpPr>
            <p:nvPr/>
          </p:nvSpPr>
          <p:spPr bwMode="auto">
            <a:xfrm>
              <a:off x="7111206" y="4757027"/>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8" name="Rectangle 46"/>
            <p:cNvSpPr>
              <a:spLocks noChangeArrowheads="1"/>
            </p:cNvSpPr>
            <p:nvPr/>
          </p:nvSpPr>
          <p:spPr bwMode="auto">
            <a:xfrm>
              <a:off x="6760512" y="4757027"/>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09" name="Rectangle 39"/>
            <p:cNvSpPr>
              <a:spLocks noChangeArrowheads="1"/>
            </p:cNvSpPr>
            <p:nvPr/>
          </p:nvSpPr>
          <p:spPr bwMode="auto">
            <a:xfrm>
              <a:off x="6692569" y="475266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0" name="Rectangle 46"/>
            <p:cNvSpPr>
              <a:spLocks noChangeArrowheads="1"/>
            </p:cNvSpPr>
            <p:nvPr/>
          </p:nvSpPr>
          <p:spPr bwMode="auto">
            <a:xfrm>
              <a:off x="6454124" y="4752669"/>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1" name="Rectangle 39"/>
            <p:cNvSpPr>
              <a:spLocks noChangeArrowheads="1"/>
            </p:cNvSpPr>
            <p:nvPr/>
          </p:nvSpPr>
          <p:spPr bwMode="auto">
            <a:xfrm>
              <a:off x="6384296" y="4756932"/>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2" name="Rectangle 46"/>
            <p:cNvSpPr>
              <a:spLocks noChangeArrowheads="1"/>
            </p:cNvSpPr>
            <p:nvPr/>
          </p:nvSpPr>
          <p:spPr bwMode="auto">
            <a:xfrm>
              <a:off x="6110719" y="4752669"/>
              <a:ext cx="2506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3" name="Rectangle 46"/>
            <p:cNvSpPr>
              <a:spLocks noChangeArrowheads="1"/>
            </p:cNvSpPr>
            <p:nvPr/>
          </p:nvSpPr>
          <p:spPr bwMode="auto">
            <a:xfrm>
              <a:off x="7184177" y="4757027"/>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4" name="Rectangle 39"/>
            <p:cNvSpPr>
              <a:spLocks noChangeArrowheads="1"/>
            </p:cNvSpPr>
            <p:nvPr/>
          </p:nvSpPr>
          <p:spPr bwMode="auto">
            <a:xfrm>
              <a:off x="7531441" y="475266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5" name="Rectangle 46"/>
            <p:cNvSpPr>
              <a:spLocks noChangeArrowheads="1"/>
            </p:cNvSpPr>
            <p:nvPr/>
          </p:nvSpPr>
          <p:spPr bwMode="auto">
            <a:xfrm>
              <a:off x="7601591" y="4752669"/>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6" name="Rectangle 39"/>
            <p:cNvSpPr>
              <a:spLocks noChangeArrowheads="1"/>
            </p:cNvSpPr>
            <p:nvPr/>
          </p:nvSpPr>
          <p:spPr bwMode="auto">
            <a:xfrm>
              <a:off x="7839714" y="4756932"/>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7" name="Rectangle 46"/>
            <p:cNvSpPr>
              <a:spLocks noChangeArrowheads="1"/>
            </p:cNvSpPr>
            <p:nvPr/>
          </p:nvSpPr>
          <p:spPr bwMode="auto">
            <a:xfrm>
              <a:off x="7908370" y="4752669"/>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8" name="Rectangle 39"/>
            <p:cNvSpPr>
              <a:spLocks noChangeArrowheads="1"/>
            </p:cNvSpPr>
            <p:nvPr/>
          </p:nvSpPr>
          <p:spPr bwMode="auto">
            <a:xfrm>
              <a:off x="8075122" y="4753669"/>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9" name="Rectangle 41"/>
            <p:cNvSpPr>
              <a:spLocks noChangeArrowheads="1"/>
            </p:cNvSpPr>
            <p:nvPr/>
          </p:nvSpPr>
          <p:spPr bwMode="auto">
            <a:xfrm>
              <a:off x="8146102" y="4754581"/>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0" name="Rectangle 40"/>
            <p:cNvSpPr>
              <a:spLocks noChangeArrowheads="1"/>
            </p:cNvSpPr>
            <p:nvPr/>
          </p:nvSpPr>
          <p:spPr bwMode="auto">
            <a:xfrm>
              <a:off x="8377091" y="475511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1" name="Rectangle 41"/>
            <p:cNvSpPr>
              <a:spLocks noChangeArrowheads="1"/>
            </p:cNvSpPr>
            <p:nvPr/>
          </p:nvSpPr>
          <p:spPr bwMode="auto">
            <a:xfrm>
              <a:off x="2040065" y="5048798"/>
              <a:ext cx="23988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2" name="Rectangle 46"/>
            <p:cNvSpPr>
              <a:spLocks noChangeArrowheads="1"/>
            </p:cNvSpPr>
            <p:nvPr/>
          </p:nvSpPr>
          <p:spPr bwMode="auto">
            <a:xfrm>
              <a:off x="1806210" y="5048798"/>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3" name="Rectangle 39"/>
            <p:cNvSpPr>
              <a:spLocks noChangeArrowheads="1"/>
            </p:cNvSpPr>
            <p:nvPr/>
          </p:nvSpPr>
          <p:spPr bwMode="auto">
            <a:xfrm>
              <a:off x="1972962" y="5049798"/>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4" name="Rectangle 38"/>
            <p:cNvSpPr>
              <a:spLocks noChangeArrowheads="1"/>
            </p:cNvSpPr>
            <p:nvPr/>
          </p:nvSpPr>
          <p:spPr bwMode="auto">
            <a:xfrm>
              <a:off x="2613816" y="5049331"/>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5" name="Rectangle 40"/>
            <p:cNvSpPr>
              <a:spLocks noChangeArrowheads="1"/>
            </p:cNvSpPr>
            <p:nvPr/>
          </p:nvSpPr>
          <p:spPr bwMode="auto">
            <a:xfrm>
              <a:off x="2828680" y="50493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6" name="Rectangle 40"/>
            <p:cNvSpPr>
              <a:spLocks noChangeArrowheads="1"/>
            </p:cNvSpPr>
            <p:nvPr/>
          </p:nvSpPr>
          <p:spPr bwMode="auto">
            <a:xfrm>
              <a:off x="2303841" y="50493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7" name="Rectangle 37"/>
            <p:cNvSpPr>
              <a:spLocks noChangeArrowheads="1"/>
            </p:cNvSpPr>
            <p:nvPr/>
          </p:nvSpPr>
          <p:spPr bwMode="auto">
            <a:xfrm>
              <a:off x="2370601" y="5049616"/>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8" name="Rectangle 40"/>
            <p:cNvSpPr>
              <a:spLocks noChangeArrowheads="1"/>
            </p:cNvSpPr>
            <p:nvPr/>
          </p:nvSpPr>
          <p:spPr bwMode="auto">
            <a:xfrm>
              <a:off x="2539942" y="50493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9" name="Rectangle 41"/>
            <p:cNvSpPr>
              <a:spLocks noChangeArrowheads="1"/>
            </p:cNvSpPr>
            <p:nvPr/>
          </p:nvSpPr>
          <p:spPr bwMode="auto">
            <a:xfrm>
              <a:off x="2897406" y="5052082"/>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0" name="Rectangle 40"/>
            <p:cNvSpPr>
              <a:spLocks noChangeArrowheads="1"/>
            </p:cNvSpPr>
            <p:nvPr/>
          </p:nvSpPr>
          <p:spPr bwMode="auto">
            <a:xfrm>
              <a:off x="3128395" y="5052615"/>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1" name="Rectangle 41"/>
            <p:cNvSpPr>
              <a:spLocks noChangeArrowheads="1"/>
            </p:cNvSpPr>
            <p:nvPr/>
          </p:nvSpPr>
          <p:spPr bwMode="auto">
            <a:xfrm>
              <a:off x="3197870" y="5052441"/>
              <a:ext cx="41909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2" name="Rectangle 38"/>
            <p:cNvSpPr>
              <a:spLocks noChangeArrowheads="1"/>
            </p:cNvSpPr>
            <p:nvPr/>
          </p:nvSpPr>
          <p:spPr bwMode="auto">
            <a:xfrm>
              <a:off x="4081276" y="5052974"/>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3" name="Rectangle 40"/>
            <p:cNvSpPr>
              <a:spLocks noChangeArrowheads="1"/>
            </p:cNvSpPr>
            <p:nvPr/>
          </p:nvSpPr>
          <p:spPr bwMode="auto">
            <a:xfrm>
              <a:off x="4296140" y="505297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4" name="Rectangle 40"/>
            <p:cNvSpPr>
              <a:spLocks noChangeArrowheads="1"/>
            </p:cNvSpPr>
            <p:nvPr/>
          </p:nvSpPr>
          <p:spPr bwMode="auto">
            <a:xfrm>
              <a:off x="3644203" y="5052082"/>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5" name="Rectangle 37"/>
            <p:cNvSpPr>
              <a:spLocks noChangeArrowheads="1"/>
            </p:cNvSpPr>
            <p:nvPr/>
          </p:nvSpPr>
          <p:spPr bwMode="auto">
            <a:xfrm>
              <a:off x="3708637" y="5053259"/>
              <a:ext cx="276708"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6" name="Rectangle 40"/>
            <p:cNvSpPr>
              <a:spLocks noChangeArrowheads="1"/>
            </p:cNvSpPr>
            <p:nvPr/>
          </p:nvSpPr>
          <p:spPr bwMode="auto">
            <a:xfrm>
              <a:off x="4007402" y="505297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7" name="Rectangle 41"/>
            <p:cNvSpPr>
              <a:spLocks noChangeArrowheads="1"/>
            </p:cNvSpPr>
            <p:nvPr/>
          </p:nvSpPr>
          <p:spPr bwMode="auto">
            <a:xfrm>
              <a:off x="4364866" y="5055725"/>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8" name="Rectangle 40"/>
            <p:cNvSpPr>
              <a:spLocks noChangeArrowheads="1"/>
            </p:cNvSpPr>
            <p:nvPr/>
          </p:nvSpPr>
          <p:spPr bwMode="auto">
            <a:xfrm>
              <a:off x="4595855" y="5056258"/>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9" name="Rectangle 37"/>
            <p:cNvSpPr>
              <a:spLocks noChangeArrowheads="1"/>
            </p:cNvSpPr>
            <p:nvPr/>
          </p:nvSpPr>
          <p:spPr bwMode="auto">
            <a:xfrm>
              <a:off x="4662615" y="5056543"/>
              <a:ext cx="36925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0" name="Rectangle 40"/>
            <p:cNvSpPr>
              <a:spLocks noChangeArrowheads="1"/>
            </p:cNvSpPr>
            <p:nvPr/>
          </p:nvSpPr>
          <p:spPr bwMode="auto">
            <a:xfrm>
              <a:off x="5054179" y="5056258"/>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1" name="Rectangle 39"/>
            <p:cNvSpPr>
              <a:spLocks noChangeArrowheads="1"/>
            </p:cNvSpPr>
            <p:nvPr/>
          </p:nvSpPr>
          <p:spPr bwMode="auto">
            <a:xfrm>
              <a:off x="6124778" y="5058668"/>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2" name="Rectangle 46"/>
            <p:cNvSpPr>
              <a:spLocks noChangeArrowheads="1"/>
            </p:cNvSpPr>
            <p:nvPr/>
          </p:nvSpPr>
          <p:spPr bwMode="auto">
            <a:xfrm>
              <a:off x="5774084" y="5058668"/>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3" name="Rectangle 39"/>
            <p:cNvSpPr>
              <a:spLocks noChangeArrowheads="1"/>
            </p:cNvSpPr>
            <p:nvPr/>
          </p:nvSpPr>
          <p:spPr bwMode="auto">
            <a:xfrm>
              <a:off x="5706141" y="5054310"/>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4" name="Rectangle 46"/>
            <p:cNvSpPr>
              <a:spLocks noChangeArrowheads="1"/>
            </p:cNvSpPr>
            <p:nvPr/>
          </p:nvSpPr>
          <p:spPr bwMode="auto">
            <a:xfrm>
              <a:off x="5467696" y="5054310"/>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5" name="Rectangle 39"/>
            <p:cNvSpPr>
              <a:spLocks noChangeArrowheads="1"/>
            </p:cNvSpPr>
            <p:nvPr/>
          </p:nvSpPr>
          <p:spPr bwMode="auto">
            <a:xfrm>
              <a:off x="5397868" y="5058573"/>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6" name="Rectangle 46"/>
            <p:cNvSpPr>
              <a:spLocks noChangeArrowheads="1"/>
            </p:cNvSpPr>
            <p:nvPr/>
          </p:nvSpPr>
          <p:spPr bwMode="auto">
            <a:xfrm>
              <a:off x="5124291" y="5054310"/>
              <a:ext cx="2506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7" name="Rectangle 38"/>
            <p:cNvSpPr>
              <a:spLocks noChangeArrowheads="1"/>
            </p:cNvSpPr>
            <p:nvPr/>
          </p:nvSpPr>
          <p:spPr bwMode="auto">
            <a:xfrm>
              <a:off x="6568141" y="5052156"/>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8" name="Rectangle 40"/>
            <p:cNvSpPr>
              <a:spLocks noChangeArrowheads="1"/>
            </p:cNvSpPr>
            <p:nvPr/>
          </p:nvSpPr>
          <p:spPr bwMode="auto">
            <a:xfrm>
              <a:off x="6783005" y="5052156"/>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49" name="Rectangle 37"/>
            <p:cNvSpPr>
              <a:spLocks noChangeArrowheads="1"/>
            </p:cNvSpPr>
            <p:nvPr/>
          </p:nvSpPr>
          <p:spPr bwMode="auto">
            <a:xfrm>
              <a:off x="6195502" y="5052441"/>
              <a:ext cx="276708"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0" name="Rectangle 40"/>
            <p:cNvSpPr>
              <a:spLocks noChangeArrowheads="1"/>
            </p:cNvSpPr>
            <p:nvPr/>
          </p:nvSpPr>
          <p:spPr bwMode="auto">
            <a:xfrm>
              <a:off x="6494267" y="5052156"/>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1" name="Rectangle 41"/>
            <p:cNvSpPr>
              <a:spLocks noChangeArrowheads="1"/>
            </p:cNvSpPr>
            <p:nvPr/>
          </p:nvSpPr>
          <p:spPr bwMode="auto">
            <a:xfrm>
              <a:off x="6851731" y="5054907"/>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2" name="Rectangle 40"/>
            <p:cNvSpPr>
              <a:spLocks noChangeArrowheads="1"/>
            </p:cNvSpPr>
            <p:nvPr/>
          </p:nvSpPr>
          <p:spPr bwMode="auto">
            <a:xfrm>
              <a:off x="7082720" y="5055440"/>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3" name="Rectangle 38"/>
            <p:cNvSpPr>
              <a:spLocks noChangeArrowheads="1"/>
            </p:cNvSpPr>
            <p:nvPr/>
          </p:nvSpPr>
          <p:spPr bwMode="auto">
            <a:xfrm>
              <a:off x="7391267" y="5056964"/>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4" name="Rectangle 40"/>
            <p:cNvSpPr>
              <a:spLocks noChangeArrowheads="1"/>
            </p:cNvSpPr>
            <p:nvPr/>
          </p:nvSpPr>
          <p:spPr bwMode="auto">
            <a:xfrm>
              <a:off x="7606131" y="505696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6" name="Rectangle 37"/>
            <p:cNvSpPr>
              <a:spLocks noChangeArrowheads="1"/>
            </p:cNvSpPr>
            <p:nvPr/>
          </p:nvSpPr>
          <p:spPr bwMode="auto">
            <a:xfrm>
              <a:off x="7148052" y="5057249"/>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7" name="Rectangle 40"/>
            <p:cNvSpPr>
              <a:spLocks noChangeArrowheads="1"/>
            </p:cNvSpPr>
            <p:nvPr/>
          </p:nvSpPr>
          <p:spPr bwMode="auto">
            <a:xfrm>
              <a:off x="7317393" y="505696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8" name="Rectangle 41"/>
            <p:cNvSpPr>
              <a:spLocks noChangeArrowheads="1"/>
            </p:cNvSpPr>
            <p:nvPr/>
          </p:nvSpPr>
          <p:spPr bwMode="auto">
            <a:xfrm>
              <a:off x="7674857" y="5059715"/>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0" name="Rectangle 40"/>
            <p:cNvSpPr>
              <a:spLocks noChangeArrowheads="1"/>
            </p:cNvSpPr>
            <p:nvPr/>
          </p:nvSpPr>
          <p:spPr bwMode="auto">
            <a:xfrm>
              <a:off x="7905846" y="5060248"/>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1" name="Rectangle 37"/>
            <p:cNvSpPr>
              <a:spLocks noChangeArrowheads="1"/>
            </p:cNvSpPr>
            <p:nvPr/>
          </p:nvSpPr>
          <p:spPr bwMode="auto">
            <a:xfrm>
              <a:off x="7972606" y="5060533"/>
              <a:ext cx="466126"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3" name="Rectangle 38"/>
            <p:cNvSpPr>
              <a:spLocks noChangeArrowheads="1"/>
            </p:cNvSpPr>
            <p:nvPr/>
          </p:nvSpPr>
          <p:spPr bwMode="auto">
            <a:xfrm>
              <a:off x="2116272" y="5348549"/>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4" name="Rectangle 40"/>
            <p:cNvSpPr>
              <a:spLocks noChangeArrowheads="1"/>
            </p:cNvSpPr>
            <p:nvPr/>
          </p:nvSpPr>
          <p:spPr bwMode="auto">
            <a:xfrm>
              <a:off x="2331136" y="5348549"/>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5" name="Rectangle 37"/>
            <p:cNvSpPr>
              <a:spLocks noChangeArrowheads="1"/>
            </p:cNvSpPr>
            <p:nvPr/>
          </p:nvSpPr>
          <p:spPr bwMode="auto">
            <a:xfrm>
              <a:off x="1805475" y="5348834"/>
              <a:ext cx="214865"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6" name="Rectangle 40"/>
            <p:cNvSpPr>
              <a:spLocks noChangeArrowheads="1"/>
            </p:cNvSpPr>
            <p:nvPr/>
          </p:nvSpPr>
          <p:spPr bwMode="auto">
            <a:xfrm>
              <a:off x="2042398" y="5348549"/>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7" name="Rectangle 41"/>
            <p:cNvSpPr>
              <a:spLocks noChangeArrowheads="1"/>
            </p:cNvSpPr>
            <p:nvPr/>
          </p:nvSpPr>
          <p:spPr bwMode="auto">
            <a:xfrm>
              <a:off x="2399862" y="5351300"/>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8" name="Rectangle 40"/>
            <p:cNvSpPr>
              <a:spLocks noChangeArrowheads="1"/>
            </p:cNvSpPr>
            <p:nvPr/>
          </p:nvSpPr>
          <p:spPr bwMode="auto">
            <a:xfrm>
              <a:off x="2630851" y="5351833"/>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9" name="Rectangle 38"/>
            <p:cNvSpPr>
              <a:spLocks noChangeArrowheads="1"/>
            </p:cNvSpPr>
            <p:nvPr/>
          </p:nvSpPr>
          <p:spPr bwMode="auto">
            <a:xfrm>
              <a:off x="2939398" y="5353357"/>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0" name="Rectangle 40"/>
            <p:cNvSpPr>
              <a:spLocks noChangeArrowheads="1"/>
            </p:cNvSpPr>
            <p:nvPr/>
          </p:nvSpPr>
          <p:spPr bwMode="auto">
            <a:xfrm>
              <a:off x="3154262" y="5353357"/>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1" name="Rectangle 37"/>
            <p:cNvSpPr>
              <a:spLocks noChangeArrowheads="1"/>
            </p:cNvSpPr>
            <p:nvPr/>
          </p:nvSpPr>
          <p:spPr bwMode="auto">
            <a:xfrm>
              <a:off x="2696183" y="5353642"/>
              <a:ext cx="147283"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2" name="Rectangle 40"/>
            <p:cNvSpPr>
              <a:spLocks noChangeArrowheads="1"/>
            </p:cNvSpPr>
            <p:nvPr/>
          </p:nvSpPr>
          <p:spPr bwMode="auto">
            <a:xfrm>
              <a:off x="2865524" y="5353357"/>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3" name="Rectangle 41"/>
            <p:cNvSpPr>
              <a:spLocks noChangeArrowheads="1"/>
            </p:cNvSpPr>
            <p:nvPr/>
          </p:nvSpPr>
          <p:spPr bwMode="auto">
            <a:xfrm>
              <a:off x="3222988" y="5356108"/>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4" name="Rectangle 40"/>
            <p:cNvSpPr>
              <a:spLocks noChangeArrowheads="1"/>
            </p:cNvSpPr>
            <p:nvPr/>
          </p:nvSpPr>
          <p:spPr bwMode="auto">
            <a:xfrm>
              <a:off x="3453977" y="535664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5" name="Rectangle 41"/>
            <p:cNvSpPr>
              <a:spLocks noChangeArrowheads="1"/>
            </p:cNvSpPr>
            <p:nvPr/>
          </p:nvSpPr>
          <p:spPr bwMode="auto">
            <a:xfrm>
              <a:off x="3520867" y="5356731"/>
              <a:ext cx="209801"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6" name="Rectangle 40"/>
            <p:cNvSpPr>
              <a:spLocks noChangeArrowheads="1"/>
            </p:cNvSpPr>
            <p:nvPr/>
          </p:nvSpPr>
          <p:spPr bwMode="auto">
            <a:xfrm>
              <a:off x="3751856" y="5357264"/>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7" name="Rectangle 41"/>
            <p:cNvSpPr>
              <a:spLocks noChangeArrowheads="1"/>
            </p:cNvSpPr>
            <p:nvPr/>
          </p:nvSpPr>
          <p:spPr bwMode="auto">
            <a:xfrm>
              <a:off x="3821331" y="5357090"/>
              <a:ext cx="41909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8" name="Rectangle 38"/>
            <p:cNvSpPr>
              <a:spLocks noChangeArrowheads="1"/>
            </p:cNvSpPr>
            <p:nvPr/>
          </p:nvSpPr>
          <p:spPr bwMode="auto">
            <a:xfrm>
              <a:off x="4704737" y="5357623"/>
              <a:ext cx="192944"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9" name="Rectangle 40"/>
            <p:cNvSpPr>
              <a:spLocks noChangeArrowheads="1"/>
            </p:cNvSpPr>
            <p:nvPr/>
          </p:nvSpPr>
          <p:spPr bwMode="auto">
            <a:xfrm>
              <a:off x="4267664" y="5356731"/>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0" name="Rectangle 37"/>
            <p:cNvSpPr>
              <a:spLocks noChangeArrowheads="1"/>
            </p:cNvSpPr>
            <p:nvPr/>
          </p:nvSpPr>
          <p:spPr bwMode="auto">
            <a:xfrm>
              <a:off x="4332098" y="5357908"/>
              <a:ext cx="276708"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1" name="Rectangle 40"/>
            <p:cNvSpPr>
              <a:spLocks noChangeArrowheads="1"/>
            </p:cNvSpPr>
            <p:nvPr/>
          </p:nvSpPr>
          <p:spPr bwMode="auto">
            <a:xfrm>
              <a:off x="4630863" y="5357623"/>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2" name="Rectangle 39"/>
            <p:cNvSpPr>
              <a:spLocks noChangeArrowheads="1"/>
            </p:cNvSpPr>
            <p:nvPr/>
          </p:nvSpPr>
          <p:spPr bwMode="auto">
            <a:xfrm>
              <a:off x="5178672" y="5360358"/>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3" name="Rectangle 40"/>
            <p:cNvSpPr>
              <a:spLocks noChangeArrowheads="1"/>
            </p:cNvSpPr>
            <p:nvPr/>
          </p:nvSpPr>
          <p:spPr bwMode="auto">
            <a:xfrm>
              <a:off x="4920788" y="5360358"/>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4" name="Rectangle 41"/>
            <p:cNvSpPr>
              <a:spLocks noChangeArrowheads="1"/>
            </p:cNvSpPr>
            <p:nvPr/>
          </p:nvSpPr>
          <p:spPr bwMode="auto">
            <a:xfrm>
              <a:off x="6208093" y="5352357"/>
              <a:ext cx="239882"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5" name="Rectangle 46"/>
            <p:cNvSpPr>
              <a:spLocks noChangeArrowheads="1"/>
            </p:cNvSpPr>
            <p:nvPr/>
          </p:nvSpPr>
          <p:spPr bwMode="auto">
            <a:xfrm>
              <a:off x="4990191" y="5358050"/>
              <a:ext cx="168828"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6" name="Rectangle 46"/>
            <p:cNvSpPr>
              <a:spLocks noChangeArrowheads="1"/>
            </p:cNvSpPr>
            <p:nvPr/>
          </p:nvSpPr>
          <p:spPr bwMode="auto">
            <a:xfrm>
              <a:off x="5250045" y="5356715"/>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7" name="Rectangle 39"/>
            <p:cNvSpPr>
              <a:spLocks noChangeArrowheads="1"/>
            </p:cNvSpPr>
            <p:nvPr/>
          </p:nvSpPr>
          <p:spPr bwMode="auto">
            <a:xfrm>
              <a:off x="5597309" y="5356000"/>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8" name="Rectangle 46"/>
            <p:cNvSpPr>
              <a:spLocks noChangeArrowheads="1"/>
            </p:cNvSpPr>
            <p:nvPr/>
          </p:nvSpPr>
          <p:spPr bwMode="auto">
            <a:xfrm>
              <a:off x="5667459" y="5352357"/>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9" name="Rectangle 39"/>
            <p:cNvSpPr>
              <a:spLocks noChangeArrowheads="1"/>
            </p:cNvSpPr>
            <p:nvPr/>
          </p:nvSpPr>
          <p:spPr bwMode="auto">
            <a:xfrm>
              <a:off x="5905582" y="5356620"/>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0" name="Rectangle 46"/>
            <p:cNvSpPr>
              <a:spLocks noChangeArrowheads="1"/>
            </p:cNvSpPr>
            <p:nvPr/>
          </p:nvSpPr>
          <p:spPr bwMode="auto">
            <a:xfrm>
              <a:off x="5974238" y="5352357"/>
              <a:ext cx="14791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1" name="Rectangle 39"/>
            <p:cNvSpPr>
              <a:spLocks noChangeArrowheads="1"/>
            </p:cNvSpPr>
            <p:nvPr/>
          </p:nvSpPr>
          <p:spPr bwMode="auto">
            <a:xfrm>
              <a:off x="6144633" y="5353357"/>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2" name="Rectangle 40"/>
            <p:cNvSpPr>
              <a:spLocks noChangeArrowheads="1"/>
            </p:cNvSpPr>
            <p:nvPr/>
          </p:nvSpPr>
          <p:spPr bwMode="auto">
            <a:xfrm>
              <a:off x="6471869" y="5352890"/>
              <a:ext cx="4571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3" name="Rectangle 39"/>
            <p:cNvSpPr>
              <a:spLocks noChangeArrowheads="1"/>
            </p:cNvSpPr>
            <p:nvPr/>
          </p:nvSpPr>
          <p:spPr bwMode="auto">
            <a:xfrm>
              <a:off x="7596704" y="5356295"/>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4" name="Rectangle 46"/>
            <p:cNvSpPr>
              <a:spLocks noChangeArrowheads="1"/>
            </p:cNvSpPr>
            <p:nvPr/>
          </p:nvSpPr>
          <p:spPr bwMode="auto">
            <a:xfrm>
              <a:off x="7246010" y="5356295"/>
              <a:ext cx="32504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5" name="Rectangle 39"/>
            <p:cNvSpPr>
              <a:spLocks noChangeArrowheads="1"/>
            </p:cNvSpPr>
            <p:nvPr/>
          </p:nvSpPr>
          <p:spPr bwMode="auto">
            <a:xfrm>
              <a:off x="7178067" y="5351937"/>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6" name="Rectangle 46"/>
            <p:cNvSpPr>
              <a:spLocks noChangeArrowheads="1"/>
            </p:cNvSpPr>
            <p:nvPr/>
          </p:nvSpPr>
          <p:spPr bwMode="auto">
            <a:xfrm>
              <a:off x="6939622" y="5351937"/>
              <a:ext cx="21401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7" name="Rectangle 39"/>
            <p:cNvSpPr>
              <a:spLocks noChangeArrowheads="1"/>
            </p:cNvSpPr>
            <p:nvPr/>
          </p:nvSpPr>
          <p:spPr bwMode="auto">
            <a:xfrm>
              <a:off x="6869794" y="5356200"/>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8" name="Rectangle 46"/>
            <p:cNvSpPr>
              <a:spLocks noChangeArrowheads="1"/>
            </p:cNvSpPr>
            <p:nvPr/>
          </p:nvSpPr>
          <p:spPr bwMode="auto">
            <a:xfrm>
              <a:off x="6548053" y="5351937"/>
              <a:ext cx="298804"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9" name="Rectangle 46"/>
            <p:cNvSpPr>
              <a:spLocks noChangeArrowheads="1"/>
            </p:cNvSpPr>
            <p:nvPr/>
          </p:nvSpPr>
          <p:spPr bwMode="auto">
            <a:xfrm>
              <a:off x="7669675" y="5356295"/>
              <a:ext cx="163929"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0" name="Rectangle 39"/>
            <p:cNvSpPr>
              <a:spLocks noChangeArrowheads="1"/>
            </p:cNvSpPr>
            <p:nvPr/>
          </p:nvSpPr>
          <p:spPr bwMode="auto">
            <a:xfrm>
              <a:off x="7855828" y="5355918"/>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1" name="Rectangle 46"/>
            <p:cNvSpPr>
              <a:spLocks noChangeArrowheads="1"/>
            </p:cNvSpPr>
            <p:nvPr/>
          </p:nvSpPr>
          <p:spPr bwMode="auto">
            <a:xfrm>
              <a:off x="7925978" y="5355918"/>
              <a:ext cx="473100" cy="228600"/>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2" name="Rectangle 39"/>
            <p:cNvSpPr>
              <a:spLocks noChangeArrowheads="1"/>
            </p:cNvSpPr>
            <p:nvPr/>
          </p:nvSpPr>
          <p:spPr bwMode="auto">
            <a:xfrm>
              <a:off x="8425244" y="5363745"/>
              <a:ext cx="45719" cy="22860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12" name="Down Arrow 311"/>
            <p:cNvSpPr/>
            <p:nvPr/>
          </p:nvSpPr>
          <p:spPr>
            <a:xfrm rot="10800000">
              <a:off x="2128395" y="4869068"/>
              <a:ext cx="148760" cy="24603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Down Arrow 312"/>
            <p:cNvSpPr/>
            <p:nvPr/>
          </p:nvSpPr>
          <p:spPr>
            <a:xfrm rot="10800000">
              <a:off x="3064760" y="4581689"/>
              <a:ext cx="148760" cy="24603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4" name="Down Arrow 313"/>
          <p:cNvSpPr/>
          <p:nvPr/>
        </p:nvSpPr>
        <p:spPr>
          <a:xfrm rot="10800000">
            <a:off x="5406460" y="6129970"/>
            <a:ext cx="148760" cy="24603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5" name="Text Box 22"/>
          <p:cNvSpPr txBox="1">
            <a:spLocks noChangeArrowheads="1"/>
          </p:cNvSpPr>
          <p:nvPr/>
        </p:nvSpPr>
        <p:spPr bwMode="auto">
          <a:xfrm>
            <a:off x="5563862" y="6092423"/>
            <a:ext cx="2394373" cy="338554"/>
          </a:xfrm>
          <a:prstGeom prst="rect">
            <a:avLst/>
          </a:prstGeom>
          <a:noFill/>
          <a:ln w="9525">
            <a:noFill/>
            <a:miter lim="800000"/>
            <a:headEnd/>
            <a:tailEnd/>
          </a:ln>
        </p:spPr>
        <p:txBody>
          <a:bodyPr wrap="none">
            <a:spAutoFit/>
          </a:bodyPr>
          <a:lstStyle/>
          <a:p>
            <a:r>
              <a:rPr lang="ru-RU" sz="1600" dirty="0">
                <a:solidFill>
                  <a:srgbClr val="C00000"/>
                </a:solidFill>
                <a:latin typeface="Calibri"/>
                <a:cs typeface="Arial" pitchFamily="34" charset="0"/>
              </a:rPr>
              <a:t>Внутрисистемная помеха</a:t>
            </a:r>
            <a:endParaRPr lang="en-US" sz="1600" dirty="0">
              <a:solidFill>
                <a:srgbClr val="C00000"/>
              </a:solidFill>
              <a:latin typeface="Calibri"/>
              <a:cs typeface="Arial" pitchFamily="34" charset="0"/>
            </a:endParaRPr>
          </a:p>
        </p:txBody>
      </p:sp>
    </p:spTree>
    <p:extLst>
      <p:ext uri="{BB962C8B-B14F-4D97-AF65-F5344CB8AC3E}">
        <p14:creationId xmlns:p14="http://schemas.microsoft.com/office/powerpoint/2010/main" val="418833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0"/>
                                        <p:tgtEl>
                                          <p:spTgt spid="14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22" presetClass="entr" presetSubtype="8" repeatCount="4000" fill="remove" grpId="0" nodeType="withEffect">
                                  <p:stCondLst>
                                    <p:cond delay="6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22" presetClass="entr" presetSubtype="2" repeatCount="4000" fill="remove" grpId="0" nodeType="withEffect">
                                  <p:stCondLst>
                                    <p:cond delay="150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1000"/>
                                        <p:tgtEl>
                                          <p:spTgt spid="7"/>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22" presetClass="entr" presetSubtype="8" repeatCount="4000" fill="remove" grpId="0" nodeType="withEffect">
                                  <p:stCondLst>
                                    <p:cond delay="2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grpId="0"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22" presetClass="entr" presetSubtype="8" repeatCount="4000" fill="remove" grpId="0" nodeType="withEffect">
                                  <p:stCondLst>
                                    <p:cond delay="25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316"/>
                                        </p:tgtEl>
                                        <p:attrNameLst>
                                          <p:attrName>style.visibility</p:attrName>
                                        </p:attrNameLst>
                                      </p:cBhvr>
                                      <p:to>
                                        <p:strVal val="visible"/>
                                      </p:to>
                                    </p:set>
                                    <p:animEffect transition="in" filter="wipe(left)">
                                      <p:cBhvr>
                                        <p:cTn id="34" dur="2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P spid="1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b="1" dirty="0"/>
              <a:t>В </a:t>
            </a:r>
            <a:r>
              <a:rPr lang="ru-RU" dirty="0"/>
              <a:t>решениях </a:t>
            </a:r>
            <a:r>
              <a:rPr lang="en-GB" dirty="0"/>
              <a:t>Cambium</a:t>
            </a:r>
            <a:r>
              <a:rPr lang="en-US" b="1" dirty="0"/>
              <a:t> – TDD/TDMA c </a:t>
            </a:r>
            <a:r>
              <a:rPr lang="ru-RU" b="1" dirty="0"/>
              <a:t>фиксированным кадром</a:t>
            </a:r>
            <a:endParaRPr lang="en-US" b="1"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478" y="2297754"/>
            <a:ext cx="8088315" cy="148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38833" y="1007807"/>
            <a:ext cx="10234462" cy="1184940"/>
          </a:xfrm>
          <a:prstGeom prst="rect">
            <a:avLst/>
          </a:prstGeom>
          <a:noFill/>
        </p:spPr>
        <p:txBody>
          <a:bodyPr wrap="square" rtlCol="0">
            <a:spAutoFit/>
          </a:bodyPr>
          <a:lstStyle/>
          <a:p>
            <a:pPr marL="285750" indent="-285750">
              <a:spcBef>
                <a:spcPts val="600"/>
              </a:spcBef>
              <a:buClr>
                <a:srgbClr val="1C87CD"/>
              </a:buClr>
              <a:buFont typeface="Arial" panose="020B0604020202020204" pitchFamily="34" charset="0"/>
              <a:buChar char="•"/>
              <a:defRPr/>
            </a:pPr>
            <a:r>
              <a:rPr lang="ru-RU" sz="2200" kern="0" dirty="0">
                <a:solidFill>
                  <a:srgbClr val="313131"/>
                </a:solidFill>
                <a:latin typeface="Calibri" panose="020F0502020204030204" pitchFamily="34" charset="0"/>
              </a:rPr>
              <a:t>Данные для/от всех абонентов плотно «упакованы» в </a:t>
            </a:r>
            <a:r>
              <a:rPr lang="en-US" sz="2200" kern="0" dirty="0">
                <a:solidFill>
                  <a:srgbClr val="313131"/>
                </a:solidFill>
                <a:latin typeface="Calibri" panose="020F0502020204030204" pitchFamily="34" charset="0"/>
              </a:rPr>
              <a:t>UL &amp; DL</a:t>
            </a:r>
          </a:p>
          <a:p>
            <a:pPr marL="285750" indent="-285750">
              <a:spcBef>
                <a:spcPts val="600"/>
              </a:spcBef>
              <a:buClr>
                <a:srgbClr val="1C87CD"/>
              </a:buClr>
              <a:buFont typeface="Arial" panose="020B0604020202020204" pitchFamily="34" charset="0"/>
              <a:buChar char="•"/>
              <a:defRPr/>
            </a:pPr>
            <a:r>
              <a:rPr lang="ru-RU" sz="2200" kern="0" dirty="0">
                <a:solidFill>
                  <a:srgbClr val="313131"/>
                </a:solidFill>
                <a:latin typeface="Calibri" panose="020F0502020204030204" pitchFamily="34" charset="0"/>
              </a:rPr>
              <a:t>Задержка распространения до всех станций компенсируется защитным интервалом – </a:t>
            </a:r>
            <a:r>
              <a:rPr lang="en-US" sz="2200" kern="0" dirty="0">
                <a:solidFill>
                  <a:srgbClr val="313131"/>
                </a:solidFill>
                <a:latin typeface="Calibri" panose="020F0502020204030204" pitchFamily="34" charset="0"/>
              </a:rPr>
              <a:t>TTRG</a:t>
            </a:r>
          </a:p>
        </p:txBody>
      </p:sp>
      <p:sp>
        <p:nvSpPr>
          <p:cNvPr id="12" name="Rectangle 11"/>
          <p:cNvSpPr/>
          <p:nvPr/>
        </p:nvSpPr>
        <p:spPr>
          <a:xfrm>
            <a:off x="6932611" y="4147886"/>
            <a:ext cx="3981999" cy="1200329"/>
          </a:xfrm>
          <a:prstGeom prst="rect">
            <a:avLst/>
          </a:prstGeom>
        </p:spPr>
        <p:txBody>
          <a:bodyPr wrap="square">
            <a:spAutoFit/>
          </a:bodyPr>
          <a:lstStyle/>
          <a:p>
            <a:pPr>
              <a:defRPr/>
            </a:pPr>
            <a:r>
              <a:rPr lang="ru-RU" b="1" kern="0" dirty="0">
                <a:solidFill>
                  <a:srgbClr val="313131"/>
                </a:solidFill>
                <a:latin typeface="Calibri" panose="020F0502020204030204" pitchFamily="34" charset="0"/>
              </a:rPr>
              <a:t>Данные, квитанции, повторные передачи выстраиваются по расписанию и передаются вплотную друг к другу. </a:t>
            </a:r>
            <a:endParaRPr lang="en-US" b="1" kern="0" dirty="0">
              <a:solidFill>
                <a:srgbClr val="313131"/>
              </a:solidFill>
              <a:latin typeface="Calibri" panose="020F0502020204030204" pitchFamily="34" charset="0"/>
            </a:endParaRPr>
          </a:p>
        </p:txBody>
      </p:sp>
      <p:sp>
        <p:nvSpPr>
          <p:cNvPr id="13" name="Rectangle 12"/>
          <p:cNvSpPr/>
          <p:nvPr/>
        </p:nvSpPr>
        <p:spPr>
          <a:xfrm>
            <a:off x="2436812" y="4103434"/>
            <a:ext cx="3042303" cy="923330"/>
          </a:xfrm>
          <a:prstGeom prst="rect">
            <a:avLst/>
          </a:prstGeom>
        </p:spPr>
        <p:txBody>
          <a:bodyPr wrap="square">
            <a:spAutoFit/>
          </a:bodyPr>
          <a:lstStyle/>
          <a:p>
            <a:pPr>
              <a:defRPr/>
            </a:pPr>
            <a:r>
              <a:rPr lang="ru-RU" b="1" kern="0" dirty="0">
                <a:solidFill>
                  <a:srgbClr val="313131"/>
                </a:solidFill>
                <a:latin typeface="Calibri" panose="020F0502020204030204" pitchFamily="34" charset="0"/>
              </a:rPr>
              <a:t>Широковещательное сообщение </a:t>
            </a:r>
            <a:r>
              <a:rPr lang="en-US" b="1" kern="0" dirty="0">
                <a:solidFill>
                  <a:srgbClr val="313131"/>
                </a:solidFill>
                <a:latin typeface="Calibri" panose="020F0502020204030204" pitchFamily="34" charset="0"/>
              </a:rPr>
              <a:t>– </a:t>
            </a:r>
            <a:r>
              <a:rPr lang="ru-RU" b="1" kern="0" dirty="0">
                <a:solidFill>
                  <a:srgbClr val="313131"/>
                </a:solidFill>
                <a:latin typeface="Calibri" panose="020F0502020204030204" pitchFamily="34" charset="0"/>
              </a:rPr>
              <a:t>расписание многим </a:t>
            </a:r>
            <a:r>
              <a:rPr lang="en-US" b="1" kern="0" dirty="0">
                <a:solidFill>
                  <a:srgbClr val="313131"/>
                </a:solidFill>
                <a:latin typeface="Calibri" panose="020F0502020204030204" pitchFamily="34" charset="0"/>
              </a:rPr>
              <a:t>SM</a:t>
            </a:r>
          </a:p>
        </p:txBody>
      </p:sp>
      <p:sp>
        <p:nvSpPr>
          <p:cNvPr id="14" name="Left Brace 13"/>
          <p:cNvSpPr/>
          <p:nvPr/>
        </p:nvSpPr>
        <p:spPr>
          <a:xfrm rot="16200000">
            <a:off x="2621061" y="3588681"/>
            <a:ext cx="164902" cy="685800"/>
          </a:xfrm>
          <a:prstGeom prst="leftBrace">
            <a:avLst>
              <a:gd name="adj1" fmla="val 58784"/>
              <a:gd name="adj2" fmla="val 50000"/>
            </a:avLst>
          </a:prstGeom>
          <a:noFill/>
          <a:ln w="28575" cap="flat" cmpd="sng" algn="ctr">
            <a:solidFill>
              <a:srgbClr val="00B050"/>
            </a:solidFill>
            <a:prstDash val="solid"/>
          </a:ln>
          <a:effectLst/>
        </p:spPr>
        <p:txBody>
          <a:bodyPr rtlCol="0" anchor="ctr"/>
          <a:lstStyle/>
          <a:p>
            <a:pPr algn="ctr">
              <a:defRPr/>
            </a:pPr>
            <a:endParaRPr lang="en-GB" kern="0">
              <a:solidFill>
                <a:srgbClr val="313131"/>
              </a:solidFill>
              <a:latin typeface="Calibri"/>
            </a:endParaRPr>
          </a:p>
        </p:txBody>
      </p:sp>
      <p:sp>
        <p:nvSpPr>
          <p:cNvPr id="15" name="Left Brace 14"/>
          <p:cNvSpPr/>
          <p:nvPr/>
        </p:nvSpPr>
        <p:spPr>
          <a:xfrm rot="16200000">
            <a:off x="7780649" y="2847329"/>
            <a:ext cx="208927" cy="2209800"/>
          </a:xfrm>
          <a:prstGeom prst="leftBrace">
            <a:avLst>
              <a:gd name="adj1" fmla="val 58784"/>
              <a:gd name="adj2" fmla="val 50000"/>
            </a:avLst>
          </a:prstGeom>
          <a:noFill/>
          <a:ln w="28575" cap="flat" cmpd="sng" algn="ctr">
            <a:solidFill>
              <a:srgbClr val="00B050"/>
            </a:solidFill>
            <a:prstDash val="solid"/>
          </a:ln>
          <a:effectLst/>
        </p:spPr>
        <p:txBody>
          <a:bodyPr rtlCol="0" anchor="ctr"/>
          <a:lstStyle/>
          <a:p>
            <a:pPr algn="ctr">
              <a:defRPr/>
            </a:pPr>
            <a:endParaRPr lang="en-GB" kern="0">
              <a:solidFill>
                <a:srgbClr val="313131"/>
              </a:solidFill>
              <a:latin typeface="Calibri"/>
            </a:endParaRPr>
          </a:p>
        </p:txBody>
      </p:sp>
      <p:sp>
        <p:nvSpPr>
          <p:cNvPr id="16" name="Content Placeholder 2"/>
          <p:cNvSpPr txBox="1">
            <a:spLocks/>
          </p:cNvSpPr>
          <p:nvPr/>
        </p:nvSpPr>
        <p:spPr>
          <a:xfrm>
            <a:off x="538833" y="5555384"/>
            <a:ext cx="9778959" cy="101766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Clr>
                <a:srgbClr val="1C87CD"/>
              </a:buClr>
              <a:defRPr/>
            </a:pPr>
            <a:r>
              <a:rPr lang="ru-RU" sz="2200" dirty="0">
                <a:solidFill>
                  <a:srgbClr val="313131"/>
                </a:solidFill>
                <a:latin typeface="Calibri" panose="020F0502020204030204" pitchFamily="34" charset="0"/>
              </a:rPr>
              <a:t>Более эффективное использование доступной емкости канала</a:t>
            </a:r>
            <a:endParaRPr lang="en-US" sz="2200" dirty="0">
              <a:solidFill>
                <a:srgbClr val="313131"/>
              </a:solidFill>
              <a:latin typeface="Calibri" panose="020F0502020204030204" pitchFamily="34" charset="0"/>
            </a:endParaRPr>
          </a:p>
          <a:p>
            <a:pPr>
              <a:spcBef>
                <a:spcPts val="600"/>
              </a:spcBef>
              <a:buClr>
                <a:srgbClr val="1C87CD"/>
              </a:buClr>
              <a:defRPr/>
            </a:pPr>
            <a:r>
              <a:rPr lang="ru-RU" sz="2200" dirty="0">
                <a:solidFill>
                  <a:srgbClr val="313131"/>
                </a:solidFill>
                <a:latin typeface="Calibri" panose="020F0502020204030204" pitchFamily="34" charset="0"/>
              </a:rPr>
              <a:t>Возможность наращивания числа абонентов без ущерба канальной емкости</a:t>
            </a:r>
            <a:endParaRPr lang="en-US" sz="2200" dirty="0">
              <a:solidFill>
                <a:srgbClr val="313131"/>
              </a:solidFill>
              <a:latin typeface="Calibri" panose="020F0502020204030204" pitchFamily="34" charset="0"/>
            </a:endParaRPr>
          </a:p>
          <a:p>
            <a:pPr>
              <a:spcBef>
                <a:spcPts val="600"/>
              </a:spcBef>
              <a:buClr>
                <a:srgbClr val="1C87CD"/>
              </a:buClr>
              <a:defRPr/>
            </a:pPr>
            <a:r>
              <a:rPr lang="ru-RU" sz="2200" dirty="0">
                <a:solidFill>
                  <a:srgbClr val="313131"/>
                </a:solidFill>
                <a:latin typeface="Calibri" panose="020F0502020204030204" pitchFamily="34" charset="0"/>
              </a:rPr>
              <a:t>Сохранение стабильности даже в условиях помех</a:t>
            </a:r>
            <a:endParaRPr lang="en-US" sz="2200" dirty="0">
              <a:solidFill>
                <a:srgbClr val="313131"/>
              </a:solidFill>
              <a:latin typeface="Calibri" panose="020F0502020204030204" pitchFamily="34" charset="0"/>
            </a:endParaRPr>
          </a:p>
          <a:p>
            <a:pPr>
              <a:spcBef>
                <a:spcPts val="600"/>
              </a:spcBef>
              <a:buClr>
                <a:srgbClr val="1C87CD"/>
              </a:buClr>
              <a:defRPr/>
            </a:pPr>
            <a:endParaRPr lang="en-US" sz="2200" dirty="0">
              <a:solidFill>
                <a:srgbClr val="313131"/>
              </a:solidFill>
              <a:latin typeface="Calibri" panose="020F0502020204030204" pitchFamily="34" charset="0"/>
            </a:endParaRPr>
          </a:p>
        </p:txBody>
      </p:sp>
    </p:spTree>
    <p:extLst>
      <p:ext uri="{BB962C8B-B14F-4D97-AF65-F5344CB8AC3E}">
        <p14:creationId xmlns:p14="http://schemas.microsoft.com/office/powerpoint/2010/main" val="199784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Где брать синхронизацию?</a:t>
            </a:r>
            <a:endParaRPr lang="en-GB" b="1" dirty="0"/>
          </a:p>
        </p:txBody>
      </p:sp>
      <p:sp>
        <p:nvSpPr>
          <p:cNvPr id="3" name="Content Placeholder 2"/>
          <p:cNvSpPr>
            <a:spLocks noGrp="1"/>
          </p:cNvSpPr>
          <p:nvPr>
            <p:ph idx="4294967295"/>
          </p:nvPr>
        </p:nvSpPr>
        <p:spPr>
          <a:xfrm>
            <a:off x="377334" y="1134658"/>
            <a:ext cx="10778346" cy="4884737"/>
          </a:xfrm>
        </p:spPr>
        <p:txBody>
          <a:bodyPr>
            <a:noAutofit/>
          </a:bodyPr>
          <a:lstStyle/>
          <a:p>
            <a:r>
              <a:rPr lang="ru-RU" sz="2200" dirty="0">
                <a:latin typeface="Calibri" panose="020F0502020204030204" pitchFamily="34" charset="0"/>
              </a:rPr>
              <a:t>Оборудование </a:t>
            </a:r>
            <a:r>
              <a:rPr lang="en-GB" sz="2200" dirty="0">
                <a:latin typeface="Calibri" panose="020F0502020204030204" pitchFamily="34" charset="0"/>
              </a:rPr>
              <a:t>Cambium </a:t>
            </a:r>
            <a:r>
              <a:rPr lang="ru-RU" sz="2200" dirty="0">
                <a:latin typeface="Calibri" panose="020F0502020204030204" pitchFamily="34" charset="0"/>
              </a:rPr>
              <a:t>способно синхронизировать соседние сектора между собой по сигналам </a:t>
            </a:r>
            <a:r>
              <a:rPr lang="en-US" sz="2200" dirty="0">
                <a:latin typeface="Calibri" panose="020F0502020204030204" pitchFamily="34" charset="0"/>
              </a:rPr>
              <a:t>GPS/</a:t>
            </a:r>
            <a:r>
              <a:rPr lang="ru-RU" sz="2200" dirty="0" err="1">
                <a:latin typeface="Calibri" panose="020F0502020204030204" pitchFamily="34" charset="0"/>
              </a:rPr>
              <a:t>Глонасс</a:t>
            </a:r>
            <a:r>
              <a:rPr lang="ru-RU" sz="2200" dirty="0">
                <a:latin typeface="Calibri" panose="020F0502020204030204" pitchFamily="34" charset="0"/>
              </a:rPr>
              <a:t> </a:t>
            </a:r>
          </a:p>
          <a:p>
            <a:r>
              <a:rPr lang="ru-RU" sz="2200" dirty="0">
                <a:latin typeface="Calibri" panose="020F0502020204030204" pitchFamily="34" charset="0"/>
              </a:rPr>
              <a:t>Синхронизация возможно от встроенного приемника (модули с </a:t>
            </a:r>
            <a:r>
              <a:rPr lang="en-US" sz="2200" dirty="0">
                <a:latin typeface="Calibri" panose="020F0502020204030204" pitchFamily="34" charset="0"/>
              </a:rPr>
              <a:t>GPS</a:t>
            </a:r>
            <a:r>
              <a:rPr lang="ru-RU" sz="2200" dirty="0">
                <a:latin typeface="Calibri" panose="020F0502020204030204" pitchFamily="34" charset="0"/>
              </a:rPr>
              <a:t>-</a:t>
            </a:r>
            <a:r>
              <a:rPr lang="en-US" sz="2200" dirty="0">
                <a:latin typeface="Calibri" panose="020F0502020204030204" pitchFamily="34" charset="0"/>
              </a:rPr>
              <a:t>Sync</a:t>
            </a:r>
            <a:r>
              <a:rPr lang="ru-RU" sz="2200" dirty="0">
                <a:latin typeface="Calibri" panose="020F0502020204030204" pitchFamily="34" charset="0"/>
              </a:rPr>
              <a:t>), либо от внешних синхронизирующих устройств (</a:t>
            </a:r>
            <a:r>
              <a:rPr lang="en-US" sz="2200" dirty="0">
                <a:latin typeface="Calibri" panose="020F0502020204030204" pitchFamily="34" charset="0"/>
              </a:rPr>
              <a:t>CMM</a:t>
            </a:r>
            <a:r>
              <a:rPr lang="ru-RU" sz="2200" dirty="0">
                <a:latin typeface="Calibri" panose="020F0502020204030204" pitchFamily="34" charset="0"/>
              </a:rPr>
              <a:t>)</a:t>
            </a:r>
          </a:p>
          <a:p>
            <a:endParaRPr lang="ru-RU" sz="2200" dirty="0">
              <a:latin typeface="Calibri" panose="020F0502020204030204" pitchFamily="34" charset="0"/>
            </a:endParaRPr>
          </a:p>
          <a:p>
            <a:endParaRPr lang="ru-RU" sz="2200" dirty="0">
              <a:latin typeface="Calibri" panose="020F0502020204030204" pitchFamily="34" charset="0"/>
            </a:endParaRPr>
          </a:p>
          <a:p>
            <a:endParaRPr lang="ru-RU" sz="2200" dirty="0">
              <a:latin typeface="Calibri" panose="020F0502020204030204" pitchFamily="34" charset="0"/>
            </a:endParaRPr>
          </a:p>
          <a:p>
            <a:endParaRPr lang="ru-RU" sz="2200" dirty="0">
              <a:latin typeface="Calibri" panose="020F0502020204030204" pitchFamily="34" charset="0"/>
            </a:endParaRPr>
          </a:p>
          <a:p>
            <a:endParaRPr lang="en-US" sz="2200" dirty="0">
              <a:latin typeface="Calibri" panose="020F0502020204030204" pitchFamily="34" charset="0"/>
            </a:endParaRPr>
          </a:p>
          <a:p>
            <a:r>
              <a:rPr lang="ru-RU" sz="2200" dirty="0">
                <a:latin typeface="Calibri" panose="020F0502020204030204" pitchFamily="34" charset="0"/>
              </a:rPr>
              <a:t>Синхронизация позволяет: а) снизить до минимума защитный интервал между смежными секторам; б) повторно использовать частоту в секторах «спина к спине»</a:t>
            </a:r>
          </a:p>
        </p:txBody>
      </p:sp>
      <p:pic>
        <p:nvPicPr>
          <p:cNvPr id="145" name="Picture 144"/>
          <p:cNvPicPr>
            <a:picLocks noChangeAspect="1"/>
          </p:cNvPicPr>
          <p:nvPr/>
        </p:nvPicPr>
        <p:blipFill>
          <a:blip r:embed="rId2"/>
          <a:stretch>
            <a:fillRect/>
          </a:stretch>
        </p:blipFill>
        <p:spPr>
          <a:xfrm>
            <a:off x="4810020" y="2914586"/>
            <a:ext cx="2136860" cy="1997611"/>
          </a:xfrm>
          <a:prstGeom prst="rect">
            <a:avLst/>
          </a:prstGeom>
        </p:spPr>
      </p:pic>
    </p:spTree>
    <p:extLst>
      <p:ext uri="{BB962C8B-B14F-4D97-AF65-F5344CB8AC3E}">
        <p14:creationId xmlns:p14="http://schemas.microsoft.com/office/powerpoint/2010/main" val="8651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b="1" dirty="0"/>
              <a:t>В сетях с синхронизацией</a:t>
            </a:r>
            <a:endParaRPr lang="en-GB" b="1" dirty="0"/>
          </a:p>
        </p:txBody>
      </p:sp>
      <p:pic>
        <p:nvPicPr>
          <p:cNvPr id="4" name="Picture 4" descr="sm"/>
          <p:cNvPicPr>
            <a:picLocks noChangeAspect="1" noChangeArrowheads="1"/>
          </p:cNvPicPr>
          <p:nvPr/>
        </p:nvPicPr>
        <p:blipFill>
          <a:blip r:embed="rId2" cstate="print"/>
          <a:srcRect/>
          <a:stretch>
            <a:fillRect/>
          </a:stretch>
        </p:blipFill>
        <p:spPr bwMode="auto">
          <a:xfrm>
            <a:off x="7337199" y="2609093"/>
            <a:ext cx="1052513" cy="1804987"/>
          </a:xfrm>
          <a:prstGeom prst="rect">
            <a:avLst/>
          </a:prstGeom>
          <a:noFill/>
          <a:ln w="9525">
            <a:noFill/>
            <a:miter lim="800000"/>
            <a:headEnd/>
            <a:tailEnd/>
          </a:ln>
        </p:spPr>
      </p:pic>
      <p:grpSp>
        <p:nvGrpSpPr>
          <p:cNvPr id="5" name="Group 30"/>
          <p:cNvGrpSpPr>
            <a:grpSpLocks/>
          </p:cNvGrpSpPr>
          <p:nvPr/>
        </p:nvGrpSpPr>
        <p:grpSpPr bwMode="auto">
          <a:xfrm>
            <a:off x="7800748" y="3461580"/>
            <a:ext cx="228600" cy="307975"/>
            <a:chOff x="3836" y="2140"/>
            <a:chExt cx="144" cy="194"/>
          </a:xfrm>
        </p:grpSpPr>
        <p:sp>
          <p:nvSpPr>
            <p:cNvPr id="6" name="Rectangle 31"/>
            <p:cNvSpPr>
              <a:spLocks noChangeArrowheads="1"/>
            </p:cNvSpPr>
            <p:nvPr/>
          </p:nvSpPr>
          <p:spPr bwMode="auto">
            <a:xfrm>
              <a:off x="3836" y="2140"/>
              <a:ext cx="144" cy="192"/>
            </a:xfrm>
            <a:prstGeom prst="rect">
              <a:avLst/>
            </a:prstGeom>
            <a:solidFill>
              <a:schemeClr val="bg1"/>
            </a:solidFill>
            <a:ln w="38100" algn="ctr">
              <a:noFill/>
              <a:miter lim="800000"/>
              <a:headEnd/>
              <a:tailEnd/>
            </a:ln>
          </p:spPr>
          <p:txBody>
            <a:bodyPr wrap="none" anchor="ctr"/>
            <a:lstStyle/>
            <a:p>
              <a:endParaRPr lang="en-US">
                <a:solidFill>
                  <a:prstClr val="black"/>
                </a:solidFill>
                <a:latin typeface="Calibri"/>
              </a:endParaRPr>
            </a:p>
          </p:txBody>
        </p:sp>
        <p:sp>
          <p:nvSpPr>
            <p:cNvPr id="7" name="Line 32"/>
            <p:cNvSpPr>
              <a:spLocks noChangeShapeType="1"/>
            </p:cNvSpPr>
            <p:nvPr/>
          </p:nvSpPr>
          <p:spPr bwMode="auto">
            <a:xfrm>
              <a:off x="3928" y="2142"/>
              <a:ext cx="0" cy="192"/>
            </a:xfrm>
            <a:prstGeom prst="line">
              <a:avLst/>
            </a:prstGeom>
            <a:noFill/>
            <a:ln w="9525">
              <a:solidFill>
                <a:srgbClr val="808080"/>
              </a:solidFill>
              <a:round/>
              <a:headEnd/>
              <a:tailEnd/>
            </a:ln>
          </p:spPr>
          <p:txBody>
            <a:bodyPr wrap="none" anchor="ctr"/>
            <a:lstStyle/>
            <a:p>
              <a:endParaRPr lang="en-US">
                <a:solidFill>
                  <a:prstClr val="black"/>
                </a:solidFill>
                <a:latin typeface="Calibri"/>
              </a:endParaRPr>
            </a:p>
          </p:txBody>
        </p:sp>
        <p:sp>
          <p:nvSpPr>
            <p:cNvPr id="8" name="Line 33"/>
            <p:cNvSpPr>
              <a:spLocks noChangeShapeType="1"/>
            </p:cNvSpPr>
            <p:nvPr/>
          </p:nvSpPr>
          <p:spPr bwMode="auto">
            <a:xfrm>
              <a:off x="3896" y="2142"/>
              <a:ext cx="0" cy="192"/>
            </a:xfrm>
            <a:prstGeom prst="line">
              <a:avLst/>
            </a:prstGeom>
            <a:noFill/>
            <a:ln w="9525">
              <a:solidFill>
                <a:srgbClr val="808080"/>
              </a:solidFill>
              <a:round/>
              <a:headEnd/>
              <a:tailEnd/>
            </a:ln>
          </p:spPr>
          <p:txBody>
            <a:bodyPr wrap="none" anchor="ctr"/>
            <a:lstStyle/>
            <a:p>
              <a:endParaRPr lang="en-US">
                <a:solidFill>
                  <a:prstClr val="black"/>
                </a:solidFill>
                <a:latin typeface="Calibri"/>
              </a:endParaRPr>
            </a:p>
          </p:txBody>
        </p:sp>
      </p:grpSp>
      <p:pic>
        <p:nvPicPr>
          <p:cNvPr id="9" name="Picture 3" descr="ap"/>
          <p:cNvPicPr>
            <a:picLocks noChangeAspect="1" noChangeArrowheads="1"/>
          </p:cNvPicPr>
          <p:nvPr/>
        </p:nvPicPr>
        <p:blipFill>
          <a:blip r:embed="rId3" cstate="print"/>
          <a:srcRect/>
          <a:stretch>
            <a:fillRect/>
          </a:stretch>
        </p:blipFill>
        <p:spPr bwMode="auto">
          <a:xfrm>
            <a:off x="5808474" y="3557550"/>
            <a:ext cx="685800" cy="671512"/>
          </a:xfrm>
          <a:prstGeom prst="rect">
            <a:avLst/>
          </a:prstGeom>
          <a:noFill/>
          <a:ln w="9525">
            <a:noFill/>
            <a:miter lim="800000"/>
            <a:headEnd/>
            <a:tailEnd/>
          </a:ln>
        </p:spPr>
      </p:pic>
      <p:sp>
        <p:nvSpPr>
          <p:cNvPr id="10" name="Line 6"/>
          <p:cNvSpPr>
            <a:spLocks noChangeShapeType="1"/>
          </p:cNvSpPr>
          <p:nvPr/>
        </p:nvSpPr>
        <p:spPr bwMode="auto">
          <a:xfrm flipH="1">
            <a:off x="7042096" y="3078598"/>
            <a:ext cx="603251" cy="731838"/>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11" name="Line 7"/>
          <p:cNvSpPr>
            <a:spLocks noChangeShapeType="1"/>
          </p:cNvSpPr>
          <p:nvPr/>
        </p:nvSpPr>
        <p:spPr bwMode="auto">
          <a:xfrm>
            <a:off x="8235723" y="2963115"/>
            <a:ext cx="725488" cy="613552"/>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12" name="Line 9"/>
          <p:cNvSpPr>
            <a:spLocks noChangeShapeType="1"/>
          </p:cNvSpPr>
          <p:nvPr/>
        </p:nvSpPr>
        <p:spPr bwMode="auto">
          <a:xfrm flipH="1" flipV="1">
            <a:off x="6845073" y="1931229"/>
            <a:ext cx="825501" cy="627314"/>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13" name="Line 10"/>
          <p:cNvSpPr>
            <a:spLocks noChangeShapeType="1"/>
          </p:cNvSpPr>
          <p:nvPr/>
        </p:nvSpPr>
        <p:spPr bwMode="auto">
          <a:xfrm flipV="1">
            <a:off x="8166561" y="1792261"/>
            <a:ext cx="542239" cy="762000"/>
          </a:xfrm>
          <a:prstGeom prst="line">
            <a:avLst/>
          </a:prstGeom>
          <a:noFill/>
          <a:ln w="76200">
            <a:solidFill>
              <a:srgbClr val="008000"/>
            </a:solidFill>
            <a:round/>
            <a:headEnd/>
            <a:tailEnd type="triangle" w="med" len="med"/>
          </a:ln>
        </p:spPr>
        <p:txBody>
          <a:bodyPr/>
          <a:lstStyle/>
          <a:p>
            <a:endParaRPr lang="en-US">
              <a:solidFill>
                <a:prstClr val="black"/>
              </a:solidFill>
              <a:latin typeface="Calibri"/>
            </a:endParaRPr>
          </a:p>
        </p:txBody>
      </p:sp>
      <p:sp>
        <p:nvSpPr>
          <p:cNvPr id="14" name="Text Box 12"/>
          <p:cNvSpPr txBox="1">
            <a:spLocks noChangeArrowheads="1"/>
          </p:cNvSpPr>
          <p:nvPr/>
        </p:nvSpPr>
        <p:spPr bwMode="auto">
          <a:xfrm>
            <a:off x="6512492" y="2161668"/>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AP4</a:t>
            </a:r>
          </a:p>
        </p:txBody>
      </p:sp>
      <p:sp>
        <p:nvSpPr>
          <p:cNvPr id="15" name="Text Box 13"/>
          <p:cNvSpPr txBox="1">
            <a:spLocks noChangeArrowheads="1"/>
          </p:cNvSpPr>
          <p:nvPr/>
        </p:nvSpPr>
        <p:spPr bwMode="auto">
          <a:xfrm>
            <a:off x="6688879" y="3198142"/>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AP3</a:t>
            </a:r>
          </a:p>
        </p:txBody>
      </p:sp>
      <p:sp>
        <p:nvSpPr>
          <p:cNvPr id="16" name="Text Box 14"/>
          <p:cNvSpPr txBox="1">
            <a:spLocks noChangeArrowheads="1"/>
          </p:cNvSpPr>
          <p:nvPr/>
        </p:nvSpPr>
        <p:spPr bwMode="auto">
          <a:xfrm>
            <a:off x="8710045" y="2978804"/>
            <a:ext cx="553357" cy="369332"/>
          </a:xfrm>
          <a:prstGeom prst="rect">
            <a:avLst/>
          </a:prstGeom>
          <a:noFill/>
          <a:ln w="9525">
            <a:noFill/>
            <a:miter lim="800000"/>
            <a:headEnd/>
            <a:tailEnd/>
          </a:ln>
        </p:spPr>
        <p:txBody>
          <a:bodyPr wrap="none">
            <a:spAutoFit/>
          </a:bodyPr>
          <a:lstStyle/>
          <a:p>
            <a:r>
              <a:rPr lang="en-US">
                <a:solidFill>
                  <a:srgbClr val="008000"/>
                </a:solidFill>
                <a:latin typeface="Calibri"/>
                <a:cs typeface="Arial" pitchFamily="34" charset="0"/>
              </a:rPr>
              <a:t>AP2</a:t>
            </a:r>
          </a:p>
        </p:txBody>
      </p:sp>
      <p:sp>
        <p:nvSpPr>
          <p:cNvPr id="17" name="Text Box 15"/>
          <p:cNvSpPr txBox="1">
            <a:spLocks noChangeArrowheads="1"/>
          </p:cNvSpPr>
          <p:nvPr/>
        </p:nvSpPr>
        <p:spPr bwMode="auto">
          <a:xfrm>
            <a:off x="8561634" y="2034428"/>
            <a:ext cx="553357" cy="369332"/>
          </a:xfrm>
          <a:prstGeom prst="rect">
            <a:avLst/>
          </a:prstGeom>
          <a:noFill/>
          <a:ln w="9525">
            <a:noFill/>
            <a:miter lim="800000"/>
            <a:headEnd/>
            <a:tailEnd/>
          </a:ln>
        </p:spPr>
        <p:txBody>
          <a:bodyPr wrap="none">
            <a:spAutoFit/>
          </a:bodyPr>
          <a:lstStyle/>
          <a:p>
            <a:r>
              <a:rPr lang="en-US" dirty="0">
                <a:solidFill>
                  <a:srgbClr val="008000"/>
                </a:solidFill>
                <a:latin typeface="Calibri"/>
                <a:cs typeface="Arial" pitchFamily="34" charset="0"/>
              </a:rPr>
              <a:t>AP1</a:t>
            </a:r>
          </a:p>
        </p:txBody>
      </p:sp>
      <p:sp>
        <p:nvSpPr>
          <p:cNvPr id="18" name="Text Box 17"/>
          <p:cNvSpPr txBox="1">
            <a:spLocks noChangeArrowheads="1"/>
          </p:cNvSpPr>
          <p:nvPr/>
        </p:nvSpPr>
        <p:spPr bwMode="auto">
          <a:xfrm>
            <a:off x="6189474" y="3165437"/>
            <a:ext cx="487634" cy="369332"/>
          </a:xfrm>
          <a:prstGeom prst="rect">
            <a:avLst/>
          </a:prstGeom>
          <a:noFill/>
          <a:ln w="9525">
            <a:noFill/>
            <a:miter lim="800000"/>
            <a:headEnd/>
            <a:tailEnd/>
          </a:ln>
        </p:spPr>
        <p:txBody>
          <a:bodyPr wrap="none">
            <a:spAutoFit/>
          </a:bodyPr>
          <a:lstStyle/>
          <a:p>
            <a:r>
              <a:rPr lang="en-US" dirty="0">
                <a:solidFill>
                  <a:srgbClr val="FF9900"/>
                </a:solidFill>
                <a:latin typeface="Calibri"/>
                <a:cs typeface="Arial" pitchFamily="34" charset="0"/>
              </a:rPr>
              <a:t>SM</a:t>
            </a:r>
          </a:p>
        </p:txBody>
      </p:sp>
      <p:grpSp>
        <p:nvGrpSpPr>
          <p:cNvPr id="19" name="Group 18"/>
          <p:cNvGrpSpPr>
            <a:grpSpLocks/>
          </p:cNvGrpSpPr>
          <p:nvPr/>
        </p:nvGrpSpPr>
        <p:grpSpPr bwMode="auto">
          <a:xfrm>
            <a:off x="3006498" y="4528779"/>
            <a:ext cx="6934200" cy="230188"/>
            <a:chOff x="816" y="2788"/>
            <a:chExt cx="4368" cy="145"/>
          </a:xfrm>
        </p:grpSpPr>
        <p:sp>
          <p:nvSpPr>
            <p:cNvPr id="20" name="Rectangle 19"/>
            <p:cNvSpPr>
              <a:spLocks noChangeArrowheads="1"/>
            </p:cNvSpPr>
            <p:nvPr/>
          </p:nvSpPr>
          <p:spPr bwMode="auto">
            <a:xfrm>
              <a:off x="953" y="2788"/>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1" name="Rectangle 20"/>
            <p:cNvSpPr>
              <a:spLocks noChangeArrowheads="1"/>
            </p:cNvSpPr>
            <p:nvPr/>
          </p:nvSpPr>
          <p:spPr bwMode="auto">
            <a:xfrm>
              <a:off x="1542" y="2788"/>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2" name="Rectangle 21"/>
            <p:cNvSpPr>
              <a:spLocks noChangeArrowheads="1"/>
            </p:cNvSpPr>
            <p:nvPr/>
          </p:nvSpPr>
          <p:spPr bwMode="auto">
            <a:xfrm>
              <a:off x="2130" y="2788"/>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3" name="Line 22"/>
            <p:cNvSpPr>
              <a:spLocks noChangeShapeType="1"/>
            </p:cNvSpPr>
            <p:nvPr/>
          </p:nvSpPr>
          <p:spPr bwMode="auto">
            <a:xfrm flipV="1">
              <a:off x="816" y="2933"/>
              <a:ext cx="4368"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24" name="Rectangle 23"/>
            <p:cNvSpPr>
              <a:spLocks noChangeArrowheads="1"/>
            </p:cNvSpPr>
            <p:nvPr/>
          </p:nvSpPr>
          <p:spPr bwMode="auto">
            <a:xfrm>
              <a:off x="1410"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5" name="Rectangle 24"/>
            <p:cNvSpPr>
              <a:spLocks noChangeArrowheads="1"/>
            </p:cNvSpPr>
            <p:nvPr/>
          </p:nvSpPr>
          <p:spPr bwMode="auto">
            <a:xfrm>
              <a:off x="2718" y="2788"/>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6" name="Rectangle 25"/>
            <p:cNvSpPr>
              <a:spLocks noChangeArrowheads="1"/>
            </p:cNvSpPr>
            <p:nvPr/>
          </p:nvSpPr>
          <p:spPr bwMode="auto">
            <a:xfrm>
              <a:off x="3307" y="2788"/>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7" name="Rectangle 26"/>
            <p:cNvSpPr>
              <a:spLocks noChangeArrowheads="1"/>
            </p:cNvSpPr>
            <p:nvPr/>
          </p:nvSpPr>
          <p:spPr bwMode="auto">
            <a:xfrm>
              <a:off x="3895" y="2788"/>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8" name="Rectangle 27"/>
            <p:cNvSpPr>
              <a:spLocks noChangeArrowheads="1"/>
            </p:cNvSpPr>
            <p:nvPr/>
          </p:nvSpPr>
          <p:spPr bwMode="auto">
            <a:xfrm>
              <a:off x="4483" y="2788"/>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29" name="Rectangle 28"/>
            <p:cNvSpPr>
              <a:spLocks noChangeArrowheads="1"/>
            </p:cNvSpPr>
            <p:nvPr/>
          </p:nvSpPr>
          <p:spPr bwMode="auto">
            <a:xfrm>
              <a:off x="1476"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0" name="Rectangle 29"/>
            <p:cNvSpPr>
              <a:spLocks noChangeArrowheads="1"/>
            </p:cNvSpPr>
            <p:nvPr/>
          </p:nvSpPr>
          <p:spPr bwMode="auto">
            <a:xfrm>
              <a:off x="1342"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1" name="Rectangle 30"/>
            <p:cNvSpPr>
              <a:spLocks noChangeArrowheads="1"/>
            </p:cNvSpPr>
            <p:nvPr/>
          </p:nvSpPr>
          <p:spPr bwMode="auto">
            <a:xfrm>
              <a:off x="1996"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2" name="Rectangle 31"/>
            <p:cNvSpPr>
              <a:spLocks noChangeArrowheads="1"/>
            </p:cNvSpPr>
            <p:nvPr/>
          </p:nvSpPr>
          <p:spPr bwMode="auto">
            <a:xfrm>
              <a:off x="2062"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3" name="Rectangle 32"/>
            <p:cNvSpPr>
              <a:spLocks noChangeArrowheads="1"/>
            </p:cNvSpPr>
            <p:nvPr/>
          </p:nvSpPr>
          <p:spPr bwMode="auto">
            <a:xfrm>
              <a:off x="1928"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4" name="Rectangle 33"/>
            <p:cNvSpPr>
              <a:spLocks noChangeArrowheads="1"/>
            </p:cNvSpPr>
            <p:nvPr/>
          </p:nvSpPr>
          <p:spPr bwMode="auto">
            <a:xfrm>
              <a:off x="2591"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5" name="Rectangle 34"/>
            <p:cNvSpPr>
              <a:spLocks noChangeArrowheads="1"/>
            </p:cNvSpPr>
            <p:nvPr/>
          </p:nvSpPr>
          <p:spPr bwMode="auto">
            <a:xfrm>
              <a:off x="2657"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6" name="Rectangle 35"/>
            <p:cNvSpPr>
              <a:spLocks noChangeArrowheads="1"/>
            </p:cNvSpPr>
            <p:nvPr/>
          </p:nvSpPr>
          <p:spPr bwMode="auto">
            <a:xfrm>
              <a:off x="2523"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7" name="Rectangle 36"/>
            <p:cNvSpPr>
              <a:spLocks noChangeArrowheads="1"/>
            </p:cNvSpPr>
            <p:nvPr/>
          </p:nvSpPr>
          <p:spPr bwMode="auto">
            <a:xfrm>
              <a:off x="3168"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8" name="Rectangle 37"/>
            <p:cNvSpPr>
              <a:spLocks noChangeArrowheads="1"/>
            </p:cNvSpPr>
            <p:nvPr/>
          </p:nvSpPr>
          <p:spPr bwMode="auto">
            <a:xfrm>
              <a:off x="3234"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39" name="Rectangle 38"/>
            <p:cNvSpPr>
              <a:spLocks noChangeArrowheads="1"/>
            </p:cNvSpPr>
            <p:nvPr/>
          </p:nvSpPr>
          <p:spPr bwMode="auto">
            <a:xfrm>
              <a:off x="3100"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0" name="Rectangle 39"/>
            <p:cNvSpPr>
              <a:spLocks noChangeArrowheads="1"/>
            </p:cNvSpPr>
            <p:nvPr/>
          </p:nvSpPr>
          <p:spPr bwMode="auto">
            <a:xfrm>
              <a:off x="3763"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1" name="Rectangle 40"/>
            <p:cNvSpPr>
              <a:spLocks noChangeArrowheads="1"/>
            </p:cNvSpPr>
            <p:nvPr/>
          </p:nvSpPr>
          <p:spPr bwMode="auto">
            <a:xfrm>
              <a:off x="3829"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2" name="Rectangle 41"/>
            <p:cNvSpPr>
              <a:spLocks noChangeArrowheads="1"/>
            </p:cNvSpPr>
            <p:nvPr/>
          </p:nvSpPr>
          <p:spPr bwMode="auto">
            <a:xfrm>
              <a:off x="3695"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3" name="Rectangle 42"/>
            <p:cNvSpPr>
              <a:spLocks noChangeArrowheads="1"/>
            </p:cNvSpPr>
            <p:nvPr/>
          </p:nvSpPr>
          <p:spPr bwMode="auto">
            <a:xfrm>
              <a:off x="4349"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4" name="Rectangle 43"/>
            <p:cNvSpPr>
              <a:spLocks noChangeArrowheads="1"/>
            </p:cNvSpPr>
            <p:nvPr/>
          </p:nvSpPr>
          <p:spPr bwMode="auto">
            <a:xfrm>
              <a:off x="4415"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5" name="Rectangle 44"/>
            <p:cNvSpPr>
              <a:spLocks noChangeArrowheads="1"/>
            </p:cNvSpPr>
            <p:nvPr/>
          </p:nvSpPr>
          <p:spPr bwMode="auto">
            <a:xfrm>
              <a:off x="4281"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6" name="Rectangle 45"/>
            <p:cNvSpPr>
              <a:spLocks noChangeArrowheads="1"/>
            </p:cNvSpPr>
            <p:nvPr/>
          </p:nvSpPr>
          <p:spPr bwMode="auto">
            <a:xfrm>
              <a:off x="4944"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7" name="Rectangle 46"/>
            <p:cNvSpPr>
              <a:spLocks noChangeArrowheads="1"/>
            </p:cNvSpPr>
            <p:nvPr/>
          </p:nvSpPr>
          <p:spPr bwMode="auto">
            <a:xfrm>
              <a:off x="5010"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48" name="Rectangle 47"/>
            <p:cNvSpPr>
              <a:spLocks noChangeArrowheads="1"/>
            </p:cNvSpPr>
            <p:nvPr/>
          </p:nvSpPr>
          <p:spPr bwMode="auto">
            <a:xfrm>
              <a:off x="4876" y="2788"/>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grpSp>
      <p:grpSp>
        <p:nvGrpSpPr>
          <p:cNvPr id="49" name="Group 48"/>
          <p:cNvGrpSpPr>
            <a:grpSpLocks/>
          </p:cNvGrpSpPr>
          <p:nvPr/>
        </p:nvGrpSpPr>
        <p:grpSpPr bwMode="auto">
          <a:xfrm>
            <a:off x="3006498" y="4831993"/>
            <a:ext cx="6934200" cy="230187"/>
            <a:chOff x="816" y="2979"/>
            <a:chExt cx="4368" cy="145"/>
          </a:xfrm>
        </p:grpSpPr>
        <p:sp>
          <p:nvSpPr>
            <p:cNvPr id="50" name="Rectangle 49"/>
            <p:cNvSpPr>
              <a:spLocks noChangeArrowheads="1"/>
            </p:cNvSpPr>
            <p:nvPr/>
          </p:nvSpPr>
          <p:spPr bwMode="auto">
            <a:xfrm>
              <a:off x="953" y="2979"/>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1" name="Rectangle 50"/>
            <p:cNvSpPr>
              <a:spLocks noChangeArrowheads="1"/>
            </p:cNvSpPr>
            <p:nvPr/>
          </p:nvSpPr>
          <p:spPr bwMode="auto">
            <a:xfrm>
              <a:off x="1542" y="2979"/>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2" name="Rectangle 51"/>
            <p:cNvSpPr>
              <a:spLocks noChangeArrowheads="1"/>
            </p:cNvSpPr>
            <p:nvPr/>
          </p:nvSpPr>
          <p:spPr bwMode="auto">
            <a:xfrm>
              <a:off x="2130" y="2979"/>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3" name="Line 52"/>
            <p:cNvSpPr>
              <a:spLocks noChangeShapeType="1"/>
            </p:cNvSpPr>
            <p:nvPr/>
          </p:nvSpPr>
          <p:spPr bwMode="auto">
            <a:xfrm flipV="1">
              <a:off x="816" y="3124"/>
              <a:ext cx="4368"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54" name="Rectangle 53"/>
            <p:cNvSpPr>
              <a:spLocks noChangeArrowheads="1"/>
            </p:cNvSpPr>
            <p:nvPr/>
          </p:nvSpPr>
          <p:spPr bwMode="auto">
            <a:xfrm>
              <a:off x="1410"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5" name="Rectangle 54"/>
            <p:cNvSpPr>
              <a:spLocks noChangeArrowheads="1"/>
            </p:cNvSpPr>
            <p:nvPr/>
          </p:nvSpPr>
          <p:spPr bwMode="auto">
            <a:xfrm>
              <a:off x="2718" y="2979"/>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6" name="Rectangle 55"/>
            <p:cNvSpPr>
              <a:spLocks noChangeArrowheads="1"/>
            </p:cNvSpPr>
            <p:nvPr/>
          </p:nvSpPr>
          <p:spPr bwMode="auto">
            <a:xfrm>
              <a:off x="3307" y="2979"/>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7" name="Rectangle 56"/>
            <p:cNvSpPr>
              <a:spLocks noChangeArrowheads="1"/>
            </p:cNvSpPr>
            <p:nvPr/>
          </p:nvSpPr>
          <p:spPr bwMode="auto">
            <a:xfrm>
              <a:off x="3895" y="2979"/>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8" name="Rectangle 57"/>
            <p:cNvSpPr>
              <a:spLocks noChangeArrowheads="1"/>
            </p:cNvSpPr>
            <p:nvPr/>
          </p:nvSpPr>
          <p:spPr bwMode="auto">
            <a:xfrm>
              <a:off x="4483" y="2979"/>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59" name="Rectangle 58"/>
            <p:cNvSpPr>
              <a:spLocks noChangeArrowheads="1"/>
            </p:cNvSpPr>
            <p:nvPr/>
          </p:nvSpPr>
          <p:spPr bwMode="auto">
            <a:xfrm>
              <a:off x="1476"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0" name="Rectangle 59"/>
            <p:cNvSpPr>
              <a:spLocks noChangeArrowheads="1"/>
            </p:cNvSpPr>
            <p:nvPr/>
          </p:nvSpPr>
          <p:spPr bwMode="auto">
            <a:xfrm>
              <a:off x="1342"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1" name="Rectangle 60"/>
            <p:cNvSpPr>
              <a:spLocks noChangeArrowheads="1"/>
            </p:cNvSpPr>
            <p:nvPr/>
          </p:nvSpPr>
          <p:spPr bwMode="auto">
            <a:xfrm>
              <a:off x="1996"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2" name="Rectangle 61"/>
            <p:cNvSpPr>
              <a:spLocks noChangeArrowheads="1"/>
            </p:cNvSpPr>
            <p:nvPr/>
          </p:nvSpPr>
          <p:spPr bwMode="auto">
            <a:xfrm>
              <a:off x="2062"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3" name="Rectangle 62"/>
            <p:cNvSpPr>
              <a:spLocks noChangeArrowheads="1"/>
            </p:cNvSpPr>
            <p:nvPr/>
          </p:nvSpPr>
          <p:spPr bwMode="auto">
            <a:xfrm>
              <a:off x="1928"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4" name="Rectangle 63"/>
            <p:cNvSpPr>
              <a:spLocks noChangeArrowheads="1"/>
            </p:cNvSpPr>
            <p:nvPr/>
          </p:nvSpPr>
          <p:spPr bwMode="auto">
            <a:xfrm>
              <a:off x="2591"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5" name="Rectangle 64"/>
            <p:cNvSpPr>
              <a:spLocks noChangeArrowheads="1"/>
            </p:cNvSpPr>
            <p:nvPr/>
          </p:nvSpPr>
          <p:spPr bwMode="auto">
            <a:xfrm>
              <a:off x="2657"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6" name="Rectangle 65"/>
            <p:cNvSpPr>
              <a:spLocks noChangeArrowheads="1"/>
            </p:cNvSpPr>
            <p:nvPr/>
          </p:nvSpPr>
          <p:spPr bwMode="auto">
            <a:xfrm>
              <a:off x="2523"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7" name="Rectangle 66"/>
            <p:cNvSpPr>
              <a:spLocks noChangeArrowheads="1"/>
            </p:cNvSpPr>
            <p:nvPr/>
          </p:nvSpPr>
          <p:spPr bwMode="auto">
            <a:xfrm>
              <a:off x="3168"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8" name="Rectangle 67"/>
            <p:cNvSpPr>
              <a:spLocks noChangeArrowheads="1"/>
            </p:cNvSpPr>
            <p:nvPr/>
          </p:nvSpPr>
          <p:spPr bwMode="auto">
            <a:xfrm>
              <a:off x="3234"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69" name="Rectangle 68"/>
            <p:cNvSpPr>
              <a:spLocks noChangeArrowheads="1"/>
            </p:cNvSpPr>
            <p:nvPr/>
          </p:nvSpPr>
          <p:spPr bwMode="auto">
            <a:xfrm>
              <a:off x="3100"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0" name="Rectangle 69"/>
            <p:cNvSpPr>
              <a:spLocks noChangeArrowheads="1"/>
            </p:cNvSpPr>
            <p:nvPr/>
          </p:nvSpPr>
          <p:spPr bwMode="auto">
            <a:xfrm>
              <a:off x="3763"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1" name="Rectangle 70"/>
            <p:cNvSpPr>
              <a:spLocks noChangeArrowheads="1"/>
            </p:cNvSpPr>
            <p:nvPr/>
          </p:nvSpPr>
          <p:spPr bwMode="auto">
            <a:xfrm>
              <a:off x="3829"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2" name="Rectangle 71"/>
            <p:cNvSpPr>
              <a:spLocks noChangeArrowheads="1"/>
            </p:cNvSpPr>
            <p:nvPr/>
          </p:nvSpPr>
          <p:spPr bwMode="auto">
            <a:xfrm>
              <a:off x="3695"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3" name="Rectangle 72"/>
            <p:cNvSpPr>
              <a:spLocks noChangeArrowheads="1"/>
            </p:cNvSpPr>
            <p:nvPr/>
          </p:nvSpPr>
          <p:spPr bwMode="auto">
            <a:xfrm>
              <a:off x="4349"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4" name="Rectangle 73"/>
            <p:cNvSpPr>
              <a:spLocks noChangeArrowheads="1"/>
            </p:cNvSpPr>
            <p:nvPr/>
          </p:nvSpPr>
          <p:spPr bwMode="auto">
            <a:xfrm>
              <a:off x="4415"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5" name="Rectangle 74"/>
            <p:cNvSpPr>
              <a:spLocks noChangeArrowheads="1"/>
            </p:cNvSpPr>
            <p:nvPr/>
          </p:nvSpPr>
          <p:spPr bwMode="auto">
            <a:xfrm>
              <a:off x="4281"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6" name="Rectangle 75"/>
            <p:cNvSpPr>
              <a:spLocks noChangeArrowheads="1"/>
            </p:cNvSpPr>
            <p:nvPr/>
          </p:nvSpPr>
          <p:spPr bwMode="auto">
            <a:xfrm>
              <a:off x="4944"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7" name="Rectangle 76"/>
            <p:cNvSpPr>
              <a:spLocks noChangeArrowheads="1"/>
            </p:cNvSpPr>
            <p:nvPr/>
          </p:nvSpPr>
          <p:spPr bwMode="auto">
            <a:xfrm>
              <a:off x="5010"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78" name="Rectangle 77"/>
            <p:cNvSpPr>
              <a:spLocks noChangeArrowheads="1"/>
            </p:cNvSpPr>
            <p:nvPr/>
          </p:nvSpPr>
          <p:spPr bwMode="auto">
            <a:xfrm>
              <a:off x="4876" y="2979"/>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grpSp>
      <p:grpSp>
        <p:nvGrpSpPr>
          <p:cNvPr id="79" name="Group 78"/>
          <p:cNvGrpSpPr>
            <a:grpSpLocks/>
          </p:cNvGrpSpPr>
          <p:nvPr/>
        </p:nvGrpSpPr>
        <p:grpSpPr bwMode="auto">
          <a:xfrm>
            <a:off x="3006498" y="5135204"/>
            <a:ext cx="6934200" cy="230188"/>
            <a:chOff x="816" y="3170"/>
            <a:chExt cx="4368" cy="145"/>
          </a:xfrm>
        </p:grpSpPr>
        <p:sp>
          <p:nvSpPr>
            <p:cNvPr id="80" name="Rectangle 79"/>
            <p:cNvSpPr>
              <a:spLocks noChangeArrowheads="1"/>
            </p:cNvSpPr>
            <p:nvPr/>
          </p:nvSpPr>
          <p:spPr bwMode="auto">
            <a:xfrm>
              <a:off x="953" y="3170"/>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1" name="Rectangle 80"/>
            <p:cNvSpPr>
              <a:spLocks noChangeArrowheads="1"/>
            </p:cNvSpPr>
            <p:nvPr/>
          </p:nvSpPr>
          <p:spPr bwMode="auto">
            <a:xfrm>
              <a:off x="1542" y="3170"/>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2" name="Rectangle 81"/>
            <p:cNvSpPr>
              <a:spLocks noChangeArrowheads="1"/>
            </p:cNvSpPr>
            <p:nvPr/>
          </p:nvSpPr>
          <p:spPr bwMode="auto">
            <a:xfrm>
              <a:off x="2130" y="3170"/>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3" name="Line 82"/>
            <p:cNvSpPr>
              <a:spLocks noChangeShapeType="1"/>
            </p:cNvSpPr>
            <p:nvPr/>
          </p:nvSpPr>
          <p:spPr bwMode="auto">
            <a:xfrm flipV="1">
              <a:off x="816" y="3315"/>
              <a:ext cx="4368"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84" name="Rectangle 83"/>
            <p:cNvSpPr>
              <a:spLocks noChangeArrowheads="1"/>
            </p:cNvSpPr>
            <p:nvPr/>
          </p:nvSpPr>
          <p:spPr bwMode="auto">
            <a:xfrm>
              <a:off x="1410"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5" name="Rectangle 84"/>
            <p:cNvSpPr>
              <a:spLocks noChangeArrowheads="1"/>
            </p:cNvSpPr>
            <p:nvPr/>
          </p:nvSpPr>
          <p:spPr bwMode="auto">
            <a:xfrm>
              <a:off x="2718" y="3170"/>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6" name="Rectangle 85"/>
            <p:cNvSpPr>
              <a:spLocks noChangeArrowheads="1"/>
            </p:cNvSpPr>
            <p:nvPr/>
          </p:nvSpPr>
          <p:spPr bwMode="auto">
            <a:xfrm>
              <a:off x="3307" y="3170"/>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7" name="Rectangle 86"/>
            <p:cNvSpPr>
              <a:spLocks noChangeArrowheads="1"/>
            </p:cNvSpPr>
            <p:nvPr/>
          </p:nvSpPr>
          <p:spPr bwMode="auto">
            <a:xfrm>
              <a:off x="3895" y="3170"/>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8" name="Rectangle 87"/>
            <p:cNvSpPr>
              <a:spLocks noChangeArrowheads="1"/>
            </p:cNvSpPr>
            <p:nvPr/>
          </p:nvSpPr>
          <p:spPr bwMode="auto">
            <a:xfrm>
              <a:off x="4483" y="3170"/>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89" name="Rectangle 88"/>
            <p:cNvSpPr>
              <a:spLocks noChangeArrowheads="1"/>
            </p:cNvSpPr>
            <p:nvPr/>
          </p:nvSpPr>
          <p:spPr bwMode="auto">
            <a:xfrm>
              <a:off x="1476"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0" name="Rectangle 89"/>
            <p:cNvSpPr>
              <a:spLocks noChangeArrowheads="1"/>
            </p:cNvSpPr>
            <p:nvPr/>
          </p:nvSpPr>
          <p:spPr bwMode="auto">
            <a:xfrm>
              <a:off x="1342"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1" name="Rectangle 90"/>
            <p:cNvSpPr>
              <a:spLocks noChangeArrowheads="1"/>
            </p:cNvSpPr>
            <p:nvPr/>
          </p:nvSpPr>
          <p:spPr bwMode="auto">
            <a:xfrm>
              <a:off x="1996"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2" name="Rectangle 91"/>
            <p:cNvSpPr>
              <a:spLocks noChangeArrowheads="1"/>
            </p:cNvSpPr>
            <p:nvPr/>
          </p:nvSpPr>
          <p:spPr bwMode="auto">
            <a:xfrm>
              <a:off x="2062"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3" name="Rectangle 92"/>
            <p:cNvSpPr>
              <a:spLocks noChangeArrowheads="1"/>
            </p:cNvSpPr>
            <p:nvPr/>
          </p:nvSpPr>
          <p:spPr bwMode="auto">
            <a:xfrm>
              <a:off x="1928"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4" name="Rectangle 93"/>
            <p:cNvSpPr>
              <a:spLocks noChangeArrowheads="1"/>
            </p:cNvSpPr>
            <p:nvPr/>
          </p:nvSpPr>
          <p:spPr bwMode="auto">
            <a:xfrm>
              <a:off x="2591"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5" name="Rectangle 94"/>
            <p:cNvSpPr>
              <a:spLocks noChangeArrowheads="1"/>
            </p:cNvSpPr>
            <p:nvPr/>
          </p:nvSpPr>
          <p:spPr bwMode="auto">
            <a:xfrm>
              <a:off x="2657"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6" name="Rectangle 95"/>
            <p:cNvSpPr>
              <a:spLocks noChangeArrowheads="1"/>
            </p:cNvSpPr>
            <p:nvPr/>
          </p:nvSpPr>
          <p:spPr bwMode="auto">
            <a:xfrm>
              <a:off x="2523"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7" name="Rectangle 96"/>
            <p:cNvSpPr>
              <a:spLocks noChangeArrowheads="1"/>
            </p:cNvSpPr>
            <p:nvPr/>
          </p:nvSpPr>
          <p:spPr bwMode="auto">
            <a:xfrm>
              <a:off x="3168"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8" name="Rectangle 97"/>
            <p:cNvSpPr>
              <a:spLocks noChangeArrowheads="1"/>
            </p:cNvSpPr>
            <p:nvPr/>
          </p:nvSpPr>
          <p:spPr bwMode="auto">
            <a:xfrm>
              <a:off x="3234"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99" name="Rectangle 98"/>
            <p:cNvSpPr>
              <a:spLocks noChangeArrowheads="1"/>
            </p:cNvSpPr>
            <p:nvPr/>
          </p:nvSpPr>
          <p:spPr bwMode="auto">
            <a:xfrm>
              <a:off x="3100"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0" name="Rectangle 99"/>
            <p:cNvSpPr>
              <a:spLocks noChangeArrowheads="1"/>
            </p:cNvSpPr>
            <p:nvPr/>
          </p:nvSpPr>
          <p:spPr bwMode="auto">
            <a:xfrm>
              <a:off x="3763"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1" name="Rectangle 100"/>
            <p:cNvSpPr>
              <a:spLocks noChangeArrowheads="1"/>
            </p:cNvSpPr>
            <p:nvPr/>
          </p:nvSpPr>
          <p:spPr bwMode="auto">
            <a:xfrm>
              <a:off x="3829"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2" name="Rectangle 101"/>
            <p:cNvSpPr>
              <a:spLocks noChangeArrowheads="1"/>
            </p:cNvSpPr>
            <p:nvPr/>
          </p:nvSpPr>
          <p:spPr bwMode="auto">
            <a:xfrm>
              <a:off x="3695"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3" name="Rectangle 102"/>
            <p:cNvSpPr>
              <a:spLocks noChangeArrowheads="1"/>
            </p:cNvSpPr>
            <p:nvPr/>
          </p:nvSpPr>
          <p:spPr bwMode="auto">
            <a:xfrm>
              <a:off x="4349"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4" name="Rectangle 103"/>
            <p:cNvSpPr>
              <a:spLocks noChangeArrowheads="1"/>
            </p:cNvSpPr>
            <p:nvPr/>
          </p:nvSpPr>
          <p:spPr bwMode="auto">
            <a:xfrm>
              <a:off x="4415"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5" name="Rectangle 104"/>
            <p:cNvSpPr>
              <a:spLocks noChangeArrowheads="1"/>
            </p:cNvSpPr>
            <p:nvPr/>
          </p:nvSpPr>
          <p:spPr bwMode="auto">
            <a:xfrm>
              <a:off x="4281"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6" name="Rectangle 105"/>
            <p:cNvSpPr>
              <a:spLocks noChangeArrowheads="1"/>
            </p:cNvSpPr>
            <p:nvPr/>
          </p:nvSpPr>
          <p:spPr bwMode="auto">
            <a:xfrm>
              <a:off x="4944"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7" name="Rectangle 106"/>
            <p:cNvSpPr>
              <a:spLocks noChangeArrowheads="1"/>
            </p:cNvSpPr>
            <p:nvPr/>
          </p:nvSpPr>
          <p:spPr bwMode="auto">
            <a:xfrm>
              <a:off x="5010"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08" name="Rectangle 107"/>
            <p:cNvSpPr>
              <a:spLocks noChangeArrowheads="1"/>
            </p:cNvSpPr>
            <p:nvPr/>
          </p:nvSpPr>
          <p:spPr bwMode="auto">
            <a:xfrm>
              <a:off x="4876" y="3170"/>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grpSp>
      <p:sp>
        <p:nvSpPr>
          <p:cNvPr id="109" name="Text Box 138"/>
          <p:cNvSpPr txBox="1">
            <a:spLocks noChangeArrowheads="1"/>
          </p:cNvSpPr>
          <p:nvPr/>
        </p:nvSpPr>
        <p:spPr bwMode="auto">
          <a:xfrm>
            <a:off x="2549298" y="4452580"/>
            <a:ext cx="513282" cy="338554"/>
          </a:xfrm>
          <a:prstGeom prst="rect">
            <a:avLst/>
          </a:prstGeom>
          <a:noFill/>
          <a:ln w="9525">
            <a:noFill/>
            <a:miter lim="800000"/>
            <a:headEnd/>
            <a:tailEnd/>
          </a:ln>
        </p:spPr>
        <p:txBody>
          <a:bodyPr wrap="none">
            <a:spAutoFit/>
          </a:bodyPr>
          <a:lstStyle/>
          <a:p>
            <a:r>
              <a:rPr lang="en-US" sz="1600">
                <a:solidFill>
                  <a:srgbClr val="008000"/>
                </a:solidFill>
                <a:latin typeface="Calibri"/>
                <a:cs typeface="Arial" pitchFamily="34" charset="0"/>
              </a:rPr>
              <a:t>AP1</a:t>
            </a:r>
          </a:p>
        </p:txBody>
      </p:sp>
      <p:sp>
        <p:nvSpPr>
          <p:cNvPr id="110" name="Text Box 139"/>
          <p:cNvSpPr txBox="1">
            <a:spLocks noChangeArrowheads="1"/>
          </p:cNvSpPr>
          <p:nvPr/>
        </p:nvSpPr>
        <p:spPr bwMode="auto">
          <a:xfrm>
            <a:off x="2549298" y="4757380"/>
            <a:ext cx="513282" cy="338554"/>
          </a:xfrm>
          <a:prstGeom prst="rect">
            <a:avLst/>
          </a:prstGeom>
          <a:noFill/>
          <a:ln w="9525">
            <a:noFill/>
            <a:miter lim="800000"/>
            <a:headEnd/>
            <a:tailEnd/>
          </a:ln>
        </p:spPr>
        <p:txBody>
          <a:bodyPr wrap="none">
            <a:spAutoFit/>
          </a:bodyPr>
          <a:lstStyle/>
          <a:p>
            <a:r>
              <a:rPr lang="en-US" sz="1600">
                <a:solidFill>
                  <a:srgbClr val="008000"/>
                </a:solidFill>
                <a:latin typeface="Calibri"/>
                <a:cs typeface="Arial" pitchFamily="34" charset="0"/>
              </a:rPr>
              <a:t>AP2</a:t>
            </a:r>
          </a:p>
        </p:txBody>
      </p:sp>
      <p:sp>
        <p:nvSpPr>
          <p:cNvPr id="111" name="Text Box 140"/>
          <p:cNvSpPr txBox="1">
            <a:spLocks noChangeArrowheads="1"/>
          </p:cNvSpPr>
          <p:nvPr/>
        </p:nvSpPr>
        <p:spPr bwMode="auto">
          <a:xfrm>
            <a:off x="2549298" y="5062180"/>
            <a:ext cx="513282" cy="338554"/>
          </a:xfrm>
          <a:prstGeom prst="rect">
            <a:avLst/>
          </a:prstGeom>
          <a:noFill/>
          <a:ln w="9525">
            <a:noFill/>
            <a:miter lim="800000"/>
            <a:headEnd/>
            <a:tailEnd/>
          </a:ln>
        </p:spPr>
        <p:txBody>
          <a:bodyPr wrap="none">
            <a:spAutoFit/>
          </a:bodyPr>
          <a:lstStyle/>
          <a:p>
            <a:r>
              <a:rPr lang="en-US" sz="1600">
                <a:solidFill>
                  <a:srgbClr val="008000"/>
                </a:solidFill>
                <a:latin typeface="Calibri"/>
                <a:cs typeface="Arial" pitchFamily="34" charset="0"/>
              </a:rPr>
              <a:t>AP3</a:t>
            </a:r>
          </a:p>
        </p:txBody>
      </p:sp>
      <p:sp>
        <p:nvSpPr>
          <p:cNvPr id="112" name="Text Box 141"/>
          <p:cNvSpPr txBox="1">
            <a:spLocks noChangeArrowheads="1"/>
          </p:cNvSpPr>
          <p:nvPr/>
        </p:nvSpPr>
        <p:spPr bwMode="auto">
          <a:xfrm>
            <a:off x="2549298" y="5366980"/>
            <a:ext cx="513282" cy="338554"/>
          </a:xfrm>
          <a:prstGeom prst="rect">
            <a:avLst/>
          </a:prstGeom>
          <a:noFill/>
          <a:ln w="9525">
            <a:noFill/>
            <a:miter lim="800000"/>
            <a:headEnd/>
            <a:tailEnd/>
          </a:ln>
        </p:spPr>
        <p:txBody>
          <a:bodyPr wrap="none">
            <a:spAutoFit/>
          </a:bodyPr>
          <a:lstStyle/>
          <a:p>
            <a:r>
              <a:rPr lang="en-US" sz="1600">
                <a:solidFill>
                  <a:srgbClr val="008000"/>
                </a:solidFill>
                <a:latin typeface="Calibri"/>
                <a:cs typeface="Arial" pitchFamily="34" charset="0"/>
              </a:rPr>
              <a:t>AP4</a:t>
            </a:r>
          </a:p>
        </p:txBody>
      </p:sp>
      <p:grpSp>
        <p:nvGrpSpPr>
          <p:cNvPr id="113" name="Group 144"/>
          <p:cNvGrpSpPr>
            <a:grpSpLocks/>
          </p:cNvGrpSpPr>
          <p:nvPr/>
        </p:nvGrpSpPr>
        <p:grpSpPr bwMode="auto">
          <a:xfrm>
            <a:off x="3006498" y="5436829"/>
            <a:ext cx="6934200" cy="230188"/>
            <a:chOff x="816" y="3552"/>
            <a:chExt cx="4368" cy="145"/>
          </a:xfrm>
        </p:grpSpPr>
        <p:sp>
          <p:nvSpPr>
            <p:cNvPr id="114" name="Rectangle 145"/>
            <p:cNvSpPr>
              <a:spLocks noChangeArrowheads="1"/>
            </p:cNvSpPr>
            <p:nvPr/>
          </p:nvSpPr>
          <p:spPr bwMode="auto">
            <a:xfrm>
              <a:off x="953" y="3552"/>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15" name="Rectangle 146"/>
            <p:cNvSpPr>
              <a:spLocks noChangeArrowheads="1"/>
            </p:cNvSpPr>
            <p:nvPr/>
          </p:nvSpPr>
          <p:spPr bwMode="auto">
            <a:xfrm>
              <a:off x="1542" y="3552"/>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16" name="Rectangle 147"/>
            <p:cNvSpPr>
              <a:spLocks noChangeArrowheads="1"/>
            </p:cNvSpPr>
            <p:nvPr/>
          </p:nvSpPr>
          <p:spPr bwMode="auto">
            <a:xfrm>
              <a:off x="2130" y="3552"/>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17" name="Line 148"/>
            <p:cNvSpPr>
              <a:spLocks noChangeShapeType="1"/>
            </p:cNvSpPr>
            <p:nvPr/>
          </p:nvSpPr>
          <p:spPr bwMode="auto">
            <a:xfrm flipV="1">
              <a:off x="816" y="3697"/>
              <a:ext cx="4368" cy="0"/>
            </a:xfrm>
            <a:prstGeom prst="line">
              <a:avLst/>
            </a:prstGeom>
            <a:noFill/>
            <a:ln w="28575">
              <a:solidFill>
                <a:schemeClr val="tx1"/>
              </a:solidFill>
              <a:round/>
              <a:headEnd/>
              <a:tailEnd/>
            </a:ln>
          </p:spPr>
          <p:txBody>
            <a:bodyPr/>
            <a:lstStyle/>
            <a:p>
              <a:endParaRPr lang="en-US">
                <a:solidFill>
                  <a:prstClr val="black"/>
                </a:solidFill>
                <a:latin typeface="Calibri"/>
              </a:endParaRPr>
            </a:p>
          </p:txBody>
        </p:sp>
        <p:sp>
          <p:nvSpPr>
            <p:cNvPr id="118" name="Rectangle 149"/>
            <p:cNvSpPr>
              <a:spLocks noChangeArrowheads="1"/>
            </p:cNvSpPr>
            <p:nvPr/>
          </p:nvSpPr>
          <p:spPr bwMode="auto">
            <a:xfrm>
              <a:off x="1410"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19" name="Rectangle 150"/>
            <p:cNvSpPr>
              <a:spLocks noChangeArrowheads="1"/>
            </p:cNvSpPr>
            <p:nvPr/>
          </p:nvSpPr>
          <p:spPr bwMode="auto">
            <a:xfrm>
              <a:off x="2718" y="3552"/>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0" name="Rectangle 151"/>
            <p:cNvSpPr>
              <a:spLocks noChangeArrowheads="1"/>
            </p:cNvSpPr>
            <p:nvPr/>
          </p:nvSpPr>
          <p:spPr bwMode="auto">
            <a:xfrm>
              <a:off x="3307" y="3552"/>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1" name="Rectangle 152"/>
            <p:cNvSpPr>
              <a:spLocks noChangeArrowheads="1"/>
            </p:cNvSpPr>
            <p:nvPr/>
          </p:nvSpPr>
          <p:spPr bwMode="auto">
            <a:xfrm>
              <a:off x="3895" y="3552"/>
              <a:ext cx="352"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2" name="Rectangle 153"/>
            <p:cNvSpPr>
              <a:spLocks noChangeArrowheads="1"/>
            </p:cNvSpPr>
            <p:nvPr/>
          </p:nvSpPr>
          <p:spPr bwMode="auto">
            <a:xfrm>
              <a:off x="4483" y="3552"/>
              <a:ext cx="353" cy="144"/>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3" name="Rectangle 154"/>
            <p:cNvSpPr>
              <a:spLocks noChangeArrowheads="1"/>
            </p:cNvSpPr>
            <p:nvPr/>
          </p:nvSpPr>
          <p:spPr bwMode="auto">
            <a:xfrm>
              <a:off x="1476"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4" name="Rectangle 155"/>
            <p:cNvSpPr>
              <a:spLocks noChangeArrowheads="1"/>
            </p:cNvSpPr>
            <p:nvPr/>
          </p:nvSpPr>
          <p:spPr bwMode="auto">
            <a:xfrm>
              <a:off x="1342"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5" name="Rectangle 156"/>
            <p:cNvSpPr>
              <a:spLocks noChangeArrowheads="1"/>
            </p:cNvSpPr>
            <p:nvPr/>
          </p:nvSpPr>
          <p:spPr bwMode="auto">
            <a:xfrm>
              <a:off x="1996"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6" name="Rectangle 157"/>
            <p:cNvSpPr>
              <a:spLocks noChangeArrowheads="1"/>
            </p:cNvSpPr>
            <p:nvPr/>
          </p:nvSpPr>
          <p:spPr bwMode="auto">
            <a:xfrm>
              <a:off x="2062"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7" name="Rectangle 158"/>
            <p:cNvSpPr>
              <a:spLocks noChangeArrowheads="1"/>
            </p:cNvSpPr>
            <p:nvPr/>
          </p:nvSpPr>
          <p:spPr bwMode="auto">
            <a:xfrm>
              <a:off x="1928"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8" name="Rectangle 159"/>
            <p:cNvSpPr>
              <a:spLocks noChangeArrowheads="1"/>
            </p:cNvSpPr>
            <p:nvPr/>
          </p:nvSpPr>
          <p:spPr bwMode="auto">
            <a:xfrm>
              <a:off x="2591"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29" name="Rectangle 160"/>
            <p:cNvSpPr>
              <a:spLocks noChangeArrowheads="1"/>
            </p:cNvSpPr>
            <p:nvPr/>
          </p:nvSpPr>
          <p:spPr bwMode="auto">
            <a:xfrm>
              <a:off x="2657"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0" name="Rectangle 161"/>
            <p:cNvSpPr>
              <a:spLocks noChangeArrowheads="1"/>
            </p:cNvSpPr>
            <p:nvPr/>
          </p:nvSpPr>
          <p:spPr bwMode="auto">
            <a:xfrm>
              <a:off x="2523"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1" name="Rectangle 162"/>
            <p:cNvSpPr>
              <a:spLocks noChangeArrowheads="1"/>
            </p:cNvSpPr>
            <p:nvPr/>
          </p:nvSpPr>
          <p:spPr bwMode="auto">
            <a:xfrm>
              <a:off x="3168"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2" name="Rectangle 163"/>
            <p:cNvSpPr>
              <a:spLocks noChangeArrowheads="1"/>
            </p:cNvSpPr>
            <p:nvPr/>
          </p:nvSpPr>
          <p:spPr bwMode="auto">
            <a:xfrm>
              <a:off x="3234"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3" name="Rectangle 164"/>
            <p:cNvSpPr>
              <a:spLocks noChangeArrowheads="1"/>
            </p:cNvSpPr>
            <p:nvPr/>
          </p:nvSpPr>
          <p:spPr bwMode="auto">
            <a:xfrm>
              <a:off x="3100"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4" name="Rectangle 165"/>
            <p:cNvSpPr>
              <a:spLocks noChangeArrowheads="1"/>
            </p:cNvSpPr>
            <p:nvPr/>
          </p:nvSpPr>
          <p:spPr bwMode="auto">
            <a:xfrm>
              <a:off x="3763"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5" name="Rectangle 166"/>
            <p:cNvSpPr>
              <a:spLocks noChangeArrowheads="1"/>
            </p:cNvSpPr>
            <p:nvPr/>
          </p:nvSpPr>
          <p:spPr bwMode="auto">
            <a:xfrm>
              <a:off x="3829"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6" name="Rectangle 167"/>
            <p:cNvSpPr>
              <a:spLocks noChangeArrowheads="1"/>
            </p:cNvSpPr>
            <p:nvPr/>
          </p:nvSpPr>
          <p:spPr bwMode="auto">
            <a:xfrm>
              <a:off x="3695"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7" name="Rectangle 168"/>
            <p:cNvSpPr>
              <a:spLocks noChangeArrowheads="1"/>
            </p:cNvSpPr>
            <p:nvPr/>
          </p:nvSpPr>
          <p:spPr bwMode="auto">
            <a:xfrm>
              <a:off x="4349"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8" name="Rectangle 169"/>
            <p:cNvSpPr>
              <a:spLocks noChangeArrowheads="1"/>
            </p:cNvSpPr>
            <p:nvPr/>
          </p:nvSpPr>
          <p:spPr bwMode="auto">
            <a:xfrm>
              <a:off x="4415"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39" name="Rectangle 170"/>
            <p:cNvSpPr>
              <a:spLocks noChangeArrowheads="1"/>
            </p:cNvSpPr>
            <p:nvPr/>
          </p:nvSpPr>
          <p:spPr bwMode="auto">
            <a:xfrm>
              <a:off x="4281"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0" name="Rectangle 171"/>
            <p:cNvSpPr>
              <a:spLocks noChangeArrowheads="1"/>
            </p:cNvSpPr>
            <p:nvPr/>
          </p:nvSpPr>
          <p:spPr bwMode="auto">
            <a:xfrm>
              <a:off x="4944"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1" name="Rectangle 172"/>
            <p:cNvSpPr>
              <a:spLocks noChangeArrowheads="1"/>
            </p:cNvSpPr>
            <p:nvPr/>
          </p:nvSpPr>
          <p:spPr bwMode="auto">
            <a:xfrm>
              <a:off x="5010"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sp>
          <p:nvSpPr>
            <p:cNvPr id="142" name="Rectangle 173"/>
            <p:cNvSpPr>
              <a:spLocks noChangeArrowheads="1"/>
            </p:cNvSpPr>
            <p:nvPr/>
          </p:nvSpPr>
          <p:spPr bwMode="auto">
            <a:xfrm>
              <a:off x="4876" y="3552"/>
              <a:ext cx="59" cy="144"/>
            </a:xfrm>
            <a:prstGeom prst="rect">
              <a:avLst/>
            </a:prstGeom>
            <a:solidFill>
              <a:srgbClr val="FF9900"/>
            </a:solidFill>
            <a:ln w="9525">
              <a:solidFill>
                <a:schemeClr val="tx1"/>
              </a:solidFill>
              <a:miter lim="800000"/>
              <a:headEnd/>
              <a:tailEnd/>
            </a:ln>
          </p:spPr>
          <p:txBody>
            <a:bodyPr wrap="none" anchor="ctr"/>
            <a:lstStyle/>
            <a:p>
              <a:endParaRPr lang="en-US">
                <a:solidFill>
                  <a:prstClr val="black"/>
                </a:solidFill>
                <a:latin typeface="Calibri"/>
              </a:endParaRPr>
            </a:p>
          </p:txBody>
        </p:sp>
      </p:grpSp>
      <p:sp>
        <p:nvSpPr>
          <p:cNvPr id="143" name="AutoShape 205"/>
          <p:cNvSpPr>
            <a:spLocks noChangeArrowheads="1"/>
          </p:cNvSpPr>
          <p:nvPr/>
        </p:nvSpPr>
        <p:spPr bwMode="auto">
          <a:xfrm>
            <a:off x="2290536" y="2161668"/>
            <a:ext cx="3241537" cy="1282849"/>
          </a:xfrm>
          <a:prstGeom prst="wedgeRectCallout">
            <a:avLst>
              <a:gd name="adj1" fmla="val -20813"/>
              <a:gd name="adj2" fmla="val 131824"/>
            </a:avLst>
          </a:prstGeom>
          <a:noFill/>
          <a:ln w="9525" algn="ctr">
            <a:solidFill>
              <a:schemeClr val="tx1"/>
            </a:solidFill>
            <a:miter lim="800000"/>
            <a:headEnd/>
            <a:tailEnd/>
          </a:ln>
        </p:spPr>
        <p:txBody>
          <a:bodyPr anchor="ctr"/>
          <a:lstStyle/>
          <a:p>
            <a:pPr>
              <a:spcBef>
                <a:spcPct val="50000"/>
              </a:spcBef>
            </a:pPr>
            <a:r>
              <a:rPr lang="ru-RU" dirty="0">
                <a:solidFill>
                  <a:prstClr val="black"/>
                </a:solidFill>
                <a:latin typeface="Calibri"/>
              </a:rPr>
              <a:t>… все </a:t>
            </a:r>
            <a:r>
              <a:rPr lang="en-US" dirty="0">
                <a:solidFill>
                  <a:prstClr val="black"/>
                </a:solidFill>
                <a:latin typeface="Calibri"/>
              </a:rPr>
              <a:t>AP</a:t>
            </a:r>
            <a:r>
              <a:rPr lang="ru-RU" dirty="0">
                <a:solidFill>
                  <a:prstClr val="black"/>
                </a:solidFill>
                <a:latin typeface="Calibri"/>
              </a:rPr>
              <a:t> начинают передачу одновременно, а потом так же одновременно переключаются в режим приема</a:t>
            </a:r>
            <a:endParaRPr lang="en-US" dirty="0">
              <a:solidFill>
                <a:prstClr val="black"/>
              </a:solidFill>
              <a:latin typeface="Calibri"/>
            </a:endParaRPr>
          </a:p>
        </p:txBody>
      </p:sp>
    </p:spTree>
    <p:extLst>
      <p:ext uri="{BB962C8B-B14F-4D97-AF65-F5344CB8AC3E}">
        <p14:creationId xmlns:p14="http://schemas.microsoft.com/office/powerpoint/2010/main" val="34538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2000"/>
                                        <p:tgtEl>
                                          <p:spTgt spid="143"/>
                                        </p:tgtEl>
                                      </p:cBhvr>
                                    </p:animEffect>
                                  </p:childTnLst>
                                </p:cTn>
                              </p:par>
                              <p:par>
                                <p:cTn id="8" presetID="22" presetClass="entr" presetSubtype="8" repeatCount="4000" fill="remove"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1000"/>
                                        <p:tgtEl>
                                          <p:spTgt spid="13"/>
                                        </p:tgtEl>
                                      </p:cBhvr>
                                    </p:animEffect>
                                  </p:childTnLst>
                                </p:cTn>
                              </p:par>
                              <p:par>
                                <p:cTn id="11" presetID="22" presetClass="entr" presetSubtype="8" repeatCount="4000" fill="remove"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par>
                                <p:cTn id="14" presetID="22" presetClass="entr" presetSubtype="2" repeatCount="4000" fill="remove"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1000"/>
                                        <p:tgtEl>
                                          <p:spTgt spid="12"/>
                                        </p:tgtEl>
                                      </p:cBhvr>
                                    </p:animEffect>
                                  </p:childTnLst>
                                </p:cTn>
                              </p:par>
                              <p:par>
                                <p:cTn id="17" presetID="22" presetClass="entr" presetSubtype="2" repeatCount="4000" fill="remove"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1000"/>
                                        <p:tgtEl>
                                          <p:spTgt spid="10"/>
                                        </p:tgtEl>
                                      </p:cBhvr>
                                    </p:animEffect>
                                  </p:childTnLst>
                                </p:cTn>
                              </p:par>
                              <p:par>
                                <p:cTn id="20" presetID="2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3800"/>
                                        <p:tgtEl>
                                          <p:spTgt spid="19"/>
                                        </p:tgtEl>
                                      </p:cBhvr>
                                    </p:animEffect>
                                  </p:childTnLst>
                                </p:cTn>
                              </p:par>
                              <p:par>
                                <p:cTn id="23" presetID="22" presetClass="entr" presetSubtype="8"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cBhvr>
                                        <p:cTn id="25" dur="3800"/>
                                        <p:tgtEl>
                                          <p:spTgt spid="49"/>
                                        </p:tgtEl>
                                      </p:cBhvr>
                                    </p:animEffect>
                                  </p:childTnLst>
                                </p:cTn>
                              </p:par>
                              <p:par>
                                <p:cTn id="26" presetID="22" presetClass="entr" presetSubtype="8" fill="hold"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wipe(left)">
                                      <p:cBhvr>
                                        <p:cTn id="28" dur="3800"/>
                                        <p:tgtEl>
                                          <p:spTgt spid="79"/>
                                        </p:tgtEl>
                                      </p:cBhvr>
                                    </p:animEffect>
                                  </p:childTnLst>
                                </p:cTn>
                              </p:par>
                              <p:par>
                                <p:cTn id="29" presetID="22" presetClass="entr" presetSubtype="8"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wipe(left)">
                                      <p:cBhvr>
                                        <p:cTn id="31" dur="38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Отношение </a:t>
            </a:r>
            <a:r>
              <a:rPr lang="en-US" b="1" dirty="0"/>
              <a:t>DL/UL</a:t>
            </a:r>
            <a:endParaRPr lang="en-GB" dirty="0"/>
          </a:p>
        </p:txBody>
      </p:sp>
      <p:sp>
        <p:nvSpPr>
          <p:cNvPr id="4" name="Rectangle 3"/>
          <p:cNvSpPr/>
          <p:nvPr/>
        </p:nvSpPr>
        <p:spPr>
          <a:xfrm>
            <a:off x="657211" y="2550554"/>
            <a:ext cx="1185555"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 name="Rectangle 4"/>
          <p:cNvSpPr/>
          <p:nvPr/>
        </p:nvSpPr>
        <p:spPr>
          <a:xfrm>
            <a:off x="1875221"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 name="Rectangle 5"/>
          <p:cNvSpPr/>
          <p:nvPr/>
        </p:nvSpPr>
        <p:spPr>
          <a:xfrm>
            <a:off x="1966898"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 name="Rectangle 6"/>
          <p:cNvSpPr/>
          <p:nvPr/>
        </p:nvSpPr>
        <p:spPr>
          <a:xfrm>
            <a:off x="2058575"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 name="Rectangle 7"/>
          <p:cNvSpPr/>
          <p:nvPr/>
        </p:nvSpPr>
        <p:spPr>
          <a:xfrm>
            <a:off x="2150252"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9" name="Rectangle 8"/>
          <p:cNvSpPr/>
          <p:nvPr/>
        </p:nvSpPr>
        <p:spPr>
          <a:xfrm>
            <a:off x="2241928" y="2550554"/>
            <a:ext cx="1185555"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0" name="Rectangle 9"/>
          <p:cNvSpPr/>
          <p:nvPr/>
        </p:nvSpPr>
        <p:spPr>
          <a:xfrm>
            <a:off x="3459938"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1" name="Rectangle 10"/>
          <p:cNvSpPr/>
          <p:nvPr/>
        </p:nvSpPr>
        <p:spPr>
          <a:xfrm>
            <a:off x="3551615"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2" name="Rectangle 11"/>
          <p:cNvSpPr/>
          <p:nvPr/>
        </p:nvSpPr>
        <p:spPr>
          <a:xfrm>
            <a:off x="3643292"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3" name="Rectangle 12"/>
          <p:cNvSpPr/>
          <p:nvPr/>
        </p:nvSpPr>
        <p:spPr>
          <a:xfrm>
            <a:off x="3734969"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4" name="Rectangle 13"/>
          <p:cNvSpPr/>
          <p:nvPr/>
        </p:nvSpPr>
        <p:spPr>
          <a:xfrm>
            <a:off x="3826645" y="2550554"/>
            <a:ext cx="1185555"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 name="Rectangle 14"/>
          <p:cNvSpPr/>
          <p:nvPr/>
        </p:nvSpPr>
        <p:spPr>
          <a:xfrm>
            <a:off x="5044655"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 name="Rectangle 15"/>
          <p:cNvSpPr/>
          <p:nvPr/>
        </p:nvSpPr>
        <p:spPr>
          <a:xfrm>
            <a:off x="5136332"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 name="Rectangle 16"/>
          <p:cNvSpPr/>
          <p:nvPr/>
        </p:nvSpPr>
        <p:spPr>
          <a:xfrm>
            <a:off x="5228009"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 name="Rectangle 17"/>
          <p:cNvSpPr/>
          <p:nvPr/>
        </p:nvSpPr>
        <p:spPr>
          <a:xfrm>
            <a:off x="5319686"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 name="Rectangle 18"/>
          <p:cNvSpPr/>
          <p:nvPr/>
        </p:nvSpPr>
        <p:spPr>
          <a:xfrm>
            <a:off x="5411362" y="2550554"/>
            <a:ext cx="1185555"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 name="Rectangle 19"/>
          <p:cNvSpPr/>
          <p:nvPr/>
        </p:nvSpPr>
        <p:spPr>
          <a:xfrm>
            <a:off x="6629372"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 name="Rectangle 20"/>
          <p:cNvSpPr/>
          <p:nvPr/>
        </p:nvSpPr>
        <p:spPr>
          <a:xfrm>
            <a:off x="6721049"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2" name="Rectangle 21"/>
          <p:cNvSpPr/>
          <p:nvPr/>
        </p:nvSpPr>
        <p:spPr>
          <a:xfrm>
            <a:off x="6812726"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3" name="Rectangle 22"/>
          <p:cNvSpPr/>
          <p:nvPr/>
        </p:nvSpPr>
        <p:spPr>
          <a:xfrm>
            <a:off x="6904403"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4" name="Rectangle 23"/>
          <p:cNvSpPr/>
          <p:nvPr/>
        </p:nvSpPr>
        <p:spPr>
          <a:xfrm>
            <a:off x="6996079" y="2550554"/>
            <a:ext cx="1185555"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5" name="Rectangle 24"/>
          <p:cNvSpPr/>
          <p:nvPr/>
        </p:nvSpPr>
        <p:spPr>
          <a:xfrm>
            <a:off x="8214089"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6" name="Rectangle 25"/>
          <p:cNvSpPr/>
          <p:nvPr/>
        </p:nvSpPr>
        <p:spPr>
          <a:xfrm>
            <a:off x="8305766"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7" name="Rectangle 26"/>
          <p:cNvSpPr/>
          <p:nvPr/>
        </p:nvSpPr>
        <p:spPr>
          <a:xfrm>
            <a:off x="8397443"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8" name="Rectangle 27"/>
          <p:cNvSpPr/>
          <p:nvPr/>
        </p:nvSpPr>
        <p:spPr>
          <a:xfrm>
            <a:off x="8489120" y="2550554"/>
            <a:ext cx="59223"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9" name="Content Placeholder 3"/>
          <p:cNvSpPr txBox="1">
            <a:spLocks/>
          </p:cNvSpPr>
          <p:nvPr/>
        </p:nvSpPr>
        <p:spPr>
          <a:xfrm>
            <a:off x="523007" y="2065193"/>
            <a:ext cx="5397050" cy="651147"/>
          </a:xfrm>
          <a:prstGeom prst="rect">
            <a:avLst/>
          </a:prstGeom>
        </p:spPr>
        <p:txBody>
          <a:bodyPr vert="horz" lIns="91440" tIns="45720" rIns="91440" bIns="45720" rtlCol="0">
            <a:normAutofit/>
          </a:bodyPr>
          <a:lstStyle>
            <a:lvl1pPr marL="169863" indent="-169863"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1pPr>
            <a:lvl2pPr marL="742950" indent="-285750" algn="l" defTabSz="457200" rtl="0" eaLnBrk="1" latinLnBrk="0" hangingPunct="1">
              <a:lnSpc>
                <a:spcPts val="2400"/>
              </a:lnSpc>
              <a:spcBef>
                <a:spcPct val="20000"/>
              </a:spcBef>
              <a:spcAft>
                <a:spcPts val="300"/>
              </a:spcAft>
              <a:buClr>
                <a:srgbClr val="003D79"/>
              </a:buClr>
              <a:buFont typeface="Arial"/>
              <a:buChar char="–"/>
              <a:defRPr sz="2000" kern="1200">
                <a:solidFill>
                  <a:schemeClr val="tx1"/>
                </a:solidFill>
                <a:latin typeface="Calibri"/>
                <a:ea typeface="+mn-ea"/>
                <a:cs typeface="Calibri"/>
              </a:defRPr>
            </a:lvl2pPr>
            <a:lvl3pPr marL="11430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alibri" panose="020F0502020204030204" pitchFamily="34" charset="0"/>
              </a:rPr>
              <a:t>75/25</a:t>
            </a:r>
            <a:r>
              <a:rPr lang="en-US" dirty="0">
                <a:latin typeface="Calibri" panose="020F0502020204030204" pitchFamily="34" charset="0"/>
              </a:rPr>
              <a:t>: 75% Downlink, 25% Uplink </a:t>
            </a:r>
          </a:p>
        </p:txBody>
      </p:sp>
      <p:sp>
        <p:nvSpPr>
          <p:cNvPr id="30" name="Rectangle 29"/>
          <p:cNvSpPr/>
          <p:nvPr/>
        </p:nvSpPr>
        <p:spPr>
          <a:xfrm>
            <a:off x="646489" y="3794734"/>
            <a:ext cx="810612"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1" name="Rectangle 30"/>
          <p:cNvSpPr/>
          <p:nvPr/>
        </p:nvSpPr>
        <p:spPr>
          <a:xfrm>
            <a:off x="1864499"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2" name="Rectangle 31"/>
          <p:cNvSpPr/>
          <p:nvPr/>
        </p:nvSpPr>
        <p:spPr>
          <a:xfrm>
            <a:off x="1956176"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3" name="Rectangle 32"/>
          <p:cNvSpPr/>
          <p:nvPr/>
        </p:nvSpPr>
        <p:spPr>
          <a:xfrm>
            <a:off x="2047853"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4" name="Rectangle 33"/>
          <p:cNvSpPr/>
          <p:nvPr/>
        </p:nvSpPr>
        <p:spPr>
          <a:xfrm>
            <a:off x="2139530"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5" name="Rectangle 34"/>
          <p:cNvSpPr/>
          <p:nvPr/>
        </p:nvSpPr>
        <p:spPr>
          <a:xfrm>
            <a:off x="1503060"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6" name="Rectangle 35"/>
          <p:cNvSpPr/>
          <p:nvPr/>
        </p:nvSpPr>
        <p:spPr>
          <a:xfrm>
            <a:off x="1594737"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7" name="Rectangle 36"/>
          <p:cNvSpPr/>
          <p:nvPr/>
        </p:nvSpPr>
        <p:spPr>
          <a:xfrm>
            <a:off x="1686414"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8" name="Rectangle 37"/>
          <p:cNvSpPr/>
          <p:nvPr/>
        </p:nvSpPr>
        <p:spPr>
          <a:xfrm>
            <a:off x="1778091" y="3794734"/>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39" name="Rectangle 38"/>
          <p:cNvSpPr/>
          <p:nvPr/>
        </p:nvSpPr>
        <p:spPr>
          <a:xfrm>
            <a:off x="2218616" y="3801856"/>
            <a:ext cx="810612"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0" name="Rectangle 39"/>
          <p:cNvSpPr/>
          <p:nvPr/>
        </p:nvSpPr>
        <p:spPr>
          <a:xfrm>
            <a:off x="3436626"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1" name="Rectangle 40"/>
          <p:cNvSpPr/>
          <p:nvPr/>
        </p:nvSpPr>
        <p:spPr>
          <a:xfrm>
            <a:off x="3528303"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2" name="Rectangle 41"/>
          <p:cNvSpPr/>
          <p:nvPr/>
        </p:nvSpPr>
        <p:spPr>
          <a:xfrm>
            <a:off x="3619980"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3" name="Rectangle 42"/>
          <p:cNvSpPr/>
          <p:nvPr/>
        </p:nvSpPr>
        <p:spPr>
          <a:xfrm>
            <a:off x="3711657"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4" name="Rectangle 43"/>
          <p:cNvSpPr/>
          <p:nvPr/>
        </p:nvSpPr>
        <p:spPr>
          <a:xfrm>
            <a:off x="3075187"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5" name="Rectangle 44"/>
          <p:cNvSpPr/>
          <p:nvPr/>
        </p:nvSpPr>
        <p:spPr>
          <a:xfrm>
            <a:off x="3166864"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6" name="Rectangle 45"/>
          <p:cNvSpPr/>
          <p:nvPr/>
        </p:nvSpPr>
        <p:spPr>
          <a:xfrm>
            <a:off x="3258541"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7" name="Rectangle 46"/>
          <p:cNvSpPr/>
          <p:nvPr/>
        </p:nvSpPr>
        <p:spPr>
          <a:xfrm>
            <a:off x="3350218"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8" name="Rectangle 47"/>
          <p:cNvSpPr/>
          <p:nvPr/>
        </p:nvSpPr>
        <p:spPr>
          <a:xfrm>
            <a:off x="3801354" y="3801856"/>
            <a:ext cx="810612"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49" name="Rectangle 48"/>
          <p:cNvSpPr/>
          <p:nvPr/>
        </p:nvSpPr>
        <p:spPr>
          <a:xfrm>
            <a:off x="5019364"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0" name="Rectangle 49"/>
          <p:cNvSpPr/>
          <p:nvPr/>
        </p:nvSpPr>
        <p:spPr>
          <a:xfrm>
            <a:off x="5111041"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1" name="Rectangle 50"/>
          <p:cNvSpPr/>
          <p:nvPr/>
        </p:nvSpPr>
        <p:spPr>
          <a:xfrm>
            <a:off x="5202718"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2" name="Rectangle 51"/>
          <p:cNvSpPr/>
          <p:nvPr/>
        </p:nvSpPr>
        <p:spPr>
          <a:xfrm>
            <a:off x="5294395"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3" name="Rectangle 52"/>
          <p:cNvSpPr/>
          <p:nvPr/>
        </p:nvSpPr>
        <p:spPr>
          <a:xfrm>
            <a:off x="4657925"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4" name="Rectangle 53"/>
          <p:cNvSpPr/>
          <p:nvPr/>
        </p:nvSpPr>
        <p:spPr>
          <a:xfrm>
            <a:off x="4749602"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5" name="Rectangle 54"/>
          <p:cNvSpPr/>
          <p:nvPr/>
        </p:nvSpPr>
        <p:spPr>
          <a:xfrm>
            <a:off x="4841279"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6" name="Rectangle 55"/>
          <p:cNvSpPr/>
          <p:nvPr/>
        </p:nvSpPr>
        <p:spPr>
          <a:xfrm>
            <a:off x="4932956" y="3801856"/>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7" name="Rectangle 56"/>
          <p:cNvSpPr/>
          <p:nvPr/>
        </p:nvSpPr>
        <p:spPr>
          <a:xfrm>
            <a:off x="5388050" y="3803800"/>
            <a:ext cx="810612"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8" name="Rectangle 57"/>
          <p:cNvSpPr/>
          <p:nvPr/>
        </p:nvSpPr>
        <p:spPr>
          <a:xfrm>
            <a:off x="6606060"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59" name="Rectangle 58"/>
          <p:cNvSpPr/>
          <p:nvPr/>
        </p:nvSpPr>
        <p:spPr>
          <a:xfrm>
            <a:off x="6697737"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0" name="Rectangle 59"/>
          <p:cNvSpPr/>
          <p:nvPr/>
        </p:nvSpPr>
        <p:spPr>
          <a:xfrm>
            <a:off x="6789414"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1" name="Rectangle 60"/>
          <p:cNvSpPr/>
          <p:nvPr/>
        </p:nvSpPr>
        <p:spPr>
          <a:xfrm>
            <a:off x="6881091"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2" name="Rectangle 61"/>
          <p:cNvSpPr/>
          <p:nvPr/>
        </p:nvSpPr>
        <p:spPr>
          <a:xfrm>
            <a:off x="6244621"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3" name="Rectangle 62"/>
          <p:cNvSpPr/>
          <p:nvPr/>
        </p:nvSpPr>
        <p:spPr>
          <a:xfrm>
            <a:off x="6336298"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4" name="Rectangle 63"/>
          <p:cNvSpPr/>
          <p:nvPr/>
        </p:nvSpPr>
        <p:spPr>
          <a:xfrm>
            <a:off x="6427975"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5" name="Rectangle 64"/>
          <p:cNvSpPr/>
          <p:nvPr/>
        </p:nvSpPr>
        <p:spPr>
          <a:xfrm>
            <a:off x="6519652"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6" name="Rectangle 65"/>
          <p:cNvSpPr/>
          <p:nvPr/>
        </p:nvSpPr>
        <p:spPr>
          <a:xfrm>
            <a:off x="6975550" y="3803800"/>
            <a:ext cx="810612"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7" name="Rectangle 66"/>
          <p:cNvSpPr/>
          <p:nvPr/>
        </p:nvSpPr>
        <p:spPr>
          <a:xfrm>
            <a:off x="8193560"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8" name="Rectangle 67"/>
          <p:cNvSpPr/>
          <p:nvPr/>
        </p:nvSpPr>
        <p:spPr>
          <a:xfrm>
            <a:off x="8285237"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69" name="Rectangle 68"/>
          <p:cNvSpPr/>
          <p:nvPr/>
        </p:nvSpPr>
        <p:spPr>
          <a:xfrm>
            <a:off x="8376914"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0" name="Rectangle 69"/>
          <p:cNvSpPr/>
          <p:nvPr/>
        </p:nvSpPr>
        <p:spPr>
          <a:xfrm>
            <a:off x="8468591"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1" name="Rectangle 70"/>
          <p:cNvSpPr/>
          <p:nvPr/>
        </p:nvSpPr>
        <p:spPr>
          <a:xfrm>
            <a:off x="7832121"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2" name="Rectangle 71"/>
          <p:cNvSpPr/>
          <p:nvPr/>
        </p:nvSpPr>
        <p:spPr>
          <a:xfrm>
            <a:off x="7923798"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3" name="Rectangle 72"/>
          <p:cNvSpPr/>
          <p:nvPr/>
        </p:nvSpPr>
        <p:spPr>
          <a:xfrm>
            <a:off x="8015475"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4" name="Rectangle 73"/>
          <p:cNvSpPr/>
          <p:nvPr/>
        </p:nvSpPr>
        <p:spPr>
          <a:xfrm>
            <a:off x="8107152" y="38038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5" name="Rectangle 74"/>
          <p:cNvSpPr/>
          <p:nvPr/>
        </p:nvSpPr>
        <p:spPr>
          <a:xfrm>
            <a:off x="646490" y="5023218"/>
            <a:ext cx="221187"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6" name="Rectangle 75"/>
          <p:cNvSpPr/>
          <p:nvPr/>
        </p:nvSpPr>
        <p:spPr>
          <a:xfrm>
            <a:off x="1875220"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7" name="Rectangle 76"/>
          <p:cNvSpPr/>
          <p:nvPr/>
        </p:nvSpPr>
        <p:spPr>
          <a:xfrm>
            <a:off x="1966897"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8" name="Rectangle 77"/>
          <p:cNvSpPr/>
          <p:nvPr/>
        </p:nvSpPr>
        <p:spPr>
          <a:xfrm>
            <a:off x="2058574"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79" name="Rectangle 78"/>
          <p:cNvSpPr/>
          <p:nvPr/>
        </p:nvSpPr>
        <p:spPr>
          <a:xfrm>
            <a:off x="2150251"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0" name="Rectangle 79"/>
          <p:cNvSpPr/>
          <p:nvPr/>
        </p:nvSpPr>
        <p:spPr>
          <a:xfrm>
            <a:off x="1513781"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1" name="Rectangle 80"/>
          <p:cNvSpPr/>
          <p:nvPr/>
        </p:nvSpPr>
        <p:spPr>
          <a:xfrm>
            <a:off x="1605458"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2" name="Rectangle 81"/>
          <p:cNvSpPr/>
          <p:nvPr/>
        </p:nvSpPr>
        <p:spPr>
          <a:xfrm>
            <a:off x="1697135"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3" name="Rectangle 82"/>
          <p:cNvSpPr/>
          <p:nvPr/>
        </p:nvSpPr>
        <p:spPr>
          <a:xfrm>
            <a:off x="1788812"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4" name="Rectangle 83"/>
          <p:cNvSpPr/>
          <p:nvPr/>
        </p:nvSpPr>
        <p:spPr>
          <a:xfrm>
            <a:off x="1422104"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5" name="Rectangle 84"/>
          <p:cNvSpPr/>
          <p:nvPr/>
        </p:nvSpPr>
        <p:spPr>
          <a:xfrm>
            <a:off x="1330427"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6" name="Rectangle 85"/>
          <p:cNvSpPr/>
          <p:nvPr/>
        </p:nvSpPr>
        <p:spPr>
          <a:xfrm>
            <a:off x="1249988"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87" name="Rectangle 86"/>
          <p:cNvSpPr/>
          <p:nvPr/>
        </p:nvSpPr>
        <p:spPr>
          <a:xfrm>
            <a:off x="1171728"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40" name="Content Placeholder 3"/>
          <p:cNvSpPr txBox="1">
            <a:spLocks/>
          </p:cNvSpPr>
          <p:nvPr/>
        </p:nvSpPr>
        <p:spPr>
          <a:xfrm>
            <a:off x="523007" y="3400535"/>
            <a:ext cx="5397050" cy="651147"/>
          </a:xfrm>
          <a:prstGeom prst="rect">
            <a:avLst/>
          </a:prstGeom>
        </p:spPr>
        <p:txBody>
          <a:bodyPr vert="horz" lIns="91440" tIns="45720" rIns="91440" bIns="45720" rtlCol="0">
            <a:normAutofit/>
          </a:bodyPr>
          <a:lstStyle>
            <a:lvl1pPr marL="169863" indent="-169863"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1pPr>
            <a:lvl2pPr marL="742950" indent="-285750" algn="l" defTabSz="457200" rtl="0" eaLnBrk="1" latinLnBrk="0" hangingPunct="1">
              <a:lnSpc>
                <a:spcPts val="2400"/>
              </a:lnSpc>
              <a:spcBef>
                <a:spcPct val="20000"/>
              </a:spcBef>
              <a:spcAft>
                <a:spcPts val="300"/>
              </a:spcAft>
              <a:buClr>
                <a:srgbClr val="003D79"/>
              </a:buClr>
              <a:buFont typeface="Arial"/>
              <a:buChar char="–"/>
              <a:defRPr sz="2000" kern="1200">
                <a:solidFill>
                  <a:schemeClr val="tx1"/>
                </a:solidFill>
                <a:latin typeface="Calibri"/>
                <a:ea typeface="+mn-ea"/>
                <a:cs typeface="Calibri"/>
              </a:defRPr>
            </a:lvl2pPr>
            <a:lvl3pPr marL="11430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latin typeface="Calibri" panose="020F0502020204030204" pitchFamily="34" charset="0"/>
              </a:rPr>
              <a:t>50/50</a:t>
            </a:r>
            <a:r>
              <a:rPr lang="en-US" dirty="0">
                <a:latin typeface="Calibri" panose="020F0502020204030204" pitchFamily="34" charset="0"/>
              </a:rPr>
              <a:t>: 50% Downlink, 50% Uplink </a:t>
            </a:r>
          </a:p>
        </p:txBody>
      </p:sp>
      <p:sp>
        <p:nvSpPr>
          <p:cNvPr id="141" name="Content Placeholder 3"/>
          <p:cNvSpPr txBox="1">
            <a:spLocks/>
          </p:cNvSpPr>
          <p:nvPr/>
        </p:nvSpPr>
        <p:spPr>
          <a:xfrm>
            <a:off x="523007" y="4622213"/>
            <a:ext cx="5397050" cy="651147"/>
          </a:xfrm>
          <a:prstGeom prst="rect">
            <a:avLst/>
          </a:prstGeom>
        </p:spPr>
        <p:txBody>
          <a:bodyPr vert="horz" lIns="91440" tIns="45720" rIns="91440" bIns="45720" rtlCol="0">
            <a:normAutofit/>
          </a:bodyPr>
          <a:lstStyle>
            <a:lvl1pPr marL="169863" indent="-169863"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1pPr>
            <a:lvl2pPr marL="742950" indent="-285750" algn="l" defTabSz="457200" rtl="0" eaLnBrk="1" latinLnBrk="0" hangingPunct="1">
              <a:lnSpc>
                <a:spcPts val="2400"/>
              </a:lnSpc>
              <a:spcBef>
                <a:spcPct val="20000"/>
              </a:spcBef>
              <a:spcAft>
                <a:spcPts val="300"/>
              </a:spcAft>
              <a:buClr>
                <a:srgbClr val="003D79"/>
              </a:buClr>
              <a:buFont typeface="Arial"/>
              <a:buChar char="–"/>
              <a:defRPr sz="2000" kern="1200">
                <a:solidFill>
                  <a:schemeClr val="tx1"/>
                </a:solidFill>
                <a:latin typeface="Calibri"/>
                <a:ea typeface="+mn-ea"/>
                <a:cs typeface="Calibri"/>
              </a:defRPr>
            </a:lvl2pPr>
            <a:lvl3pPr marL="11430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3pPr>
            <a:lvl4pPr marL="16002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4pPr>
            <a:lvl5pPr marL="2057400" indent="-228600" algn="l" defTabSz="457200" rtl="0" eaLnBrk="1" latinLnBrk="0" hangingPunct="1">
              <a:lnSpc>
                <a:spcPts val="2400"/>
              </a:lnSpc>
              <a:spcBef>
                <a:spcPct val="20000"/>
              </a:spcBef>
              <a:spcAft>
                <a:spcPts val="300"/>
              </a:spcAft>
              <a:buClr>
                <a:srgbClr val="003D79"/>
              </a:buClr>
              <a:buFont typeface="Arial"/>
              <a:buChar char="»"/>
              <a:defRPr sz="18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ru-RU" b="1" dirty="0">
                <a:latin typeface="Calibri" panose="020F0502020204030204" pitchFamily="34" charset="0"/>
              </a:rPr>
              <a:t>1</a:t>
            </a:r>
            <a:r>
              <a:rPr lang="en-US" b="1" dirty="0">
                <a:latin typeface="Calibri" panose="020F0502020204030204" pitchFamily="34" charset="0"/>
              </a:rPr>
              <a:t>0/</a:t>
            </a:r>
            <a:r>
              <a:rPr lang="ru-RU" b="1" dirty="0">
                <a:latin typeface="Calibri" panose="020F0502020204030204" pitchFamily="34" charset="0"/>
              </a:rPr>
              <a:t>9</a:t>
            </a:r>
            <a:r>
              <a:rPr lang="en-US" b="1" dirty="0">
                <a:latin typeface="Calibri" panose="020F0502020204030204" pitchFamily="34" charset="0"/>
              </a:rPr>
              <a:t>0</a:t>
            </a:r>
            <a:r>
              <a:rPr lang="en-US" dirty="0">
                <a:latin typeface="Calibri" panose="020F0502020204030204" pitchFamily="34" charset="0"/>
              </a:rPr>
              <a:t>: </a:t>
            </a:r>
            <a:r>
              <a:rPr lang="ru-RU" dirty="0">
                <a:latin typeface="Calibri" panose="020F0502020204030204" pitchFamily="34" charset="0"/>
              </a:rPr>
              <a:t>1</a:t>
            </a:r>
            <a:r>
              <a:rPr lang="en-US" dirty="0">
                <a:latin typeface="Calibri" panose="020F0502020204030204" pitchFamily="34" charset="0"/>
              </a:rPr>
              <a:t>0% Downlink, </a:t>
            </a:r>
            <a:r>
              <a:rPr lang="ru-RU" dirty="0">
                <a:latin typeface="Calibri" panose="020F0502020204030204" pitchFamily="34" charset="0"/>
              </a:rPr>
              <a:t>9</a:t>
            </a:r>
            <a:r>
              <a:rPr lang="en-US" dirty="0">
                <a:latin typeface="Calibri" panose="020F0502020204030204" pitchFamily="34" charset="0"/>
              </a:rPr>
              <a:t>0% Uplink </a:t>
            </a:r>
          </a:p>
        </p:txBody>
      </p:sp>
      <p:sp>
        <p:nvSpPr>
          <p:cNvPr id="142" name="TextBox 141"/>
          <p:cNvSpPr txBox="1"/>
          <p:nvPr/>
        </p:nvSpPr>
        <p:spPr>
          <a:xfrm>
            <a:off x="989568" y="2865193"/>
            <a:ext cx="530735" cy="430887"/>
          </a:xfrm>
          <a:prstGeom prst="rect">
            <a:avLst/>
          </a:prstGeom>
          <a:noFill/>
        </p:spPr>
        <p:txBody>
          <a:bodyPr wrap="square" rtlCol="0">
            <a:spAutoFit/>
          </a:bodyPr>
          <a:lstStyle/>
          <a:p>
            <a:pPr algn="ctr"/>
            <a:r>
              <a:rPr lang="en-US" sz="2200" dirty="0">
                <a:solidFill>
                  <a:srgbClr val="008000"/>
                </a:solidFill>
                <a:latin typeface="Calibri" panose="020F0502020204030204" pitchFamily="34" charset="0"/>
              </a:rPr>
              <a:t>DL</a:t>
            </a:r>
          </a:p>
        </p:txBody>
      </p:sp>
      <p:sp>
        <p:nvSpPr>
          <p:cNvPr id="143" name="TextBox 142"/>
          <p:cNvSpPr txBox="1"/>
          <p:nvPr/>
        </p:nvSpPr>
        <p:spPr>
          <a:xfrm>
            <a:off x="1760753" y="2865193"/>
            <a:ext cx="530735" cy="430887"/>
          </a:xfrm>
          <a:prstGeom prst="rect">
            <a:avLst/>
          </a:prstGeom>
          <a:noFill/>
        </p:spPr>
        <p:txBody>
          <a:bodyPr wrap="square" rtlCol="0">
            <a:spAutoFit/>
          </a:bodyPr>
          <a:lstStyle/>
          <a:p>
            <a:pPr algn="ctr"/>
            <a:r>
              <a:rPr lang="en-US" sz="2200" dirty="0">
                <a:solidFill>
                  <a:srgbClr val="FF9900"/>
                </a:solidFill>
                <a:latin typeface="Calibri" panose="020F0502020204030204" pitchFamily="34" charset="0"/>
              </a:rPr>
              <a:t>UL</a:t>
            </a:r>
          </a:p>
        </p:txBody>
      </p:sp>
      <p:sp>
        <p:nvSpPr>
          <p:cNvPr id="144" name="TextBox 143"/>
          <p:cNvSpPr txBox="1"/>
          <p:nvPr/>
        </p:nvSpPr>
        <p:spPr>
          <a:xfrm>
            <a:off x="791207" y="4123437"/>
            <a:ext cx="530735" cy="430887"/>
          </a:xfrm>
          <a:prstGeom prst="rect">
            <a:avLst/>
          </a:prstGeom>
          <a:noFill/>
        </p:spPr>
        <p:txBody>
          <a:bodyPr wrap="square" rtlCol="0">
            <a:spAutoFit/>
          </a:bodyPr>
          <a:lstStyle/>
          <a:p>
            <a:pPr algn="ctr"/>
            <a:r>
              <a:rPr lang="en-US" sz="2200" dirty="0">
                <a:solidFill>
                  <a:srgbClr val="008000"/>
                </a:solidFill>
                <a:latin typeface="Calibri" panose="020F0502020204030204" pitchFamily="34" charset="0"/>
              </a:rPr>
              <a:t>DL</a:t>
            </a:r>
          </a:p>
        </p:txBody>
      </p:sp>
      <p:sp>
        <p:nvSpPr>
          <p:cNvPr id="145" name="TextBox 144"/>
          <p:cNvSpPr txBox="1"/>
          <p:nvPr/>
        </p:nvSpPr>
        <p:spPr>
          <a:xfrm>
            <a:off x="508962" y="5346965"/>
            <a:ext cx="530735" cy="430887"/>
          </a:xfrm>
          <a:prstGeom prst="rect">
            <a:avLst/>
          </a:prstGeom>
          <a:noFill/>
        </p:spPr>
        <p:txBody>
          <a:bodyPr wrap="square" rtlCol="0">
            <a:spAutoFit/>
          </a:bodyPr>
          <a:lstStyle/>
          <a:p>
            <a:pPr algn="ctr"/>
            <a:r>
              <a:rPr lang="en-US" sz="2200" dirty="0">
                <a:solidFill>
                  <a:srgbClr val="008000"/>
                </a:solidFill>
                <a:latin typeface="Calibri" panose="020F0502020204030204" pitchFamily="34" charset="0"/>
              </a:rPr>
              <a:t>DL</a:t>
            </a:r>
          </a:p>
        </p:txBody>
      </p:sp>
      <p:sp>
        <p:nvSpPr>
          <p:cNvPr id="146" name="TextBox 145"/>
          <p:cNvSpPr txBox="1"/>
          <p:nvPr/>
        </p:nvSpPr>
        <p:spPr>
          <a:xfrm>
            <a:off x="1533682" y="4123437"/>
            <a:ext cx="530735" cy="430887"/>
          </a:xfrm>
          <a:prstGeom prst="rect">
            <a:avLst/>
          </a:prstGeom>
          <a:noFill/>
        </p:spPr>
        <p:txBody>
          <a:bodyPr wrap="square" rtlCol="0">
            <a:spAutoFit/>
          </a:bodyPr>
          <a:lstStyle/>
          <a:p>
            <a:pPr algn="ctr"/>
            <a:r>
              <a:rPr lang="en-US" sz="2200" dirty="0">
                <a:solidFill>
                  <a:srgbClr val="FF9900"/>
                </a:solidFill>
                <a:latin typeface="Calibri" panose="020F0502020204030204" pitchFamily="34" charset="0"/>
              </a:rPr>
              <a:t>UL</a:t>
            </a:r>
          </a:p>
        </p:txBody>
      </p:sp>
      <p:sp>
        <p:nvSpPr>
          <p:cNvPr id="147" name="TextBox 146"/>
          <p:cNvSpPr txBox="1"/>
          <p:nvPr/>
        </p:nvSpPr>
        <p:spPr>
          <a:xfrm>
            <a:off x="1275538" y="5348994"/>
            <a:ext cx="530735" cy="430887"/>
          </a:xfrm>
          <a:prstGeom prst="rect">
            <a:avLst/>
          </a:prstGeom>
          <a:noFill/>
        </p:spPr>
        <p:txBody>
          <a:bodyPr wrap="square" rtlCol="0">
            <a:spAutoFit/>
          </a:bodyPr>
          <a:lstStyle/>
          <a:p>
            <a:pPr algn="ctr"/>
            <a:r>
              <a:rPr lang="en-US" sz="2200" dirty="0">
                <a:solidFill>
                  <a:srgbClr val="FF9900"/>
                </a:solidFill>
                <a:latin typeface="Calibri" panose="020F0502020204030204" pitchFamily="34" charset="0"/>
              </a:rPr>
              <a:t>UL</a:t>
            </a:r>
          </a:p>
        </p:txBody>
      </p:sp>
      <p:sp>
        <p:nvSpPr>
          <p:cNvPr id="3" name="Rectangle 2"/>
          <p:cNvSpPr/>
          <p:nvPr/>
        </p:nvSpPr>
        <p:spPr>
          <a:xfrm>
            <a:off x="523007" y="1197143"/>
            <a:ext cx="5866221" cy="430887"/>
          </a:xfrm>
          <a:prstGeom prst="rect">
            <a:avLst/>
          </a:prstGeom>
        </p:spPr>
        <p:txBody>
          <a:bodyPr wrap="none">
            <a:spAutoFit/>
          </a:bodyPr>
          <a:lstStyle/>
          <a:p>
            <a:r>
              <a:rPr lang="ru-RU" sz="2200" dirty="0">
                <a:latin typeface="Calibri" panose="020F0502020204030204" pitchFamily="34" charset="0"/>
              </a:rPr>
              <a:t>Примеры распределения ресурсов вниз/вверх:</a:t>
            </a:r>
            <a:endParaRPr lang="en-GB" sz="2200" dirty="0"/>
          </a:p>
        </p:txBody>
      </p:sp>
      <p:sp>
        <p:nvSpPr>
          <p:cNvPr id="149" name="Rectangle 148"/>
          <p:cNvSpPr/>
          <p:nvPr/>
        </p:nvSpPr>
        <p:spPr>
          <a:xfrm>
            <a:off x="8865082" y="2516977"/>
            <a:ext cx="1983300" cy="369332"/>
          </a:xfrm>
          <a:prstGeom prst="rect">
            <a:avLst/>
          </a:prstGeom>
        </p:spPr>
        <p:txBody>
          <a:bodyPr wrap="none">
            <a:spAutoFit/>
          </a:bodyPr>
          <a:lstStyle/>
          <a:p>
            <a:r>
              <a:rPr lang="ru-RU" dirty="0">
                <a:latin typeface="Calibri" panose="020F0502020204030204" pitchFamily="34" charset="0"/>
              </a:rPr>
              <a:t>Доступ в интернет</a:t>
            </a:r>
            <a:endParaRPr lang="en-GB" dirty="0"/>
          </a:p>
        </p:txBody>
      </p:sp>
      <p:sp>
        <p:nvSpPr>
          <p:cNvPr id="150" name="Rectangle 149"/>
          <p:cNvSpPr/>
          <p:nvPr/>
        </p:nvSpPr>
        <p:spPr>
          <a:xfrm>
            <a:off x="8865082" y="3782975"/>
            <a:ext cx="2470356" cy="369332"/>
          </a:xfrm>
          <a:prstGeom prst="rect">
            <a:avLst/>
          </a:prstGeom>
        </p:spPr>
        <p:txBody>
          <a:bodyPr wrap="none">
            <a:spAutoFit/>
          </a:bodyPr>
          <a:lstStyle/>
          <a:p>
            <a:r>
              <a:rPr lang="ru-RU" dirty="0">
                <a:latin typeface="Calibri" panose="020F0502020204030204" pitchFamily="34" charset="0"/>
              </a:rPr>
              <a:t>Симмертичные каналы</a:t>
            </a:r>
            <a:endParaRPr lang="en-GB" dirty="0"/>
          </a:p>
        </p:txBody>
      </p:sp>
      <p:sp>
        <p:nvSpPr>
          <p:cNvPr id="151" name="Rectangle 150"/>
          <p:cNvSpPr/>
          <p:nvPr/>
        </p:nvSpPr>
        <p:spPr>
          <a:xfrm>
            <a:off x="991128"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2" name="Rectangle 151"/>
          <p:cNvSpPr/>
          <p:nvPr/>
        </p:nvSpPr>
        <p:spPr>
          <a:xfrm>
            <a:off x="1082805"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3" name="Rectangle 152"/>
          <p:cNvSpPr/>
          <p:nvPr/>
        </p:nvSpPr>
        <p:spPr>
          <a:xfrm>
            <a:off x="904720" y="5023218"/>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4" name="Rectangle 153"/>
          <p:cNvSpPr/>
          <p:nvPr/>
        </p:nvSpPr>
        <p:spPr>
          <a:xfrm>
            <a:off x="2231616" y="5017699"/>
            <a:ext cx="221187"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5" name="Rectangle 154"/>
          <p:cNvSpPr/>
          <p:nvPr/>
        </p:nvSpPr>
        <p:spPr>
          <a:xfrm>
            <a:off x="3460346"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6" name="Rectangle 155"/>
          <p:cNvSpPr/>
          <p:nvPr/>
        </p:nvSpPr>
        <p:spPr>
          <a:xfrm>
            <a:off x="3552023"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7" name="Rectangle 156"/>
          <p:cNvSpPr/>
          <p:nvPr/>
        </p:nvSpPr>
        <p:spPr>
          <a:xfrm>
            <a:off x="3643700"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8" name="Rectangle 157"/>
          <p:cNvSpPr/>
          <p:nvPr/>
        </p:nvSpPr>
        <p:spPr>
          <a:xfrm>
            <a:off x="3735377"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59" name="Rectangle 158"/>
          <p:cNvSpPr/>
          <p:nvPr/>
        </p:nvSpPr>
        <p:spPr>
          <a:xfrm>
            <a:off x="3098907"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0" name="Rectangle 159"/>
          <p:cNvSpPr/>
          <p:nvPr/>
        </p:nvSpPr>
        <p:spPr>
          <a:xfrm>
            <a:off x="3190584"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1" name="Rectangle 160"/>
          <p:cNvSpPr/>
          <p:nvPr/>
        </p:nvSpPr>
        <p:spPr>
          <a:xfrm>
            <a:off x="3282261"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2" name="Rectangle 161"/>
          <p:cNvSpPr/>
          <p:nvPr/>
        </p:nvSpPr>
        <p:spPr>
          <a:xfrm>
            <a:off x="3373938"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3" name="Rectangle 162"/>
          <p:cNvSpPr/>
          <p:nvPr/>
        </p:nvSpPr>
        <p:spPr>
          <a:xfrm>
            <a:off x="3007230"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4" name="Rectangle 163"/>
          <p:cNvSpPr/>
          <p:nvPr/>
        </p:nvSpPr>
        <p:spPr>
          <a:xfrm>
            <a:off x="2915553"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5" name="Rectangle 164"/>
          <p:cNvSpPr/>
          <p:nvPr/>
        </p:nvSpPr>
        <p:spPr>
          <a:xfrm>
            <a:off x="2835114"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6" name="Rectangle 165"/>
          <p:cNvSpPr/>
          <p:nvPr/>
        </p:nvSpPr>
        <p:spPr>
          <a:xfrm>
            <a:off x="2756854"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7" name="Rectangle 166"/>
          <p:cNvSpPr/>
          <p:nvPr/>
        </p:nvSpPr>
        <p:spPr>
          <a:xfrm>
            <a:off x="2576254"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8" name="Rectangle 167"/>
          <p:cNvSpPr/>
          <p:nvPr/>
        </p:nvSpPr>
        <p:spPr>
          <a:xfrm>
            <a:off x="2667931"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69" name="Rectangle 168"/>
          <p:cNvSpPr/>
          <p:nvPr/>
        </p:nvSpPr>
        <p:spPr>
          <a:xfrm>
            <a:off x="2489846" y="501769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0" name="Rectangle 169"/>
          <p:cNvSpPr/>
          <p:nvPr/>
        </p:nvSpPr>
        <p:spPr>
          <a:xfrm>
            <a:off x="3802924" y="5022409"/>
            <a:ext cx="221187"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1" name="Rectangle 170"/>
          <p:cNvSpPr/>
          <p:nvPr/>
        </p:nvSpPr>
        <p:spPr>
          <a:xfrm>
            <a:off x="5031654"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2" name="Rectangle 171"/>
          <p:cNvSpPr/>
          <p:nvPr/>
        </p:nvSpPr>
        <p:spPr>
          <a:xfrm>
            <a:off x="5123331"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3" name="Rectangle 172"/>
          <p:cNvSpPr/>
          <p:nvPr/>
        </p:nvSpPr>
        <p:spPr>
          <a:xfrm>
            <a:off x="5215008"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4" name="Rectangle 173"/>
          <p:cNvSpPr/>
          <p:nvPr/>
        </p:nvSpPr>
        <p:spPr>
          <a:xfrm>
            <a:off x="5306685"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5" name="Rectangle 174"/>
          <p:cNvSpPr/>
          <p:nvPr/>
        </p:nvSpPr>
        <p:spPr>
          <a:xfrm>
            <a:off x="4670215"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6" name="Rectangle 175"/>
          <p:cNvSpPr/>
          <p:nvPr/>
        </p:nvSpPr>
        <p:spPr>
          <a:xfrm>
            <a:off x="4761892"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7" name="Rectangle 176"/>
          <p:cNvSpPr/>
          <p:nvPr/>
        </p:nvSpPr>
        <p:spPr>
          <a:xfrm>
            <a:off x="4853569"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8" name="Rectangle 177"/>
          <p:cNvSpPr/>
          <p:nvPr/>
        </p:nvSpPr>
        <p:spPr>
          <a:xfrm>
            <a:off x="4945246" y="502160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79" name="Rectangle 178"/>
          <p:cNvSpPr/>
          <p:nvPr/>
        </p:nvSpPr>
        <p:spPr>
          <a:xfrm>
            <a:off x="4578538"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0" name="Rectangle 179"/>
          <p:cNvSpPr/>
          <p:nvPr/>
        </p:nvSpPr>
        <p:spPr>
          <a:xfrm>
            <a:off x="4486861"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1" name="Rectangle 180"/>
          <p:cNvSpPr/>
          <p:nvPr/>
        </p:nvSpPr>
        <p:spPr>
          <a:xfrm>
            <a:off x="4406422"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2" name="Rectangle 181"/>
          <p:cNvSpPr/>
          <p:nvPr/>
        </p:nvSpPr>
        <p:spPr>
          <a:xfrm>
            <a:off x="4328162"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3" name="Rectangle 182"/>
          <p:cNvSpPr/>
          <p:nvPr/>
        </p:nvSpPr>
        <p:spPr>
          <a:xfrm>
            <a:off x="4147562"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4" name="Rectangle 183"/>
          <p:cNvSpPr/>
          <p:nvPr/>
        </p:nvSpPr>
        <p:spPr>
          <a:xfrm>
            <a:off x="4239239"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5" name="Rectangle 184"/>
          <p:cNvSpPr/>
          <p:nvPr/>
        </p:nvSpPr>
        <p:spPr>
          <a:xfrm>
            <a:off x="4061154" y="502240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6" name="Rectangle 185"/>
          <p:cNvSpPr/>
          <p:nvPr/>
        </p:nvSpPr>
        <p:spPr>
          <a:xfrm>
            <a:off x="5388050" y="5016890"/>
            <a:ext cx="221187"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7" name="Rectangle 186"/>
          <p:cNvSpPr/>
          <p:nvPr/>
        </p:nvSpPr>
        <p:spPr>
          <a:xfrm>
            <a:off x="6616780"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8" name="Rectangle 187"/>
          <p:cNvSpPr/>
          <p:nvPr/>
        </p:nvSpPr>
        <p:spPr>
          <a:xfrm>
            <a:off x="6708457"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89" name="Rectangle 188"/>
          <p:cNvSpPr/>
          <p:nvPr/>
        </p:nvSpPr>
        <p:spPr>
          <a:xfrm>
            <a:off x="6800134"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0" name="Rectangle 189"/>
          <p:cNvSpPr/>
          <p:nvPr/>
        </p:nvSpPr>
        <p:spPr>
          <a:xfrm>
            <a:off x="6891811"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1" name="Rectangle 190"/>
          <p:cNvSpPr/>
          <p:nvPr/>
        </p:nvSpPr>
        <p:spPr>
          <a:xfrm>
            <a:off x="6255341"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2" name="Rectangle 191"/>
          <p:cNvSpPr/>
          <p:nvPr/>
        </p:nvSpPr>
        <p:spPr>
          <a:xfrm>
            <a:off x="6347018"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3" name="Rectangle 192"/>
          <p:cNvSpPr/>
          <p:nvPr/>
        </p:nvSpPr>
        <p:spPr>
          <a:xfrm>
            <a:off x="6438695"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4" name="Rectangle 193"/>
          <p:cNvSpPr/>
          <p:nvPr/>
        </p:nvSpPr>
        <p:spPr>
          <a:xfrm>
            <a:off x="6530372" y="5016081"/>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5" name="Rectangle 194"/>
          <p:cNvSpPr/>
          <p:nvPr/>
        </p:nvSpPr>
        <p:spPr>
          <a:xfrm>
            <a:off x="6163664"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6" name="Rectangle 195"/>
          <p:cNvSpPr/>
          <p:nvPr/>
        </p:nvSpPr>
        <p:spPr>
          <a:xfrm>
            <a:off x="6071987"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7" name="Rectangle 196"/>
          <p:cNvSpPr/>
          <p:nvPr/>
        </p:nvSpPr>
        <p:spPr>
          <a:xfrm>
            <a:off x="5991548"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8" name="Rectangle 197"/>
          <p:cNvSpPr/>
          <p:nvPr/>
        </p:nvSpPr>
        <p:spPr>
          <a:xfrm>
            <a:off x="5913288"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199" name="Rectangle 198"/>
          <p:cNvSpPr/>
          <p:nvPr/>
        </p:nvSpPr>
        <p:spPr>
          <a:xfrm>
            <a:off x="5732688"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0" name="Rectangle 199"/>
          <p:cNvSpPr/>
          <p:nvPr/>
        </p:nvSpPr>
        <p:spPr>
          <a:xfrm>
            <a:off x="5824365"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1" name="Rectangle 200"/>
          <p:cNvSpPr/>
          <p:nvPr/>
        </p:nvSpPr>
        <p:spPr>
          <a:xfrm>
            <a:off x="5646280" y="501689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2" name="Rectangle 201"/>
          <p:cNvSpPr/>
          <p:nvPr/>
        </p:nvSpPr>
        <p:spPr>
          <a:xfrm>
            <a:off x="6973201" y="5015669"/>
            <a:ext cx="221187" cy="33157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3" name="Rectangle 202"/>
          <p:cNvSpPr/>
          <p:nvPr/>
        </p:nvSpPr>
        <p:spPr>
          <a:xfrm>
            <a:off x="8201931"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4" name="Rectangle 203"/>
          <p:cNvSpPr/>
          <p:nvPr/>
        </p:nvSpPr>
        <p:spPr>
          <a:xfrm>
            <a:off x="8293608"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5" name="Rectangle 204"/>
          <p:cNvSpPr/>
          <p:nvPr/>
        </p:nvSpPr>
        <p:spPr>
          <a:xfrm>
            <a:off x="8385285"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6" name="Rectangle 205"/>
          <p:cNvSpPr/>
          <p:nvPr/>
        </p:nvSpPr>
        <p:spPr>
          <a:xfrm>
            <a:off x="8476962"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7" name="Rectangle 206"/>
          <p:cNvSpPr/>
          <p:nvPr/>
        </p:nvSpPr>
        <p:spPr>
          <a:xfrm>
            <a:off x="7840492"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8" name="Rectangle 207"/>
          <p:cNvSpPr/>
          <p:nvPr/>
        </p:nvSpPr>
        <p:spPr>
          <a:xfrm>
            <a:off x="7932169"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09" name="Rectangle 208"/>
          <p:cNvSpPr/>
          <p:nvPr/>
        </p:nvSpPr>
        <p:spPr>
          <a:xfrm>
            <a:off x="8023846"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0" name="Rectangle 209"/>
          <p:cNvSpPr/>
          <p:nvPr/>
        </p:nvSpPr>
        <p:spPr>
          <a:xfrm>
            <a:off x="8115523" y="5014860"/>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1" name="Rectangle 210"/>
          <p:cNvSpPr/>
          <p:nvPr/>
        </p:nvSpPr>
        <p:spPr>
          <a:xfrm>
            <a:off x="7748815"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2" name="Rectangle 211"/>
          <p:cNvSpPr/>
          <p:nvPr/>
        </p:nvSpPr>
        <p:spPr>
          <a:xfrm>
            <a:off x="7657138"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3" name="Rectangle 212"/>
          <p:cNvSpPr/>
          <p:nvPr/>
        </p:nvSpPr>
        <p:spPr>
          <a:xfrm>
            <a:off x="7576699"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4" name="Rectangle 213"/>
          <p:cNvSpPr/>
          <p:nvPr/>
        </p:nvSpPr>
        <p:spPr>
          <a:xfrm>
            <a:off x="7498439"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5" name="Rectangle 214"/>
          <p:cNvSpPr/>
          <p:nvPr/>
        </p:nvSpPr>
        <p:spPr>
          <a:xfrm>
            <a:off x="7317839"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6" name="Rectangle 215"/>
          <p:cNvSpPr/>
          <p:nvPr/>
        </p:nvSpPr>
        <p:spPr>
          <a:xfrm>
            <a:off x="7409516"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7" name="Rectangle 216"/>
          <p:cNvSpPr/>
          <p:nvPr/>
        </p:nvSpPr>
        <p:spPr>
          <a:xfrm>
            <a:off x="7231431" y="5015669"/>
            <a:ext cx="45719" cy="331570"/>
          </a:xfrm>
          <a:prstGeom prst="rect">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latin typeface="Calibri" panose="020F0502020204030204" pitchFamily="34" charset="0"/>
            </a:endParaRPr>
          </a:p>
        </p:txBody>
      </p:sp>
      <p:sp>
        <p:nvSpPr>
          <p:cNvPr id="218" name="Rectangle 217"/>
          <p:cNvSpPr/>
          <p:nvPr/>
        </p:nvSpPr>
        <p:spPr>
          <a:xfrm>
            <a:off x="8880850" y="4946747"/>
            <a:ext cx="2034018" cy="369332"/>
          </a:xfrm>
          <a:prstGeom prst="rect">
            <a:avLst/>
          </a:prstGeom>
        </p:spPr>
        <p:txBody>
          <a:bodyPr wrap="none">
            <a:spAutoFit/>
          </a:bodyPr>
          <a:lstStyle/>
          <a:p>
            <a:r>
              <a:rPr lang="ru-RU" dirty="0">
                <a:latin typeface="Calibri" panose="020F0502020204030204" pitchFamily="34" charset="0"/>
              </a:rPr>
              <a:t>Видеонаблюдение</a:t>
            </a:r>
            <a:endParaRPr lang="en-GB" dirty="0"/>
          </a:p>
        </p:txBody>
      </p:sp>
    </p:spTree>
    <p:extLst>
      <p:ext uri="{BB962C8B-B14F-4D97-AF65-F5344CB8AC3E}">
        <p14:creationId xmlns:p14="http://schemas.microsoft.com/office/powerpoint/2010/main" val="85476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Cambium</a:t>
            </a:r>
            <a:r>
              <a:rPr lang="en-US" b="1" dirty="0"/>
              <a:t> </a:t>
            </a:r>
            <a:r>
              <a:rPr lang="ru-RU" b="1" dirty="0"/>
              <a:t>экономит частотный ресурс</a:t>
            </a:r>
            <a:endParaRPr lang="en-GB" b="1" dirty="0"/>
          </a:p>
        </p:txBody>
      </p:sp>
      <p:pic>
        <p:nvPicPr>
          <p:cNvPr id="9217" name="Picture 51"/>
          <p:cNvPicPr>
            <a:picLocks noChangeAspect="1" noChangeArrowheads="1"/>
          </p:cNvPicPr>
          <p:nvPr/>
        </p:nvPicPr>
        <p:blipFill>
          <a:blip r:embed="rId2">
            <a:extLst>
              <a:ext uri="{28A0092B-C50C-407E-A947-70E740481C1C}">
                <a14:useLocalDpi xmlns:a14="http://schemas.microsoft.com/office/drawing/2010/main" val="0"/>
              </a:ext>
            </a:extLst>
          </a:blip>
          <a:srcRect l="27367" t="12154" r="27599" b="10475"/>
          <a:stretch>
            <a:fillRect/>
          </a:stretch>
        </p:blipFill>
        <p:spPr bwMode="auto">
          <a:xfrm>
            <a:off x="4837826" y="1124088"/>
            <a:ext cx="24765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5353310" y="1651143"/>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ru-RU"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А</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2"/>
          <p:cNvSpPr txBox="1">
            <a:spLocks noChangeArrowheads="1"/>
          </p:cNvSpPr>
          <p:nvPr/>
        </p:nvSpPr>
        <p:spPr bwMode="auto">
          <a:xfrm>
            <a:off x="6458664" y="1651143"/>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5880814" y="2670086"/>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Straight Connector 9"/>
          <p:cNvCxnSpPr/>
          <p:nvPr/>
        </p:nvCxnSpPr>
        <p:spPr>
          <a:xfrm>
            <a:off x="2013669" y="6162966"/>
            <a:ext cx="3534868"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p:nvSpPr>
        <p:spPr>
          <a:xfrm>
            <a:off x="2055622" y="5538852"/>
            <a:ext cx="1103086" cy="595086"/>
          </a:xfrm>
          <a:prstGeom prst="round2SameRect">
            <a:avLst/>
          </a:prstGeom>
          <a:solidFill>
            <a:srgbClr val="93D4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Round Same Side Corner Rectangle 12"/>
          <p:cNvSpPr/>
          <p:nvPr/>
        </p:nvSpPr>
        <p:spPr>
          <a:xfrm>
            <a:off x="3188987" y="5539083"/>
            <a:ext cx="1103086" cy="595086"/>
          </a:xfrm>
          <a:prstGeom prst="round2Same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4" name="Round Same Side Corner Rectangle 13"/>
          <p:cNvSpPr/>
          <p:nvPr/>
        </p:nvSpPr>
        <p:spPr>
          <a:xfrm>
            <a:off x="4313569" y="5553828"/>
            <a:ext cx="1103086" cy="595086"/>
          </a:xfrm>
          <a:prstGeom prst="round2SameRect">
            <a:avLst/>
          </a:prstGeom>
          <a:solidFill>
            <a:srgbClr val="FF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cxnSp>
        <p:nvCxnSpPr>
          <p:cNvPr id="16" name="Straight Connector 15"/>
          <p:cNvCxnSpPr/>
          <p:nvPr/>
        </p:nvCxnSpPr>
        <p:spPr>
          <a:xfrm>
            <a:off x="2044927" y="4673939"/>
            <a:ext cx="8186057"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ound Same Side Corner Rectangle 16"/>
          <p:cNvSpPr/>
          <p:nvPr/>
        </p:nvSpPr>
        <p:spPr>
          <a:xfrm>
            <a:off x="2086880" y="4049825"/>
            <a:ext cx="1103086" cy="595086"/>
          </a:xfrm>
          <a:prstGeom prst="round2SameRect">
            <a:avLst/>
          </a:prstGeom>
          <a:solidFill>
            <a:srgbClr val="93D4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8" name="Round Same Side Corner Rectangle 17"/>
          <p:cNvSpPr/>
          <p:nvPr/>
        </p:nvSpPr>
        <p:spPr>
          <a:xfrm>
            <a:off x="5548537" y="4050056"/>
            <a:ext cx="1103086" cy="595086"/>
          </a:xfrm>
          <a:prstGeom prst="round2Same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9" name="Round Same Side Corner Rectangle 18"/>
          <p:cNvSpPr/>
          <p:nvPr/>
        </p:nvSpPr>
        <p:spPr>
          <a:xfrm>
            <a:off x="9111789" y="4064801"/>
            <a:ext cx="1103086" cy="595086"/>
          </a:xfrm>
          <a:prstGeom prst="round2SameRect">
            <a:avLst/>
          </a:prstGeom>
          <a:solidFill>
            <a:srgbClr val="FF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2" name="Rectangle 21"/>
          <p:cNvSpPr/>
          <p:nvPr/>
        </p:nvSpPr>
        <p:spPr>
          <a:xfrm>
            <a:off x="2168616" y="5661681"/>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6" name="Rectangle 25"/>
          <p:cNvSpPr/>
          <p:nvPr/>
        </p:nvSpPr>
        <p:spPr>
          <a:xfrm>
            <a:off x="3277605" y="5666243"/>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7" name="Rectangle 26"/>
          <p:cNvSpPr/>
          <p:nvPr/>
        </p:nvSpPr>
        <p:spPr>
          <a:xfrm>
            <a:off x="4392325" y="5670805"/>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8" name="Rectangle 27"/>
          <p:cNvSpPr/>
          <p:nvPr/>
        </p:nvSpPr>
        <p:spPr>
          <a:xfrm>
            <a:off x="2242894" y="4181777"/>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9" name="Rectangle 28"/>
          <p:cNvSpPr/>
          <p:nvPr/>
        </p:nvSpPr>
        <p:spPr>
          <a:xfrm>
            <a:off x="5709204" y="4186339"/>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30" name="Rectangle 29"/>
          <p:cNvSpPr/>
          <p:nvPr/>
        </p:nvSpPr>
        <p:spPr>
          <a:xfrm>
            <a:off x="9248081" y="4190901"/>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31" name="Rectangle 30"/>
          <p:cNvSpPr/>
          <p:nvPr/>
        </p:nvSpPr>
        <p:spPr>
          <a:xfrm>
            <a:off x="7443157" y="4173063"/>
            <a:ext cx="877100" cy="369332"/>
          </a:xfrm>
          <a:prstGeom prst="rect">
            <a:avLst/>
          </a:prstGeom>
        </p:spPr>
        <p:txBody>
          <a:bodyPr wrap="none">
            <a:spAutoFit/>
          </a:bodyPr>
          <a:lstStyle/>
          <a:p>
            <a:r>
              <a:rPr lang="ru-RU" dirty="0">
                <a:latin typeface="Calibri" panose="020F0502020204030204" pitchFamily="34" charset="0"/>
              </a:rPr>
              <a:t>4</a:t>
            </a:r>
            <a:r>
              <a:rPr lang="en-US" dirty="0">
                <a:latin typeface="Calibri" panose="020F0502020204030204" pitchFamily="34" charset="0"/>
              </a:rPr>
              <a:t>0 </a:t>
            </a:r>
            <a:r>
              <a:rPr lang="ru-RU" dirty="0">
                <a:latin typeface="Calibri" panose="020F0502020204030204" pitchFamily="34" charset="0"/>
              </a:rPr>
              <a:t>МГц</a:t>
            </a:r>
            <a:endParaRPr lang="en-GB" dirty="0">
              <a:latin typeface="Calibri" panose="020F0502020204030204" pitchFamily="34" charset="0"/>
            </a:endParaRPr>
          </a:p>
        </p:txBody>
      </p:sp>
      <p:sp>
        <p:nvSpPr>
          <p:cNvPr id="32" name="Rectangle 31"/>
          <p:cNvSpPr/>
          <p:nvPr/>
        </p:nvSpPr>
        <p:spPr>
          <a:xfrm>
            <a:off x="3805510" y="4190901"/>
            <a:ext cx="877100" cy="369332"/>
          </a:xfrm>
          <a:prstGeom prst="rect">
            <a:avLst/>
          </a:prstGeom>
        </p:spPr>
        <p:txBody>
          <a:bodyPr wrap="none">
            <a:spAutoFit/>
          </a:bodyPr>
          <a:lstStyle/>
          <a:p>
            <a:r>
              <a:rPr lang="ru-RU" dirty="0">
                <a:latin typeface="Calibri" panose="020F0502020204030204" pitchFamily="34" charset="0"/>
              </a:rPr>
              <a:t>4</a:t>
            </a:r>
            <a:r>
              <a:rPr lang="en-US" dirty="0">
                <a:latin typeface="Calibri" panose="020F0502020204030204" pitchFamily="34" charset="0"/>
              </a:rPr>
              <a:t>0 </a:t>
            </a:r>
            <a:r>
              <a:rPr lang="ru-RU" dirty="0">
                <a:latin typeface="Calibri" panose="020F0502020204030204" pitchFamily="34" charset="0"/>
              </a:rPr>
              <a:t>МГц</a:t>
            </a:r>
            <a:endParaRPr lang="en-GB" dirty="0">
              <a:latin typeface="Calibri" panose="020F0502020204030204" pitchFamily="34" charset="0"/>
            </a:endParaRPr>
          </a:p>
        </p:txBody>
      </p:sp>
      <p:sp>
        <p:nvSpPr>
          <p:cNvPr id="36" name="Rectangle 35"/>
          <p:cNvSpPr/>
          <p:nvPr/>
        </p:nvSpPr>
        <p:spPr>
          <a:xfrm>
            <a:off x="1987091" y="5082873"/>
            <a:ext cx="1538306" cy="369332"/>
          </a:xfrm>
          <a:prstGeom prst="rect">
            <a:avLst/>
          </a:prstGeom>
        </p:spPr>
        <p:txBody>
          <a:bodyPr wrap="none">
            <a:spAutoFit/>
          </a:bodyPr>
          <a:lstStyle/>
          <a:p>
            <a:r>
              <a:rPr lang="ru-RU" dirty="0">
                <a:latin typeface="Calibri" panose="020F0502020204030204" pitchFamily="34" charset="0"/>
              </a:rPr>
              <a:t>Сети </a:t>
            </a:r>
            <a:r>
              <a:rPr lang="en-US" dirty="0">
                <a:latin typeface="Calibri" panose="020F0502020204030204" pitchFamily="34" charset="0"/>
              </a:rPr>
              <a:t>PMP450</a:t>
            </a:r>
            <a:r>
              <a:rPr lang="ru-RU" dirty="0">
                <a:latin typeface="Calibri" panose="020F0502020204030204" pitchFamily="34" charset="0"/>
              </a:rPr>
              <a:t>:</a:t>
            </a:r>
            <a:endParaRPr lang="en-GB" dirty="0">
              <a:latin typeface="Calibri" panose="020F0502020204030204" pitchFamily="34" charset="0"/>
            </a:endParaRPr>
          </a:p>
        </p:txBody>
      </p:sp>
      <p:sp>
        <p:nvSpPr>
          <p:cNvPr id="37" name="Rectangle 36"/>
          <p:cNvSpPr/>
          <p:nvPr/>
        </p:nvSpPr>
        <p:spPr>
          <a:xfrm>
            <a:off x="1987092" y="3652544"/>
            <a:ext cx="1994136" cy="369332"/>
          </a:xfrm>
          <a:prstGeom prst="rect">
            <a:avLst/>
          </a:prstGeom>
        </p:spPr>
        <p:txBody>
          <a:bodyPr wrap="none">
            <a:spAutoFit/>
          </a:bodyPr>
          <a:lstStyle/>
          <a:p>
            <a:r>
              <a:rPr lang="ru-RU" dirty="0">
                <a:latin typeface="Calibri" panose="020F0502020204030204" pitchFamily="34" charset="0"/>
              </a:rPr>
              <a:t>Сети конкурентов:</a:t>
            </a:r>
            <a:endParaRPr lang="en-GB" dirty="0">
              <a:latin typeface="Calibri" panose="020F0502020204030204" pitchFamily="34" charset="0"/>
            </a:endParaRPr>
          </a:p>
        </p:txBody>
      </p:sp>
    </p:spTree>
    <p:extLst>
      <p:ext uri="{BB962C8B-B14F-4D97-AF65-F5344CB8AC3E}">
        <p14:creationId xmlns:p14="http://schemas.microsoft.com/office/powerpoint/2010/main" val="361237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17"/>
                                        </p:tgtEl>
                                        <p:attrNameLst>
                                          <p:attrName>style.visibility</p:attrName>
                                        </p:attrNameLst>
                                      </p:cBhvr>
                                      <p:to>
                                        <p:strVal val="visible"/>
                                      </p:to>
                                    </p:set>
                                    <p:animEffect transition="in" filter="circle(in)">
                                      <p:cBhvr>
                                        <p:cTn id="7" dur="2000"/>
                                        <p:tgtEl>
                                          <p:spTgt spid="92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ppt_x"/>
                                          </p:val>
                                        </p:tav>
                                        <p:tav tm="100000">
                                          <p:val>
                                            <p:strVal val="#ppt_x"/>
                                          </p:val>
                                        </p:tav>
                                      </p:tavLst>
                                    </p:anim>
                                    <p:anim calcmode="lin" valueType="num">
                                      <p:cBhvr additive="base">
                                        <p:cTn id="54" dur="500" fill="hold"/>
                                        <p:tgtEl>
                                          <p:spTgt spid="3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ppt_x"/>
                                          </p:val>
                                        </p:tav>
                                        <p:tav tm="100000">
                                          <p:val>
                                            <p:strVal val="#ppt_x"/>
                                          </p:val>
                                        </p:tav>
                                      </p:tavLst>
                                    </p:anim>
                                    <p:anim calcmode="lin" valueType="num">
                                      <p:cBhvr additive="base">
                                        <p:cTn id="88" dur="500" fill="hold"/>
                                        <p:tgtEl>
                                          <p:spTgt spid="2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3" grpId="0" animBg="1"/>
      <p:bldP spid="14" grpId="0" animBg="1"/>
      <p:bldP spid="17" grpId="0" animBg="1"/>
      <p:bldP spid="18" grpId="0" animBg="1"/>
      <p:bldP spid="19" grpId="0" animBg="1"/>
      <p:bldP spid="22" grpId="0"/>
      <p:bldP spid="26" grpId="0"/>
      <p:bldP spid="27" grpId="0"/>
      <p:bldP spid="28" grpId="0"/>
      <p:bldP spid="29" grpId="0"/>
      <p:bldP spid="30" grpId="0"/>
      <p:bldP spid="31" grpId="0"/>
      <p:bldP spid="32" grpId="0"/>
      <p:bldP spid="36" grpId="0"/>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 Same Side Corner Rectangle 38"/>
          <p:cNvSpPr/>
          <p:nvPr/>
        </p:nvSpPr>
        <p:spPr>
          <a:xfrm>
            <a:off x="3177779" y="5580158"/>
            <a:ext cx="1103086" cy="595086"/>
          </a:xfrm>
          <a:prstGeom prst="round2Same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 name="Title 1"/>
          <p:cNvSpPr>
            <a:spLocks noGrp="1"/>
          </p:cNvSpPr>
          <p:nvPr>
            <p:ph type="title"/>
          </p:nvPr>
        </p:nvSpPr>
        <p:spPr/>
        <p:txBody>
          <a:bodyPr/>
          <a:lstStyle/>
          <a:p>
            <a:r>
              <a:rPr lang="ru-RU" b="1" dirty="0"/>
              <a:t>…вплоть до повторения частот на БС</a:t>
            </a:r>
            <a:endParaRPr lang="en-GB" b="1" dirty="0"/>
          </a:p>
        </p:txBody>
      </p:sp>
      <p:cxnSp>
        <p:nvCxnSpPr>
          <p:cNvPr id="10" name="Straight Connector 9"/>
          <p:cNvCxnSpPr/>
          <p:nvPr/>
        </p:nvCxnSpPr>
        <p:spPr>
          <a:xfrm>
            <a:off x="2013728" y="6278774"/>
            <a:ext cx="2371684" cy="820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p:nvSpPr>
        <p:spPr>
          <a:xfrm>
            <a:off x="2061235" y="5567480"/>
            <a:ext cx="1103086" cy="595086"/>
          </a:xfrm>
          <a:prstGeom prst="round2SameRect">
            <a:avLst/>
          </a:prstGeom>
          <a:solidFill>
            <a:srgbClr val="93D4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Round Same Side Corner Rectangle 12"/>
          <p:cNvSpPr/>
          <p:nvPr/>
        </p:nvSpPr>
        <p:spPr>
          <a:xfrm>
            <a:off x="2054093" y="5668943"/>
            <a:ext cx="1103086" cy="595086"/>
          </a:xfrm>
          <a:prstGeom prst="round2Same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4" name="Round Same Side Corner Rectangle 13"/>
          <p:cNvSpPr/>
          <p:nvPr/>
        </p:nvSpPr>
        <p:spPr>
          <a:xfrm>
            <a:off x="3178673" y="5683688"/>
            <a:ext cx="1103086" cy="595086"/>
          </a:xfrm>
          <a:prstGeom prst="round2SameRect">
            <a:avLst/>
          </a:prstGeom>
          <a:solidFill>
            <a:srgbClr val="FF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cxnSp>
        <p:nvCxnSpPr>
          <p:cNvPr id="16" name="Straight Connector 15"/>
          <p:cNvCxnSpPr/>
          <p:nvPr/>
        </p:nvCxnSpPr>
        <p:spPr>
          <a:xfrm>
            <a:off x="2013917" y="4860964"/>
            <a:ext cx="8186057"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ound Same Side Corner Rectangle 16"/>
          <p:cNvSpPr/>
          <p:nvPr/>
        </p:nvSpPr>
        <p:spPr>
          <a:xfrm>
            <a:off x="2055870" y="4236850"/>
            <a:ext cx="1103086" cy="595086"/>
          </a:xfrm>
          <a:prstGeom prst="round2SameRect">
            <a:avLst/>
          </a:prstGeom>
          <a:solidFill>
            <a:srgbClr val="93D4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8" name="Round Same Side Corner Rectangle 17"/>
          <p:cNvSpPr/>
          <p:nvPr/>
        </p:nvSpPr>
        <p:spPr>
          <a:xfrm>
            <a:off x="4385412" y="4251595"/>
            <a:ext cx="1103086" cy="595086"/>
          </a:xfrm>
          <a:prstGeom prst="round2Same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9" name="Round Same Side Corner Rectangle 18"/>
          <p:cNvSpPr/>
          <p:nvPr/>
        </p:nvSpPr>
        <p:spPr>
          <a:xfrm>
            <a:off x="6773012" y="4251826"/>
            <a:ext cx="1103086" cy="595086"/>
          </a:xfrm>
          <a:prstGeom prst="round2SameRect">
            <a:avLst/>
          </a:prstGeom>
          <a:solidFill>
            <a:srgbClr val="FF5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6" name="Rectangle 25"/>
          <p:cNvSpPr/>
          <p:nvPr/>
        </p:nvSpPr>
        <p:spPr>
          <a:xfrm>
            <a:off x="2142711" y="5796103"/>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7" name="Rectangle 26"/>
          <p:cNvSpPr/>
          <p:nvPr/>
        </p:nvSpPr>
        <p:spPr>
          <a:xfrm>
            <a:off x="3257429" y="5800665"/>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8" name="Rectangle 27"/>
          <p:cNvSpPr/>
          <p:nvPr/>
        </p:nvSpPr>
        <p:spPr>
          <a:xfrm>
            <a:off x="2211884" y="4368802"/>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29" name="Rectangle 28"/>
          <p:cNvSpPr/>
          <p:nvPr/>
        </p:nvSpPr>
        <p:spPr>
          <a:xfrm>
            <a:off x="4516041" y="4386759"/>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30" name="Rectangle 29"/>
          <p:cNvSpPr/>
          <p:nvPr/>
        </p:nvSpPr>
        <p:spPr>
          <a:xfrm>
            <a:off x="9217071" y="4377926"/>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31" name="Rectangle 30"/>
          <p:cNvSpPr/>
          <p:nvPr/>
        </p:nvSpPr>
        <p:spPr>
          <a:xfrm>
            <a:off x="5691882" y="4362423"/>
            <a:ext cx="877100" cy="369332"/>
          </a:xfrm>
          <a:prstGeom prst="rect">
            <a:avLst/>
          </a:prstGeom>
        </p:spPr>
        <p:txBody>
          <a:bodyPr wrap="none">
            <a:spAutoFit/>
          </a:bodyPr>
          <a:lstStyle/>
          <a:p>
            <a:r>
              <a:rPr lang="ru-RU" dirty="0">
                <a:latin typeface="Calibri" panose="020F0502020204030204" pitchFamily="34" charset="0"/>
              </a:rPr>
              <a:t>4</a:t>
            </a:r>
            <a:r>
              <a:rPr lang="en-US" dirty="0">
                <a:latin typeface="Calibri" panose="020F0502020204030204" pitchFamily="34" charset="0"/>
              </a:rPr>
              <a:t>0 </a:t>
            </a:r>
            <a:r>
              <a:rPr lang="ru-RU" dirty="0">
                <a:latin typeface="Calibri" panose="020F0502020204030204" pitchFamily="34" charset="0"/>
              </a:rPr>
              <a:t>МГц</a:t>
            </a:r>
            <a:endParaRPr lang="en-GB" dirty="0">
              <a:latin typeface="Calibri" panose="020F0502020204030204" pitchFamily="34" charset="0"/>
            </a:endParaRPr>
          </a:p>
        </p:txBody>
      </p:sp>
      <p:sp>
        <p:nvSpPr>
          <p:cNvPr id="32" name="Rectangle 31"/>
          <p:cNvSpPr/>
          <p:nvPr/>
        </p:nvSpPr>
        <p:spPr>
          <a:xfrm>
            <a:off x="3353587" y="4377926"/>
            <a:ext cx="877100" cy="369332"/>
          </a:xfrm>
          <a:prstGeom prst="rect">
            <a:avLst/>
          </a:prstGeom>
        </p:spPr>
        <p:txBody>
          <a:bodyPr wrap="none">
            <a:spAutoFit/>
          </a:bodyPr>
          <a:lstStyle/>
          <a:p>
            <a:r>
              <a:rPr lang="ru-RU" dirty="0">
                <a:latin typeface="Calibri" panose="020F0502020204030204" pitchFamily="34" charset="0"/>
              </a:rPr>
              <a:t>4</a:t>
            </a:r>
            <a:r>
              <a:rPr lang="en-US" dirty="0">
                <a:latin typeface="Calibri" panose="020F0502020204030204" pitchFamily="34" charset="0"/>
              </a:rPr>
              <a:t>0 </a:t>
            </a:r>
            <a:r>
              <a:rPr lang="ru-RU" dirty="0">
                <a:latin typeface="Calibri" panose="020F0502020204030204" pitchFamily="34" charset="0"/>
              </a:rPr>
              <a:t>МГц</a:t>
            </a:r>
            <a:endParaRPr lang="en-GB" dirty="0">
              <a:latin typeface="Calibri" panose="020F0502020204030204" pitchFamily="34" charset="0"/>
            </a:endParaRPr>
          </a:p>
        </p:txBody>
      </p:sp>
      <p:sp>
        <p:nvSpPr>
          <p:cNvPr id="36" name="Rectangle 35"/>
          <p:cNvSpPr/>
          <p:nvPr/>
        </p:nvSpPr>
        <p:spPr>
          <a:xfrm>
            <a:off x="2021850" y="5169191"/>
            <a:ext cx="1538306" cy="369332"/>
          </a:xfrm>
          <a:prstGeom prst="rect">
            <a:avLst/>
          </a:prstGeom>
        </p:spPr>
        <p:txBody>
          <a:bodyPr wrap="none">
            <a:spAutoFit/>
          </a:bodyPr>
          <a:lstStyle/>
          <a:p>
            <a:r>
              <a:rPr lang="ru-RU" dirty="0">
                <a:latin typeface="Calibri" panose="020F0502020204030204" pitchFamily="34" charset="0"/>
              </a:rPr>
              <a:t>Сети </a:t>
            </a:r>
            <a:r>
              <a:rPr lang="en-US" dirty="0">
                <a:latin typeface="Calibri" panose="020F0502020204030204" pitchFamily="34" charset="0"/>
              </a:rPr>
              <a:t>PMP450</a:t>
            </a:r>
            <a:r>
              <a:rPr lang="ru-RU" dirty="0">
                <a:latin typeface="Calibri" panose="020F0502020204030204" pitchFamily="34" charset="0"/>
              </a:rPr>
              <a:t>:</a:t>
            </a:r>
            <a:endParaRPr lang="en-GB" dirty="0">
              <a:latin typeface="Calibri" panose="020F0502020204030204" pitchFamily="34" charset="0"/>
            </a:endParaRPr>
          </a:p>
        </p:txBody>
      </p:sp>
      <p:sp>
        <p:nvSpPr>
          <p:cNvPr id="37" name="Rectangle 36"/>
          <p:cNvSpPr/>
          <p:nvPr/>
        </p:nvSpPr>
        <p:spPr>
          <a:xfrm>
            <a:off x="1956082" y="3839569"/>
            <a:ext cx="1994136" cy="369332"/>
          </a:xfrm>
          <a:prstGeom prst="rect">
            <a:avLst/>
          </a:prstGeom>
        </p:spPr>
        <p:txBody>
          <a:bodyPr wrap="none">
            <a:spAutoFit/>
          </a:bodyPr>
          <a:lstStyle/>
          <a:p>
            <a:r>
              <a:rPr lang="ru-RU" dirty="0">
                <a:latin typeface="Calibri" panose="020F0502020204030204" pitchFamily="34" charset="0"/>
              </a:rPr>
              <a:t>Сети конкурентов:</a:t>
            </a:r>
            <a:endParaRPr lang="en-GB" dirty="0">
              <a:latin typeface="Calibri" panose="020F0502020204030204" pitchFamily="34" charset="0"/>
            </a:endParaRPr>
          </a:p>
        </p:txBody>
      </p:sp>
      <p:pic>
        <p:nvPicPr>
          <p:cNvPr id="35" name="Picture 34"/>
          <p:cNvPicPr/>
          <p:nvPr/>
        </p:nvPicPr>
        <p:blipFill rotWithShape="1">
          <a:blip r:embed="rId2" cstate="print">
            <a:extLst>
              <a:ext uri="{28A0092B-C50C-407E-A947-70E740481C1C}">
                <a14:useLocalDpi xmlns:a14="http://schemas.microsoft.com/office/drawing/2010/main"/>
              </a:ext>
            </a:extLst>
          </a:blip>
          <a:srcRect l="25275" t="4370" r="25517" b="3131"/>
          <a:stretch/>
        </p:blipFill>
        <p:spPr bwMode="auto">
          <a:xfrm>
            <a:off x="3292078" y="1234670"/>
            <a:ext cx="2447925" cy="2419350"/>
          </a:xfrm>
          <a:prstGeom prst="rect">
            <a:avLst/>
          </a:prstGeom>
          <a:noFill/>
          <a:ln>
            <a:noFill/>
          </a:ln>
          <a:extLst>
            <a:ext uri="{53640926-AAD7-44D8-BBD7-CCE9431645EC}">
              <a14:shadowObscured xmlns:a14="http://schemas.microsoft.com/office/drawing/2010/main"/>
            </a:ext>
          </a:extLst>
        </p:spPr>
      </p:pic>
      <p:sp>
        <p:nvSpPr>
          <p:cNvPr id="8" name="Text Box 2"/>
          <p:cNvSpPr txBox="1">
            <a:spLocks noChangeArrowheads="1"/>
          </p:cNvSpPr>
          <p:nvPr/>
        </p:nvSpPr>
        <p:spPr bwMode="auto">
          <a:xfrm>
            <a:off x="4780687" y="1692901"/>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2"/>
          <p:cNvSpPr txBox="1">
            <a:spLocks noChangeArrowheads="1"/>
          </p:cNvSpPr>
          <p:nvPr/>
        </p:nvSpPr>
        <p:spPr bwMode="auto">
          <a:xfrm>
            <a:off x="3919588" y="1676886"/>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ru-RU"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А</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p:cNvSpPr txBox="1">
            <a:spLocks noChangeArrowheads="1"/>
          </p:cNvSpPr>
          <p:nvPr/>
        </p:nvSpPr>
        <p:spPr bwMode="auto">
          <a:xfrm>
            <a:off x="4780687" y="2695237"/>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C</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2"/>
          <p:cNvSpPr txBox="1">
            <a:spLocks noChangeArrowheads="1"/>
          </p:cNvSpPr>
          <p:nvPr/>
        </p:nvSpPr>
        <p:spPr bwMode="auto">
          <a:xfrm>
            <a:off x="3919587" y="2704150"/>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D</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 Same Side Corner Rectangle 39"/>
          <p:cNvSpPr/>
          <p:nvPr/>
        </p:nvSpPr>
        <p:spPr>
          <a:xfrm>
            <a:off x="9104077" y="4255925"/>
            <a:ext cx="1103086" cy="595086"/>
          </a:xfrm>
          <a:prstGeom prst="round2Same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41" name="Rectangle 40"/>
          <p:cNvSpPr/>
          <p:nvPr/>
        </p:nvSpPr>
        <p:spPr>
          <a:xfrm>
            <a:off x="8076110" y="4350267"/>
            <a:ext cx="877100" cy="369332"/>
          </a:xfrm>
          <a:prstGeom prst="rect">
            <a:avLst/>
          </a:prstGeom>
        </p:spPr>
        <p:txBody>
          <a:bodyPr wrap="none">
            <a:spAutoFit/>
          </a:bodyPr>
          <a:lstStyle/>
          <a:p>
            <a:r>
              <a:rPr lang="ru-RU" dirty="0">
                <a:latin typeface="Calibri" panose="020F0502020204030204" pitchFamily="34" charset="0"/>
              </a:rPr>
              <a:t>4</a:t>
            </a:r>
            <a:r>
              <a:rPr lang="en-US" dirty="0">
                <a:latin typeface="Calibri" panose="020F0502020204030204" pitchFamily="34" charset="0"/>
              </a:rPr>
              <a:t>0 </a:t>
            </a:r>
            <a:r>
              <a:rPr lang="ru-RU" dirty="0">
                <a:latin typeface="Calibri" panose="020F0502020204030204" pitchFamily="34" charset="0"/>
              </a:rPr>
              <a:t>МГц</a:t>
            </a:r>
            <a:endParaRPr lang="en-GB" dirty="0">
              <a:latin typeface="Calibri" panose="020F0502020204030204" pitchFamily="34" charset="0"/>
            </a:endParaRPr>
          </a:p>
        </p:txBody>
      </p:sp>
      <p:sp>
        <p:nvSpPr>
          <p:cNvPr id="42" name="Rectangle 41"/>
          <p:cNvSpPr/>
          <p:nvPr/>
        </p:nvSpPr>
        <p:spPr>
          <a:xfrm>
            <a:off x="6896596" y="4362423"/>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sp>
        <p:nvSpPr>
          <p:cNvPr id="43" name="Rectangle 42"/>
          <p:cNvSpPr/>
          <p:nvPr/>
        </p:nvSpPr>
        <p:spPr>
          <a:xfrm>
            <a:off x="9219089" y="4381629"/>
            <a:ext cx="877100" cy="369332"/>
          </a:xfrm>
          <a:prstGeom prst="rect">
            <a:avLst/>
          </a:prstGeom>
        </p:spPr>
        <p:txBody>
          <a:bodyPr wrap="none">
            <a:spAutoFit/>
          </a:bodyPr>
          <a:lstStyle/>
          <a:p>
            <a:r>
              <a:rPr lang="en-US" dirty="0">
                <a:latin typeface="Calibri" panose="020F0502020204030204" pitchFamily="34" charset="0"/>
              </a:rPr>
              <a:t>20 </a:t>
            </a:r>
            <a:r>
              <a:rPr lang="ru-RU" dirty="0">
                <a:latin typeface="Calibri" panose="020F0502020204030204" pitchFamily="34" charset="0"/>
              </a:rPr>
              <a:t>МГц</a:t>
            </a:r>
            <a:endParaRPr lang="en-GB" dirty="0">
              <a:latin typeface="Calibri" panose="020F0502020204030204" pitchFamily="34" charset="0"/>
            </a:endParaRPr>
          </a:p>
        </p:txBody>
      </p:sp>
      <p:pic>
        <p:nvPicPr>
          <p:cNvPr id="49" name="Picture 48"/>
          <p:cNvPicPr/>
          <p:nvPr/>
        </p:nvPicPr>
        <p:blipFill rotWithShape="1">
          <a:blip r:embed="rId3" cstate="print">
            <a:extLst>
              <a:ext uri="{28A0092B-C50C-407E-A947-70E740481C1C}">
                <a14:useLocalDpi xmlns:a14="http://schemas.microsoft.com/office/drawing/2010/main"/>
              </a:ext>
            </a:extLst>
          </a:blip>
          <a:srcRect l="22344" t="2964" r="21016" b="3063"/>
          <a:stretch/>
        </p:blipFill>
        <p:spPr bwMode="auto">
          <a:xfrm>
            <a:off x="6635553" y="1230225"/>
            <a:ext cx="2505075" cy="2428240"/>
          </a:xfrm>
          <a:prstGeom prst="rect">
            <a:avLst/>
          </a:prstGeom>
          <a:noFill/>
          <a:ln>
            <a:noFill/>
          </a:ln>
          <a:extLst>
            <a:ext uri="{53640926-AAD7-44D8-BBD7-CCE9431645EC}">
              <a14:shadowObscured xmlns:a14="http://schemas.microsoft.com/office/drawing/2010/main"/>
            </a:ext>
          </a:extLst>
        </p:spPr>
      </p:pic>
      <p:sp>
        <p:nvSpPr>
          <p:cNvPr id="50" name="Text Box 2"/>
          <p:cNvSpPr txBox="1">
            <a:spLocks noChangeArrowheads="1"/>
          </p:cNvSpPr>
          <p:nvPr/>
        </p:nvSpPr>
        <p:spPr bwMode="auto">
          <a:xfrm>
            <a:off x="8068173" y="1810803"/>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2"/>
          <p:cNvSpPr txBox="1">
            <a:spLocks noChangeArrowheads="1"/>
          </p:cNvSpPr>
          <p:nvPr/>
        </p:nvSpPr>
        <p:spPr bwMode="auto">
          <a:xfrm>
            <a:off x="7207074" y="1794788"/>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ru-RU"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А</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 Box 2"/>
          <p:cNvSpPr txBox="1">
            <a:spLocks noChangeArrowheads="1"/>
          </p:cNvSpPr>
          <p:nvPr/>
        </p:nvSpPr>
        <p:spPr bwMode="auto">
          <a:xfrm>
            <a:off x="7226980" y="2697682"/>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en-US"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B</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3" name="Text Box 2"/>
          <p:cNvSpPr txBox="1">
            <a:spLocks noChangeArrowheads="1"/>
          </p:cNvSpPr>
          <p:nvPr/>
        </p:nvSpPr>
        <p:spPr bwMode="auto">
          <a:xfrm>
            <a:off x="8068173" y="2710091"/>
            <a:ext cx="390525" cy="517065"/>
          </a:xfrm>
          <a:prstGeom prst="rect">
            <a:avLst/>
          </a:prstGeom>
          <a:noFill/>
          <a:ln w="9525">
            <a:noFill/>
            <a:miter lim="800000"/>
            <a:headEnd/>
            <a:tailEnd/>
          </a:ln>
        </p:spPr>
        <p:txBody>
          <a:bodyPr rot="0" vert="horz" wrap="square" lIns="91440" tIns="45720" rIns="91440" bIns="45720" anchor="t" anchorCtr="0">
            <a:spAutoFit/>
          </a:bodyPr>
          <a:lstStyle/>
          <a:p>
            <a:pPr>
              <a:lnSpc>
                <a:spcPct val="115000"/>
              </a:lnSpc>
              <a:spcAft>
                <a:spcPts val="1000"/>
              </a:spcAft>
            </a:pPr>
            <a:r>
              <a:rPr lang="ru-RU" sz="2400" dirty="0">
                <a:solidFill>
                  <a:srgbClr val="FFFFFF"/>
                </a:solidFill>
                <a:latin typeface="Calibri" panose="020F0502020204030204" pitchFamily="34" charset="0"/>
                <a:ea typeface="Calibri" panose="020F0502020204030204" pitchFamily="34" charset="0"/>
                <a:cs typeface="Times New Roman" panose="02020603050405020304" pitchFamily="18" charset="0"/>
              </a:rPr>
              <a:t>А</a:t>
            </a:r>
            <a:endParaRPr lang="en-GB"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23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in)">
                                      <p:cBhvr>
                                        <p:cTn id="10" dur="2000"/>
                                        <p:tgtEl>
                                          <p:spTgt spid="3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ppt_x"/>
                                          </p:val>
                                        </p:tav>
                                        <p:tav tm="100000">
                                          <p:val>
                                            <p:strVal val="#ppt_x"/>
                                          </p:val>
                                        </p:tav>
                                      </p:tavLst>
                                    </p:anim>
                                    <p:anim calcmode="lin" valueType="num">
                                      <p:cBhvr additive="base">
                                        <p:cTn id="41" dur="500" fill="hold"/>
                                        <p:tgtEl>
                                          <p:spTgt spid="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additive="base">
                                        <p:cTn id="44" dur="500" fill="hold"/>
                                        <p:tgtEl>
                                          <p:spTgt spid="29"/>
                                        </p:tgtEl>
                                        <p:attrNameLst>
                                          <p:attrName>ppt_x</p:attrName>
                                        </p:attrNameLst>
                                      </p:cBhvr>
                                      <p:tavLst>
                                        <p:tav tm="0">
                                          <p:val>
                                            <p:strVal val="#ppt_x"/>
                                          </p:val>
                                        </p:tav>
                                        <p:tav tm="100000">
                                          <p:val>
                                            <p:strVal val="#ppt_x"/>
                                          </p:val>
                                        </p:tav>
                                      </p:tavLst>
                                    </p:anim>
                                    <p:anim calcmode="lin" valueType="num">
                                      <p:cBhvr additive="base">
                                        <p:cTn id="45" dur="500" fill="hold"/>
                                        <p:tgtEl>
                                          <p:spTgt spid="2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fill="hold"/>
                                        <p:tgtEl>
                                          <p:spTgt spid="30"/>
                                        </p:tgtEl>
                                        <p:attrNameLst>
                                          <p:attrName>ppt_x</p:attrName>
                                        </p:attrNameLst>
                                      </p:cBhvr>
                                      <p:tavLst>
                                        <p:tav tm="0">
                                          <p:val>
                                            <p:strVal val="#ppt_x"/>
                                          </p:val>
                                        </p:tav>
                                        <p:tav tm="100000">
                                          <p:val>
                                            <p:strVal val="#ppt_x"/>
                                          </p:val>
                                        </p:tav>
                                      </p:tavLst>
                                    </p:anim>
                                    <p:anim calcmode="lin" valueType="num">
                                      <p:cBhvr additive="base">
                                        <p:cTn id="49" dur="500" fill="hold"/>
                                        <p:tgtEl>
                                          <p:spTgt spid="30"/>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ppt_x"/>
                                          </p:val>
                                        </p:tav>
                                        <p:tav tm="100000">
                                          <p:val>
                                            <p:strVal val="#ppt_x"/>
                                          </p:val>
                                        </p:tav>
                                      </p:tavLst>
                                    </p:anim>
                                    <p:anim calcmode="lin" valueType="num">
                                      <p:cBhvr additive="base">
                                        <p:cTn id="61" dur="500" fill="hold"/>
                                        <p:tgtEl>
                                          <p:spTgt spid="3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additive="base">
                                        <p:cTn id="64" dur="500" fill="hold"/>
                                        <p:tgtEl>
                                          <p:spTgt spid="40"/>
                                        </p:tgtEl>
                                        <p:attrNameLst>
                                          <p:attrName>ppt_x</p:attrName>
                                        </p:attrNameLst>
                                      </p:cBhvr>
                                      <p:tavLst>
                                        <p:tav tm="0">
                                          <p:val>
                                            <p:strVal val="#ppt_x"/>
                                          </p:val>
                                        </p:tav>
                                        <p:tav tm="100000">
                                          <p:val>
                                            <p:strVal val="#ppt_x"/>
                                          </p:val>
                                        </p:tav>
                                      </p:tavLst>
                                    </p:anim>
                                    <p:anim calcmode="lin" valueType="num">
                                      <p:cBhvr additive="base">
                                        <p:cTn id="65" dur="500" fill="hold"/>
                                        <p:tgtEl>
                                          <p:spTgt spid="4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500" fill="hold"/>
                                        <p:tgtEl>
                                          <p:spTgt spid="41"/>
                                        </p:tgtEl>
                                        <p:attrNameLst>
                                          <p:attrName>ppt_x</p:attrName>
                                        </p:attrNameLst>
                                      </p:cBhvr>
                                      <p:tavLst>
                                        <p:tav tm="0">
                                          <p:val>
                                            <p:strVal val="#ppt_x"/>
                                          </p:val>
                                        </p:tav>
                                        <p:tav tm="100000">
                                          <p:val>
                                            <p:strVal val="#ppt_x"/>
                                          </p:val>
                                        </p:tav>
                                      </p:tavLst>
                                    </p:anim>
                                    <p:anim calcmode="lin" valueType="num">
                                      <p:cBhvr additive="base">
                                        <p:cTn id="69" dur="500" fill="hold"/>
                                        <p:tgtEl>
                                          <p:spTgt spid="4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ppt_x"/>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additive="base">
                                        <p:cTn id="76" dur="500" fill="hold"/>
                                        <p:tgtEl>
                                          <p:spTgt spid="43"/>
                                        </p:tgtEl>
                                        <p:attrNameLst>
                                          <p:attrName>ppt_x</p:attrName>
                                        </p:attrNameLst>
                                      </p:cBhvr>
                                      <p:tavLst>
                                        <p:tav tm="0">
                                          <p:val>
                                            <p:strVal val="#ppt_x"/>
                                          </p:val>
                                        </p:tav>
                                        <p:tav tm="100000">
                                          <p:val>
                                            <p:strVal val="#ppt_x"/>
                                          </p:val>
                                        </p:tav>
                                      </p:tavLst>
                                    </p:anim>
                                    <p:anim calcmode="lin" valueType="num">
                                      <p:cBhvr additive="base">
                                        <p:cTn id="7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500" fill="hold"/>
                                        <p:tgtEl>
                                          <p:spTgt spid="39"/>
                                        </p:tgtEl>
                                        <p:attrNameLst>
                                          <p:attrName>ppt_x</p:attrName>
                                        </p:attrNameLst>
                                      </p:cBhvr>
                                      <p:tavLst>
                                        <p:tav tm="0">
                                          <p:val>
                                            <p:strVal val="#ppt_x"/>
                                          </p:val>
                                        </p:tav>
                                        <p:tav tm="100000">
                                          <p:val>
                                            <p:strVal val="#ppt_x"/>
                                          </p:val>
                                        </p:tav>
                                      </p:tavLst>
                                    </p:anim>
                                    <p:anim calcmode="lin" valueType="num">
                                      <p:cBhvr additive="base">
                                        <p:cTn id="83" dur="500" fill="hold"/>
                                        <p:tgtEl>
                                          <p:spTgt spid="39"/>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fill="hold"/>
                                        <p:tgtEl>
                                          <p:spTgt spid="10"/>
                                        </p:tgtEl>
                                        <p:attrNameLst>
                                          <p:attrName>ppt_x</p:attrName>
                                        </p:attrNameLst>
                                      </p:cBhvr>
                                      <p:tavLst>
                                        <p:tav tm="0">
                                          <p:val>
                                            <p:strVal val="#ppt_x"/>
                                          </p:val>
                                        </p:tav>
                                        <p:tav tm="100000">
                                          <p:val>
                                            <p:strVal val="#ppt_x"/>
                                          </p:val>
                                        </p:tav>
                                      </p:tavLst>
                                    </p:anim>
                                    <p:anim calcmode="lin" valueType="num">
                                      <p:cBhvr additive="base">
                                        <p:cTn id="87" dur="500" fill="hold"/>
                                        <p:tgtEl>
                                          <p:spTgt spid="1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additive="base">
                                        <p:cTn id="90" dur="500" fill="hold"/>
                                        <p:tgtEl>
                                          <p:spTgt spid="11"/>
                                        </p:tgtEl>
                                        <p:attrNameLst>
                                          <p:attrName>ppt_x</p:attrName>
                                        </p:attrNameLst>
                                      </p:cBhvr>
                                      <p:tavLst>
                                        <p:tav tm="0">
                                          <p:val>
                                            <p:strVal val="#ppt_x"/>
                                          </p:val>
                                        </p:tav>
                                        <p:tav tm="100000">
                                          <p:val>
                                            <p:strVal val="#ppt_x"/>
                                          </p:val>
                                        </p:tav>
                                      </p:tavLst>
                                    </p:anim>
                                    <p:anim calcmode="lin" valueType="num">
                                      <p:cBhvr additive="base">
                                        <p:cTn id="91" dur="500" fill="hold"/>
                                        <p:tgtEl>
                                          <p:spTgt spid="1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3"/>
                                        </p:tgtEl>
                                        <p:attrNameLst>
                                          <p:attrName>style.visibility</p:attrName>
                                        </p:attrNameLst>
                                      </p:cBhvr>
                                      <p:to>
                                        <p:strVal val="visible"/>
                                      </p:to>
                                    </p:set>
                                    <p:anim calcmode="lin" valueType="num">
                                      <p:cBhvr additive="base">
                                        <p:cTn id="94" dur="500" fill="hold"/>
                                        <p:tgtEl>
                                          <p:spTgt spid="13"/>
                                        </p:tgtEl>
                                        <p:attrNameLst>
                                          <p:attrName>ppt_x</p:attrName>
                                        </p:attrNameLst>
                                      </p:cBhvr>
                                      <p:tavLst>
                                        <p:tav tm="0">
                                          <p:val>
                                            <p:strVal val="#ppt_x"/>
                                          </p:val>
                                        </p:tav>
                                        <p:tav tm="100000">
                                          <p:val>
                                            <p:strVal val="#ppt_x"/>
                                          </p:val>
                                        </p:tav>
                                      </p:tavLst>
                                    </p:anim>
                                    <p:anim calcmode="lin" valueType="num">
                                      <p:cBhvr additive="base">
                                        <p:cTn id="95" dur="500" fill="hold"/>
                                        <p:tgtEl>
                                          <p:spTgt spid="13"/>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14"/>
                                        </p:tgtEl>
                                        <p:attrNameLst>
                                          <p:attrName>style.visibility</p:attrName>
                                        </p:attrNameLst>
                                      </p:cBhvr>
                                      <p:to>
                                        <p:strVal val="visible"/>
                                      </p:to>
                                    </p:set>
                                    <p:anim calcmode="lin" valueType="num">
                                      <p:cBhvr additive="base">
                                        <p:cTn id="98" dur="500" fill="hold"/>
                                        <p:tgtEl>
                                          <p:spTgt spid="14"/>
                                        </p:tgtEl>
                                        <p:attrNameLst>
                                          <p:attrName>ppt_x</p:attrName>
                                        </p:attrNameLst>
                                      </p:cBhvr>
                                      <p:tavLst>
                                        <p:tav tm="0">
                                          <p:val>
                                            <p:strVal val="#ppt_x"/>
                                          </p:val>
                                        </p:tav>
                                        <p:tav tm="100000">
                                          <p:val>
                                            <p:strVal val="#ppt_x"/>
                                          </p:val>
                                        </p:tav>
                                      </p:tavLst>
                                    </p:anim>
                                    <p:anim calcmode="lin" valueType="num">
                                      <p:cBhvr additive="base">
                                        <p:cTn id="99" dur="500" fill="hold"/>
                                        <p:tgtEl>
                                          <p:spTgt spid="14"/>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 calcmode="lin" valueType="num">
                                      <p:cBhvr additive="base">
                                        <p:cTn id="110" dur="500" fill="hold"/>
                                        <p:tgtEl>
                                          <p:spTgt spid="36"/>
                                        </p:tgtEl>
                                        <p:attrNameLst>
                                          <p:attrName>ppt_x</p:attrName>
                                        </p:attrNameLst>
                                      </p:cBhvr>
                                      <p:tavLst>
                                        <p:tav tm="0">
                                          <p:val>
                                            <p:strVal val="#ppt_x"/>
                                          </p:val>
                                        </p:tav>
                                        <p:tav tm="100000">
                                          <p:val>
                                            <p:strVal val="#ppt_x"/>
                                          </p:val>
                                        </p:tav>
                                      </p:tavLst>
                                    </p:anim>
                                    <p:anim calcmode="lin" valueType="num">
                                      <p:cBhvr additive="base">
                                        <p:cTn id="111" dur="500" fill="hold"/>
                                        <p:tgtEl>
                                          <p:spTgt spid="36"/>
                                        </p:tgtEl>
                                        <p:attrNameLst>
                                          <p:attrName>ppt_y</p:attrName>
                                        </p:attrNameLst>
                                      </p:cBhvr>
                                      <p:tavLst>
                                        <p:tav tm="0">
                                          <p:val>
                                            <p:strVal val="1+#ppt_h/2"/>
                                          </p:val>
                                        </p:tav>
                                        <p:tav tm="100000">
                                          <p:val>
                                            <p:strVal val="#ppt_y"/>
                                          </p:val>
                                        </p:tav>
                                      </p:tavLst>
                                    </p:anim>
                                  </p:childTnLst>
                                </p:cTn>
                              </p:par>
                            </p:childTnLst>
                          </p:cTn>
                        </p:par>
                        <p:par>
                          <p:cTn id="112" fill="hold">
                            <p:stCondLst>
                              <p:cond delay="500"/>
                            </p:stCondLst>
                            <p:childTnLst>
                              <p:par>
                                <p:cTn id="113" presetID="6" presetClass="entr" presetSubtype="16" fill="hold" nodeType="after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circle(in)">
                                      <p:cBhvr>
                                        <p:cTn id="115" dur="2000"/>
                                        <p:tgtEl>
                                          <p:spTgt spid="49"/>
                                        </p:tgtEl>
                                      </p:cBhvr>
                                    </p:animEffect>
                                  </p:childTnLst>
                                </p:cTn>
                              </p:par>
                            </p:childTnLst>
                          </p:cTn>
                        </p:par>
                        <p:par>
                          <p:cTn id="116" fill="hold">
                            <p:stCondLst>
                              <p:cond delay="2500"/>
                            </p:stCondLst>
                            <p:childTnLst>
                              <p:par>
                                <p:cTn id="117" presetID="6" presetClass="entr" presetSubtype="16" fill="hold" grpId="0" nodeType="afterEffect">
                                  <p:stCondLst>
                                    <p:cond delay="0"/>
                                  </p:stCondLst>
                                  <p:childTnLst>
                                    <p:set>
                                      <p:cBhvr>
                                        <p:cTn id="118" dur="1" fill="hold">
                                          <p:stCondLst>
                                            <p:cond delay="0"/>
                                          </p:stCondLst>
                                        </p:cTn>
                                        <p:tgtEl>
                                          <p:spTgt spid="50"/>
                                        </p:tgtEl>
                                        <p:attrNameLst>
                                          <p:attrName>style.visibility</p:attrName>
                                        </p:attrNameLst>
                                      </p:cBhvr>
                                      <p:to>
                                        <p:strVal val="visible"/>
                                      </p:to>
                                    </p:set>
                                    <p:animEffect transition="in" filter="circle(in)">
                                      <p:cBhvr>
                                        <p:cTn id="119" dur="2000"/>
                                        <p:tgtEl>
                                          <p:spTgt spid="50"/>
                                        </p:tgtEl>
                                      </p:cBhvr>
                                    </p:animEffect>
                                  </p:childTnLst>
                                </p:cTn>
                              </p:par>
                            </p:childTnLst>
                          </p:cTn>
                        </p:par>
                        <p:par>
                          <p:cTn id="120" fill="hold">
                            <p:stCondLst>
                              <p:cond delay="4500"/>
                            </p:stCondLst>
                            <p:childTnLst>
                              <p:par>
                                <p:cTn id="121" presetID="6" presetClass="entr" presetSubtype="16" fill="hold" grpId="0" nodeType="after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circle(in)">
                                      <p:cBhvr>
                                        <p:cTn id="123" dur="2000"/>
                                        <p:tgtEl>
                                          <p:spTgt spid="51"/>
                                        </p:tgtEl>
                                      </p:cBhvr>
                                    </p:animEffect>
                                  </p:childTnLst>
                                </p:cTn>
                              </p:par>
                            </p:childTnLst>
                          </p:cTn>
                        </p:par>
                        <p:par>
                          <p:cTn id="124" fill="hold">
                            <p:stCondLst>
                              <p:cond delay="6500"/>
                            </p:stCondLst>
                            <p:childTnLst>
                              <p:par>
                                <p:cTn id="125" presetID="6" presetClass="entr" presetSubtype="16" fill="hold" grpId="0" nodeType="after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circle(in)">
                                      <p:cBhvr>
                                        <p:cTn id="127" dur="2000"/>
                                        <p:tgtEl>
                                          <p:spTgt spid="52"/>
                                        </p:tgtEl>
                                      </p:cBhvr>
                                    </p:animEffect>
                                  </p:childTnLst>
                                </p:cTn>
                              </p:par>
                            </p:childTnLst>
                          </p:cTn>
                        </p:par>
                        <p:par>
                          <p:cTn id="128" fill="hold">
                            <p:stCondLst>
                              <p:cond delay="8500"/>
                            </p:stCondLst>
                            <p:childTnLst>
                              <p:par>
                                <p:cTn id="129" presetID="6" presetClass="entr" presetSubtype="16" fill="hold" grpId="0" nodeType="after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circle(in)">
                                      <p:cBhvr>
                                        <p:cTn id="131"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1" grpId="0" animBg="1"/>
      <p:bldP spid="13" grpId="0" animBg="1"/>
      <p:bldP spid="14" grpId="0" animBg="1"/>
      <p:bldP spid="17" grpId="0" animBg="1"/>
      <p:bldP spid="18" grpId="0" animBg="1"/>
      <p:bldP spid="19" grpId="0" animBg="1"/>
      <p:bldP spid="26" grpId="0"/>
      <p:bldP spid="27" grpId="0"/>
      <p:bldP spid="28" grpId="0"/>
      <p:bldP spid="29" grpId="0"/>
      <p:bldP spid="30" grpId="0"/>
      <p:bldP spid="31" grpId="0"/>
      <p:bldP spid="32" grpId="0"/>
      <p:bldP spid="36" grpId="0"/>
      <p:bldP spid="37" grpId="0"/>
      <p:bldP spid="8" grpId="0"/>
      <p:bldP spid="7" grpId="0"/>
      <p:bldP spid="9" grpId="0"/>
      <p:bldP spid="38" grpId="0"/>
      <p:bldP spid="40" grpId="0" animBg="1"/>
      <p:bldP spid="41" grpId="0"/>
      <p:bldP spid="42" grpId="0"/>
      <p:bldP spid="43" grpId="0"/>
      <p:bldP spid="50" grpId="0"/>
      <p:bldP spid="51" grpId="0"/>
      <p:bldP spid="52" grpId="0"/>
      <p:bldP spid="5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1" dirty="0"/>
              <a:t>…и в пределах сети</a:t>
            </a:r>
            <a:endParaRPr lang="en-GB" b="1" dirty="0"/>
          </a:p>
        </p:txBody>
      </p:sp>
      <p:sp>
        <p:nvSpPr>
          <p:cNvPr id="6" name="Content Placeholder 2"/>
          <p:cNvSpPr>
            <a:spLocks noGrp="1"/>
          </p:cNvSpPr>
          <p:nvPr>
            <p:ph idx="4294967295"/>
          </p:nvPr>
        </p:nvSpPr>
        <p:spPr>
          <a:xfrm>
            <a:off x="602141" y="1259350"/>
            <a:ext cx="10665229" cy="4884737"/>
          </a:xfrm>
        </p:spPr>
        <p:txBody>
          <a:bodyPr>
            <a:normAutofit/>
          </a:bodyPr>
          <a:lstStyle/>
          <a:p>
            <a:r>
              <a:rPr lang="ru-RU" sz="2200" dirty="0">
                <a:latin typeface="Calibri" panose="020F0502020204030204" pitchFamily="34" charset="0"/>
              </a:rPr>
              <a:t>В сетях</a:t>
            </a:r>
            <a:r>
              <a:rPr lang="en-US" sz="2200" dirty="0">
                <a:latin typeface="Calibri" panose="020F0502020204030204" pitchFamily="34" charset="0"/>
              </a:rPr>
              <a:t> Cambium</a:t>
            </a:r>
            <a:r>
              <a:rPr lang="ru-RU" sz="2200" dirty="0">
                <a:latin typeface="Calibri" panose="020F0502020204030204" pitchFamily="34" charset="0"/>
              </a:rPr>
              <a:t> возможно добавлять новые базовые станции с повторным использованием частот. </a:t>
            </a:r>
          </a:p>
          <a:p>
            <a:r>
              <a:rPr lang="ru-RU" sz="2200" dirty="0">
                <a:latin typeface="Calibri" panose="020F0502020204030204" pitchFamily="34" charset="0"/>
              </a:rPr>
              <a:t>В зависимости от плотности размещения БС рекомендуется одна из схем:</a:t>
            </a:r>
          </a:p>
        </p:txBody>
      </p:sp>
      <p:pic>
        <p:nvPicPr>
          <p:cNvPr id="4" name="Picture 3"/>
          <p:cNvPicPr>
            <a:picLocks noChangeAspect="1"/>
          </p:cNvPicPr>
          <p:nvPr/>
        </p:nvPicPr>
        <p:blipFill rotWithShape="1">
          <a:blip r:embed="rId2"/>
          <a:srcRect l="1" t="-1" r="798" b="582"/>
          <a:stretch/>
        </p:blipFill>
        <p:spPr>
          <a:xfrm>
            <a:off x="2327731" y="2768745"/>
            <a:ext cx="3607025" cy="3458016"/>
          </a:xfrm>
          <a:prstGeom prst="rect">
            <a:avLst/>
          </a:prstGeom>
        </p:spPr>
      </p:pic>
      <p:pic>
        <p:nvPicPr>
          <p:cNvPr id="7" name="Picture 6"/>
          <p:cNvPicPr>
            <a:picLocks noChangeAspect="1"/>
          </p:cNvPicPr>
          <p:nvPr/>
        </p:nvPicPr>
        <p:blipFill rotWithShape="1">
          <a:blip r:embed="rId3"/>
          <a:srcRect r="704"/>
          <a:stretch/>
        </p:blipFill>
        <p:spPr>
          <a:xfrm>
            <a:off x="6181500" y="2768745"/>
            <a:ext cx="3541485" cy="3458016"/>
          </a:xfrm>
          <a:prstGeom prst="rect">
            <a:avLst/>
          </a:prstGeom>
        </p:spPr>
      </p:pic>
    </p:spTree>
    <p:extLst>
      <p:ext uri="{BB962C8B-B14F-4D97-AF65-F5344CB8AC3E}">
        <p14:creationId xmlns:p14="http://schemas.microsoft.com/office/powerpoint/2010/main" val="27332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PMP450m (Medusa)</a:t>
            </a:r>
            <a:endParaRPr lang="en-GB" dirty="0"/>
          </a:p>
        </p:txBody>
      </p:sp>
      <p:sp>
        <p:nvSpPr>
          <p:cNvPr id="5" name="Subtitle 4"/>
          <p:cNvSpPr>
            <a:spLocks noGrp="1"/>
          </p:cNvSpPr>
          <p:nvPr>
            <p:ph type="subTitle" idx="1"/>
          </p:nvPr>
        </p:nvSpPr>
        <p:spPr/>
        <p:txBody>
          <a:bodyPr/>
          <a:lstStyle/>
          <a:p>
            <a:r>
              <a:rPr lang="ru-RU" dirty="0"/>
              <a:t>Платформа точка-многоточка</a:t>
            </a:r>
            <a:endParaRPr lang="en-GB" dirty="0"/>
          </a:p>
        </p:txBody>
      </p:sp>
    </p:spTree>
    <p:extLst>
      <p:ext uri="{BB962C8B-B14F-4D97-AF65-F5344CB8AC3E}">
        <p14:creationId xmlns:p14="http://schemas.microsoft.com/office/powerpoint/2010/main" val="426927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0437812" cy="975086"/>
          </a:xfrm>
        </p:spPr>
        <p:txBody>
          <a:bodyPr>
            <a:normAutofit/>
          </a:bodyPr>
          <a:lstStyle/>
          <a:p>
            <a:r>
              <a:rPr lang="en-US" dirty="0"/>
              <a:t>C</a:t>
            </a:r>
            <a:r>
              <a:rPr lang="ru-RU" dirty="0"/>
              <a:t>ледующий большой шаг в БШПД</a:t>
            </a:r>
            <a:endParaRPr lang="en-GB" i="1" dirty="0"/>
          </a:p>
        </p:txBody>
      </p:sp>
      <p:sp>
        <p:nvSpPr>
          <p:cNvPr id="3" name="Content Placeholder 2"/>
          <p:cNvSpPr>
            <a:spLocks noGrp="1"/>
          </p:cNvSpPr>
          <p:nvPr>
            <p:ph sz="half" idx="1"/>
          </p:nvPr>
        </p:nvSpPr>
        <p:spPr>
          <a:xfrm>
            <a:off x="628526" y="1143001"/>
            <a:ext cx="8229602" cy="4525963"/>
          </a:xfrm>
        </p:spPr>
        <p:txBody>
          <a:bodyPr>
            <a:normAutofit/>
          </a:bodyPr>
          <a:lstStyle/>
          <a:p>
            <a:pPr marL="0" indent="0">
              <a:lnSpc>
                <a:spcPct val="120000"/>
              </a:lnSpc>
              <a:spcBef>
                <a:spcPts val="0"/>
              </a:spcBef>
              <a:buNone/>
            </a:pPr>
            <a:r>
              <a:rPr lang="ru-RU" b="1" dirty="0"/>
              <a:t>Что делать, если:</a:t>
            </a:r>
            <a:endParaRPr lang="en-GB" b="1" dirty="0"/>
          </a:p>
          <a:p>
            <a:pPr lvl="1">
              <a:lnSpc>
                <a:spcPct val="120000"/>
              </a:lnSpc>
              <a:spcBef>
                <a:spcPts val="0"/>
              </a:spcBef>
            </a:pPr>
            <a:r>
              <a:rPr lang="ru-RU" dirty="0">
                <a:latin typeface="Calibri" panose="020F0502020204030204" pitchFamily="34" charset="0"/>
              </a:rPr>
              <a:t>Новые стандарты требуют более широких ПлЧ, но доступные частоты заканчиваются</a:t>
            </a:r>
          </a:p>
          <a:p>
            <a:pPr lvl="1">
              <a:lnSpc>
                <a:spcPct val="120000"/>
              </a:lnSpc>
              <a:spcBef>
                <a:spcPts val="0"/>
              </a:spcBef>
            </a:pPr>
            <a:r>
              <a:rPr lang="ru-RU" dirty="0">
                <a:latin typeface="Calibri" panose="020F0502020204030204" pitchFamily="34" charset="0"/>
              </a:rPr>
              <a:t>Более изощренные схемы модуляции (</a:t>
            </a:r>
            <a:r>
              <a:rPr lang="en-US" dirty="0">
                <a:latin typeface="Calibri" panose="020F0502020204030204" pitchFamily="34" charset="0"/>
              </a:rPr>
              <a:t>QAM</a:t>
            </a:r>
            <a:r>
              <a:rPr lang="ru-RU" dirty="0">
                <a:latin typeface="Calibri" panose="020F0502020204030204" pitchFamily="34" charset="0"/>
              </a:rPr>
              <a:t>256 и выше) требуют больше С/Ш, но помеховая обстановка год от года только ухудшается</a:t>
            </a:r>
            <a:endParaRPr lang="en-GB" dirty="0">
              <a:latin typeface="Calibri" panose="020F0502020204030204" pitchFamily="34" charset="0"/>
            </a:endParaRPr>
          </a:p>
          <a:p>
            <a:pPr lvl="1">
              <a:lnSpc>
                <a:spcPct val="120000"/>
              </a:lnSpc>
              <a:spcBef>
                <a:spcPts val="0"/>
              </a:spcBef>
            </a:pPr>
            <a:r>
              <a:rPr lang="ru-RU" dirty="0">
                <a:latin typeface="Calibri" panose="020F0502020204030204" pitchFamily="34" charset="0"/>
              </a:rPr>
              <a:t>Требуемые скорости растут. По последним исследованиям, на 30% ежегодно</a:t>
            </a:r>
            <a:endParaRPr lang="en-GB" dirty="0">
              <a:latin typeface="Calibri" panose="020F0502020204030204" pitchFamily="34" charset="0"/>
            </a:endParaRPr>
          </a:p>
          <a:p>
            <a:pPr marL="400050" lvl="1" indent="0">
              <a:lnSpc>
                <a:spcPct val="120000"/>
              </a:lnSpc>
              <a:spcBef>
                <a:spcPts val="0"/>
              </a:spcBef>
              <a:buNone/>
            </a:pPr>
            <a:endParaRPr lang="ru-RU" b="1" dirty="0">
              <a:latin typeface="Calibri" panose="020F0502020204030204" pitchFamily="34" charset="0"/>
            </a:endParaRPr>
          </a:p>
        </p:txBody>
      </p:sp>
      <p:sp>
        <p:nvSpPr>
          <p:cNvPr id="5" name="Rectangle 4"/>
          <p:cNvSpPr/>
          <p:nvPr/>
        </p:nvSpPr>
        <p:spPr>
          <a:xfrm>
            <a:off x="4070145" y="5175903"/>
            <a:ext cx="4600940" cy="584775"/>
          </a:xfrm>
          <a:prstGeom prst="rect">
            <a:avLst/>
          </a:prstGeom>
        </p:spPr>
        <p:txBody>
          <a:bodyPr wrap="none">
            <a:spAutoFit/>
          </a:bodyPr>
          <a:lstStyle/>
          <a:p>
            <a:r>
              <a:rPr lang="en-US" sz="3200" b="1" dirty="0"/>
              <a:t>MU-MIMO &amp; </a:t>
            </a:r>
            <a:r>
              <a:rPr lang="en-US" sz="3200" b="1" i="1" dirty="0" err="1"/>
              <a:t>cn</a:t>
            </a:r>
            <a:r>
              <a:rPr lang="en-US" sz="3200" b="1" dirty="0" err="1"/>
              <a:t>Medusa</a:t>
            </a:r>
            <a:endParaRPr lang="en-GB" sz="3200" dirty="0"/>
          </a:p>
        </p:txBody>
      </p:sp>
    </p:spTree>
    <p:extLst>
      <p:ext uri="{BB962C8B-B14F-4D97-AF65-F5344CB8AC3E}">
        <p14:creationId xmlns:p14="http://schemas.microsoft.com/office/powerpoint/2010/main" val="151213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PTP 650/670</a:t>
            </a:r>
          </a:p>
        </p:txBody>
      </p:sp>
      <p:sp>
        <p:nvSpPr>
          <p:cNvPr id="3" name="Content Placeholder 2"/>
          <p:cNvSpPr>
            <a:spLocks noGrp="1"/>
          </p:cNvSpPr>
          <p:nvPr>
            <p:ph sz="half" idx="1"/>
          </p:nvPr>
        </p:nvSpPr>
        <p:spPr>
          <a:xfrm>
            <a:off x="609440" y="1052920"/>
            <a:ext cx="8081675" cy="4819649"/>
          </a:xfrm>
        </p:spPr>
        <p:txBody>
          <a:bodyPr/>
          <a:lstStyle/>
          <a:p>
            <a:pPr>
              <a:spcBef>
                <a:spcPts val="0"/>
              </a:spcBef>
              <a:spcAft>
                <a:spcPts val="300"/>
              </a:spcAft>
            </a:pPr>
            <a:r>
              <a:rPr lang="ru-RU" sz="1600" b="1" dirty="0"/>
              <a:t>Масштабируемость и производительность</a:t>
            </a:r>
            <a:endParaRPr lang="en-US" sz="1600" b="1" dirty="0"/>
          </a:p>
          <a:p>
            <a:pPr lvl="1">
              <a:spcBef>
                <a:spcPts val="0"/>
              </a:spcBef>
              <a:spcAft>
                <a:spcPts val="300"/>
              </a:spcAft>
            </a:pPr>
            <a:r>
              <a:rPr lang="ru-RU" sz="1300" dirty="0"/>
              <a:t>Работа при полном или частичном отсутствии прямой видимости</a:t>
            </a:r>
            <a:r>
              <a:rPr lang="en-US" sz="1300" dirty="0"/>
              <a:t> </a:t>
            </a:r>
            <a:r>
              <a:rPr lang="ru-RU" sz="1300" dirty="0"/>
              <a:t>(</a:t>
            </a:r>
            <a:r>
              <a:rPr lang="en-US" sz="1300" dirty="0"/>
              <a:t>NLOS, </a:t>
            </a:r>
            <a:r>
              <a:rPr lang="en-US" sz="1300" dirty="0" err="1"/>
              <a:t>nLOS</a:t>
            </a:r>
            <a:r>
              <a:rPr lang="en-US" sz="1300" dirty="0"/>
              <a:t>, LOS</a:t>
            </a:r>
            <a:r>
              <a:rPr lang="ru-RU" sz="1300" dirty="0"/>
              <a:t>)</a:t>
            </a:r>
            <a:endParaRPr lang="en-US" sz="1300" dirty="0"/>
          </a:p>
          <a:p>
            <a:pPr lvl="1">
              <a:spcBef>
                <a:spcPts val="0"/>
              </a:spcBef>
              <a:spcAft>
                <a:spcPts val="300"/>
              </a:spcAft>
            </a:pPr>
            <a:r>
              <a:rPr lang="ru-RU" sz="1300" dirty="0"/>
              <a:t>Пропускная способность до </a:t>
            </a:r>
            <a:r>
              <a:rPr lang="en-US" sz="1300" dirty="0"/>
              <a:t>450</a:t>
            </a:r>
            <a:r>
              <a:rPr lang="ru-RU" sz="1300" dirty="0"/>
              <a:t> Мбит/с, спектральная эффективность 10 бит/с/Гц</a:t>
            </a:r>
          </a:p>
          <a:p>
            <a:pPr lvl="1">
              <a:spcBef>
                <a:spcPts val="0"/>
              </a:spcBef>
              <a:spcAft>
                <a:spcPts val="300"/>
              </a:spcAft>
            </a:pPr>
            <a:r>
              <a:rPr lang="ru-RU" sz="1300" dirty="0"/>
              <a:t>Настраиваемая ПлЧ: 5, 10, 15, 20, 30, 40, 45 МГц</a:t>
            </a:r>
          </a:p>
          <a:p>
            <a:pPr lvl="1">
              <a:spcBef>
                <a:spcPts val="0"/>
              </a:spcBef>
              <a:spcAft>
                <a:spcPts val="300"/>
              </a:spcAft>
            </a:pPr>
            <a:r>
              <a:rPr lang="ru-RU" sz="1300" dirty="0"/>
              <a:t>Дальность до </a:t>
            </a:r>
            <a:r>
              <a:rPr lang="en-US" sz="1300" dirty="0"/>
              <a:t>200 </a:t>
            </a:r>
            <a:r>
              <a:rPr lang="ru-RU" sz="1300" dirty="0"/>
              <a:t>км </a:t>
            </a:r>
            <a:r>
              <a:rPr lang="en-US" sz="1300" dirty="0"/>
              <a:t>LOS</a:t>
            </a:r>
            <a:r>
              <a:rPr lang="ru-RU" sz="1300" dirty="0"/>
              <a:t>, до 8 км </a:t>
            </a:r>
            <a:r>
              <a:rPr lang="en-US" sz="1300" dirty="0"/>
              <a:t>NLOS</a:t>
            </a:r>
          </a:p>
          <a:p>
            <a:pPr lvl="1">
              <a:spcBef>
                <a:spcPts val="0"/>
              </a:spcBef>
              <a:spcAft>
                <a:spcPts val="300"/>
              </a:spcAft>
            </a:pPr>
            <a:r>
              <a:rPr lang="ru-RU" sz="1300" dirty="0"/>
              <a:t>Задержка 1 мс </a:t>
            </a:r>
            <a:endParaRPr lang="en-US" sz="1300" dirty="0"/>
          </a:p>
          <a:p>
            <a:pPr lvl="1">
              <a:spcBef>
                <a:spcPts val="0"/>
              </a:spcBef>
              <a:spcAft>
                <a:spcPts val="300"/>
              </a:spcAft>
            </a:pPr>
            <a:r>
              <a:rPr lang="en-US" sz="1300" dirty="0"/>
              <a:t>OFDM </a:t>
            </a:r>
            <a:r>
              <a:rPr lang="ru-RU" sz="1300" dirty="0"/>
              <a:t>с</a:t>
            </a:r>
            <a:r>
              <a:rPr lang="en-US" sz="1300" dirty="0"/>
              <a:t> 1024 </a:t>
            </a:r>
            <a:r>
              <a:rPr lang="ru-RU" sz="1300" dirty="0"/>
              <a:t>поднесущими</a:t>
            </a:r>
            <a:endParaRPr lang="en-US" sz="1300" dirty="0"/>
          </a:p>
          <a:p>
            <a:pPr lvl="1">
              <a:spcBef>
                <a:spcPts val="0"/>
              </a:spcBef>
              <a:spcAft>
                <a:spcPts val="300"/>
              </a:spcAft>
            </a:pPr>
            <a:endParaRPr lang="en-US" sz="500" dirty="0"/>
          </a:p>
          <a:p>
            <a:pPr>
              <a:spcBef>
                <a:spcPts val="0"/>
              </a:spcBef>
              <a:spcAft>
                <a:spcPts val="300"/>
              </a:spcAft>
            </a:pPr>
            <a:r>
              <a:rPr lang="ru-RU" sz="1600" b="1" dirty="0"/>
              <a:t>Гибкость</a:t>
            </a:r>
            <a:endParaRPr lang="en-US" sz="1600" b="1" dirty="0"/>
          </a:p>
          <a:p>
            <a:pPr lvl="1">
              <a:spcBef>
                <a:spcPts val="0"/>
              </a:spcBef>
              <a:spcAft>
                <a:spcPts val="300"/>
              </a:spcAft>
            </a:pPr>
            <a:r>
              <a:rPr lang="ru-RU" sz="1300" dirty="0"/>
              <a:t>Широкий диапазон частот (</a:t>
            </a:r>
            <a:r>
              <a:rPr lang="en-US" sz="1300" dirty="0"/>
              <a:t>4</a:t>
            </a:r>
            <a:r>
              <a:rPr lang="ru-RU" sz="1300" dirty="0"/>
              <a:t>.</a:t>
            </a:r>
            <a:r>
              <a:rPr lang="en-US" sz="1300" dirty="0"/>
              <a:t>9</a:t>
            </a:r>
            <a:r>
              <a:rPr lang="ru-RU" sz="1300" dirty="0"/>
              <a:t>0…6.05 ГГц)</a:t>
            </a:r>
            <a:endParaRPr lang="en-US" sz="1300" dirty="0"/>
          </a:p>
          <a:p>
            <a:pPr lvl="1">
              <a:spcBef>
                <a:spcPts val="0"/>
              </a:spcBef>
              <a:spcAft>
                <a:spcPts val="300"/>
              </a:spcAft>
            </a:pPr>
            <a:r>
              <a:rPr lang="ru-RU" sz="1300" dirty="0"/>
              <a:t>Две опции антенны (</a:t>
            </a:r>
            <a:r>
              <a:rPr lang="en-US" sz="1300" dirty="0" err="1"/>
              <a:t>Connectorized</a:t>
            </a:r>
            <a:r>
              <a:rPr lang="en-US" sz="1300" dirty="0"/>
              <a:t> </a:t>
            </a:r>
            <a:r>
              <a:rPr lang="ru-RU" sz="1300" dirty="0"/>
              <a:t>или</a:t>
            </a:r>
            <a:r>
              <a:rPr lang="en-US" sz="1300" dirty="0"/>
              <a:t> Integrated</a:t>
            </a:r>
            <a:r>
              <a:rPr lang="ru-RU" sz="1300" dirty="0"/>
              <a:t>)</a:t>
            </a:r>
            <a:endParaRPr lang="en-US" sz="1300" dirty="0"/>
          </a:p>
          <a:p>
            <a:pPr lvl="1">
              <a:spcBef>
                <a:spcPts val="0"/>
              </a:spcBef>
              <a:spcAft>
                <a:spcPts val="300"/>
              </a:spcAft>
            </a:pPr>
            <a:r>
              <a:rPr lang="en-US" sz="1300" dirty="0" err="1"/>
              <a:t>PoE</a:t>
            </a:r>
            <a:r>
              <a:rPr lang="en-US" sz="1300" dirty="0"/>
              <a:t> (Power over Ethernet) </a:t>
            </a:r>
            <a:r>
              <a:rPr lang="ru-RU" sz="1300" dirty="0"/>
              <a:t>и другие варианты </a:t>
            </a:r>
            <a:r>
              <a:rPr lang="en-US" sz="1300" dirty="0"/>
              <a:t>AC/DC </a:t>
            </a:r>
            <a:endParaRPr lang="ru-RU" sz="1300" dirty="0"/>
          </a:p>
          <a:p>
            <a:pPr lvl="1">
              <a:spcBef>
                <a:spcPts val="0"/>
              </a:spcBef>
              <a:spcAft>
                <a:spcPts val="300"/>
              </a:spcAft>
            </a:pPr>
            <a:r>
              <a:rPr lang="en-US" sz="1300" dirty="0"/>
              <a:t>Timing over Packet (</a:t>
            </a:r>
            <a:r>
              <a:rPr lang="en-US" sz="1300" dirty="0" err="1"/>
              <a:t>ToP</a:t>
            </a:r>
            <a:r>
              <a:rPr lang="en-US" sz="1300" dirty="0"/>
              <a:t>) 1588v2 </a:t>
            </a:r>
            <a:r>
              <a:rPr lang="ru-RU" sz="1300" dirty="0"/>
              <a:t>и</a:t>
            </a:r>
            <a:r>
              <a:rPr lang="en-US" sz="1300" dirty="0"/>
              <a:t> </a:t>
            </a:r>
            <a:r>
              <a:rPr lang="en-US" sz="1300" dirty="0" err="1"/>
              <a:t>SyncE</a:t>
            </a:r>
            <a:endParaRPr lang="en-US" sz="1300" dirty="0"/>
          </a:p>
          <a:p>
            <a:pPr lvl="1">
              <a:spcBef>
                <a:spcPts val="0"/>
              </a:spcBef>
              <a:spcAft>
                <a:spcPts val="300"/>
              </a:spcAft>
            </a:pPr>
            <a:r>
              <a:rPr lang="ru-RU" sz="1300" dirty="0"/>
              <a:t>Поддержка </a:t>
            </a:r>
            <a:r>
              <a:rPr lang="en-US" sz="1300" dirty="0"/>
              <a:t>IPv4/IPv6 </a:t>
            </a:r>
          </a:p>
          <a:p>
            <a:pPr lvl="1">
              <a:spcBef>
                <a:spcPts val="0"/>
              </a:spcBef>
              <a:spcAft>
                <a:spcPts val="300"/>
              </a:spcAft>
            </a:pPr>
            <a:r>
              <a:rPr lang="ru-RU" sz="1300" dirty="0"/>
              <a:t>Шифрование</a:t>
            </a:r>
            <a:r>
              <a:rPr lang="en-US" sz="1300" dirty="0"/>
              <a:t> 128/256-bit AES </a:t>
            </a:r>
            <a:endParaRPr lang="ru-RU" sz="1300" dirty="0"/>
          </a:p>
          <a:p>
            <a:pPr lvl="1">
              <a:spcBef>
                <a:spcPts val="0"/>
              </a:spcBef>
              <a:spcAft>
                <a:spcPts val="300"/>
              </a:spcAft>
            </a:pPr>
            <a:r>
              <a:rPr lang="ru-RU" sz="1300" dirty="0"/>
              <a:t>Передача трафика Ethernet и native TDM (E1/T1) </a:t>
            </a:r>
          </a:p>
          <a:p>
            <a:pPr lvl="1">
              <a:spcBef>
                <a:spcPts val="0"/>
              </a:spcBef>
              <a:spcAft>
                <a:spcPts val="300"/>
              </a:spcAft>
            </a:pPr>
            <a:r>
              <a:rPr lang="ru-RU" sz="1300" dirty="0"/>
              <a:t>Симметричные и асимметричные конфигурации TDD</a:t>
            </a:r>
          </a:p>
          <a:p>
            <a:pPr lvl="1">
              <a:spcBef>
                <a:spcPts val="0"/>
              </a:spcBef>
              <a:spcAft>
                <a:spcPts val="300"/>
              </a:spcAft>
            </a:pPr>
            <a:r>
              <a:rPr lang="ru-RU" sz="1300" dirty="0"/>
              <a:t>Поддержка больших кадров Ethernet – до 9600 байт</a:t>
            </a:r>
          </a:p>
          <a:p>
            <a:pPr lvl="1">
              <a:spcBef>
                <a:spcPts val="0"/>
              </a:spcBef>
              <a:spcAft>
                <a:spcPts val="300"/>
              </a:spcAft>
            </a:pPr>
            <a:r>
              <a:rPr lang="en-US" sz="1300" dirty="0"/>
              <a:t>8</a:t>
            </a:r>
            <a:r>
              <a:rPr lang="ru-RU" sz="1300" dirty="0"/>
              <a:t> уровней</a:t>
            </a:r>
            <a:r>
              <a:rPr lang="en-US" sz="1300" dirty="0"/>
              <a:t> </a:t>
            </a:r>
            <a:r>
              <a:rPr lang="en-US" sz="1300" dirty="0" err="1"/>
              <a:t>QoS</a:t>
            </a:r>
            <a:endParaRPr lang="ru-RU" sz="1300" dirty="0"/>
          </a:p>
          <a:p>
            <a:pPr lvl="1">
              <a:spcBef>
                <a:spcPts val="0"/>
              </a:spcBef>
              <a:spcAft>
                <a:spcPts val="300"/>
              </a:spcAft>
            </a:pPr>
            <a:endParaRPr lang="en-US" sz="500" dirty="0"/>
          </a:p>
          <a:p>
            <a:pPr>
              <a:spcBef>
                <a:spcPts val="0"/>
              </a:spcBef>
              <a:spcAft>
                <a:spcPts val="300"/>
              </a:spcAft>
            </a:pPr>
            <a:r>
              <a:rPr lang="ru-RU" sz="1600" b="1" dirty="0"/>
              <a:t>Надежность</a:t>
            </a:r>
            <a:endParaRPr lang="en-US" sz="1600" b="1" dirty="0"/>
          </a:p>
          <a:p>
            <a:pPr lvl="1">
              <a:spcBef>
                <a:spcPts val="0"/>
              </a:spcBef>
              <a:spcAft>
                <a:spcPts val="300"/>
              </a:spcAft>
            </a:pPr>
            <a:r>
              <a:rPr lang="ru-RU" sz="1300" dirty="0"/>
              <a:t>Динамический контроль спектра (</a:t>
            </a:r>
            <a:r>
              <a:rPr lang="en-US" sz="1300" dirty="0"/>
              <a:t>Dynamic Spectrum Optimization</a:t>
            </a:r>
            <a:r>
              <a:rPr lang="ru-RU" sz="1300" dirty="0"/>
              <a:t>, </a:t>
            </a:r>
            <a:r>
              <a:rPr lang="en-US" sz="1300" dirty="0"/>
              <a:t>DSO) </a:t>
            </a:r>
            <a:r>
              <a:rPr lang="ru-RU" sz="1300" dirty="0"/>
              <a:t>позволяет выбирать свободный канал без потери пакетов</a:t>
            </a:r>
            <a:endParaRPr lang="en-US" sz="1300" dirty="0"/>
          </a:p>
          <a:p>
            <a:pPr lvl="1">
              <a:spcBef>
                <a:spcPts val="0"/>
              </a:spcBef>
              <a:spcAft>
                <a:spcPts val="300"/>
              </a:spcAft>
            </a:pPr>
            <a:r>
              <a:rPr lang="ru-RU" sz="1300" dirty="0"/>
              <a:t>Быстрая адаптивная модуляция на основе качества канала</a:t>
            </a:r>
            <a:endParaRPr lang="en-US" sz="1300" dirty="0"/>
          </a:p>
          <a:p>
            <a:pPr lvl="1">
              <a:spcBef>
                <a:spcPts val="0"/>
              </a:spcBef>
              <a:spcAft>
                <a:spcPts val="300"/>
              </a:spcAft>
            </a:pPr>
            <a:r>
              <a:rPr lang="ru-RU" sz="1300" dirty="0"/>
              <a:t>Разнесенный прием для пролетов над плоскими поверхностями (вода, снежная равнина)</a:t>
            </a:r>
          </a:p>
          <a:p>
            <a:pPr lvl="1">
              <a:spcBef>
                <a:spcPts val="0"/>
              </a:spcBef>
              <a:spcAft>
                <a:spcPts val="300"/>
              </a:spcAft>
            </a:pPr>
            <a:r>
              <a:rPr lang="ru-RU" sz="1300" dirty="0"/>
              <a:t>Инструмент планирования пролетов </a:t>
            </a:r>
            <a:r>
              <a:rPr lang="en-US" sz="1300" dirty="0" err="1"/>
              <a:t>LinkPlanner</a:t>
            </a:r>
            <a:r>
              <a:rPr lang="ru-RU" sz="1300" dirty="0"/>
              <a:t> с точным предсказанием</a:t>
            </a:r>
            <a:endParaRPr lang="en-US" sz="1300" dirty="0"/>
          </a:p>
        </p:txBody>
      </p:sp>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3443" t="9630" r="-6121" b="6555"/>
          <a:stretch/>
        </p:blipFill>
        <p:spPr>
          <a:xfrm>
            <a:off x="8442134" y="4034852"/>
            <a:ext cx="2724097" cy="2437350"/>
          </a:xfr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8691115" y="1123259"/>
            <a:ext cx="2387193" cy="2911593"/>
          </a:xfrm>
          <a:prstGeom prst="rect">
            <a:avLst/>
          </a:prstGeom>
        </p:spPr>
      </p:pic>
    </p:spTree>
    <p:extLst>
      <p:ext uri="{BB962C8B-B14F-4D97-AF65-F5344CB8AC3E}">
        <p14:creationId xmlns:p14="http://schemas.microsoft.com/office/powerpoint/2010/main" val="388254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p:cNvSpPr>
            <a:spLocks noGrp="1"/>
          </p:cNvSpPr>
          <p:nvPr>
            <p:ph type="title"/>
          </p:nvPr>
        </p:nvSpPr>
        <p:spPr>
          <a:xfrm>
            <a:off x="0" y="167054"/>
            <a:ext cx="10209212" cy="823546"/>
          </a:xfrm>
        </p:spPr>
        <p:txBody>
          <a:bodyPr>
            <a:normAutofit/>
          </a:bodyPr>
          <a:lstStyle/>
          <a:p>
            <a:r>
              <a:rPr lang="ru-RU" dirty="0"/>
              <a:t>Что такое </a:t>
            </a:r>
            <a:r>
              <a:rPr lang="en-GB" dirty="0"/>
              <a:t>MU-MIMO</a:t>
            </a:r>
            <a:r>
              <a:rPr lang="ru-RU" dirty="0"/>
              <a:t>?</a:t>
            </a:r>
            <a:endParaRPr lang="en-GB" dirty="0"/>
          </a:p>
        </p:txBody>
      </p:sp>
      <p:sp>
        <p:nvSpPr>
          <p:cNvPr id="12" name="Content Placeholder 2"/>
          <p:cNvSpPr>
            <a:spLocks noGrp="1"/>
          </p:cNvSpPr>
          <p:nvPr>
            <p:ph idx="1"/>
          </p:nvPr>
        </p:nvSpPr>
        <p:spPr>
          <a:xfrm>
            <a:off x="669558" y="1430216"/>
            <a:ext cx="10426334" cy="5135563"/>
          </a:xfrm>
        </p:spPr>
        <p:txBody>
          <a:bodyPr>
            <a:normAutofit/>
          </a:bodyPr>
          <a:lstStyle/>
          <a:p>
            <a:r>
              <a:rPr lang="ru-RU" dirty="0"/>
              <a:t>Существующие технологии многостанционного доступа – </a:t>
            </a:r>
            <a:r>
              <a:rPr lang="en-US" dirty="0"/>
              <a:t>FDMA</a:t>
            </a:r>
            <a:r>
              <a:rPr lang="ru-RU" dirty="0"/>
              <a:t>, </a:t>
            </a:r>
            <a:r>
              <a:rPr lang="en-US" dirty="0"/>
              <a:t>TDMA</a:t>
            </a:r>
            <a:r>
              <a:rPr lang="ru-RU" dirty="0"/>
              <a:t>, </a:t>
            </a:r>
            <a:r>
              <a:rPr lang="en-US" dirty="0"/>
              <a:t>CDMA</a:t>
            </a:r>
            <a:r>
              <a:rPr lang="ru-RU" dirty="0"/>
              <a:t> – описывают, как поделить общий ресурс между многими пользователями.</a:t>
            </a:r>
          </a:p>
          <a:p>
            <a:r>
              <a:rPr lang="ru-RU" dirty="0"/>
              <a:t>Технология </a:t>
            </a:r>
            <a:r>
              <a:rPr lang="en-US" dirty="0"/>
              <a:t>MIMO </a:t>
            </a:r>
            <a:r>
              <a:rPr lang="ru-RU" dirty="0"/>
              <a:t>позволила передавать информацию на одного абонента в несколько потоков и либо повысить скорость, либо – помехоустойчивость </a:t>
            </a:r>
          </a:p>
          <a:p>
            <a:r>
              <a:rPr lang="en-US" dirty="0"/>
              <a:t>MU-MIMO </a:t>
            </a:r>
            <a:r>
              <a:rPr lang="ru-RU" dirty="0"/>
              <a:t>добавляет возможность пространственного мультиплексирования </a:t>
            </a:r>
            <a:r>
              <a:rPr lang="en-US" dirty="0"/>
              <a:t>(SDMA)</a:t>
            </a:r>
            <a:endParaRPr lang="ru-RU" dirty="0"/>
          </a:p>
          <a:p>
            <a:pPr lvl="1"/>
            <a:r>
              <a:rPr lang="ru-RU" dirty="0"/>
              <a:t>то есть способность одновременно обслуживать в одном секторе нескольких пользователей</a:t>
            </a:r>
            <a:endParaRPr lang="en-US" sz="2400" dirty="0"/>
          </a:p>
        </p:txBody>
      </p:sp>
    </p:spTree>
    <p:extLst>
      <p:ext uri="{BB962C8B-B14F-4D97-AF65-F5344CB8AC3E}">
        <p14:creationId xmlns:p14="http://schemas.microsoft.com/office/powerpoint/2010/main" val="3392312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542212" y="3743050"/>
            <a:ext cx="2646485" cy="2381250"/>
          </a:xfrm>
          <a:prstGeom prst="rect">
            <a:avLst/>
          </a:prstGeom>
        </p:spPr>
      </p:pic>
      <p:sp>
        <p:nvSpPr>
          <p:cNvPr id="2" name="Title 1"/>
          <p:cNvSpPr>
            <a:spLocks noGrp="1"/>
          </p:cNvSpPr>
          <p:nvPr>
            <p:ph type="title"/>
          </p:nvPr>
        </p:nvSpPr>
        <p:spPr>
          <a:xfrm>
            <a:off x="0" y="202223"/>
            <a:ext cx="10237516" cy="738890"/>
          </a:xfrm>
        </p:spPr>
        <p:txBody>
          <a:bodyPr>
            <a:normAutofit/>
          </a:bodyPr>
          <a:lstStyle/>
          <a:p>
            <a:r>
              <a:rPr lang="en-GB" dirty="0"/>
              <a:t>Medusa</a:t>
            </a:r>
            <a:r>
              <a:rPr lang="ru-RU" dirty="0"/>
              <a:t>, основные моменты</a:t>
            </a:r>
            <a:endParaRPr lang="en-US" dirty="0"/>
          </a:p>
        </p:txBody>
      </p:sp>
      <p:sp>
        <p:nvSpPr>
          <p:cNvPr id="3" name="Content Placeholder 2"/>
          <p:cNvSpPr>
            <a:spLocks noGrp="1"/>
          </p:cNvSpPr>
          <p:nvPr>
            <p:ph idx="1"/>
          </p:nvPr>
        </p:nvSpPr>
        <p:spPr>
          <a:xfrm>
            <a:off x="483454" y="1043438"/>
            <a:ext cx="10673984" cy="3249887"/>
          </a:xfrm>
        </p:spPr>
        <p:txBody>
          <a:bodyPr>
            <a:normAutofit fontScale="92500" lnSpcReduction="20000"/>
          </a:bodyPr>
          <a:lstStyle/>
          <a:p>
            <a:r>
              <a:rPr lang="ru-RU" dirty="0"/>
              <a:t>Увеличение пропускной способности сектора в </a:t>
            </a:r>
            <a:r>
              <a:rPr lang="en-GB" dirty="0"/>
              <a:t>3</a:t>
            </a:r>
            <a:r>
              <a:rPr lang="ru-RU" dirty="0"/>
              <a:t>–</a:t>
            </a:r>
            <a:r>
              <a:rPr lang="en-GB" dirty="0"/>
              <a:t>7</a:t>
            </a:r>
            <a:r>
              <a:rPr lang="ru-RU" dirty="0"/>
              <a:t> раз</a:t>
            </a:r>
            <a:r>
              <a:rPr lang="en-GB" dirty="0"/>
              <a:t> </a:t>
            </a:r>
            <a:r>
              <a:rPr lang="ru-RU" dirty="0"/>
              <a:t>в той же ПлЧ, при условии:</a:t>
            </a:r>
            <a:endParaRPr lang="en-GB" dirty="0"/>
          </a:p>
          <a:p>
            <a:pPr lvl="1"/>
            <a:r>
              <a:rPr lang="ru-RU" dirty="0"/>
              <a:t>Абоненты активны и потребляют большой постоянный трафик (например смотрят видеотрансляции или скачивают большие объемы данных)</a:t>
            </a:r>
            <a:endParaRPr lang="en-GB" dirty="0"/>
          </a:p>
          <a:p>
            <a:pPr lvl="1"/>
            <a:r>
              <a:rPr lang="ru-RU" dirty="0"/>
              <a:t>Абоненты равномерно распределены в пределах всего сектора</a:t>
            </a:r>
            <a:endParaRPr lang="en-GB" dirty="0"/>
          </a:p>
          <a:p>
            <a:pPr lvl="1"/>
            <a:r>
              <a:rPr lang="ru-RU" dirty="0"/>
              <a:t>Каналы статичны, абоненты в прямой видимости, многолучевое распространение минимально</a:t>
            </a:r>
            <a:endParaRPr lang="en-GB" dirty="0"/>
          </a:p>
          <a:p>
            <a:pPr lvl="2"/>
            <a:r>
              <a:rPr lang="ru-RU" dirty="0"/>
              <a:t>Нет препятствий вблизи </a:t>
            </a:r>
            <a:r>
              <a:rPr lang="en-US" dirty="0"/>
              <a:t>AP</a:t>
            </a:r>
            <a:endParaRPr lang="en-GB" dirty="0"/>
          </a:p>
          <a:p>
            <a:r>
              <a:rPr lang="ru-RU" dirty="0"/>
              <a:t>Динамический гибридный планировщик</a:t>
            </a:r>
            <a:endParaRPr lang="en-GB" dirty="0"/>
          </a:p>
          <a:p>
            <a:pPr lvl="1"/>
            <a:r>
              <a:rPr lang="ru-RU" dirty="0"/>
              <a:t>Планирование очередности передачи </a:t>
            </a:r>
            <a:r>
              <a:rPr lang="en-GB" dirty="0"/>
              <a:t>MU-MIMO </a:t>
            </a:r>
            <a:r>
              <a:rPr lang="ru-RU" dirty="0"/>
              <a:t>под нагрузкой</a:t>
            </a:r>
            <a:endParaRPr lang="en-GB" dirty="0"/>
          </a:p>
          <a:p>
            <a:r>
              <a:rPr lang="ru-RU" dirty="0"/>
              <a:t>Новая точка доступа </a:t>
            </a:r>
            <a:r>
              <a:rPr lang="en-GB" dirty="0"/>
              <a:t>PMP450 MU-MIMO</a:t>
            </a:r>
            <a:r>
              <a:rPr lang="ru-RU" dirty="0"/>
              <a:t>, старые абоненты</a:t>
            </a:r>
            <a:endParaRPr lang="en-GB" dirty="0"/>
          </a:p>
          <a:p>
            <a:endParaRPr lang="en-GB" dirty="0"/>
          </a:p>
          <a:p>
            <a:endParaRPr lang="en-US" dirty="0"/>
          </a:p>
        </p:txBody>
      </p:sp>
      <p:graphicFrame>
        <p:nvGraphicFramePr>
          <p:cNvPr id="14" name="Table 13"/>
          <p:cNvGraphicFramePr>
            <a:graphicFrameLocks noGrp="1"/>
          </p:cNvGraphicFramePr>
          <p:nvPr>
            <p:extLst>
              <p:ext uri="{D42A27DB-BD31-4B8C-83A1-F6EECF244321}">
                <p14:modId xmlns:p14="http://schemas.microsoft.com/office/powerpoint/2010/main" val="3240063246"/>
              </p:ext>
            </p:extLst>
          </p:nvPr>
        </p:nvGraphicFramePr>
        <p:xfrm>
          <a:off x="895229" y="4600300"/>
          <a:ext cx="4444569" cy="1524000"/>
        </p:xfrm>
        <a:graphic>
          <a:graphicData uri="http://schemas.openxmlformats.org/drawingml/2006/table">
            <a:tbl>
              <a:tblPr firstRow="1" bandRow="1">
                <a:tableStyleId>{5C22544A-7EE6-4342-B048-85BDC9FD1C3A}</a:tableStyleId>
              </a:tblPr>
              <a:tblGrid>
                <a:gridCol w="2260385">
                  <a:extLst>
                    <a:ext uri="{9D8B030D-6E8A-4147-A177-3AD203B41FA5}">
                      <a16:colId xmlns:a16="http://schemas.microsoft.com/office/drawing/2014/main" val="20000"/>
                    </a:ext>
                  </a:extLst>
                </a:gridCol>
                <a:gridCol w="2184184">
                  <a:extLst>
                    <a:ext uri="{9D8B030D-6E8A-4147-A177-3AD203B41FA5}">
                      <a16:colId xmlns:a16="http://schemas.microsoft.com/office/drawing/2014/main" val="20001"/>
                    </a:ext>
                  </a:extLst>
                </a:gridCol>
              </a:tblGrid>
              <a:tr h="204778">
                <a:tc>
                  <a:txBody>
                    <a:bodyPr/>
                    <a:lstStyle/>
                    <a:p>
                      <a:r>
                        <a:rPr lang="ru-RU" sz="1400" dirty="0"/>
                        <a:t>Поколение</a:t>
                      </a:r>
                      <a:endParaRPr lang="en-GB" sz="1400" dirty="0"/>
                    </a:p>
                  </a:txBody>
                  <a:tcPr/>
                </a:tc>
                <a:tc>
                  <a:txBody>
                    <a:bodyPr/>
                    <a:lstStyle/>
                    <a:p>
                      <a:pPr algn="ctr"/>
                      <a:r>
                        <a:rPr lang="ru-RU" sz="1400" dirty="0"/>
                        <a:t>Мбит/с</a:t>
                      </a:r>
                      <a:r>
                        <a:rPr lang="ru-RU" sz="1400" baseline="0" dirty="0"/>
                        <a:t> в ПлЧ </a:t>
                      </a:r>
                      <a:r>
                        <a:rPr lang="ru-RU" sz="1400" dirty="0"/>
                        <a:t>20МГц</a:t>
                      </a:r>
                      <a:endParaRPr lang="en-GB" sz="1400" dirty="0"/>
                    </a:p>
                  </a:txBody>
                  <a:tcPr/>
                </a:tc>
                <a:extLst>
                  <a:ext uri="{0D108BD9-81ED-4DB2-BD59-A6C34878D82A}">
                    <a16:rowId xmlns:a16="http://schemas.microsoft.com/office/drawing/2014/main" val="10000"/>
                  </a:ext>
                </a:extLst>
              </a:tr>
              <a:tr h="204778">
                <a:tc>
                  <a:txBody>
                    <a:bodyPr/>
                    <a:lstStyle/>
                    <a:p>
                      <a:r>
                        <a:rPr lang="en-GB" sz="1400" dirty="0"/>
                        <a:t>FSK</a:t>
                      </a:r>
                      <a:r>
                        <a:rPr lang="ru-RU" sz="1400" baseline="0" dirty="0"/>
                        <a:t> – </a:t>
                      </a:r>
                      <a:r>
                        <a:rPr lang="en-GB" sz="1400" baseline="0" dirty="0"/>
                        <a:t>PMP100</a:t>
                      </a:r>
                      <a:r>
                        <a:rPr lang="ru-RU" sz="1400" baseline="0" dirty="0"/>
                        <a:t> </a:t>
                      </a:r>
                      <a:endParaRPr lang="en-GB" sz="1400" dirty="0"/>
                    </a:p>
                  </a:txBody>
                  <a:tcPr/>
                </a:tc>
                <a:tc>
                  <a:txBody>
                    <a:bodyPr/>
                    <a:lstStyle/>
                    <a:p>
                      <a:pPr algn="ctr"/>
                      <a:r>
                        <a:rPr lang="en-GB" sz="1400" dirty="0"/>
                        <a:t>14</a:t>
                      </a:r>
                    </a:p>
                  </a:txBody>
                  <a:tcPr/>
                </a:tc>
                <a:extLst>
                  <a:ext uri="{0D108BD9-81ED-4DB2-BD59-A6C34878D82A}">
                    <a16:rowId xmlns:a16="http://schemas.microsoft.com/office/drawing/2014/main" val="10001"/>
                  </a:ext>
                </a:extLst>
              </a:tr>
              <a:tr h="204778">
                <a:tc>
                  <a:txBody>
                    <a:bodyPr/>
                    <a:lstStyle/>
                    <a:p>
                      <a:r>
                        <a:rPr lang="en-GB" sz="1400" dirty="0"/>
                        <a:t>OFDM </a:t>
                      </a:r>
                      <a:r>
                        <a:rPr lang="ru-RU" sz="1400" dirty="0"/>
                        <a:t>– </a:t>
                      </a:r>
                      <a:r>
                        <a:rPr lang="en-GB" sz="1400" dirty="0"/>
                        <a:t>PMP430</a:t>
                      </a:r>
                    </a:p>
                  </a:txBody>
                  <a:tcPr/>
                </a:tc>
                <a:tc>
                  <a:txBody>
                    <a:bodyPr/>
                    <a:lstStyle/>
                    <a:p>
                      <a:pPr algn="ctr"/>
                      <a:r>
                        <a:rPr lang="en-GB" sz="1400" dirty="0"/>
                        <a:t>48</a:t>
                      </a:r>
                    </a:p>
                  </a:txBody>
                  <a:tcPr/>
                </a:tc>
                <a:extLst>
                  <a:ext uri="{0D108BD9-81ED-4DB2-BD59-A6C34878D82A}">
                    <a16:rowId xmlns:a16="http://schemas.microsoft.com/office/drawing/2014/main" val="10002"/>
                  </a:ext>
                </a:extLst>
              </a:tr>
              <a:tr h="204778">
                <a:tc>
                  <a:txBody>
                    <a:bodyPr/>
                    <a:lstStyle/>
                    <a:p>
                      <a:r>
                        <a:rPr lang="en-US" sz="1400" dirty="0"/>
                        <a:t>OFDM+</a:t>
                      </a:r>
                      <a:r>
                        <a:rPr lang="en-GB" sz="1400" dirty="0"/>
                        <a:t>MIMO</a:t>
                      </a:r>
                      <a:r>
                        <a:rPr lang="ru-RU" sz="1400" baseline="0" dirty="0"/>
                        <a:t> </a:t>
                      </a:r>
                      <a:r>
                        <a:rPr lang="ru-RU" sz="1400" dirty="0"/>
                        <a:t>– </a:t>
                      </a:r>
                      <a:r>
                        <a:rPr lang="en-GB" sz="1400" dirty="0"/>
                        <a:t>PMP450</a:t>
                      </a:r>
                    </a:p>
                  </a:txBody>
                  <a:tcPr/>
                </a:tc>
                <a:tc>
                  <a:txBody>
                    <a:bodyPr/>
                    <a:lstStyle/>
                    <a:p>
                      <a:pPr algn="ctr"/>
                      <a:r>
                        <a:rPr lang="en-GB" sz="1400" dirty="0"/>
                        <a:t>100</a:t>
                      </a:r>
                    </a:p>
                  </a:txBody>
                  <a:tcPr/>
                </a:tc>
                <a:extLst>
                  <a:ext uri="{0D108BD9-81ED-4DB2-BD59-A6C34878D82A}">
                    <a16:rowId xmlns:a16="http://schemas.microsoft.com/office/drawing/2014/main" val="10003"/>
                  </a:ext>
                </a:extLst>
              </a:tr>
              <a:tr h="204778">
                <a:tc>
                  <a:txBody>
                    <a:bodyPr/>
                    <a:lstStyle/>
                    <a:p>
                      <a:r>
                        <a:rPr lang="en-GB" sz="1400" b="1" dirty="0"/>
                        <a:t>MU-MIMO </a:t>
                      </a:r>
                      <a:r>
                        <a:rPr lang="ru-RU" sz="1400" dirty="0"/>
                        <a:t>–</a:t>
                      </a:r>
                      <a:r>
                        <a:rPr lang="en-GB" sz="1400" b="1" dirty="0"/>
                        <a:t> </a:t>
                      </a:r>
                      <a:r>
                        <a:rPr lang="en-US" sz="1400" b="1" dirty="0"/>
                        <a:t>Medusa</a:t>
                      </a:r>
                      <a:endParaRPr lang="en-GB" sz="1400" b="1" dirty="0"/>
                    </a:p>
                  </a:txBody>
                  <a:tcPr/>
                </a:tc>
                <a:tc>
                  <a:txBody>
                    <a:bodyPr/>
                    <a:lstStyle/>
                    <a:p>
                      <a:pPr algn="ctr"/>
                      <a:r>
                        <a:rPr lang="en-GB" sz="1400" b="1" dirty="0"/>
                        <a:t>200</a:t>
                      </a:r>
                      <a:r>
                        <a:rPr lang="en-GB" sz="1400" b="1" baseline="0" dirty="0"/>
                        <a:t> to </a:t>
                      </a:r>
                      <a:r>
                        <a:rPr lang="en-GB" sz="1400" b="1" dirty="0"/>
                        <a:t>750+</a:t>
                      </a:r>
                      <a:r>
                        <a:rPr lang="en-GB" sz="1400" b="1" baseline="0" dirty="0"/>
                        <a:t> </a:t>
                      </a:r>
                      <a:endParaRPr lang="en-GB" sz="1400"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4528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84538"/>
            <a:ext cx="10618738" cy="7836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b="1" kern="1200">
                <a:solidFill>
                  <a:schemeClr val="bg1"/>
                </a:solidFill>
                <a:latin typeface="+mj-lt"/>
                <a:ea typeface="+mj-ea"/>
                <a:cs typeface="+mj-cs"/>
              </a:defRPr>
            </a:lvl1pPr>
          </a:lstStyle>
          <a:p>
            <a:r>
              <a:rPr lang="en-US" sz="2600" dirty="0"/>
              <a:t>      </a:t>
            </a:r>
            <a:r>
              <a:rPr lang="ru-RU" sz="2600" dirty="0"/>
              <a:t>Формирование групп </a:t>
            </a:r>
            <a:r>
              <a:rPr lang="en-US" sz="2600" dirty="0"/>
              <a:t>MU-MIMO </a:t>
            </a:r>
          </a:p>
        </p:txBody>
      </p:sp>
      <p:sp>
        <p:nvSpPr>
          <p:cNvPr id="7" name="Content Placeholder 2"/>
          <p:cNvSpPr txBox="1">
            <a:spLocks/>
          </p:cNvSpPr>
          <p:nvPr/>
        </p:nvSpPr>
        <p:spPr>
          <a:xfrm>
            <a:off x="610468" y="1168967"/>
            <a:ext cx="10661270" cy="4620542"/>
          </a:xfrm>
          <a:prstGeom prst="rect">
            <a:avLst/>
          </a:prstGeom>
        </p:spPr>
        <p:txBody>
          <a:bodyPr vert="horz" lIns="91440" tIns="45720" rIns="91440" bIns="45720" rtlCol="0">
            <a:normAutofit/>
          </a:bodyPr>
          <a:lstStyle>
            <a:lvl1pPr marL="169863" indent="-169863"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1pPr>
            <a:lvl2pPr marL="742950" indent="-285750"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2pPr>
            <a:lvl3pPr marL="1143000" indent="-228600"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3pPr>
            <a:lvl4pPr marL="1600200" indent="-228600"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4pPr>
            <a:lvl5pPr marL="2057400" indent="-228600" algn="l" defTabSz="457200" rtl="0" eaLnBrk="1" latinLnBrk="0" hangingPunct="1">
              <a:lnSpc>
                <a:spcPts val="2400"/>
              </a:lnSpc>
              <a:spcBef>
                <a:spcPct val="20000"/>
              </a:spcBef>
              <a:spcAft>
                <a:spcPts val="300"/>
              </a:spcAft>
              <a:buClr>
                <a:srgbClr val="003D79"/>
              </a:buClr>
              <a:buFont typeface="Arial"/>
              <a:buChar char="»"/>
              <a:defRPr sz="22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ru-RU" sz="2000" dirty="0"/>
              <a:t>Перед началом передачи необходимо сформировать группу абонентов </a:t>
            </a:r>
            <a:r>
              <a:rPr lang="en-US" sz="2000" dirty="0"/>
              <a:t>MU</a:t>
            </a:r>
            <a:r>
              <a:rPr lang="ru-RU" sz="2000" dirty="0"/>
              <a:t>-</a:t>
            </a:r>
            <a:r>
              <a:rPr lang="en-US" sz="2000" dirty="0"/>
              <a:t>MIMO</a:t>
            </a:r>
            <a:r>
              <a:rPr lang="ru-RU" sz="2000" dirty="0"/>
              <a:t>, которых Медуза будет обслуживать одновременно за счет пространственного мультиплексирования</a:t>
            </a:r>
            <a:endParaRPr lang="en-US" sz="2000" dirty="0"/>
          </a:p>
          <a:p>
            <a:r>
              <a:rPr lang="ru-RU" sz="2000" dirty="0"/>
              <a:t>Требуется соблюдать минимальный пространственный разнос около </a:t>
            </a:r>
            <a:r>
              <a:rPr lang="en-US" sz="2000" dirty="0"/>
              <a:t>6.5 </a:t>
            </a:r>
            <a:r>
              <a:rPr lang="ru-RU" sz="2000" dirty="0"/>
              <a:t>градусов по азимуму</a:t>
            </a:r>
            <a:endParaRPr lang="en-US" sz="2000" dirty="0"/>
          </a:p>
          <a:p>
            <a:r>
              <a:rPr lang="ru-RU" sz="2000" dirty="0"/>
              <a:t>Алгоритм группировки отрабатывает в начале каждого </a:t>
            </a:r>
            <a:r>
              <a:rPr lang="en-US" sz="2000" dirty="0"/>
              <a:t>TDD</a:t>
            </a:r>
            <a:r>
              <a:rPr lang="ru-RU" sz="2000" dirty="0"/>
              <a:t>-цикла</a:t>
            </a:r>
            <a:endParaRPr lang="en-US" sz="2000" dirty="0"/>
          </a:p>
        </p:txBody>
      </p:sp>
      <p:grpSp>
        <p:nvGrpSpPr>
          <p:cNvPr id="8" name="Group 7"/>
          <p:cNvGrpSpPr/>
          <p:nvPr/>
        </p:nvGrpSpPr>
        <p:grpSpPr>
          <a:xfrm>
            <a:off x="3821161" y="3380151"/>
            <a:ext cx="4239883" cy="2489437"/>
            <a:chOff x="4257340" y="2492896"/>
            <a:chExt cx="4347108" cy="3635741"/>
          </a:xfrm>
        </p:grpSpPr>
        <p:grpSp>
          <p:nvGrpSpPr>
            <p:cNvPr id="9" name="Group 8"/>
            <p:cNvGrpSpPr/>
            <p:nvPr/>
          </p:nvGrpSpPr>
          <p:grpSpPr>
            <a:xfrm>
              <a:off x="6390952" y="4077072"/>
              <a:ext cx="98636" cy="227222"/>
              <a:chOff x="5697500" y="3656222"/>
              <a:chExt cx="216024" cy="432048"/>
            </a:xfrm>
          </p:grpSpPr>
          <p:cxnSp>
            <p:nvCxnSpPr>
              <p:cNvPr id="640" name="Straight Connector 639"/>
              <p:cNvCxnSpPr>
                <a:stCxn id="64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41" name="Isosceles Triangle 64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2" name="Straight Connector 64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633604" y="3933056"/>
              <a:ext cx="98636" cy="227222"/>
              <a:chOff x="5697500" y="3656222"/>
              <a:chExt cx="216024" cy="432048"/>
            </a:xfrm>
          </p:grpSpPr>
          <p:cxnSp>
            <p:nvCxnSpPr>
              <p:cNvPr id="637" name="Straight Connector 636"/>
              <p:cNvCxnSpPr>
                <a:stCxn id="63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38" name="Isosceles Triangle 63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9" name="Straight Connector 63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6848152" y="4534272"/>
              <a:ext cx="98636" cy="227222"/>
              <a:chOff x="5697500" y="3656222"/>
              <a:chExt cx="216024" cy="432048"/>
            </a:xfrm>
          </p:grpSpPr>
          <p:cxnSp>
            <p:nvCxnSpPr>
              <p:cNvPr id="634" name="Straight Connector 633"/>
              <p:cNvCxnSpPr>
                <a:stCxn id="63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35" name="Isosceles Triangle 63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6" name="Straight Connector 63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201556" y="5373216"/>
              <a:ext cx="98636" cy="227222"/>
              <a:chOff x="5697500" y="3656222"/>
              <a:chExt cx="216024" cy="432048"/>
            </a:xfrm>
          </p:grpSpPr>
          <p:cxnSp>
            <p:nvCxnSpPr>
              <p:cNvPr id="631" name="Straight Connector 630"/>
              <p:cNvCxnSpPr>
                <a:stCxn id="63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32" name="Isosceles Triangle 63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3" name="Straight Connector 63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7152952" y="4839072"/>
              <a:ext cx="98636" cy="227222"/>
              <a:chOff x="5697500" y="3656222"/>
              <a:chExt cx="216024" cy="432048"/>
            </a:xfrm>
          </p:grpSpPr>
          <p:cxnSp>
            <p:nvCxnSpPr>
              <p:cNvPr id="628" name="Straight Connector 627"/>
              <p:cNvCxnSpPr>
                <a:stCxn id="62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9" name="Isosceles Triangle 62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0" name="Straight Connector 62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705612" y="5085184"/>
              <a:ext cx="98636" cy="227222"/>
              <a:chOff x="5697500" y="3656222"/>
              <a:chExt cx="216024" cy="432048"/>
            </a:xfrm>
          </p:grpSpPr>
          <p:cxnSp>
            <p:nvCxnSpPr>
              <p:cNvPr id="625" name="Straight Connector 624"/>
              <p:cNvCxnSpPr>
                <a:stCxn id="62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6" name="Isosceles Triangle 62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7" name="Straight Connector 62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6633604" y="4725144"/>
              <a:ext cx="98636" cy="227222"/>
              <a:chOff x="5697500" y="3656222"/>
              <a:chExt cx="216024" cy="432048"/>
            </a:xfrm>
          </p:grpSpPr>
          <p:cxnSp>
            <p:nvCxnSpPr>
              <p:cNvPr id="622" name="Straight Connector 621"/>
              <p:cNvCxnSpPr>
                <a:stCxn id="62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3" name="Isosceles Triangle 62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4" name="Straight Connector 62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985532" y="4293096"/>
              <a:ext cx="98636" cy="227222"/>
              <a:chOff x="5697500" y="3656222"/>
              <a:chExt cx="216024" cy="432048"/>
            </a:xfrm>
          </p:grpSpPr>
          <p:cxnSp>
            <p:nvCxnSpPr>
              <p:cNvPr id="619" name="Straight Connector 618"/>
              <p:cNvCxnSpPr>
                <a:stCxn id="62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20" name="Isosceles Triangle 61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1" name="Straight Connector 62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129548" y="4869160"/>
              <a:ext cx="98636" cy="227222"/>
              <a:chOff x="5697500" y="3656222"/>
              <a:chExt cx="216024" cy="432048"/>
            </a:xfrm>
          </p:grpSpPr>
          <p:cxnSp>
            <p:nvCxnSpPr>
              <p:cNvPr id="616" name="Straight Connector 615"/>
              <p:cNvCxnSpPr>
                <a:stCxn id="61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17" name="Isosceles Triangle 61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8" name="Straight Connector 61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848152" y="4534272"/>
              <a:ext cx="98636" cy="227222"/>
              <a:chOff x="5697500" y="3656222"/>
              <a:chExt cx="216024" cy="432048"/>
            </a:xfrm>
          </p:grpSpPr>
          <p:cxnSp>
            <p:nvCxnSpPr>
              <p:cNvPr id="613" name="Straight Connector 612"/>
              <p:cNvCxnSpPr>
                <a:stCxn id="61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14" name="Isosceles Triangle 61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5" name="Straight Connector 61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7353684" y="4005064"/>
              <a:ext cx="98636" cy="227222"/>
              <a:chOff x="5697500" y="3656222"/>
              <a:chExt cx="216024" cy="432048"/>
            </a:xfrm>
          </p:grpSpPr>
          <p:cxnSp>
            <p:nvCxnSpPr>
              <p:cNvPr id="610" name="Straight Connector 609"/>
              <p:cNvCxnSpPr>
                <a:stCxn id="61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11" name="Isosceles Triangle 61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2" name="Straight Connector 61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137660" y="4509120"/>
              <a:ext cx="98636" cy="227222"/>
              <a:chOff x="5697500" y="3656222"/>
              <a:chExt cx="216024" cy="432048"/>
            </a:xfrm>
          </p:grpSpPr>
          <p:cxnSp>
            <p:nvCxnSpPr>
              <p:cNvPr id="607" name="Straight Connector 606"/>
              <p:cNvCxnSpPr>
                <a:stCxn id="60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08" name="Isosceles Triangle 60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9" name="Straight Connector 60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497700" y="4725144"/>
              <a:ext cx="98636" cy="227222"/>
              <a:chOff x="5697500" y="3656222"/>
              <a:chExt cx="216024" cy="432048"/>
            </a:xfrm>
          </p:grpSpPr>
          <p:cxnSp>
            <p:nvCxnSpPr>
              <p:cNvPr id="604" name="Straight Connector 603"/>
              <p:cNvCxnSpPr>
                <a:stCxn id="60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05" name="Isosceles Triangle 60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6" name="Straight Connector 60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849628" y="5517232"/>
              <a:ext cx="98636" cy="227222"/>
              <a:chOff x="5697500" y="3656222"/>
              <a:chExt cx="216024" cy="432048"/>
            </a:xfrm>
          </p:grpSpPr>
          <p:cxnSp>
            <p:nvCxnSpPr>
              <p:cNvPr id="601" name="Straight Connector 600"/>
              <p:cNvCxnSpPr>
                <a:stCxn id="60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02" name="Isosceles Triangle 60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3" name="Straight Connector 60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13724" y="5157192"/>
              <a:ext cx="98636" cy="227222"/>
              <a:chOff x="5697500" y="3656222"/>
              <a:chExt cx="216024" cy="432048"/>
            </a:xfrm>
          </p:grpSpPr>
          <p:cxnSp>
            <p:nvCxnSpPr>
              <p:cNvPr id="598" name="Straight Connector 597"/>
              <p:cNvCxnSpPr>
                <a:stCxn id="59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99" name="Isosceles Triangle 59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0" name="Straight Connector 59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353684" y="5517232"/>
              <a:ext cx="98636" cy="227222"/>
              <a:chOff x="5697500" y="3656222"/>
              <a:chExt cx="216024" cy="432048"/>
            </a:xfrm>
          </p:grpSpPr>
          <p:cxnSp>
            <p:nvCxnSpPr>
              <p:cNvPr id="595" name="Straight Connector 594"/>
              <p:cNvCxnSpPr>
                <a:stCxn id="59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96" name="Isosceles Triangle 59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7" name="Straight Connector 59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6345572" y="5157192"/>
              <a:ext cx="98636" cy="227222"/>
              <a:chOff x="5697500" y="3656222"/>
              <a:chExt cx="216024" cy="432048"/>
            </a:xfrm>
          </p:grpSpPr>
          <p:cxnSp>
            <p:nvCxnSpPr>
              <p:cNvPr id="592" name="Straight Connector 591"/>
              <p:cNvCxnSpPr>
                <a:stCxn id="59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93" name="Isosceles Triangle 59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4" name="Straight Connector 59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6678984" y="2852936"/>
              <a:ext cx="98636" cy="227222"/>
              <a:chOff x="5697500" y="3656222"/>
              <a:chExt cx="216024" cy="432048"/>
            </a:xfrm>
          </p:grpSpPr>
          <p:cxnSp>
            <p:nvCxnSpPr>
              <p:cNvPr id="589" name="Straight Connector 588"/>
              <p:cNvCxnSpPr>
                <a:stCxn id="59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90" name="Isosceles Triangle 58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1" name="Straight Connector 59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6489588" y="3068960"/>
              <a:ext cx="98636" cy="227222"/>
              <a:chOff x="5697500" y="3656222"/>
              <a:chExt cx="216024" cy="432048"/>
            </a:xfrm>
          </p:grpSpPr>
          <p:cxnSp>
            <p:nvCxnSpPr>
              <p:cNvPr id="586" name="Straight Connector 585"/>
              <p:cNvCxnSpPr>
                <a:stCxn id="58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87" name="Isosceles Triangle 58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8" name="Straight Connector 58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7281676" y="2924944"/>
              <a:ext cx="98636" cy="227222"/>
              <a:chOff x="5697500" y="3656222"/>
              <a:chExt cx="216024" cy="432048"/>
            </a:xfrm>
          </p:grpSpPr>
          <p:cxnSp>
            <p:nvCxnSpPr>
              <p:cNvPr id="583" name="Straight Connector 582"/>
              <p:cNvCxnSpPr>
                <a:stCxn id="58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84" name="Isosceles Triangle 58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5" name="Straight Connector 58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633604" y="3356992"/>
              <a:ext cx="98636" cy="227222"/>
              <a:chOff x="5697500" y="3656222"/>
              <a:chExt cx="216024" cy="432048"/>
            </a:xfrm>
          </p:grpSpPr>
          <p:cxnSp>
            <p:nvCxnSpPr>
              <p:cNvPr id="580" name="Straight Connector 579"/>
              <p:cNvCxnSpPr>
                <a:stCxn id="58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81" name="Isosceles Triangle 58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2" name="Straight Connector 58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7136184" y="3310136"/>
              <a:ext cx="98636" cy="227222"/>
              <a:chOff x="5697500" y="3656222"/>
              <a:chExt cx="216024" cy="432048"/>
            </a:xfrm>
          </p:grpSpPr>
          <p:cxnSp>
            <p:nvCxnSpPr>
              <p:cNvPr id="577" name="Straight Connector 576"/>
              <p:cNvCxnSpPr>
                <a:stCxn id="57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8" name="Isosceles Triangle 57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9" name="Straight Connector 57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489588" y="4149080"/>
              <a:ext cx="98636" cy="227222"/>
              <a:chOff x="5697500" y="3656222"/>
              <a:chExt cx="216024" cy="432048"/>
            </a:xfrm>
          </p:grpSpPr>
          <p:cxnSp>
            <p:nvCxnSpPr>
              <p:cNvPr id="574" name="Straight Connector 573"/>
              <p:cNvCxnSpPr>
                <a:stCxn id="57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5" name="Isosceles Triangle 57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6" name="Straight Connector 57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7440984" y="3614936"/>
              <a:ext cx="98636" cy="227222"/>
              <a:chOff x="5697500" y="3656222"/>
              <a:chExt cx="216024" cy="432048"/>
            </a:xfrm>
          </p:grpSpPr>
          <p:cxnSp>
            <p:nvCxnSpPr>
              <p:cNvPr id="571" name="Straight Connector 570"/>
              <p:cNvCxnSpPr>
                <a:stCxn id="57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72" name="Isosceles Triangle 57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3" name="Straight Connector 57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993644" y="3861048"/>
              <a:ext cx="98636" cy="227222"/>
              <a:chOff x="5697500" y="3656222"/>
              <a:chExt cx="216024" cy="432048"/>
            </a:xfrm>
          </p:grpSpPr>
          <p:cxnSp>
            <p:nvCxnSpPr>
              <p:cNvPr id="568" name="Straight Connector 567"/>
              <p:cNvCxnSpPr>
                <a:stCxn id="56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69" name="Isosceles Triangle 56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0" name="Straight Connector 56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921636" y="3501008"/>
              <a:ext cx="98636" cy="227222"/>
              <a:chOff x="5697500" y="3656222"/>
              <a:chExt cx="216024" cy="432048"/>
            </a:xfrm>
          </p:grpSpPr>
          <p:cxnSp>
            <p:nvCxnSpPr>
              <p:cNvPr id="565" name="Straight Connector 564"/>
              <p:cNvCxnSpPr>
                <a:stCxn id="56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66" name="Isosceles Triangle 56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7" name="Straight Connector 56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273564" y="3068960"/>
              <a:ext cx="98636" cy="227222"/>
              <a:chOff x="5697500" y="3656222"/>
              <a:chExt cx="216024" cy="432048"/>
            </a:xfrm>
          </p:grpSpPr>
          <p:cxnSp>
            <p:nvCxnSpPr>
              <p:cNvPr id="562" name="Straight Connector 561"/>
              <p:cNvCxnSpPr>
                <a:stCxn id="56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63" name="Isosceles Triangle 56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4" name="Straight Connector 56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7136184" y="3310136"/>
              <a:ext cx="98636" cy="227222"/>
              <a:chOff x="5697500" y="3656222"/>
              <a:chExt cx="216024" cy="432048"/>
            </a:xfrm>
          </p:grpSpPr>
          <p:cxnSp>
            <p:nvCxnSpPr>
              <p:cNvPr id="559" name="Straight Connector 558"/>
              <p:cNvCxnSpPr>
                <a:stCxn id="56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60" name="Isosceles Triangle 55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1" name="Straight Connector 56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281676" y="3933056"/>
              <a:ext cx="98636" cy="227222"/>
              <a:chOff x="5697500" y="3656222"/>
              <a:chExt cx="216024" cy="432048"/>
            </a:xfrm>
          </p:grpSpPr>
          <p:cxnSp>
            <p:nvCxnSpPr>
              <p:cNvPr id="556" name="Straight Connector 555"/>
              <p:cNvCxnSpPr>
                <a:stCxn id="55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57" name="Isosceles Triangle 55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8" name="Straight Connector 55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785732" y="3501008"/>
              <a:ext cx="98636" cy="227222"/>
              <a:chOff x="5697500" y="3656222"/>
              <a:chExt cx="216024" cy="432048"/>
            </a:xfrm>
          </p:grpSpPr>
          <p:cxnSp>
            <p:nvCxnSpPr>
              <p:cNvPr id="553" name="Straight Connector 552"/>
              <p:cNvCxnSpPr>
                <a:stCxn id="55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54" name="Isosceles Triangle 55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5" name="Straight Connector 55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8001756" y="3933056"/>
              <a:ext cx="98636" cy="227222"/>
              <a:chOff x="5697500" y="3656222"/>
              <a:chExt cx="216024" cy="432048"/>
            </a:xfrm>
          </p:grpSpPr>
          <p:cxnSp>
            <p:nvCxnSpPr>
              <p:cNvPr id="550" name="Straight Connector 549"/>
              <p:cNvCxnSpPr>
                <a:stCxn id="55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51" name="Isosceles Triangle 55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2" name="Straight Connector 55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6633604" y="3933056"/>
              <a:ext cx="98636" cy="227222"/>
              <a:chOff x="5697500" y="3656222"/>
              <a:chExt cx="216024" cy="432048"/>
            </a:xfrm>
          </p:grpSpPr>
          <p:cxnSp>
            <p:nvCxnSpPr>
              <p:cNvPr id="547" name="Straight Connector 546"/>
              <p:cNvCxnSpPr>
                <a:stCxn id="54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48" name="Isosceles Triangle 54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9" name="Straight Connector 54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030912" y="3356992"/>
              <a:ext cx="98636" cy="227222"/>
              <a:chOff x="5697500" y="3656222"/>
              <a:chExt cx="216024" cy="432048"/>
            </a:xfrm>
          </p:grpSpPr>
          <p:cxnSp>
            <p:nvCxnSpPr>
              <p:cNvPr id="544" name="Straight Connector 543"/>
              <p:cNvCxnSpPr>
                <a:stCxn id="54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45" name="Isosceles Triangle 54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6" name="Straight Connector 54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6273564" y="3212976"/>
              <a:ext cx="98636" cy="227222"/>
              <a:chOff x="5697500" y="3656222"/>
              <a:chExt cx="216024" cy="432048"/>
            </a:xfrm>
          </p:grpSpPr>
          <p:cxnSp>
            <p:nvCxnSpPr>
              <p:cNvPr id="541" name="Straight Connector 540"/>
              <p:cNvCxnSpPr>
                <a:stCxn id="54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42" name="Isosceles Triangle 54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3" name="Straight Connector 54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5985532" y="3861048"/>
              <a:ext cx="98636" cy="227222"/>
              <a:chOff x="5697500" y="3656222"/>
              <a:chExt cx="216024" cy="432048"/>
            </a:xfrm>
          </p:grpSpPr>
          <p:cxnSp>
            <p:nvCxnSpPr>
              <p:cNvPr id="538" name="Straight Connector 537"/>
              <p:cNvCxnSpPr>
                <a:stCxn id="53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9" name="Isosceles Triangle 53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0" name="Straight Connector 53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5841516" y="4653136"/>
              <a:ext cx="98636" cy="227222"/>
              <a:chOff x="5697500" y="3656222"/>
              <a:chExt cx="216024" cy="432048"/>
            </a:xfrm>
          </p:grpSpPr>
          <p:cxnSp>
            <p:nvCxnSpPr>
              <p:cNvPr id="535" name="Straight Connector 534"/>
              <p:cNvCxnSpPr>
                <a:stCxn id="53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6" name="Isosceles Triangle 53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7" name="Straight Connector 53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6792912" y="4118992"/>
              <a:ext cx="98636" cy="227222"/>
              <a:chOff x="5697500" y="3656222"/>
              <a:chExt cx="216024" cy="432048"/>
            </a:xfrm>
          </p:grpSpPr>
          <p:cxnSp>
            <p:nvCxnSpPr>
              <p:cNvPr id="532" name="Straight Connector 531"/>
              <p:cNvCxnSpPr>
                <a:stCxn id="53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3" name="Isosceles Triangle 53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4" name="Straight Connector 53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993644" y="3284984"/>
              <a:ext cx="98636" cy="227222"/>
              <a:chOff x="5697500" y="3656222"/>
              <a:chExt cx="216024" cy="432048"/>
            </a:xfrm>
          </p:grpSpPr>
          <p:cxnSp>
            <p:nvCxnSpPr>
              <p:cNvPr id="529" name="Straight Connector 528"/>
              <p:cNvCxnSpPr>
                <a:stCxn id="53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30" name="Isosceles Triangle 52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1" name="Straight Connector 53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633604" y="4437112"/>
              <a:ext cx="98636" cy="227222"/>
              <a:chOff x="5697500" y="3656222"/>
              <a:chExt cx="216024" cy="432048"/>
            </a:xfrm>
          </p:grpSpPr>
          <p:cxnSp>
            <p:nvCxnSpPr>
              <p:cNvPr id="526" name="Straight Connector 525"/>
              <p:cNvCxnSpPr>
                <a:stCxn id="52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27" name="Isosceles Triangle 52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8" name="Straight Connector 52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777620" y="3789040"/>
              <a:ext cx="98636" cy="227222"/>
              <a:chOff x="5697500" y="3656222"/>
              <a:chExt cx="216024" cy="432048"/>
            </a:xfrm>
          </p:grpSpPr>
          <p:cxnSp>
            <p:nvCxnSpPr>
              <p:cNvPr id="523" name="Straight Connector 522"/>
              <p:cNvCxnSpPr>
                <a:stCxn id="52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24" name="Isosceles Triangle 52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5" name="Straight Connector 52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993644" y="2996952"/>
              <a:ext cx="98636" cy="227222"/>
              <a:chOff x="5697500" y="3656222"/>
              <a:chExt cx="216024" cy="432048"/>
            </a:xfrm>
          </p:grpSpPr>
          <p:cxnSp>
            <p:nvCxnSpPr>
              <p:cNvPr id="520" name="Straight Connector 519"/>
              <p:cNvCxnSpPr>
                <a:stCxn id="521" idx="0"/>
              </p:cNvCxnSpPr>
              <p:nvPr/>
            </p:nvCxnSpPr>
            <p:spPr>
              <a:xfrm>
                <a:off x="5769508" y="3944254"/>
                <a:ext cx="0" cy="144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1" name="Isosceles Triangle 520"/>
              <p:cNvSpPr/>
              <p:nvPr/>
            </p:nvSpPr>
            <p:spPr>
              <a:xfrm flipV="1">
                <a:off x="5697500" y="3656222"/>
                <a:ext cx="144016" cy="288032"/>
              </a:xfrm>
              <a:prstGeom prst="triangl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2" name="Straight Connector 521"/>
              <p:cNvCxnSpPr/>
              <p:nvPr/>
            </p:nvCxnSpPr>
            <p:spPr>
              <a:xfrm>
                <a:off x="5769508" y="4088270"/>
                <a:ext cx="1440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7353684" y="3212976"/>
              <a:ext cx="98636" cy="227222"/>
              <a:chOff x="5697500" y="3656222"/>
              <a:chExt cx="216024" cy="432048"/>
            </a:xfrm>
          </p:grpSpPr>
          <p:cxnSp>
            <p:nvCxnSpPr>
              <p:cNvPr id="517" name="Straight Connector 516"/>
              <p:cNvCxnSpPr>
                <a:stCxn id="51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8" name="Isosceles Triangle 51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9" name="Straight Connector 51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7208192" y="3598168"/>
              <a:ext cx="98636" cy="227222"/>
              <a:chOff x="5697500" y="3656222"/>
              <a:chExt cx="216024" cy="432048"/>
            </a:xfrm>
          </p:grpSpPr>
          <p:cxnSp>
            <p:nvCxnSpPr>
              <p:cNvPr id="514" name="Straight Connector 513"/>
              <p:cNvCxnSpPr>
                <a:stCxn id="51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5" name="Isosceles Triangle 51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6" name="Straight Connector 51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6201556" y="3717032"/>
              <a:ext cx="98636" cy="227222"/>
              <a:chOff x="5697500" y="3656222"/>
              <a:chExt cx="216024" cy="432048"/>
            </a:xfrm>
          </p:grpSpPr>
          <p:cxnSp>
            <p:nvCxnSpPr>
              <p:cNvPr id="511" name="Straight Connector 510"/>
              <p:cNvCxnSpPr>
                <a:stCxn id="51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2" name="Isosceles Triangle 51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3" name="Straight Connector 51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7065652" y="4149080"/>
              <a:ext cx="98636" cy="227222"/>
              <a:chOff x="5697500" y="3656222"/>
              <a:chExt cx="216024" cy="432048"/>
            </a:xfrm>
          </p:grpSpPr>
          <p:cxnSp>
            <p:nvCxnSpPr>
              <p:cNvPr id="508" name="Straight Connector 507"/>
              <p:cNvCxnSpPr>
                <a:stCxn id="50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09" name="Isosceles Triangle 50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0" name="Straight Connector 50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7425692" y="2780928"/>
              <a:ext cx="98636" cy="227222"/>
              <a:chOff x="5697500" y="3656222"/>
              <a:chExt cx="216024" cy="432048"/>
            </a:xfrm>
          </p:grpSpPr>
          <p:cxnSp>
            <p:nvCxnSpPr>
              <p:cNvPr id="505" name="Straight Connector 504"/>
              <p:cNvCxnSpPr>
                <a:stCxn id="50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06" name="Isosceles Triangle 50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7" name="Straight Connector 50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208192" y="3598168"/>
              <a:ext cx="98636" cy="227222"/>
              <a:chOff x="5697500" y="3656222"/>
              <a:chExt cx="216024" cy="432048"/>
            </a:xfrm>
          </p:grpSpPr>
          <p:cxnSp>
            <p:nvCxnSpPr>
              <p:cNvPr id="502" name="Straight Connector 501"/>
              <p:cNvCxnSpPr>
                <a:stCxn id="50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03" name="Isosceles Triangle 50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4" name="Straight Connector 50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713724" y="3068960"/>
              <a:ext cx="98636" cy="227222"/>
              <a:chOff x="5697500" y="3656222"/>
              <a:chExt cx="216024" cy="432048"/>
            </a:xfrm>
          </p:grpSpPr>
          <p:cxnSp>
            <p:nvCxnSpPr>
              <p:cNvPr id="499" name="Straight Connector 498"/>
              <p:cNvCxnSpPr>
                <a:stCxn id="50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00" name="Isosceles Triangle 49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1" name="Straight Connector 50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7353684" y="4221088"/>
              <a:ext cx="98636" cy="227222"/>
              <a:chOff x="5697500" y="3656222"/>
              <a:chExt cx="216024" cy="432048"/>
            </a:xfrm>
          </p:grpSpPr>
          <p:cxnSp>
            <p:nvCxnSpPr>
              <p:cNvPr id="496" name="Straight Connector 495"/>
              <p:cNvCxnSpPr>
                <a:stCxn id="49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97" name="Isosceles Triangle 49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8" name="Straight Connector 49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8073764" y="4221088"/>
              <a:ext cx="98636" cy="227222"/>
              <a:chOff x="5697500" y="3656222"/>
              <a:chExt cx="216024" cy="432048"/>
            </a:xfrm>
          </p:grpSpPr>
          <p:cxnSp>
            <p:nvCxnSpPr>
              <p:cNvPr id="493" name="Straight Connector 492"/>
              <p:cNvCxnSpPr>
                <a:stCxn id="49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94" name="Isosceles Triangle 49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5" name="Straight Connector 49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7713724" y="4581128"/>
              <a:ext cx="98636" cy="227222"/>
              <a:chOff x="5697500" y="3656222"/>
              <a:chExt cx="216024" cy="432048"/>
            </a:xfrm>
          </p:grpSpPr>
          <p:cxnSp>
            <p:nvCxnSpPr>
              <p:cNvPr id="490" name="Straight Connector 489"/>
              <p:cNvCxnSpPr>
                <a:stCxn id="49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91" name="Isosceles Triangle 49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2" name="Straight Connector 49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7352208" y="4894312"/>
              <a:ext cx="98636" cy="227222"/>
              <a:chOff x="5697500" y="3656222"/>
              <a:chExt cx="216024" cy="432048"/>
            </a:xfrm>
          </p:grpSpPr>
          <p:cxnSp>
            <p:nvCxnSpPr>
              <p:cNvPr id="487" name="Straight Connector 486"/>
              <p:cNvCxnSpPr>
                <a:stCxn id="48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8" name="Isosceles Triangle 48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9" name="Straight Connector 48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6588224" y="5517232"/>
              <a:ext cx="98636" cy="227222"/>
              <a:chOff x="5697500" y="3656222"/>
              <a:chExt cx="216024" cy="432048"/>
            </a:xfrm>
          </p:grpSpPr>
          <p:cxnSp>
            <p:nvCxnSpPr>
              <p:cNvPr id="484" name="Straight Connector 483"/>
              <p:cNvCxnSpPr>
                <a:stCxn id="48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5" name="Isosceles Triangle 48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6" name="Straight Connector 48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7209668" y="5445224"/>
              <a:ext cx="98636" cy="227222"/>
              <a:chOff x="5697500" y="3656222"/>
              <a:chExt cx="216024" cy="432048"/>
            </a:xfrm>
          </p:grpSpPr>
          <p:cxnSp>
            <p:nvCxnSpPr>
              <p:cNvPr id="481" name="Straight Connector 480"/>
              <p:cNvCxnSpPr>
                <a:stCxn id="48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82" name="Isosceles Triangle 48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3" name="Straight Connector 48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7352208" y="4894312"/>
              <a:ext cx="98636" cy="227222"/>
              <a:chOff x="5697500" y="3656222"/>
              <a:chExt cx="216024" cy="432048"/>
            </a:xfrm>
          </p:grpSpPr>
          <p:cxnSp>
            <p:nvCxnSpPr>
              <p:cNvPr id="478" name="Straight Connector 477"/>
              <p:cNvCxnSpPr>
                <a:stCxn id="47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9" name="Isosceles Triangle 47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0" name="Straight Connector 47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7857740" y="4365104"/>
              <a:ext cx="98636" cy="227222"/>
              <a:chOff x="5697500" y="3656222"/>
              <a:chExt cx="216024" cy="432048"/>
            </a:xfrm>
          </p:grpSpPr>
          <p:cxnSp>
            <p:nvCxnSpPr>
              <p:cNvPr id="475" name="Straight Connector 474"/>
              <p:cNvCxnSpPr>
                <a:stCxn id="47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6" name="Isosceles Triangle 47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7" name="Straight Connector 47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7641716" y="4869160"/>
              <a:ext cx="98636" cy="227222"/>
              <a:chOff x="5697500" y="3656222"/>
              <a:chExt cx="216024" cy="432048"/>
            </a:xfrm>
          </p:grpSpPr>
          <p:cxnSp>
            <p:nvCxnSpPr>
              <p:cNvPr id="472" name="Straight Connector 471"/>
              <p:cNvCxnSpPr>
                <a:stCxn id="47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3" name="Isosceles Triangle 47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4" name="Straight Connector 47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37660" y="5805264"/>
              <a:ext cx="98636" cy="227222"/>
              <a:chOff x="5697500" y="3656222"/>
              <a:chExt cx="216024" cy="432048"/>
            </a:xfrm>
          </p:grpSpPr>
          <p:cxnSp>
            <p:nvCxnSpPr>
              <p:cNvPr id="469" name="Straight Connector 468"/>
              <p:cNvCxnSpPr>
                <a:stCxn id="47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70" name="Isosceles Triangle 46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1" name="Straight Connector 47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849628" y="5517232"/>
              <a:ext cx="98636" cy="227222"/>
              <a:chOff x="5697500" y="3656222"/>
              <a:chExt cx="216024" cy="432048"/>
            </a:xfrm>
          </p:grpSpPr>
          <p:cxnSp>
            <p:nvCxnSpPr>
              <p:cNvPr id="466" name="Straight Connector 465"/>
              <p:cNvCxnSpPr>
                <a:stCxn id="46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7" name="Isosceles Triangle 46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8" name="Straight Connector 46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454848" y="4005064"/>
              <a:ext cx="98636" cy="227222"/>
              <a:chOff x="5697500" y="3656222"/>
              <a:chExt cx="216024" cy="432048"/>
            </a:xfrm>
          </p:grpSpPr>
          <p:cxnSp>
            <p:nvCxnSpPr>
              <p:cNvPr id="463" name="Straight Connector 462"/>
              <p:cNvCxnSpPr>
                <a:stCxn id="46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4" name="Isosceles Triangle 46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5" name="Straight Connector 46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697500" y="3861048"/>
              <a:ext cx="98636" cy="227222"/>
              <a:chOff x="5697500" y="3656222"/>
              <a:chExt cx="216024" cy="432048"/>
            </a:xfrm>
          </p:grpSpPr>
          <p:cxnSp>
            <p:nvCxnSpPr>
              <p:cNvPr id="460" name="Straight Connector 459"/>
              <p:cNvCxnSpPr>
                <a:stCxn id="46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61" name="Isosceles Triangle 46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2" name="Straight Connector 46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5912048" y="4462264"/>
              <a:ext cx="98636" cy="227222"/>
              <a:chOff x="5697500" y="3656222"/>
              <a:chExt cx="216024" cy="432048"/>
            </a:xfrm>
          </p:grpSpPr>
          <p:cxnSp>
            <p:nvCxnSpPr>
              <p:cNvPr id="457" name="Straight Connector 456"/>
              <p:cNvCxnSpPr>
                <a:stCxn id="45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58" name="Isosceles Triangle 45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9" name="Straight Connector 45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4617380" y="4149080"/>
              <a:ext cx="98636" cy="227222"/>
              <a:chOff x="5697500" y="3656222"/>
              <a:chExt cx="216024" cy="432048"/>
            </a:xfrm>
          </p:grpSpPr>
          <p:cxnSp>
            <p:nvCxnSpPr>
              <p:cNvPr id="454" name="Straight Connector 453"/>
              <p:cNvCxnSpPr>
                <a:stCxn id="45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55" name="Isosceles Triangle 45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6" name="Straight Connector 45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6216848" y="4767064"/>
              <a:ext cx="98636" cy="227222"/>
              <a:chOff x="5697500" y="3656222"/>
              <a:chExt cx="216024" cy="432048"/>
            </a:xfrm>
          </p:grpSpPr>
          <p:cxnSp>
            <p:nvCxnSpPr>
              <p:cNvPr id="451" name="Straight Connector 450"/>
              <p:cNvCxnSpPr>
                <a:stCxn id="45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52" name="Isosceles Triangle 45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3" name="Straight Connector 45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8505812" y="3861048"/>
              <a:ext cx="98636" cy="227222"/>
              <a:chOff x="5697500" y="3656222"/>
              <a:chExt cx="216024" cy="432048"/>
            </a:xfrm>
          </p:grpSpPr>
          <p:cxnSp>
            <p:nvCxnSpPr>
              <p:cNvPr id="448" name="Straight Connector 447"/>
              <p:cNvCxnSpPr>
                <a:stCxn id="449" idx="0"/>
              </p:cNvCxnSpPr>
              <p:nvPr/>
            </p:nvCxnSpPr>
            <p:spPr>
              <a:xfrm>
                <a:off x="5769508" y="3944254"/>
                <a:ext cx="0" cy="1440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449" name="Isosceles Triangle 448"/>
              <p:cNvSpPr/>
              <p:nvPr/>
            </p:nvSpPr>
            <p:spPr>
              <a:xfrm flipV="1">
                <a:off x="5697500" y="3656222"/>
                <a:ext cx="144016" cy="288032"/>
              </a:xfrm>
              <a:prstGeom prs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0" name="Straight Connector 449"/>
              <p:cNvCxnSpPr/>
              <p:nvPr/>
            </p:nvCxnSpPr>
            <p:spPr>
              <a:xfrm>
                <a:off x="5769508" y="4088270"/>
                <a:ext cx="14401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5697500" y="4653136"/>
              <a:ext cx="98636" cy="227222"/>
              <a:chOff x="5697500" y="3656222"/>
              <a:chExt cx="216024" cy="432048"/>
            </a:xfrm>
          </p:grpSpPr>
          <p:cxnSp>
            <p:nvCxnSpPr>
              <p:cNvPr id="445" name="Straight Connector 444"/>
              <p:cNvCxnSpPr>
                <a:stCxn id="44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6" name="Isosceles Triangle 44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7" name="Straight Connector 44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5049428" y="4221088"/>
              <a:ext cx="98636" cy="227222"/>
              <a:chOff x="5697500" y="3656222"/>
              <a:chExt cx="216024" cy="432048"/>
            </a:xfrm>
          </p:grpSpPr>
          <p:cxnSp>
            <p:nvCxnSpPr>
              <p:cNvPr id="442" name="Straight Connector 441"/>
              <p:cNvCxnSpPr>
                <a:stCxn id="44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3" name="Isosceles Triangle 44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4" name="Straight Connector 44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5193444" y="4797152"/>
              <a:ext cx="98636" cy="227222"/>
              <a:chOff x="5697500" y="3656222"/>
              <a:chExt cx="216024" cy="432048"/>
            </a:xfrm>
          </p:grpSpPr>
          <p:cxnSp>
            <p:nvCxnSpPr>
              <p:cNvPr id="439" name="Straight Connector 438"/>
              <p:cNvCxnSpPr>
                <a:stCxn id="44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0" name="Isosceles Triangle 43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1" name="Straight Connector 44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5912048" y="4462264"/>
              <a:ext cx="98636" cy="227222"/>
              <a:chOff x="5697500" y="3656222"/>
              <a:chExt cx="216024" cy="432048"/>
            </a:xfrm>
          </p:grpSpPr>
          <p:cxnSp>
            <p:nvCxnSpPr>
              <p:cNvPr id="436" name="Straight Connector 435"/>
              <p:cNvCxnSpPr>
                <a:stCxn id="43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7" name="Isosceles Triangle 43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8" name="Straight Connector 43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6201556" y="4437112"/>
              <a:ext cx="98636" cy="227222"/>
              <a:chOff x="5697500" y="3656222"/>
              <a:chExt cx="216024" cy="432048"/>
            </a:xfrm>
          </p:grpSpPr>
          <p:cxnSp>
            <p:nvCxnSpPr>
              <p:cNvPr id="433" name="Straight Connector 432"/>
              <p:cNvCxnSpPr>
                <a:stCxn id="43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4" name="Isosceles Triangle 43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5" name="Straight Connector 43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6561596" y="4653136"/>
              <a:ext cx="98636" cy="227222"/>
              <a:chOff x="5697500" y="3656222"/>
              <a:chExt cx="216024" cy="432048"/>
            </a:xfrm>
          </p:grpSpPr>
          <p:cxnSp>
            <p:nvCxnSpPr>
              <p:cNvPr id="430" name="Straight Connector 429"/>
              <p:cNvCxnSpPr>
                <a:stCxn id="43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31" name="Isosceles Triangle 43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2" name="Straight Connector 43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6777620" y="5085184"/>
              <a:ext cx="98636" cy="227222"/>
              <a:chOff x="5697500" y="3656222"/>
              <a:chExt cx="216024" cy="432048"/>
            </a:xfrm>
          </p:grpSpPr>
          <p:cxnSp>
            <p:nvCxnSpPr>
              <p:cNvPr id="427" name="Straight Connector 426"/>
              <p:cNvCxnSpPr>
                <a:stCxn id="42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28" name="Isosceles Triangle 42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9" name="Straight Connector 42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6504880" y="3542928"/>
              <a:ext cx="98636" cy="227222"/>
              <a:chOff x="5697500" y="3656222"/>
              <a:chExt cx="216024" cy="432048"/>
            </a:xfrm>
          </p:grpSpPr>
          <p:cxnSp>
            <p:nvCxnSpPr>
              <p:cNvPr id="424" name="Straight Connector 423"/>
              <p:cNvCxnSpPr>
                <a:stCxn id="42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25" name="Isosceles Triangle 42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6" name="Straight Connector 42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985532" y="3429000"/>
              <a:ext cx="98636" cy="227222"/>
              <a:chOff x="5697500" y="3656222"/>
              <a:chExt cx="216024" cy="432048"/>
            </a:xfrm>
          </p:grpSpPr>
          <p:cxnSp>
            <p:nvCxnSpPr>
              <p:cNvPr id="421" name="Straight Connector 420"/>
              <p:cNvCxnSpPr>
                <a:stCxn id="42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22" name="Isosceles Triangle 42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3" name="Straight Connector 42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5481476" y="3573016"/>
              <a:ext cx="98636" cy="227222"/>
              <a:chOff x="5697500" y="3656222"/>
              <a:chExt cx="216024" cy="432048"/>
            </a:xfrm>
          </p:grpSpPr>
          <p:cxnSp>
            <p:nvCxnSpPr>
              <p:cNvPr id="418" name="Straight Connector 417"/>
              <p:cNvCxnSpPr>
                <a:stCxn id="41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19" name="Isosceles Triangle 41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0" name="Straight Connector 41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7065652" y="3861048"/>
              <a:ext cx="98636" cy="227222"/>
              <a:chOff x="5697500" y="3656222"/>
              <a:chExt cx="216024" cy="432048"/>
            </a:xfrm>
          </p:grpSpPr>
          <p:cxnSp>
            <p:nvCxnSpPr>
              <p:cNvPr id="415" name="Straight Connector 414"/>
              <p:cNvCxnSpPr>
                <a:stCxn id="41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16" name="Isosceles Triangle 41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7" name="Straight Connector 41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705612" y="4221088"/>
              <a:ext cx="98636" cy="227222"/>
              <a:chOff x="5697500" y="3656222"/>
              <a:chExt cx="216024" cy="432048"/>
            </a:xfrm>
          </p:grpSpPr>
          <p:cxnSp>
            <p:nvCxnSpPr>
              <p:cNvPr id="412" name="Straight Connector 411"/>
              <p:cNvCxnSpPr>
                <a:stCxn id="41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13" name="Isosceles Triangle 41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4" name="Straight Connector 41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5049428" y="3789040"/>
              <a:ext cx="98636" cy="227222"/>
              <a:chOff x="5697500" y="3656222"/>
              <a:chExt cx="216024" cy="432048"/>
            </a:xfrm>
          </p:grpSpPr>
          <p:cxnSp>
            <p:nvCxnSpPr>
              <p:cNvPr id="409" name="Straight Connector 408"/>
              <p:cNvCxnSpPr>
                <a:stCxn id="41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10" name="Isosceles Triangle 40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 name="Straight Connector 41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4905412" y="4581128"/>
              <a:ext cx="98636" cy="227222"/>
              <a:chOff x="5697500" y="3656222"/>
              <a:chExt cx="216024" cy="432048"/>
            </a:xfrm>
          </p:grpSpPr>
          <p:cxnSp>
            <p:nvCxnSpPr>
              <p:cNvPr id="406" name="Straight Connector 405"/>
              <p:cNvCxnSpPr>
                <a:stCxn id="40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7" name="Isosceles Triangle 40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8" name="Straight Connector 40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856808" y="4046984"/>
              <a:ext cx="98636" cy="227222"/>
              <a:chOff x="5697500" y="3656222"/>
              <a:chExt cx="216024" cy="432048"/>
            </a:xfrm>
          </p:grpSpPr>
          <p:cxnSp>
            <p:nvCxnSpPr>
              <p:cNvPr id="403" name="Straight Connector 402"/>
              <p:cNvCxnSpPr>
                <a:stCxn id="40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4" name="Isosceles Triangle 40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5" name="Straight Connector 40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5409468" y="4293096"/>
              <a:ext cx="98636" cy="227222"/>
              <a:chOff x="5697500" y="3656222"/>
              <a:chExt cx="216024" cy="432048"/>
            </a:xfrm>
          </p:grpSpPr>
          <p:cxnSp>
            <p:nvCxnSpPr>
              <p:cNvPr id="400" name="Straight Connector 399"/>
              <p:cNvCxnSpPr>
                <a:stCxn id="40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1" name="Isosceles Triangle 40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2" name="Straight Connector 40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337460" y="3933056"/>
              <a:ext cx="98636" cy="227222"/>
              <a:chOff x="5697500" y="3656222"/>
              <a:chExt cx="216024" cy="432048"/>
            </a:xfrm>
          </p:grpSpPr>
          <p:cxnSp>
            <p:nvCxnSpPr>
              <p:cNvPr id="397" name="Straight Connector 396"/>
              <p:cNvCxnSpPr>
                <a:stCxn id="39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8" name="Isosceles Triangle 39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 name="Straight Connector 39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1" name="Group 90"/>
            <p:cNvGrpSpPr/>
            <p:nvPr/>
          </p:nvGrpSpPr>
          <p:grpSpPr>
            <a:xfrm>
              <a:off x="5697500" y="4365104"/>
              <a:ext cx="98636" cy="227222"/>
              <a:chOff x="5697500" y="3656222"/>
              <a:chExt cx="216024" cy="432048"/>
            </a:xfrm>
          </p:grpSpPr>
          <p:cxnSp>
            <p:nvCxnSpPr>
              <p:cNvPr id="394" name="Straight Connector 393"/>
              <p:cNvCxnSpPr>
                <a:stCxn id="39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5" name="Isosceles Triangle 39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6" name="Straight Connector 39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5841516" y="3717032"/>
              <a:ext cx="98636" cy="227222"/>
              <a:chOff x="5697500" y="3656222"/>
              <a:chExt cx="216024" cy="432048"/>
            </a:xfrm>
          </p:grpSpPr>
          <p:cxnSp>
            <p:nvCxnSpPr>
              <p:cNvPr id="391" name="Straight Connector 390"/>
              <p:cNvCxnSpPr>
                <a:stCxn id="39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2" name="Isosceles Triangle 39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3" name="Straight Connector 39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5049428" y="4365104"/>
              <a:ext cx="98636" cy="227222"/>
              <a:chOff x="5697500" y="3656222"/>
              <a:chExt cx="216024" cy="432048"/>
            </a:xfrm>
          </p:grpSpPr>
          <p:cxnSp>
            <p:nvCxnSpPr>
              <p:cNvPr id="388" name="Straight Connector 387"/>
              <p:cNvCxnSpPr>
                <a:stCxn id="38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9" name="Isosceles Triangle 38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0" name="Straight Connector 38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a:off x="5769508" y="3573016"/>
              <a:ext cx="98636" cy="227222"/>
              <a:chOff x="5697500" y="3656222"/>
              <a:chExt cx="216024" cy="432048"/>
            </a:xfrm>
          </p:grpSpPr>
          <p:cxnSp>
            <p:nvCxnSpPr>
              <p:cNvPr id="385" name="Straight Connector 384"/>
              <p:cNvCxnSpPr>
                <a:stCxn id="38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6" name="Isosceles Triangle 38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7" name="Straight Connector 38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6272088" y="3526160"/>
              <a:ext cx="98636" cy="227222"/>
              <a:chOff x="5697500" y="3656222"/>
              <a:chExt cx="216024" cy="432048"/>
            </a:xfrm>
          </p:grpSpPr>
          <p:cxnSp>
            <p:nvCxnSpPr>
              <p:cNvPr id="382" name="Straight Connector 381"/>
              <p:cNvCxnSpPr>
                <a:stCxn id="38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3" name="Isosceles Triangle 38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4" name="Straight Connector 38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265452" y="3645024"/>
              <a:ext cx="98636" cy="227222"/>
              <a:chOff x="5697500" y="3656222"/>
              <a:chExt cx="216024" cy="432048"/>
            </a:xfrm>
          </p:grpSpPr>
          <p:cxnSp>
            <p:nvCxnSpPr>
              <p:cNvPr id="379" name="Straight Connector 378"/>
              <p:cNvCxnSpPr>
                <a:stCxn id="38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0" name="Isosceles Triangle 37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1" name="Straight Connector 38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6576888" y="3830960"/>
              <a:ext cx="98636" cy="227222"/>
              <a:chOff x="5697500" y="3656222"/>
              <a:chExt cx="216024" cy="432048"/>
            </a:xfrm>
          </p:grpSpPr>
          <p:cxnSp>
            <p:nvCxnSpPr>
              <p:cNvPr id="376" name="Straight Connector 375"/>
              <p:cNvCxnSpPr>
                <a:stCxn id="37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7" name="Isosceles Triangle 37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8" name="Straight Connector 37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6129548" y="4077072"/>
              <a:ext cx="98636" cy="227222"/>
              <a:chOff x="5697500" y="3656222"/>
              <a:chExt cx="216024" cy="432048"/>
            </a:xfrm>
          </p:grpSpPr>
          <p:cxnSp>
            <p:nvCxnSpPr>
              <p:cNvPr id="373" name="Straight Connector 372"/>
              <p:cNvCxnSpPr>
                <a:stCxn id="37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4" name="Isosceles Triangle 37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5" name="Straight Connector 37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6272088" y="3526160"/>
              <a:ext cx="98636" cy="227222"/>
              <a:chOff x="5697500" y="3656222"/>
              <a:chExt cx="216024" cy="432048"/>
            </a:xfrm>
          </p:grpSpPr>
          <p:cxnSp>
            <p:nvCxnSpPr>
              <p:cNvPr id="370" name="Straight Connector 369"/>
              <p:cNvCxnSpPr>
                <a:stCxn id="37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71" name="Isosceles Triangle 37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2" name="Straight Connector 37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6777620" y="4509120"/>
              <a:ext cx="98636" cy="227222"/>
              <a:chOff x="5697500" y="3656222"/>
              <a:chExt cx="216024" cy="432048"/>
            </a:xfrm>
          </p:grpSpPr>
          <p:cxnSp>
            <p:nvCxnSpPr>
              <p:cNvPr id="367" name="Straight Connector 366"/>
              <p:cNvCxnSpPr>
                <a:stCxn id="36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8" name="Isosceles Triangle 36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9" name="Straight Connector 36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6416104" y="4822304"/>
              <a:ext cx="98636" cy="227222"/>
              <a:chOff x="5697500" y="3656222"/>
              <a:chExt cx="216024" cy="432048"/>
            </a:xfrm>
          </p:grpSpPr>
          <p:cxnSp>
            <p:nvCxnSpPr>
              <p:cNvPr id="364" name="Straight Connector 363"/>
              <p:cNvCxnSpPr>
                <a:stCxn id="36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5" name="Isosceles Triangle 36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6" name="Straight Connector 36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6273564" y="5373216"/>
              <a:ext cx="98636" cy="227222"/>
              <a:chOff x="5697500" y="3656222"/>
              <a:chExt cx="216024" cy="432048"/>
            </a:xfrm>
          </p:grpSpPr>
          <p:cxnSp>
            <p:nvCxnSpPr>
              <p:cNvPr id="361" name="Straight Connector 360"/>
              <p:cNvCxnSpPr>
                <a:stCxn id="36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62" name="Isosceles Triangle 36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3" name="Straight Connector 36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a:off x="6201556" y="5013176"/>
              <a:ext cx="98636" cy="227222"/>
              <a:chOff x="5697500" y="3656222"/>
              <a:chExt cx="216024" cy="432048"/>
            </a:xfrm>
          </p:grpSpPr>
          <p:cxnSp>
            <p:nvCxnSpPr>
              <p:cNvPr id="358" name="Straight Connector 357"/>
              <p:cNvCxnSpPr>
                <a:stCxn id="35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59" name="Isosceles Triangle 35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6416104" y="4822304"/>
              <a:ext cx="98636" cy="227222"/>
              <a:chOff x="5697500" y="3656222"/>
              <a:chExt cx="216024" cy="432048"/>
            </a:xfrm>
          </p:grpSpPr>
          <p:cxnSp>
            <p:nvCxnSpPr>
              <p:cNvPr id="355" name="Straight Connector 354"/>
              <p:cNvCxnSpPr>
                <a:stCxn id="35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56" name="Isosceles Triangle 35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Connector 35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921636" y="4293096"/>
              <a:ext cx="98636" cy="227222"/>
              <a:chOff x="5697500" y="3656222"/>
              <a:chExt cx="216024" cy="432048"/>
            </a:xfrm>
          </p:grpSpPr>
          <p:cxnSp>
            <p:nvCxnSpPr>
              <p:cNvPr id="352" name="Straight Connector 351"/>
              <p:cNvCxnSpPr>
                <a:stCxn id="35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53" name="Isosceles Triangle 35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4" name="Straight Connector 35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065652" y="5013176"/>
              <a:ext cx="98636" cy="227222"/>
              <a:chOff x="5697500" y="3656222"/>
              <a:chExt cx="216024" cy="432048"/>
            </a:xfrm>
          </p:grpSpPr>
          <p:cxnSp>
            <p:nvCxnSpPr>
              <p:cNvPr id="349" name="Straight Connector 348"/>
              <p:cNvCxnSpPr>
                <a:stCxn id="35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50" name="Isosceles Triangle 34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1" name="Straight Connector 35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7506084" y="4157464"/>
              <a:ext cx="98636" cy="227222"/>
              <a:chOff x="5697500" y="3656222"/>
              <a:chExt cx="216024" cy="432048"/>
            </a:xfrm>
          </p:grpSpPr>
          <p:cxnSp>
            <p:nvCxnSpPr>
              <p:cNvPr id="346" name="Straight Connector 345"/>
              <p:cNvCxnSpPr>
                <a:stCxn id="34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7" name="Isosceles Triangle 34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Connector 34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8" name="Group 107"/>
            <p:cNvGrpSpPr/>
            <p:nvPr/>
          </p:nvGrpSpPr>
          <p:grpSpPr>
            <a:xfrm>
              <a:off x="7290060" y="4661520"/>
              <a:ext cx="98636" cy="227222"/>
              <a:chOff x="5697500" y="3656222"/>
              <a:chExt cx="216024" cy="432048"/>
            </a:xfrm>
          </p:grpSpPr>
          <p:cxnSp>
            <p:nvCxnSpPr>
              <p:cNvPr id="343" name="Straight Connector 342"/>
              <p:cNvCxnSpPr>
                <a:stCxn id="34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4" name="Isosceles Triangle 34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5" name="Straight Connector 34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650100" y="4877544"/>
              <a:ext cx="98636" cy="227222"/>
              <a:chOff x="5697500" y="3656222"/>
              <a:chExt cx="216024" cy="432048"/>
            </a:xfrm>
          </p:grpSpPr>
          <p:cxnSp>
            <p:nvCxnSpPr>
              <p:cNvPr id="340" name="Straight Connector 339"/>
              <p:cNvCxnSpPr>
                <a:stCxn id="34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1" name="Isosceles Triangle 34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7866124" y="5309592"/>
              <a:ext cx="98636" cy="227222"/>
              <a:chOff x="5697500" y="3656222"/>
              <a:chExt cx="216024" cy="432048"/>
            </a:xfrm>
          </p:grpSpPr>
          <p:cxnSp>
            <p:nvCxnSpPr>
              <p:cNvPr id="337" name="Straight Connector 336"/>
              <p:cNvCxnSpPr>
                <a:stCxn id="33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8" name="Isosceles Triangle 33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9" name="Straight Connector 33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7434076" y="4085456"/>
              <a:ext cx="98636" cy="227222"/>
              <a:chOff x="5697500" y="3656222"/>
              <a:chExt cx="216024" cy="432048"/>
            </a:xfrm>
          </p:grpSpPr>
          <p:cxnSp>
            <p:nvCxnSpPr>
              <p:cNvPr id="334" name="Straight Connector 333"/>
              <p:cNvCxnSpPr>
                <a:stCxn id="33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5" name="Isosceles Triangle 33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6" name="Straight Connector 33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8154156" y="4085456"/>
              <a:ext cx="98636" cy="227222"/>
              <a:chOff x="5697500" y="3656222"/>
              <a:chExt cx="216024" cy="432048"/>
            </a:xfrm>
          </p:grpSpPr>
          <p:cxnSp>
            <p:nvCxnSpPr>
              <p:cNvPr id="331" name="Straight Connector 330"/>
              <p:cNvCxnSpPr>
                <a:stCxn id="33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32" name="Isosceles Triangle 33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3" name="Straight Connector 33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7794116" y="4445496"/>
              <a:ext cx="98636" cy="227222"/>
              <a:chOff x="5697500" y="3656222"/>
              <a:chExt cx="216024" cy="432048"/>
            </a:xfrm>
          </p:grpSpPr>
          <p:cxnSp>
            <p:nvCxnSpPr>
              <p:cNvPr id="328" name="Straight Connector 327"/>
              <p:cNvCxnSpPr>
                <a:stCxn id="32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9" name="Isosceles Triangle 32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7665392" y="4055368"/>
              <a:ext cx="98636" cy="227222"/>
              <a:chOff x="5697500" y="3656222"/>
              <a:chExt cx="216024" cy="432048"/>
            </a:xfrm>
          </p:grpSpPr>
          <p:cxnSp>
            <p:nvCxnSpPr>
              <p:cNvPr id="325" name="Straight Connector 324"/>
              <p:cNvCxnSpPr>
                <a:stCxn id="32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6" name="Isosceles Triangle 32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7" name="Straight Connector 32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5" name="Group 114"/>
            <p:cNvGrpSpPr/>
            <p:nvPr/>
          </p:nvGrpSpPr>
          <p:grpSpPr>
            <a:xfrm>
              <a:off x="8226164" y="4373488"/>
              <a:ext cx="98636" cy="227222"/>
              <a:chOff x="5697500" y="3656222"/>
              <a:chExt cx="216024" cy="432048"/>
            </a:xfrm>
          </p:grpSpPr>
          <p:cxnSp>
            <p:nvCxnSpPr>
              <p:cNvPr id="322" name="Straight Connector 321"/>
              <p:cNvCxnSpPr>
                <a:stCxn id="32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3" name="Isosceles Triangle 32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4" name="Straight Connector 32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7866124" y="4733528"/>
              <a:ext cx="98636" cy="227222"/>
              <a:chOff x="5697500" y="3656222"/>
              <a:chExt cx="216024" cy="432048"/>
            </a:xfrm>
          </p:grpSpPr>
          <p:cxnSp>
            <p:nvCxnSpPr>
              <p:cNvPr id="319" name="Straight Connector 318"/>
              <p:cNvCxnSpPr>
                <a:stCxn id="32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0" name="Isosceles Triangle 31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1" name="Straight Connector 32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7504608" y="5046712"/>
              <a:ext cx="98636" cy="227222"/>
              <a:chOff x="5697500" y="3656222"/>
              <a:chExt cx="216024" cy="432048"/>
            </a:xfrm>
          </p:grpSpPr>
          <p:cxnSp>
            <p:nvCxnSpPr>
              <p:cNvPr id="316" name="Straight Connector 315"/>
              <p:cNvCxnSpPr>
                <a:stCxn id="31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7" name="Isosceles Triangle 31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8" name="Straight Connector 31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7290060" y="5237584"/>
              <a:ext cx="98636" cy="227222"/>
              <a:chOff x="5697500" y="3656222"/>
              <a:chExt cx="216024" cy="432048"/>
            </a:xfrm>
          </p:grpSpPr>
          <p:cxnSp>
            <p:nvCxnSpPr>
              <p:cNvPr id="313" name="Straight Connector 312"/>
              <p:cNvCxnSpPr>
                <a:stCxn id="31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4" name="Isosceles Triangle 31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5" name="Straight Connector 31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7504608" y="5046712"/>
              <a:ext cx="98636" cy="227222"/>
              <a:chOff x="5697500" y="3656222"/>
              <a:chExt cx="216024" cy="432048"/>
            </a:xfrm>
          </p:grpSpPr>
          <p:cxnSp>
            <p:nvCxnSpPr>
              <p:cNvPr id="310" name="Straight Connector 309"/>
              <p:cNvCxnSpPr>
                <a:stCxn id="31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1" name="Isosceles Triangle 31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0" name="Group 119"/>
            <p:cNvGrpSpPr/>
            <p:nvPr/>
          </p:nvGrpSpPr>
          <p:grpSpPr>
            <a:xfrm>
              <a:off x="8010140" y="4517504"/>
              <a:ext cx="98636" cy="227222"/>
              <a:chOff x="5697500" y="3656222"/>
              <a:chExt cx="216024" cy="432048"/>
            </a:xfrm>
          </p:grpSpPr>
          <p:cxnSp>
            <p:nvCxnSpPr>
              <p:cNvPr id="307" name="Straight Connector 306"/>
              <p:cNvCxnSpPr>
                <a:stCxn id="30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8" name="Isosceles Triangle 30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 name="Straight Connector 30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7794116" y="5021560"/>
              <a:ext cx="98636" cy="227222"/>
              <a:chOff x="5697500" y="3656222"/>
              <a:chExt cx="216024" cy="432048"/>
            </a:xfrm>
          </p:grpSpPr>
          <p:cxnSp>
            <p:nvCxnSpPr>
              <p:cNvPr id="304" name="Straight Connector 303"/>
              <p:cNvCxnSpPr>
                <a:stCxn id="30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5" name="Isosceles Triangle 30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6" name="Straight Connector 30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a:off x="8154156" y="5237584"/>
              <a:ext cx="98636" cy="227222"/>
              <a:chOff x="5697500" y="3656222"/>
              <a:chExt cx="216024" cy="432048"/>
            </a:xfrm>
          </p:grpSpPr>
          <p:cxnSp>
            <p:nvCxnSpPr>
              <p:cNvPr id="301" name="Straight Connector 300"/>
              <p:cNvCxnSpPr>
                <a:stCxn id="30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2" name="Isosceles Triangle 30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3" name="Straight Connector 30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8505812" y="4221088"/>
              <a:ext cx="98636" cy="227222"/>
              <a:chOff x="5697500" y="3656222"/>
              <a:chExt cx="216024" cy="432048"/>
            </a:xfrm>
          </p:grpSpPr>
          <p:cxnSp>
            <p:nvCxnSpPr>
              <p:cNvPr id="298" name="Straight Connector 297"/>
              <p:cNvCxnSpPr>
                <a:stCxn id="29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9" name="Isosceles Triangle 29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4" name="Group 123"/>
            <p:cNvGrpSpPr/>
            <p:nvPr/>
          </p:nvGrpSpPr>
          <p:grpSpPr>
            <a:xfrm>
              <a:off x="7290060" y="4301480"/>
              <a:ext cx="98636" cy="227222"/>
              <a:chOff x="5697500" y="3656222"/>
              <a:chExt cx="216024" cy="432048"/>
            </a:xfrm>
          </p:grpSpPr>
          <p:cxnSp>
            <p:nvCxnSpPr>
              <p:cNvPr id="295" name="Straight Connector 294"/>
              <p:cNvCxnSpPr>
                <a:stCxn id="29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6" name="Isosceles Triangle 29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7" name="Straight Connector 29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7218052" y="5165576"/>
              <a:ext cx="98636" cy="227222"/>
              <a:chOff x="5697500" y="3656222"/>
              <a:chExt cx="216024" cy="432048"/>
            </a:xfrm>
          </p:grpSpPr>
          <p:cxnSp>
            <p:nvCxnSpPr>
              <p:cNvPr id="292" name="Straight Connector 291"/>
              <p:cNvCxnSpPr>
                <a:stCxn id="29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3" name="Isosceles Triangle 29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4" name="Straight Connector 29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7713724" y="3356992"/>
              <a:ext cx="98636" cy="227222"/>
              <a:chOff x="5697500" y="3656222"/>
              <a:chExt cx="216024" cy="432048"/>
            </a:xfrm>
          </p:grpSpPr>
          <p:cxnSp>
            <p:nvCxnSpPr>
              <p:cNvPr id="289" name="Straight Connector 288"/>
              <p:cNvCxnSpPr>
                <a:stCxn id="29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0" name="Isosceles Triangle 28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1" name="Straight Connector 29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7" name="Group 126"/>
            <p:cNvGrpSpPr/>
            <p:nvPr/>
          </p:nvGrpSpPr>
          <p:grpSpPr>
            <a:xfrm>
              <a:off x="7353684" y="3212976"/>
              <a:ext cx="98636" cy="227222"/>
              <a:chOff x="5697500" y="3656222"/>
              <a:chExt cx="216024" cy="432048"/>
            </a:xfrm>
          </p:grpSpPr>
          <p:cxnSp>
            <p:nvCxnSpPr>
              <p:cNvPr id="286" name="Straight Connector 285"/>
              <p:cNvCxnSpPr>
                <a:stCxn id="28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7" name="Isosceles Triangle 28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8" name="Straight Connector 28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8" name="Group 127"/>
            <p:cNvGrpSpPr/>
            <p:nvPr/>
          </p:nvGrpSpPr>
          <p:grpSpPr>
            <a:xfrm>
              <a:off x="8361796" y="3284984"/>
              <a:ext cx="98636" cy="227222"/>
              <a:chOff x="5697500" y="3656222"/>
              <a:chExt cx="216024" cy="432048"/>
            </a:xfrm>
          </p:grpSpPr>
          <p:cxnSp>
            <p:nvCxnSpPr>
              <p:cNvPr id="283" name="Straight Connector 282"/>
              <p:cNvCxnSpPr>
                <a:stCxn id="28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4" name="Isosceles Triangle 28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5" name="Straight Connector 28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8001756" y="3645024"/>
              <a:ext cx="98636" cy="227222"/>
              <a:chOff x="5697500" y="3656222"/>
              <a:chExt cx="216024" cy="432048"/>
            </a:xfrm>
          </p:grpSpPr>
          <p:cxnSp>
            <p:nvCxnSpPr>
              <p:cNvPr id="280" name="Straight Connector 279"/>
              <p:cNvCxnSpPr>
                <a:stCxn id="28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1" name="Isosceles Triangle 28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2" name="Straight Connector 28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7713724" y="3789040"/>
              <a:ext cx="98636" cy="227222"/>
              <a:chOff x="5697500" y="3656222"/>
              <a:chExt cx="216024" cy="432048"/>
            </a:xfrm>
          </p:grpSpPr>
          <p:cxnSp>
            <p:nvCxnSpPr>
              <p:cNvPr id="277" name="Straight Connector 276"/>
              <p:cNvCxnSpPr>
                <a:stCxn id="27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8" name="Isosceles Triangle 27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9" name="Straight Connector 27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7425692" y="3501008"/>
              <a:ext cx="98636" cy="227222"/>
              <a:chOff x="5697500" y="3656222"/>
              <a:chExt cx="216024" cy="432048"/>
            </a:xfrm>
          </p:grpSpPr>
          <p:cxnSp>
            <p:nvCxnSpPr>
              <p:cNvPr id="274" name="Straight Connector 273"/>
              <p:cNvCxnSpPr>
                <a:stCxn id="27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5" name="Isosceles Triangle 27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6" name="Straight Connector 27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2" name="Group 131"/>
            <p:cNvGrpSpPr/>
            <p:nvPr/>
          </p:nvGrpSpPr>
          <p:grpSpPr>
            <a:xfrm>
              <a:off x="7713724" y="3573016"/>
              <a:ext cx="98636" cy="227222"/>
              <a:chOff x="5697500" y="3656222"/>
              <a:chExt cx="216024" cy="432048"/>
            </a:xfrm>
          </p:grpSpPr>
          <p:cxnSp>
            <p:nvCxnSpPr>
              <p:cNvPr id="271" name="Straight Connector 270"/>
              <p:cNvCxnSpPr>
                <a:stCxn id="27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2" name="Isosceles Triangle 27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3" name="Straight Connector 27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3" name="Group 132"/>
            <p:cNvGrpSpPr/>
            <p:nvPr/>
          </p:nvGrpSpPr>
          <p:grpSpPr>
            <a:xfrm>
              <a:off x="8433804" y="3573016"/>
              <a:ext cx="98636" cy="227222"/>
              <a:chOff x="5697500" y="3656222"/>
              <a:chExt cx="216024" cy="432048"/>
            </a:xfrm>
          </p:grpSpPr>
          <p:cxnSp>
            <p:nvCxnSpPr>
              <p:cNvPr id="268" name="Straight Connector 267"/>
              <p:cNvCxnSpPr>
                <a:stCxn id="269" idx="0"/>
              </p:cNvCxnSpPr>
              <p:nvPr/>
            </p:nvCxnSpPr>
            <p:spPr>
              <a:xfrm>
                <a:off x="5769508" y="3944254"/>
                <a:ext cx="0" cy="144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Isosceles Triangle 268"/>
              <p:cNvSpPr/>
              <p:nvPr/>
            </p:nvSpPr>
            <p:spPr>
              <a:xfrm flipV="1">
                <a:off x="5697500" y="3656222"/>
                <a:ext cx="144016" cy="288032"/>
              </a:xfrm>
              <a:prstGeom prst="triangl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0" name="Straight Connector 269"/>
              <p:cNvCxnSpPr/>
              <p:nvPr/>
            </p:nvCxnSpPr>
            <p:spPr>
              <a:xfrm>
                <a:off x="5769508" y="4088270"/>
                <a:ext cx="1440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4" name="Group 133"/>
            <p:cNvGrpSpPr/>
            <p:nvPr/>
          </p:nvGrpSpPr>
          <p:grpSpPr>
            <a:xfrm>
              <a:off x="8217780" y="3717032"/>
              <a:ext cx="98636" cy="227222"/>
              <a:chOff x="5697500" y="3656222"/>
              <a:chExt cx="216024" cy="432048"/>
            </a:xfrm>
          </p:grpSpPr>
          <p:cxnSp>
            <p:nvCxnSpPr>
              <p:cNvPr id="265" name="Straight Connector 264"/>
              <p:cNvCxnSpPr>
                <a:stCxn id="26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6" name="Isosceles Triangle 26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7" name="Straight Connector 26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5" name="Group 134"/>
            <p:cNvGrpSpPr/>
            <p:nvPr/>
          </p:nvGrpSpPr>
          <p:grpSpPr>
            <a:xfrm>
              <a:off x="7425692" y="3212976"/>
              <a:ext cx="98636" cy="227222"/>
              <a:chOff x="5697500" y="3656222"/>
              <a:chExt cx="216024" cy="432048"/>
            </a:xfrm>
          </p:grpSpPr>
          <p:cxnSp>
            <p:nvCxnSpPr>
              <p:cNvPr id="262" name="Straight Connector 261"/>
              <p:cNvCxnSpPr>
                <a:stCxn id="26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3" name="Isosceles Triangle 26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4" name="Straight Connector 26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7281676" y="3645024"/>
              <a:ext cx="98636" cy="227222"/>
              <a:chOff x="5697500" y="3656222"/>
              <a:chExt cx="216024" cy="432048"/>
            </a:xfrm>
          </p:grpSpPr>
          <p:cxnSp>
            <p:nvCxnSpPr>
              <p:cNvPr id="259" name="Straight Connector 258"/>
              <p:cNvCxnSpPr>
                <a:stCxn id="26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60" name="Isosceles Triangle 25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1" name="Straight Connector 26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7794116" y="3437384"/>
              <a:ext cx="98636" cy="227222"/>
              <a:chOff x="5697500" y="3656222"/>
              <a:chExt cx="216024" cy="432048"/>
            </a:xfrm>
          </p:grpSpPr>
          <p:cxnSp>
            <p:nvCxnSpPr>
              <p:cNvPr id="256" name="Straight Connector 255"/>
              <p:cNvCxnSpPr>
                <a:stCxn id="25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7" name="Isosceles Triangle 25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8" name="Straight Connector 25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8361796" y="4077072"/>
              <a:ext cx="98636" cy="227222"/>
              <a:chOff x="5697500" y="3656222"/>
              <a:chExt cx="216024" cy="432048"/>
            </a:xfrm>
          </p:grpSpPr>
          <p:cxnSp>
            <p:nvCxnSpPr>
              <p:cNvPr id="253" name="Straight Connector 252"/>
              <p:cNvCxnSpPr>
                <a:stCxn id="25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4" name="Isosceles Triangle 25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8025432" y="3407296"/>
              <a:ext cx="98636" cy="227222"/>
              <a:chOff x="5697500" y="3656222"/>
              <a:chExt cx="216024" cy="432048"/>
            </a:xfrm>
          </p:grpSpPr>
          <p:cxnSp>
            <p:nvCxnSpPr>
              <p:cNvPr id="250" name="Straight Connector 249"/>
              <p:cNvCxnSpPr>
                <a:stCxn id="25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1" name="Isosceles Triangle 25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2" name="Straight Connector 25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7578092" y="3653408"/>
              <a:ext cx="98636" cy="227222"/>
              <a:chOff x="5697500" y="3656222"/>
              <a:chExt cx="216024" cy="432048"/>
            </a:xfrm>
          </p:grpSpPr>
          <p:cxnSp>
            <p:nvCxnSpPr>
              <p:cNvPr id="247" name="Straight Connector 246"/>
              <p:cNvCxnSpPr>
                <a:stCxn id="24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8" name="Isosceles Triangle 24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9" name="Straight Connector 24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7866124" y="3725416"/>
              <a:ext cx="98636" cy="227222"/>
              <a:chOff x="5697500" y="3656222"/>
              <a:chExt cx="216024" cy="432048"/>
            </a:xfrm>
          </p:grpSpPr>
          <p:cxnSp>
            <p:nvCxnSpPr>
              <p:cNvPr id="244" name="Straight Connector 243"/>
              <p:cNvCxnSpPr>
                <a:stCxn id="24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5" name="Isosceles Triangle 24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6" name="Straight Connector 24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8505812" y="4509120"/>
              <a:ext cx="98636" cy="227222"/>
              <a:chOff x="5697500" y="3656222"/>
              <a:chExt cx="216024" cy="432048"/>
            </a:xfrm>
          </p:grpSpPr>
          <p:cxnSp>
            <p:nvCxnSpPr>
              <p:cNvPr id="241" name="Straight Connector 240"/>
              <p:cNvCxnSpPr>
                <a:stCxn id="24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2" name="Isosceles Triangle 24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5742880" y="4725144"/>
              <a:ext cx="98636" cy="227222"/>
              <a:chOff x="5697500" y="3656222"/>
              <a:chExt cx="216024" cy="432048"/>
            </a:xfrm>
          </p:grpSpPr>
          <p:cxnSp>
            <p:nvCxnSpPr>
              <p:cNvPr id="238" name="Straight Connector 237"/>
              <p:cNvCxnSpPr>
                <a:stCxn id="23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9" name="Isosceles Triangle 23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0" name="Straight Connector 23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5697500" y="5013176"/>
              <a:ext cx="98636" cy="227222"/>
              <a:chOff x="5697500" y="3656222"/>
              <a:chExt cx="216024" cy="432048"/>
            </a:xfrm>
          </p:grpSpPr>
          <p:cxnSp>
            <p:nvCxnSpPr>
              <p:cNvPr id="235" name="Straight Connector 234"/>
              <p:cNvCxnSpPr>
                <a:stCxn id="23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6" name="Isosceles Triangle 23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7" name="Straight Connector 23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7975128" y="2708920"/>
              <a:ext cx="98636" cy="227222"/>
              <a:chOff x="5697500" y="3656222"/>
              <a:chExt cx="216024" cy="432048"/>
            </a:xfrm>
          </p:grpSpPr>
          <p:cxnSp>
            <p:nvCxnSpPr>
              <p:cNvPr id="232" name="Straight Connector 231"/>
              <p:cNvCxnSpPr>
                <a:stCxn id="23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3" name="Isosceles Triangle 23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Connector 23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7137660" y="2852936"/>
              <a:ext cx="98636" cy="227222"/>
              <a:chOff x="5697500" y="3656222"/>
              <a:chExt cx="216024" cy="432048"/>
            </a:xfrm>
          </p:grpSpPr>
          <p:cxnSp>
            <p:nvCxnSpPr>
              <p:cNvPr id="229" name="Straight Connector 228"/>
              <p:cNvCxnSpPr>
                <a:stCxn id="230"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30" name="Isosceles Triangle 229"/>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1" name="Straight Connector 230"/>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7569708" y="2924944"/>
              <a:ext cx="98636" cy="227222"/>
              <a:chOff x="5697500" y="3656222"/>
              <a:chExt cx="216024" cy="432048"/>
            </a:xfrm>
          </p:grpSpPr>
          <p:cxnSp>
            <p:nvCxnSpPr>
              <p:cNvPr id="226" name="Straight Connector 225"/>
              <p:cNvCxnSpPr>
                <a:stCxn id="22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7" name="Isosceles Triangle 22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8073764" y="2780928"/>
              <a:ext cx="98636" cy="227222"/>
              <a:chOff x="5697500" y="3656222"/>
              <a:chExt cx="216024" cy="432048"/>
            </a:xfrm>
          </p:grpSpPr>
          <p:cxnSp>
            <p:nvCxnSpPr>
              <p:cNvPr id="223" name="Straight Connector 222"/>
              <p:cNvCxnSpPr>
                <a:stCxn id="224"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4" name="Isosceles Triangle 223"/>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 name="Straight Connector 224"/>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a:off x="7929748" y="2996952"/>
              <a:ext cx="98636" cy="227222"/>
              <a:chOff x="5697500" y="3656222"/>
              <a:chExt cx="216024" cy="432048"/>
            </a:xfrm>
          </p:grpSpPr>
          <p:cxnSp>
            <p:nvCxnSpPr>
              <p:cNvPr id="220" name="Straight Connector 219"/>
              <p:cNvCxnSpPr>
                <a:stCxn id="22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1" name="Isosceles Triangle 22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2" name="Straight Connector 22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7857740" y="2636912"/>
              <a:ext cx="98636" cy="227222"/>
              <a:chOff x="5697500" y="3656222"/>
              <a:chExt cx="216024" cy="432048"/>
            </a:xfrm>
          </p:grpSpPr>
          <p:cxnSp>
            <p:nvCxnSpPr>
              <p:cNvPr id="217" name="Straight Connector 216"/>
              <p:cNvCxnSpPr>
                <a:stCxn id="218"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8" name="Isosceles Triangle 217"/>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7569708" y="3068960"/>
              <a:ext cx="98636" cy="227222"/>
              <a:chOff x="5697500" y="3656222"/>
              <a:chExt cx="216024" cy="432048"/>
            </a:xfrm>
          </p:grpSpPr>
          <p:cxnSp>
            <p:nvCxnSpPr>
              <p:cNvPr id="214" name="Straight Connector 213"/>
              <p:cNvCxnSpPr>
                <a:stCxn id="215"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5" name="Isosceles Triangle 214"/>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6" name="Straight Connector 215"/>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7831112" y="5517232"/>
              <a:ext cx="98636" cy="227222"/>
              <a:chOff x="5697500" y="3656222"/>
              <a:chExt cx="216024" cy="432048"/>
            </a:xfrm>
          </p:grpSpPr>
          <p:cxnSp>
            <p:nvCxnSpPr>
              <p:cNvPr id="211" name="Straight Connector 210"/>
              <p:cNvCxnSpPr>
                <a:stCxn id="21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2" name="Isosceles Triangle 21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3" name="Straight Connector 21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6993644" y="5661248"/>
              <a:ext cx="98636" cy="227222"/>
              <a:chOff x="5697500" y="3656222"/>
              <a:chExt cx="216024" cy="432048"/>
            </a:xfrm>
          </p:grpSpPr>
          <p:cxnSp>
            <p:nvCxnSpPr>
              <p:cNvPr id="208" name="Straight Connector 207"/>
              <p:cNvCxnSpPr>
                <a:stCxn id="20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9" name="Isosceles Triangle 20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Connector 20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7425692" y="5733256"/>
              <a:ext cx="98636" cy="227222"/>
              <a:chOff x="5697500" y="3656222"/>
              <a:chExt cx="216024" cy="432048"/>
            </a:xfrm>
          </p:grpSpPr>
          <p:cxnSp>
            <p:nvCxnSpPr>
              <p:cNvPr id="205" name="Straight Connector 204"/>
              <p:cNvCxnSpPr>
                <a:stCxn id="206"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6" name="Isosceles Triangle 205"/>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 name="Straight Connector 206"/>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929748" y="5589240"/>
              <a:ext cx="98636" cy="227222"/>
              <a:chOff x="5697500" y="3656222"/>
              <a:chExt cx="216024" cy="432048"/>
            </a:xfrm>
          </p:grpSpPr>
          <p:cxnSp>
            <p:nvCxnSpPr>
              <p:cNvPr id="202" name="Straight Connector 201"/>
              <p:cNvCxnSpPr>
                <a:stCxn id="203"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3" name="Isosceles Triangle 202"/>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4" name="Straight Connector 203"/>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7785732" y="5805264"/>
              <a:ext cx="98636" cy="227222"/>
              <a:chOff x="5697500" y="3656222"/>
              <a:chExt cx="216024" cy="432048"/>
            </a:xfrm>
          </p:grpSpPr>
          <p:cxnSp>
            <p:nvCxnSpPr>
              <p:cNvPr id="199" name="Straight Connector 198"/>
              <p:cNvCxnSpPr>
                <a:stCxn id="200" idx="0"/>
              </p:cNvCxnSpPr>
              <p:nvPr/>
            </p:nvCxnSpPr>
            <p:spPr>
              <a:xfrm>
                <a:off x="5769508" y="3944254"/>
                <a:ext cx="0" cy="144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00" name="Isosceles Triangle 199"/>
              <p:cNvSpPr/>
              <p:nvPr/>
            </p:nvSpPr>
            <p:spPr>
              <a:xfrm flipV="1">
                <a:off x="5697500" y="3656222"/>
                <a:ext cx="144016" cy="288032"/>
              </a:xfrm>
              <a:prstGeom prst="triangl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a:xfrm>
                <a:off x="5769508" y="4088270"/>
                <a:ext cx="1440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7713724" y="5445224"/>
              <a:ext cx="98636" cy="227222"/>
              <a:chOff x="5697500" y="3656222"/>
              <a:chExt cx="216024" cy="432048"/>
            </a:xfrm>
          </p:grpSpPr>
          <p:cxnSp>
            <p:nvCxnSpPr>
              <p:cNvPr id="196" name="Straight Connector 195"/>
              <p:cNvCxnSpPr>
                <a:stCxn id="197"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7" name="Isosceles Triangle 196"/>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7425692" y="5877272"/>
              <a:ext cx="98636" cy="227222"/>
              <a:chOff x="5697500" y="3656222"/>
              <a:chExt cx="216024" cy="432048"/>
            </a:xfrm>
          </p:grpSpPr>
          <p:cxnSp>
            <p:nvCxnSpPr>
              <p:cNvPr id="193" name="Straight Connector 192"/>
              <p:cNvCxnSpPr>
                <a:stCxn id="194" idx="0"/>
              </p:cNvCxnSpPr>
              <p:nvPr/>
            </p:nvCxnSpPr>
            <p:spPr>
              <a:xfrm>
                <a:off x="5769508" y="3944254"/>
                <a:ext cx="0" cy="1440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94" name="Isosceles Triangle 193"/>
              <p:cNvSpPr/>
              <p:nvPr/>
            </p:nvSpPr>
            <p:spPr>
              <a:xfrm flipV="1">
                <a:off x="5697500" y="3656222"/>
                <a:ext cx="144016" cy="288032"/>
              </a:xfrm>
              <a:prstGeom prs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5" name="Straight Connector 194"/>
              <p:cNvCxnSpPr/>
              <p:nvPr/>
            </p:nvCxnSpPr>
            <p:spPr>
              <a:xfrm>
                <a:off x="5769508" y="4088270"/>
                <a:ext cx="14401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7857740" y="5013176"/>
              <a:ext cx="98636" cy="227222"/>
              <a:chOff x="5697500" y="3656222"/>
              <a:chExt cx="216024" cy="432048"/>
            </a:xfrm>
          </p:grpSpPr>
          <p:cxnSp>
            <p:nvCxnSpPr>
              <p:cNvPr id="190" name="Straight Connector 189"/>
              <p:cNvCxnSpPr>
                <a:stCxn id="191"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91" name="Isosceles Triangle 190"/>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2" name="Straight Connector 191"/>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8361796" y="4869160"/>
              <a:ext cx="98636" cy="227222"/>
              <a:chOff x="5697500" y="3656222"/>
              <a:chExt cx="216024" cy="432048"/>
            </a:xfrm>
          </p:grpSpPr>
          <p:cxnSp>
            <p:nvCxnSpPr>
              <p:cNvPr id="187" name="Straight Connector 186"/>
              <p:cNvCxnSpPr>
                <a:stCxn id="188" idx="0"/>
              </p:cNvCxnSpPr>
              <p:nvPr/>
            </p:nvCxnSpPr>
            <p:spPr>
              <a:xfrm>
                <a:off x="5769508" y="3944254"/>
                <a:ext cx="0" cy="144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8" name="Isosceles Triangle 187"/>
              <p:cNvSpPr/>
              <p:nvPr/>
            </p:nvSpPr>
            <p:spPr>
              <a:xfrm flipV="1">
                <a:off x="5697500" y="3656222"/>
                <a:ext cx="144016" cy="28803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9" name="Straight Connector 188"/>
              <p:cNvCxnSpPr/>
              <p:nvPr/>
            </p:nvCxnSpPr>
            <p:spPr>
              <a:xfrm>
                <a:off x="5769508" y="4088270"/>
                <a:ext cx="14401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p:nvGrpSpPr>
          <p:grpSpPr>
            <a:xfrm>
              <a:off x="8217780" y="5085184"/>
              <a:ext cx="98636" cy="227222"/>
              <a:chOff x="5697500" y="3656222"/>
              <a:chExt cx="216024" cy="432048"/>
            </a:xfrm>
          </p:grpSpPr>
          <p:cxnSp>
            <p:nvCxnSpPr>
              <p:cNvPr id="184" name="Straight Connector 183"/>
              <p:cNvCxnSpPr>
                <a:stCxn id="185" idx="0"/>
              </p:cNvCxnSpPr>
              <p:nvPr/>
            </p:nvCxnSpPr>
            <p:spPr>
              <a:xfrm>
                <a:off x="5769508" y="3944254"/>
                <a:ext cx="0" cy="1440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85" name="Isosceles Triangle 184"/>
              <p:cNvSpPr/>
              <p:nvPr/>
            </p:nvSpPr>
            <p:spPr>
              <a:xfrm flipV="1">
                <a:off x="5697500" y="3656222"/>
                <a:ext cx="144016" cy="288032"/>
              </a:xfrm>
              <a:prstGeom prs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6" name="Straight Connector 185"/>
              <p:cNvCxnSpPr/>
              <p:nvPr/>
            </p:nvCxnSpPr>
            <p:spPr>
              <a:xfrm>
                <a:off x="5769508" y="4088270"/>
                <a:ext cx="14401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7857740" y="5157192"/>
              <a:ext cx="98636" cy="227222"/>
              <a:chOff x="5697500" y="3656222"/>
              <a:chExt cx="216024" cy="432048"/>
            </a:xfrm>
          </p:grpSpPr>
          <p:cxnSp>
            <p:nvCxnSpPr>
              <p:cNvPr id="181" name="Straight Connector 180"/>
              <p:cNvCxnSpPr>
                <a:stCxn id="182"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82" name="Isosceles Triangle 181"/>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3" name="Straight Connector 182"/>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63" name="Straight Arrow Connector 162"/>
            <p:cNvCxnSpPr/>
            <p:nvPr/>
          </p:nvCxnSpPr>
          <p:spPr>
            <a:xfrm flipV="1">
              <a:off x="4257340" y="3140968"/>
              <a:ext cx="2736304" cy="12961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endCxn id="269" idx="0"/>
            </p:cNvCxnSpPr>
            <p:nvPr/>
          </p:nvCxnSpPr>
          <p:spPr>
            <a:xfrm flipV="1">
              <a:off x="4257340" y="3724497"/>
              <a:ext cx="4209343" cy="71261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4329348" y="4437112"/>
              <a:ext cx="4032448" cy="5040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endCxn id="200" idx="1"/>
            </p:cNvCxnSpPr>
            <p:nvPr/>
          </p:nvCxnSpPr>
          <p:spPr>
            <a:xfrm>
              <a:off x="4257340" y="4437112"/>
              <a:ext cx="3544831" cy="144389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67" name="Group 166"/>
            <p:cNvGrpSpPr/>
            <p:nvPr/>
          </p:nvGrpSpPr>
          <p:grpSpPr>
            <a:xfrm>
              <a:off x="7596336" y="2492896"/>
              <a:ext cx="98636" cy="227222"/>
              <a:chOff x="5697500" y="3656222"/>
              <a:chExt cx="216024" cy="432048"/>
            </a:xfrm>
          </p:grpSpPr>
          <p:cxnSp>
            <p:nvCxnSpPr>
              <p:cNvPr id="178" name="Straight Connector 177"/>
              <p:cNvCxnSpPr>
                <a:stCxn id="179" idx="0"/>
              </p:cNvCxnSpPr>
              <p:nvPr/>
            </p:nvCxnSpPr>
            <p:spPr>
              <a:xfrm>
                <a:off x="5769508" y="3944254"/>
                <a:ext cx="0" cy="14401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9" name="Isosceles Triangle 178"/>
              <p:cNvSpPr/>
              <p:nvPr/>
            </p:nvSpPr>
            <p:spPr>
              <a:xfrm flipV="1">
                <a:off x="5697500" y="3656222"/>
                <a:ext cx="144016" cy="28803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0" name="Straight Connector 179"/>
              <p:cNvCxnSpPr/>
              <p:nvPr/>
            </p:nvCxnSpPr>
            <p:spPr>
              <a:xfrm>
                <a:off x="5769508" y="4088270"/>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7578092" y="2933328"/>
              <a:ext cx="98636" cy="227222"/>
              <a:chOff x="5697500" y="3656222"/>
              <a:chExt cx="216024" cy="432048"/>
            </a:xfrm>
          </p:grpSpPr>
          <p:cxnSp>
            <p:nvCxnSpPr>
              <p:cNvPr id="175" name="Straight Connector 174"/>
              <p:cNvCxnSpPr>
                <a:stCxn id="176" idx="0"/>
              </p:cNvCxnSpPr>
              <p:nvPr/>
            </p:nvCxnSpPr>
            <p:spPr>
              <a:xfrm>
                <a:off x="5769508" y="3944254"/>
                <a:ext cx="0" cy="144016"/>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76" name="Isosceles Triangle 175"/>
              <p:cNvSpPr/>
              <p:nvPr/>
            </p:nvSpPr>
            <p:spPr>
              <a:xfrm flipV="1">
                <a:off x="5697500" y="3656222"/>
                <a:ext cx="144016" cy="288032"/>
              </a:xfrm>
              <a:prstGeom prst="triangle">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7" name="Straight Connector 176"/>
              <p:cNvCxnSpPr/>
              <p:nvPr/>
            </p:nvCxnSpPr>
            <p:spPr>
              <a:xfrm>
                <a:off x="5769508" y="4088270"/>
                <a:ext cx="14401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69" name="Straight Arrow Connector 168"/>
            <p:cNvCxnSpPr>
              <a:endCxn id="176" idx="1"/>
            </p:cNvCxnSpPr>
            <p:nvPr/>
          </p:nvCxnSpPr>
          <p:spPr>
            <a:xfrm flipV="1">
              <a:off x="4283968" y="3009068"/>
              <a:ext cx="3310563" cy="142804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endCxn id="449" idx="5"/>
            </p:cNvCxnSpPr>
            <p:nvPr/>
          </p:nvCxnSpPr>
          <p:spPr>
            <a:xfrm flipV="1">
              <a:off x="4283968" y="3936788"/>
              <a:ext cx="4271162" cy="500324"/>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endCxn id="185" idx="5"/>
            </p:cNvCxnSpPr>
            <p:nvPr/>
          </p:nvCxnSpPr>
          <p:spPr>
            <a:xfrm>
              <a:off x="4283968" y="4437112"/>
              <a:ext cx="3983130" cy="723812"/>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a:endCxn id="194" idx="5"/>
            </p:cNvCxnSpPr>
            <p:nvPr/>
          </p:nvCxnSpPr>
          <p:spPr>
            <a:xfrm>
              <a:off x="4283968" y="4437112"/>
              <a:ext cx="3191042" cy="151590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283968" y="5301208"/>
              <a:ext cx="1296144" cy="539397"/>
            </a:xfrm>
            <a:prstGeom prst="rect">
              <a:avLst/>
            </a:prstGeom>
            <a:noFill/>
          </p:spPr>
          <p:txBody>
            <a:bodyPr wrap="square" rtlCol="0">
              <a:spAutoFit/>
            </a:bodyPr>
            <a:lstStyle/>
            <a:p>
              <a:r>
                <a:rPr lang="en-GB" dirty="0">
                  <a:solidFill>
                    <a:srgbClr val="FF0000"/>
                  </a:solidFill>
                </a:rPr>
                <a:t>group 1</a:t>
              </a:r>
              <a:endParaRPr lang="en-US" dirty="0">
                <a:solidFill>
                  <a:srgbClr val="FF0000"/>
                </a:solidFill>
              </a:endParaRPr>
            </a:p>
          </p:txBody>
        </p:sp>
        <p:sp>
          <p:nvSpPr>
            <p:cNvPr id="174" name="TextBox 173"/>
            <p:cNvSpPr txBox="1"/>
            <p:nvPr/>
          </p:nvSpPr>
          <p:spPr>
            <a:xfrm>
              <a:off x="4283968" y="5589240"/>
              <a:ext cx="1296144" cy="539397"/>
            </a:xfrm>
            <a:prstGeom prst="rect">
              <a:avLst/>
            </a:prstGeom>
            <a:noFill/>
          </p:spPr>
          <p:txBody>
            <a:bodyPr wrap="square" rtlCol="0">
              <a:spAutoFit/>
            </a:bodyPr>
            <a:lstStyle/>
            <a:p>
              <a:r>
                <a:rPr lang="en-GB" dirty="0">
                  <a:solidFill>
                    <a:srgbClr val="00B050"/>
                  </a:solidFill>
                </a:rPr>
                <a:t>group 2</a:t>
              </a:r>
              <a:endParaRPr lang="en-US" dirty="0">
                <a:solidFill>
                  <a:srgbClr val="00B050"/>
                </a:solidFill>
              </a:endParaRPr>
            </a:p>
          </p:txBody>
        </p:sp>
      </p:grpSp>
    </p:spTree>
    <p:extLst>
      <p:ext uri="{BB962C8B-B14F-4D97-AF65-F5344CB8AC3E}">
        <p14:creationId xmlns:p14="http://schemas.microsoft.com/office/powerpoint/2010/main" val="393810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49470"/>
            <a:ext cx="10666412" cy="83024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400" b="1" kern="1200">
                <a:solidFill>
                  <a:schemeClr val="bg1"/>
                </a:solidFill>
                <a:latin typeface="+mj-lt"/>
                <a:ea typeface="+mj-ea"/>
                <a:cs typeface="+mj-cs"/>
              </a:defRPr>
            </a:lvl1pPr>
          </a:lstStyle>
          <a:p>
            <a:r>
              <a:rPr lang="en-US" sz="2600" dirty="0"/>
              <a:t>     </a:t>
            </a:r>
            <a:r>
              <a:rPr lang="ru-RU" sz="2600" dirty="0"/>
              <a:t>Определение положения абонентов</a:t>
            </a:r>
            <a:endParaRPr lang="en-US" sz="2600" dirty="0"/>
          </a:p>
        </p:txBody>
      </p:sp>
      <p:sp>
        <p:nvSpPr>
          <p:cNvPr id="643" name="Content Placeholder 5"/>
          <p:cNvSpPr>
            <a:spLocks noGrp="1"/>
          </p:cNvSpPr>
          <p:nvPr>
            <p:ph sz="half" idx="1"/>
          </p:nvPr>
        </p:nvSpPr>
        <p:spPr>
          <a:xfrm>
            <a:off x="2184044" y="1055935"/>
            <a:ext cx="4184035" cy="3880772"/>
          </a:xfrm>
        </p:spPr>
        <p:txBody>
          <a:bodyPr>
            <a:normAutofit fontScale="85000" lnSpcReduction="20000"/>
          </a:bodyPr>
          <a:lstStyle/>
          <a:p>
            <a:r>
              <a:rPr lang="ru-RU" sz="2000" dirty="0"/>
              <a:t>Точка доступа передает специальный символ (</a:t>
            </a:r>
            <a:r>
              <a:rPr lang="en-US" sz="2000" dirty="0"/>
              <a:t>sounding symbol</a:t>
            </a:r>
            <a:r>
              <a:rPr lang="ru-RU" sz="2000" dirty="0"/>
              <a:t>)</a:t>
            </a:r>
          </a:p>
          <a:p>
            <a:r>
              <a:rPr lang="en-US" sz="2000" dirty="0"/>
              <a:t>SM </a:t>
            </a:r>
            <a:r>
              <a:rPr lang="ru-RU" sz="2000" dirty="0"/>
              <a:t>записывает символ, архивирует его и передает его на </a:t>
            </a:r>
            <a:r>
              <a:rPr lang="en-US" sz="2000" dirty="0"/>
              <a:t>AP</a:t>
            </a:r>
          </a:p>
          <a:p>
            <a:r>
              <a:rPr lang="ru-RU" sz="2200" dirty="0"/>
              <a:t>Точка доступа анализирует полученные данные и определяет следующий набор параметров для каждой </a:t>
            </a:r>
            <a:r>
              <a:rPr lang="en-US" sz="2200" dirty="0"/>
              <a:t>SM</a:t>
            </a:r>
            <a:r>
              <a:rPr lang="ru-RU" sz="2200" dirty="0"/>
              <a:t> :</a:t>
            </a:r>
            <a:endParaRPr lang="en-US" sz="2200" dirty="0"/>
          </a:p>
          <a:p>
            <a:pPr lvl="1"/>
            <a:r>
              <a:rPr lang="ru-RU" dirty="0"/>
              <a:t>Пространственная частота (</a:t>
            </a:r>
            <a:r>
              <a:rPr lang="en-US" dirty="0"/>
              <a:t>spatial frequency</a:t>
            </a:r>
            <a:r>
              <a:rPr lang="ru-RU" dirty="0"/>
              <a:t>)</a:t>
            </a:r>
            <a:endParaRPr lang="en-US" dirty="0"/>
          </a:p>
          <a:p>
            <a:pPr lvl="1"/>
            <a:r>
              <a:rPr lang="ru-RU" dirty="0"/>
              <a:t>Способность </a:t>
            </a:r>
            <a:r>
              <a:rPr lang="en-US" dirty="0"/>
              <a:t>SM</a:t>
            </a:r>
            <a:r>
              <a:rPr lang="ru-RU" dirty="0"/>
              <a:t> работать с сформированной диаграммой направленности и </a:t>
            </a:r>
            <a:r>
              <a:rPr lang="en-US" dirty="0"/>
              <a:t>MU-MIMO</a:t>
            </a:r>
          </a:p>
          <a:p>
            <a:pPr lvl="1"/>
            <a:r>
              <a:rPr lang="ru-RU" dirty="0"/>
              <a:t>Весовые коэффициенты </a:t>
            </a:r>
            <a:r>
              <a:rPr lang="en-US" dirty="0"/>
              <a:t>MU-MIMO</a:t>
            </a:r>
          </a:p>
        </p:txBody>
      </p:sp>
      <p:pic>
        <p:nvPicPr>
          <p:cNvPr id="644" name="Content Placeholder 7"/>
          <p:cNvPicPr>
            <a:picLocks noChangeAspect="1"/>
          </p:cNvPicPr>
          <p:nvPr/>
        </p:nvPicPr>
        <p:blipFill>
          <a:blip r:embed="rId2"/>
          <a:stretch>
            <a:fillRect/>
          </a:stretch>
        </p:blipFill>
        <p:spPr>
          <a:xfrm>
            <a:off x="6409048" y="1535527"/>
            <a:ext cx="4184650" cy="3401180"/>
          </a:xfrm>
          <a:prstGeom prst="rect">
            <a:avLst/>
          </a:prstGeom>
        </p:spPr>
      </p:pic>
    </p:spTree>
    <p:extLst>
      <p:ext uri="{BB962C8B-B14F-4D97-AF65-F5344CB8AC3E}">
        <p14:creationId xmlns:p14="http://schemas.microsoft.com/office/powerpoint/2010/main" val="39399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146466"/>
            <a:ext cx="10056812" cy="792162"/>
          </a:xfrm>
        </p:spPr>
        <p:txBody>
          <a:bodyPr>
            <a:normAutofit/>
          </a:bodyPr>
          <a:lstStyle/>
          <a:p>
            <a:pPr eaLnBrk="1" hangingPunct="1"/>
            <a:r>
              <a:rPr lang="en-US" dirty="0"/>
              <a:t>Cambium 450m:  </a:t>
            </a:r>
            <a:r>
              <a:rPr lang="ru-RU" dirty="0"/>
              <a:t>ключевые параметры</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19326037"/>
              </p:ext>
            </p:extLst>
          </p:nvPr>
        </p:nvGraphicFramePr>
        <p:xfrm>
          <a:off x="633046" y="1041132"/>
          <a:ext cx="10902462" cy="5059680"/>
        </p:xfrm>
        <a:graphic>
          <a:graphicData uri="http://schemas.openxmlformats.org/drawingml/2006/table">
            <a:tbl>
              <a:tblPr firstRow="1" bandRow="1">
                <a:tableStyleId>{5C22544A-7EE6-4342-B048-85BDC9FD1C3A}</a:tableStyleId>
              </a:tblPr>
              <a:tblGrid>
                <a:gridCol w="3699049">
                  <a:extLst>
                    <a:ext uri="{9D8B030D-6E8A-4147-A177-3AD203B41FA5}">
                      <a16:colId xmlns:a16="http://schemas.microsoft.com/office/drawing/2014/main" val="20000"/>
                    </a:ext>
                  </a:extLst>
                </a:gridCol>
                <a:gridCol w="7203413">
                  <a:extLst>
                    <a:ext uri="{9D8B030D-6E8A-4147-A177-3AD203B41FA5}">
                      <a16:colId xmlns:a16="http://schemas.microsoft.com/office/drawing/2014/main" val="20001"/>
                    </a:ext>
                  </a:extLst>
                </a:gridCol>
              </a:tblGrid>
              <a:tr h="193482">
                <a:tc>
                  <a:txBody>
                    <a:bodyPr/>
                    <a:lstStyle/>
                    <a:p>
                      <a:r>
                        <a:rPr lang="ru-RU" sz="2000" baseline="0" dirty="0"/>
                        <a:t>Функция</a:t>
                      </a:r>
                      <a:endParaRPr lang="en-US" sz="2000" dirty="0"/>
                    </a:p>
                  </a:txBody>
                  <a:tcPr anchor="ctr"/>
                </a:tc>
                <a:tc>
                  <a:txBody>
                    <a:bodyPr/>
                    <a:lstStyle/>
                    <a:p>
                      <a:r>
                        <a:rPr lang="ru-RU" sz="2000" dirty="0"/>
                        <a:t>В чем преимущество</a:t>
                      </a:r>
                      <a:endParaRPr lang="en-US" sz="2000" dirty="0"/>
                    </a:p>
                  </a:txBody>
                  <a:tcPr anchor="ctr"/>
                </a:tc>
                <a:extLst>
                  <a:ext uri="{0D108BD9-81ED-4DB2-BD59-A6C34878D82A}">
                    <a16:rowId xmlns:a16="http://schemas.microsoft.com/office/drawing/2014/main" val="10000"/>
                  </a:ext>
                </a:extLst>
              </a:tr>
              <a:tr h="333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cnMedusa™ Massive</a:t>
                      </a:r>
                      <a:r>
                        <a:rPr lang="en-US" sz="1800" b="0" baseline="0" dirty="0">
                          <a:solidFill>
                            <a:schemeClr val="tx1"/>
                          </a:solidFill>
                        </a:rPr>
                        <a:t> MU-MIMO</a:t>
                      </a:r>
                      <a:endParaRPr lang="en-US" sz="1800" b="1" baseline="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a:solidFill>
                            <a:schemeClr val="tx1"/>
                          </a:solidFill>
                        </a:rPr>
                        <a:t>Комбинация возможности</a:t>
                      </a:r>
                      <a:r>
                        <a:rPr lang="ru-RU" sz="1600" b="0" baseline="0" dirty="0">
                          <a:solidFill>
                            <a:schemeClr val="tx1"/>
                          </a:solidFill>
                        </a:rPr>
                        <a:t> управления диаграммой направленности и 7х2 радиочастотных канала позволяют увеличить пропускную способность более трех раз на тех же абонентских модулях</a:t>
                      </a:r>
                      <a:endParaRPr lang="en-US" sz="1600" dirty="0">
                        <a:solidFill>
                          <a:schemeClr val="tx1"/>
                        </a:solidFill>
                      </a:endParaRPr>
                    </a:p>
                  </a:txBody>
                  <a:tcPr anchor="ctr"/>
                </a:tc>
                <a:extLst>
                  <a:ext uri="{0D108BD9-81ED-4DB2-BD59-A6C34878D82A}">
                    <a16:rowId xmlns:a16="http://schemas.microsoft.com/office/drawing/2014/main" val="10001"/>
                  </a:ext>
                </a:extLst>
              </a:tr>
              <a:tr h="193482">
                <a:tc>
                  <a:txBody>
                    <a:bodyPr/>
                    <a:lstStyle/>
                    <a:p>
                      <a:r>
                        <a:rPr lang="en-US" sz="1800" dirty="0">
                          <a:solidFill>
                            <a:schemeClr val="tx1"/>
                          </a:solidFill>
                        </a:rPr>
                        <a:t>Integrated</a:t>
                      </a:r>
                      <a:r>
                        <a:rPr lang="en-US" sz="1800" baseline="0" dirty="0">
                          <a:solidFill>
                            <a:schemeClr val="tx1"/>
                          </a:solidFill>
                        </a:rPr>
                        <a:t> 90° Sector Antenna Array</a:t>
                      </a:r>
                      <a:endParaRPr lang="en-US" sz="18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a:solidFill>
                            <a:schemeClr val="tx1"/>
                          </a:solidFill>
                        </a:rPr>
                        <a:t>Новейшая разработка </a:t>
                      </a:r>
                      <a:r>
                        <a:rPr lang="en-US" sz="1600" b="0" dirty="0">
                          <a:solidFill>
                            <a:schemeClr val="tx1"/>
                          </a:solidFill>
                        </a:rPr>
                        <a:t>Cambium</a:t>
                      </a:r>
                      <a:r>
                        <a:rPr lang="en-US" sz="1600" b="0" baseline="0" dirty="0">
                          <a:solidFill>
                            <a:schemeClr val="tx1"/>
                          </a:solidFill>
                        </a:rPr>
                        <a:t> – </a:t>
                      </a:r>
                      <a:r>
                        <a:rPr lang="ru-RU" sz="1600" b="0" baseline="0" dirty="0">
                          <a:solidFill>
                            <a:schemeClr val="tx1"/>
                          </a:solidFill>
                        </a:rPr>
                        <a:t>многоэлементная антенна 14х14 элементов позволяет гибко управлять диаграммой направленности и выполнена в едином корпуске с точкой доступа (подключается без использования кабелей)</a:t>
                      </a:r>
                      <a:endParaRPr lang="ru-RU" sz="1600" b="0" dirty="0">
                        <a:solidFill>
                          <a:schemeClr val="tx1"/>
                        </a:solidFill>
                      </a:endParaRPr>
                    </a:p>
                  </a:txBody>
                  <a:tcPr anchor="ctr"/>
                </a:tc>
                <a:extLst>
                  <a:ext uri="{0D108BD9-81ED-4DB2-BD59-A6C34878D82A}">
                    <a16:rowId xmlns:a16="http://schemas.microsoft.com/office/drawing/2014/main" val="10002"/>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Multiple</a:t>
                      </a:r>
                      <a:r>
                        <a:rPr lang="en-US" sz="1800" b="0" baseline="0" dirty="0">
                          <a:solidFill>
                            <a:schemeClr val="tx1"/>
                          </a:solidFill>
                        </a:rPr>
                        <a:t> RF Chains</a:t>
                      </a:r>
                      <a:endParaRPr lang="en-US" sz="18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baseline="0" dirty="0">
                          <a:solidFill>
                            <a:schemeClr val="tx1"/>
                          </a:solidFill>
                        </a:rPr>
                        <a:t>Система </a:t>
                      </a:r>
                      <a:r>
                        <a:rPr lang="en-US" sz="1600" b="0" baseline="0" dirty="0">
                          <a:solidFill>
                            <a:schemeClr val="tx1"/>
                          </a:solidFill>
                        </a:rPr>
                        <a:t>14x14 MIMO </a:t>
                      </a:r>
                      <a:r>
                        <a:rPr lang="ru-RU" sz="1600" b="0" baseline="0" dirty="0">
                          <a:solidFill>
                            <a:schemeClr val="tx1"/>
                          </a:solidFill>
                        </a:rPr>
                        <a:t>позволяет одновлеменно обслуживать до 7 </a:t>
                      </a:r>
                      <a:r>
                        <a:rPr lang="en-US" sz="1600" b="0" baseline="0" dirty="0">
                          <a:solidFill>
                            <a:schemeClr val="tx1"/>
                          </a:solidFill>
                        </a:rPr>
                        <a:t>SM</a:t>
                      </a:r>
                      <a:endParaRPr lang="en-US" sz="1600" b="1" dirty="0">
                        <a:solidFill>
                          <a:schemeClr val="tx1"/>
                        </a:solidFill>
                      </a:endParaRPr>
                    </a:p>
                  </a:txBody>
                  <a:tcPr anchor="ctr"/>
                </a:tc>
                <a:extLst>
                  <a:ext uri="{0D108BD9-81ED-4DB2-BD59-A6C34878D82A}">
                    <a16:rowId xmlns:a16="http://schemas.microsoft.com/office/drawing/2014/main" val="10003"/>
                  </a:ext>
                </a:extLst>
              </a:tr>
              <a:tr h="193482">
                <a:tc>
                  <a:txBody>
                    <a:bodyPr/>
                    <a:lstStyle/>
                    <a:p>
                      <a:r>
                        <a:rPr lang="en-US" sz="1800" dirty="0">
                          <a:solidFill>
                            <a:schemeClr val="tx1"/>
                          </a:solidFill>
                        </a:rPr>
                        <a:t>Utilize existing SMs</a:t>
                      </a:r>
                    </a:p>
                  </a:txBody>
                  <a:tcPr anchor="ctr"/>
                </a:tc>
                <a:tc>
                  <a:txBody>
                    <a:bodyPr/>
                    <a:lstStyle/>
                    <a:p>
                      <a:r>
                        <a:rPr lang="en-US" sz="1600" b="0" dirty="0">
                          <a:solidFill>
                            <a:schemeClr val="tx1"/>
                          </a:solidFill>
                        </a:rPr>
                        <a:t>Medusa</a:t>
                      </a:r>
                      <a:r>
                        <a:rPr lang="en-US" sz="1600" b="0" baseline="0" dirty="0">
                          <a:solidFill>
                            <a:schemeClr val="tx1"/>
                          </a:solidFill>
                        </a:rPr>
                        <a:t> </a:t>
                      </a:r>
                      <a:r>
                        <a:rPr lang="ru-RU" sz="1600" b="0" baseline="0" dirty="0">
                          <a:solidFill>
                            <a:schemeClr val="tx1"/>
                          </a:solidFill>
                        </a:rPr>
                        <a:t>работает с существующими абонентскими модулями</a:t>
                      </a:r>
                      <a:endParaRPr lang="en-US" sz="1600" b="1" dirty="0">
                        <a:solidFill>
                          <a:schemeClr val="tx1"/>
                        </a:solidFill>
                      </a:endParaRPr>
                    </a:p>
                  </a:txBody>
                  <a:tcPr anchor="ctr"/>
                </a:tc>
                <a:extLst>
                  <a:ext uri="{0D108BD9-81ED-4DB2-BD59-A6C34878D82A}">
                    <a16:rowId xmlns:a16="http://schemas.microsoft.com/office/drawing/2014/main" val="10004"/>
                  </a:ext>
                </a:extLst>
              </a:tr>
              <a:tr h="193482">
                <a:tc>
                  <a:txBody>
                    <a:bodyPr/>
                    <a:lstStyle/>
                    <a:p>
                      <a:r>
                        <a:rPr lang="en-US" sz="1800" dirty="0">
                          <a:solidFill>
                            <a:schemeClr val="tx1"/>
                          </a:solidFill>
                        </a:rPr>
                        <a:t>No</a:t>
                      </a:r>
                      <a:r>
                        <a:rPr lang="en-US" sz="1800" baseline="0" dirty="0">
                          <a:solidFill>
                            <a:schemeClr val="tx1"/>
                          </a:solidFill>
                        </a:rPr>
                        <a:t> need for Frequency Re-plan</a:t>
                      </a:r>
                      <a:endParaRPr lang="en-US" sz="1800" dirty="0">
                        <a:solidFill>
                          <a:schemeClr val="tx1"/>
                        </a:solidFill>
                      </a:endParaRPr>
                    </a:p>
                  </a:txBody>
                  <a:tcPr anchor="ctr"/>
                </a:tc>
                <a:tc>
                  <a:txBody>
                    <a:bodyPr/>
                    <a:lstStyle/>
                    <a:p>
                      <a:r>
                        <a:rPr lang="ru-RU" sz="1600" b="0" dirty="0">
                          <a:solidFill>
                            <a:schemeClr val="tx1"/>
                          </a:solidFill>
                        </a:rPr>
                        <a:t>Увеличение</a:t>
                      </a:r>
                      <a:r>
                        <a:rPr lang="ru-RU" sz="1600" b="0" baseline="0" dirty="0">
                          <a:solidFill>
                            <a:schemeClr val="tx1"/>
                          </a:solidFill>
                        </a:rPr>
                        <a:t> пропускной способности проиходит без всякого частотного перепланирования</a:t>
                      </a:r>
                      <a:endParaRPr lang="en-US" sz="1600" b="1" dirty="0">
                        <a:solidFill>
                          <a:schemeClr val="tx1"/>
                        </a:solidFill>
                      </a:endParaRPr>
                    </a:p>
                  </a:txBody>
                  <a:tcPr anchor="ctr"/>
                </a:tc>
                <a:extLst>
                  <a:ext uri="{0D108BD9-81ED-4DB2-BD59-A6C34878D82A}">
                    <a16:rowId xmlns:a16="http://schemas.microsoft.com/office/drawing/2014/main" val="10005"/>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Multiple I/O</a:t>
                      </a:r>
                      <a:r>
                        <a:rPr lang="en-US" sz="1800" b="0" baseline="0" dirty="0">
                          <a:solidFill>
                            <a:schemeClr val="tx1"/>
                          </a:solidFill>
                        </a:rPr>
                        <a:t> Options</a:t>
                      </a:r>
                      <a:endParaRPr lang="en-US" sz="1800" b="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AUX</a:t>
                      </a:r>
                      <a:r>
                        <a:rPr lang="en-US" sz="1600" b="1" baseline="0" dirty="0">
                          <a:solidFill>
                            <a:schemeClr val="tx1"/>
                          </a:solidFill>
                        </a:rPr>
                        <a:t> </a:t>
                      </a:r>
                      <a:r>
                        <a:rPr lang="en-US" sz="1600" b="1" dirty="0">
                          <a:solidFill>
                            <a:schemeClr val="tx1"/>
                          </a:solidFill>
                        </a:rPr>
                        <a:t>port </a:t>
                      </a:r>
                      <a:r>
                        <a:rPr lang="en-US" sz="1600" b="0" dirty="0">
                          <a:solidFill>
                            <a:schemeClr val="tx1"/>
                          </a:solidFill>
                        </a:rPr>
                        <a:t>(</a:t>
                      </a:r>
                      <a:r>
                        <a:rPr lang="ru-RU" sz="1600" b="0" dirty="0">
                          <a:solidFill>
                            <a:schemeClr val="tx1"/>
                          </a:solidFill>
                        </a:rPr>
                        <a:t>второй порт </a:t>
                      </a:r>
                      <a:r>
                        <a:rPr lang="en-US" sz="1600" b="0" dirty="0">
                          <a:solidFill>
                            <a:schemeClr val="tx1"/>
                          </a:solidFill>
                        </a:rPr>
                        <a:t>Eth</a:t>
                      </a:r>
                      <a:r>
                        <a:rPr lang="en-US" sz="1600" b="0" baseline="0" dirty="0">
                          <a:solidFill>
                            <a:schemeClr val="tx1"/>
                          </a:solidFill>
                        </a:rPr>
                        <a:t>)</a:t>
                      </a:r>
                      <a:r>
                        <a:rPr lang="en-US" sz="1600" b="1" dirty="0">
                          <a:solidFill>
                            <a:schemeClr val="tx1"/>
                          </a:solidFill>
                        </a:rPr>
                        <a:t> </a:t>
                      </a:r>
                      <a:r>
                        <a:rPr lang="ru-RU" sz="1600" b="0" dirty="0">
                          <a:solidFill>
                            <a:schemeClr val="tx1"/>
                          </a:solidFill>
                        </a:rPr>
                        <a:t>вносит гибкость,</a:t>
                      </a:r>
                      <a:r>
                        <a:rPr lang="ru-RU" sz="1600" b="0" baseline="0" dirty="0">
                          <a:solidFill>
                            <a:schemeClr val="tx1"/>
                          </a:solidFill>
                        </a:rPr>
                        <a:t> а  </a:t>
                      </a:r>
                      <a:r>
                        <a:rPr lang="en-US" sz="1600" b="1" dirty="0">
                          <a:solidFill>
                            <a:schemeClr val="tx1"/>
                          </a:solidFill>
                        </a:rPr>
                        <a:t>SFP port </a:t>
                      </a:r>
                      <a:r>
                        <a:rPr lang="ru-RU" sz="1600" b="0" dirty="0">
                          <a:solidFill>
                            <a:schemeClr val="tx1"/>
                          </a:solidFill>
                        </a:rPr>
                        <a:t>делает возможным устноавку на значительных</a:t>
                      </a:r>
                      <a:r>
                        <a:rPr lang="ru-RU" sz="1600" b="0" baseline="0" dirty="0">
                          <a:solidFill>
                            <a:schemeClr val="tx1"/>
                          </a:solidFill>
                        </a:rPr>
                        <a:t> расстояниях от точек аггрегации трафика</a:t>
                      </a:r>
                      <a:endParaRPr lang="en-US" sz="1600" b="0" dirty="0">
                        <a:solidFill>
                          <a:schemeClr val="tx1"/>
                        </a:solidFill>
                      </a:endParaRPr>
                    </a:p>
                  </a:txBody>
                  <a:tcPr anchor="ctr"/>
                </a:tc>
                <a:extLst>
                  <a:ext uri="{0D108BD9-81ED-4DB2-BD59-A6C34878D82A}">
                    <a16:rowId xmlns:a16="http://schemas.microsoft.com/office/drawing/2014/main" val="10006"/>
                  </a:ext>
                </a:extLst>
              </a:tr>
              <a:tr h="1934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W</a:t>
                      </a:r>
                      <a:r>
                        <a:rPr lang="en-US" sz="1800" b="0" baseline="0" dirty="0">
                          <a:solidFill>
                            <a:schemeClr val="tx1"/>
                          </a:solidFill>
                        </a:rPr>
                        <a:t>ideband Radio</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tx1"/>
                          </a:solidFill>
                        </a:rPr>
                        <a:t>5150 – 5925 MHz</a:t>
                      </a:r>
                      <a:endParaRPr lang="en-US" sz="1800" b="1" baseline="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dirty="0">
                          <a:solidFill>
                            <a:schemeClr val="tx1"/>
                          </a:solidFill>
                        </a:rPr>
                        <a:t>Точка доступа поддерживает весь диапазон 5 ГГц</a:t>
                      </a:r>
                      <a:endParaRPr lang="en-US" sz="1600" dirty="0">
                        <a:solidFill>
                          <a:schemeClr val="tx1"/>
                        </a:solidFill>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0693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12198" y="1741876"/>
            <a:ext cx="4023479" cy="4309421"/>
          </a:xfrm>
          <a:prstGeom prst="rect">
            <a:avLst/>
          </a:prstGeom>
        </p:spPr>
      </p:pic>
      <p:sp>
        <p:nvSpPr>
          <p:cNvPr id="2" name="Title 1"/>
          <p:cNvSpPr>
            <a:spLocks noGrp="1"/>
          </p:cNvSpPr>
          <p:nvPr>
            <p:ph type="title"/>
          </p:nvPr>
        </p:nvSpPr>
        <p:spPr>
          <a:xfrm>
            <a:off x="0" y="231403"/>
            <a:ext cx="8229600" cy="609600"/>
          </a:xfrm>
        </p:spPr>
        <p:txBody>
          <a:bodyPr>
            <a:noAutofit/>
          </a:bodyPr>
          <a:lstStyle/>
          <a:p>
            <a:r>
              <a:rPr lang="en-GB" dirty="0"/>
              <a:t>PMP 450m</a:t>
            </a:r>
          </a:p>
        </p:txBody>
      </p:sp>
      <p:sp>
        <p:nvSpPr>
          <p:cNvPr id="3" name="Content Placeholder 2"/>
          <p:cNvSpPr>
            <a:spLocks noGrp="1"/>
          </p:cNvSpPr>
          <p:nvPr>
            <p:ph sz="half" idx="1"/>
          </p:nvPr>
        </p:nvSpPr>
        <p:spPr>
          <a:xfrm>
            <a:off x="564051" y="1104772"/>
            <a:ext cx="6839072" cy="5235205"/>
          </a:xfrm>
        </p:spPr>
        <p:txBody>
          <a:bodyPr>
            <a:normAutofit fontScale="92500" lnSpcReduction="10000"/>
          </a:bodyPr>
          <a:lstStyle/>
          <a:p>
            <a:pPr>
              <a:lnSpc>
                <a:spcPct val="120000"/>
              </a:lnSpc>
              <a:spcBef>
                <a:spcPts val="0"/>
              </a:spcBef>
            </a:pPr>
            <a:r>
              <a:rPr lang="ru-RU" b="1" dirty="0"/>
              <a:t>Более, чем трехкраное увеличение емкости по сравнению с </a:t>
            </a:r>
            <a:r>
              <a:rPr lang="en-US" b="1" dirty="0"/>
              <a:t>PMP</a:t>
            </a:r>
            <a:r>
              <a:rPr lang="en-GB" b="1" dirty="0"/>
              <a:t>450/450i</a:t>
            </a:r>
          </a:p>
          <a:p>
            <a:pPr lvl="1">
              <a:lnSpc>
                <a:spcPct val="120000"/>
              </a:lnSpc>
              <a:spcBef>
                <a:spcPts val="0"/>
              </a:spcBef>
            </a:pPr>
            <a:r>
              <a:rPr lang="ru-RU" dirty="0"/>
              <a:t>Технология </a:t>
            </a:r>
            <a:r>
              <a:rPr lang="en-GB" dirty="0" err="1"/>
              <a:t>cnMedusa</a:t>
            </a:r>
            <a:r>
              <a:rPr lang="en-GB" dirty="0"/>
              <a:t>™ Massive MU-MIMO </a:t>
            </a:r>
            <a:r>
              <a:rPr lang="ru-RU" dirty="0"/>
              <a:t>позволяет одновременно обслуживать несколько (до 7 </a:t>
            </a:r>
            <a:r>
              <a:rPr lang="en-US" dirty="0"/>
              <a:t>SM</a:t>
            </a:r>
            <a:r>
              <a:rPr lang="ru-RU" dirty="0"/>
              <a:t> в секторе)</a:t>
            </a:r>
            <a:endParaRPr lang="en-GB" dirty="0"/>
          </a:p>
          <a:p>
            <a:pPr marL="0" indent="0">
              <a:lnSpc>
                <a:spcPct val="120000"/>
              </a:lnSpc>
              <a:spcBef>
                <a:spcPts val="0"/>
              </a:spcBef>
              <a:buNone/>
            </a:pPr>
            <a:endParaRPr lang="en-GB" b="1" dirty="0"/>
          </a:p>
          <a:p>
            <a:pPr>
              <a:lnSpc>
                <a:spcPct val="120000"/>
              </a:lnSpc>
              <a:spcBef>
                <a:spcPts val="0"/>
              </a:spcBef>
            </a:pPr>
            <a:r>
              <a:rPr lang="ru-RU" b="1" dirty="0"/>
              <a:t>Интегрированное устройство</a:t>
            </a:r>
            <a:endParaRPr lang="en-GB" b="1" dirty="0"/>
          </a:p>
          <a:p>
            <a:pPr lvl="1">
              <a:lnSpc>
                <a:spcPct val="120000"/>
              </a:lnSpc>
              <a:spcBef>
                <a:spcPts val="0"/>
              </a:spcBef>
            </a:pPr>
            <a:r>
              <a:rPr lang="ru-RU" dirty="0"/>
              <a:t>Встроенная секторная антенна </a:t>
            </a:r>
            <a:r>
              <a:rPr lang="en-GB" dirty="0"/>
              <a:t>90° </a:t>
            </a:r>
            <a:r>
              <a:rPr lang="ru-RU" dirty="0"/>
              <a:t>с функцией управления ДН </a:t>
            </a:r>
            <a:endParaRPr lang="en-GB" dirty="0"/>
          </a:p>
          <a:p>
            <a:pPr lvl="1">
              <a:lnSpc>
                <a:spcPct val="120000"/>
              </a:lnSpc>
              <a:spcBef>
                <a:spcPts val="0"/>
              </a:spcBef>
            </a:pPr>
            <a:r>
              <a:rPr lang="ru-RU" dirty="0"/>
              <a:t>Единственный кабель снижения - </a:t>
            </a:r>
            <a:r>
              <a:rPr lang="en-US" dirty="0"/>
              <a:t>Eth</a:t>
            </a:r>
            <a:endParaRPr lang="en-GB" dirty="0"/>
          </a:p>
          <a:p>
            <a:pPr lvl="1">
              <a:lnSpc>
                <a:spcPct val="120000"/>
              </a:lnSpc>
              <a:spcBef>
                <a:spcPts val="0"/>
              </a:spcBef>
            </a:pPr>
            <a:r>
              <a:rPr lang="ru-RU" dirty="0"/>
              <a:t>Размеры </a:t>
            </a:r>
            <a:r>
              <a:rPr lang="en-GB" dirty="0"/>
              <a:t>52x65x11 </a:t>
            </a:r>
            <a:r>
              <a:rPr lang="ru-RU" dirty="0"/>
              <a:t>см</a:t>
            </a:r>
            <a:endParaRPr lang="en-GB" dirty="0"/>
          </a:p>
          <a:p>
            <a:pPr lvl="1">
              <a:lnSpc>
                <a:spcPct val="120000"/>
              </a:lnSpc>
              <a:spcBef>
                <a:spcPts val="0"/>
              </a:spcBef>
            </a:pPr>
            <a:r>
              <a:rPr lang="ru-RU" dirty="0"/>
              <a:t>Вес </a:t>
            </a:r>
            <a:r>
              <a:rPr lang="en-GB" dirty="0"/>
              <a:t>14</a:t>
            </a:r>
            <a:r>
              <a:rPr lang="ru-RU" dirty="0"/>
              <a:t> кг</a:t>
            </a:r>
            <a:endParaRPr lang="en-GB" dirty="0"/>
          </a:p>
          <a:p>
            <a:pPr lvl="1">
              <a:lnSpc>
                <a:spcPct val="120000"/>
              </a:lnSpc>
              <a:spcBef>
                <a:spcPts val="0"/>
              </a:spcBef>
            </a:pPr>
            <a:endParaRPr lang="en-GB" dirty="0"/>
          </a:p>
          <a:p>
            <a:pPr>
              <a:lnSpc>
                <a:spcPct val="120000"/>
              </a:lnSpc>
              <a:spcBef>
                <a:spcPts val="0"/>
              </a:spcBef>
            </a:pPr>
            <a:r>
              <a:rPr lang="ru-RU" b="1" dirty="0"/>
              <a:t>Высокая спектральная эффективность </a:t>
            </a:r>
            <a:endParaRPr lang="en-GB" b="1" dirty="0"/>
          </a:p>
          <a:p>
            <a:pPr lvl="1">
              <a:lnSpc>
                <a:spcPct val="120000"/>
              </a:lnSpc>
              <a:spcBef>
                <a:spcPts val="0"/>
              </a:spcBef>
            </a:pPr>
            <a:r>
              <a:rPr lang="ru-RU" dirty="0"/>
              <a:t>Более </a:t>
            </a:r>
            <a:r>
              <a:rPr lang="en-GB" dirty="0"/>
              <a:t>400 </a:t>
            </a:r>
            <a:r>
              <a:rPr lang="ru-RU" dirty="0"/>
              <a:t>Мбит/с</a:t>
            </a:r>
            <a:r>
              <a:rPr lang="en-GB" dirty="0"/>
              <a:t> </a:t>
            </a:r>
            <a:r>
              <a:rPr lang="ru-RU" dirty="0"/>
              <a:t>в ПлЧ</a:t>
            </a:r>
            <a:r>
              <a:rPr lang="en-GB" dirty="0"/>
              <a:t> 20 </a:t>
            </a:r>
            <a:r>
              <a:rPr lang="ru-RU" dirty="0"/>
              <a:t>МГц</a:t>
            </a:r>
            <a:endParaRPr lang="en-GB" dirty="0"/>
          </a:p>
        </p:txBody>
      </p:sp>
    </p:spTree>
    <p:extLst>
      <p:ext uri="{BB962C8B-B14F-4D97-AF65-F5344CB8AC3E}">
        <p14:creationId xmlns:p14="http://schemas.microsoft.com/office/powerpoint/2010/main" val="15026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1148" y="2716822"/>
            <a:ext cx="2497384" cy="1831681"/>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1148" y="2716822"/>
            <a:ext cx="2497384" cy="1831681"/>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0852" y="2723938"/>
            <a:ext cx="2487681" cy="1824565"/>
          </a:xfrm>
          <a:prstGeom prst="rect">
            <a:avLst/>
          </a:prstGeom>
        </p:spPr>
      </p:pic>
      <p:pic>
        <p:nvPicPr>
          <p:cNvPr id="2" name="secto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1407" y="2721938"/>
            <a:ext cx="2490409" cy="1826565"/>
          </a:xfrm>
          <a:prstGeom prst="rect">
            <a:avLst/>
          </a:prstGeom>
        </p:spPr>
      </p:pic>
      <p:pic>
        <p:nvPicPr>
          <p:cNvPr id="8" name="sector left"/>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1407" y="2721938"/>
            <a:ext cx="2490409" cy="1826565"/>
          </a:xfrm>
          <a:prstGeom prst="rect">
            <a:avLst/>
          </a:prstGeom>
        </p:spPr>
      </p:pic>
      <p:pic>
        <p:nvPicPr>
          <p:cNvPr id="9" name="sector mid-left"/>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11407" y="2721938"/>
            <a:ext cx="2490409" cy="1826565"/>
          </a:xfrm>
          <a:prstGeom prst="rect">
            <a:avLst/>
          </a:prstGeom>
        </p:spPr>
      </p:pic>
      <p:pic>
        <p:nvPicPr>
          <p:cNvPr id="10" name="sector mid-right"/>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11406" y="2721938"/>
            <a:ext cx="2490408" cy="1826565"/>
          </a:xfrm>
          <a:prstGeom prst="rect">
            <a:avLst/>
          </a:prstGeom>
        </p:spPr>
      </p:pic>
      <p:pic>
        <p:nvPicPr>
          <p:cNvPr id="11" name="sector right"/>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21327" y="2721938"/>
            <a:ext cx="2490408" cy="1826565"/>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81504" y="2721938"/>
            <a:ext cx="2490408" cy="1826565"/>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87736" y="2721938"/>
            <a:ext cx="2490408" cy="1826565"/>
          </a:xfrm>
          <a:prstGeom prst="rect">
            <a:avLst/>
          </a:prstGeom>
        </p:spPr>
      </p:pic>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81504" y="2721938"/>
            <a:ext cx="2490408" cy="1826565"/>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81505" y="2716822"/>
            <a:ext cx="2497385" cy="1831681"/>
          </a:xfrm>
          <a:prstGeom prst="rect">
            <a:avLst/>
          </a:prstGeom>
        </p:spPr>
      </p:pic>
      <p:sp>
        <p:nvSpPr>
          <p:cNvPr id="6" name="Title 5"/>
          <p:cNvSpPr>
            <a:spLocks noGrp="1"/>
          </p:cNvSpPr>
          <p:nvPr>
            <p:ph type="title"/>
          </p:nvPr>
        </p:nvSpPr>
        <p:spPr>
          <a:xfrm>
            <a:off x="0" y="175846"/>
            <a:ext cx="10161686" cy="781882"/>
          </a:xfrm>
        </p:spPr>
        <p:txBody>
          <a:bodyPr>
            <a:normAutofit/>
          </a:bodyPr>
          <a:lstStyle/>
          <a:p>
            <a:r>
              <a:rPr lang="ru-RU" dirty="0"/>
              <a:t>Антенна </a:t>
            </a:r>
            <a:r>
              <a:rPr lang="en-US" dirty="0"/>
              <a:t>450m</a:t>
            </a:r>
          </a:p>
        </p:txBody>
      </p:sp>
      <p:sp>
        <p:nvSpPr>
          <p:cNvPr id="12" name="Content Placeholder 2"/>
          <p:cNvSpPr txBox="1">
            <a:spLocks/>
          </p:cNvSpPr>
          <p:nvPr/>
        </p:nvSpPr>
        <p:spPr>
          <a:xfrm>
            <a:off x="1911406" y="1639669"/>
            <a:ext cx="8545767" cy="2667000"/>
          </a:xfrm>
          <a:prstGeom prst="rect">
            <a:avLst/>
          </a:prstGeom>
        </p:spPr>
        <p:txBody>
          <a:bodyPr vert="horz" lIns="91440" tIns="45720" rIns="91440" bIns="45720" rtlCol="0">
            <a:norm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2400" dirty="0"/>
              <a:t>Три режима работы</a:t>
            </a:r>
            <a:endParaRPr lang="en-GB" sz="2400" dirty="0"/>
          </a:p>
        </p:txBody>
      </p:sp>
      <p:sp>
        <p:nvSpPr>
          <p:cNvPr id="17" name="TextBox 16"/>
          <p:cNvSpPr txBox="1"/>
          <p:nvPr/>
        </p:nvSpPr>
        <p:spPr>
          <a:xfrm>
            <a:off x="2234856" y="4509122"/>
            <a:ext cx="1794209" cy="369332"/>
          </a:xfrm>
          <a:prstGeom prst="rect">
            <a:avLst/>
          </a:prstGeom>
          <a:noFill/>
        </p:spPr>
        <p:txBody>
          <a:bodyPr wrap="none" rtlCol="0">
            <a:spAutoFit/>
          </a:bodyPr>
          <a:lstStyle/>
          <a:p>
            <a:r>
              <a:rPr lang="ru-RU" dirty="0"/>
              <a:t>Режим сектора</a:t>
            </a:r>
            <a:endParaRPr lang="en-GB" dirty="0"/>
          </a:p>
        </p:txBody>
      </p:sp>
      <p:sp>
        <p:nvSpPr>
          <p:cNvPr id="20" name="TextBox 19"/>
          <p:cNvSpPr txBox="1"/>
          <p:nvPr/>
        </p:nvSpPr>
        <p:spPr>
          <a:xfrm>
            <a:off x="4681194" y="4561646"/>
            <a:ext cx="2515497" cy="646331"/>
          </a:xfrm>
          <a:prstGeom prst="rect">
            <a:avLst/>
          </a:prstGeom>
          <a:noFill/>
        </p:spPr>
        <p:txBody>
          <a:bodyPr wrap="none" rtlCol="0">
            <a:spAutoFit/>
          </a:bodyPr>
          <a:lstStyle/>
          <a:p>
            <a:pPr algn="ctr"/>
            <a:r>
              <a:rPr lang="ru-RU" dirty="0"/>
              <a:t>Управление главным </a:t>
            </a:r>
          </a:p>
          <a:p>
            <a:pPr algn="ctr"/>
            <a:r>
              <a:rPr lang="ru-RU" dirty="0"/>
              <a:t>лепестком</a:t>
            </a:r>
            <a:endParaRPr lang="en-GB" dirty="0"/>
          </a:p>
        </p:txBody>
      </p:sp>
      <p:sp>
        <p:nvSpPr>
          <p:cNvPr id="23" name="TextBox 22"/>
          <p:cNvSpPr txBox="1"/>
          <p:nvPr/>
        </p:nvSpPr>
        <p:spPr>
          <a:xfrm>
            <a:off x="8007736" y="4530110"/>
            <a:ext cx="2023439" cy="369332"/>
          </a:xfrm>
          <a:prstGeom prst="rect">
            <a:avLst/>
          </a:prstGeom>
          <a:noFill/>
        </p:spPr>
        <p:txBody>
          <a:bodyPr wrap="none" rtlCol="0">
            <a:spAutoFit/>
          </a:bodyPr>
          <a:lstStyle/>
          <a:p>
            <a:r>
              <a:rPr lang="ru-RU" dirty="0"/>
              <a:t>Режим </a:t>
            </a:r>
            <a:r>
              <a:rPr lang="en-GB" dirty="0"/>
              <a:t>MU-MIMO</a:t>
            </a:r>
          </a:p>
        </p:txBody>
      </p:sp>
    </p:spTree>
    <p:extLst>
      <p:ext uri="{BB962C8B-B14F-4D97-AF65-F5344CB8AC3E}">
        <p14:creationId xmlns:p14="http://schemas.microsoft.com/office/powerpoint/2010/main" val="374311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cnReach</a:t>
            </a:r>
            <a:endParaRPr lang="en-GB" dirty="0"/>
          </a:p>
        </p:txBody>
      </p:sp>
      <p:sp>
        <p:nvSpPr>
          <p:cNvPr id="5" name="Subtitle 4"/>
          <p:cNvSpPr>
            <a:spLocks noGrp="1"/>
          </p:cNvSpPr>
          <p:nvPr>
            <p:ph type="subTitle" idx="1"/>
          </p:nvPr>
        </p:nvSpPr>
        <p:spPr/>
        <p:txBody>
          <a:bodyPr/>
          <a:lstStyle/>
          <a:p>
            <a:r>
              <a:rPr lang="ru-RU" dirty="0"/>
              <a:t>Радиомодемы </a:t>
            </a:r>
            <a:r>
              <a:rPr lang="en-GB" dirty="0"/>
              <a:t>VHF/UHF</a:t>
            </a:r>
          </a:p>
        </p:txBody>
      </p:sp>
    </p:spTree>
    <p:extLst>
      <p:ext uri="{BB962C8B-B14F-4D97-AF65-F5344CB8AC3E}">
        <p14:creationId xmlns:p14="http://schemas.microsoft.com/office/powerpoint/2010/main" val="401932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4294" y="183358"/>
            <a:ext cx="8229600" cy="792162"/>
          </a:xfrm>
        </p:spPr>
        <p:txBody>
          <a:bodyPr/>
          <a:lstStyle/>
          <a:p>
            <a:r>
              <a:rPr lang="ru-RU" dirty="0"/>
              <a:t>Платформа </a:t>
            </a:r>
            <a:r>
              <a:rPr lang="en-US" dirty="0" err="1"/>
              <a:t>cnReach</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48475390"/>
              </p:ext>
            </p:extLst>
          </p:nvPr>
        </p:nvGraphicFramePr>
        <p:xfrm>
          <a:off x="377887" y="1147823"/>
          <a:ext cx="6891387" cy="5344160"/>
        </p:xfrm>
        <a:graphic>
          <a:graphicData uri="http://schemas.openxmlformats.org/drawingml/2006/table">
            <a:tbl>
              <a:tblPr firstRow="1" bandRow="1">
                <a:tableStyleId>{5C22544A-7EE6-4342-B048-85BDC9FD1C3A}</a:tableStyleId>
              </a:tblPr>
              <a:tblGrid>
                <a:gridCol w="2055506">
                  <a:extLst>
                    <a:ext uri="{9D8B030D-6E8A-4147-A177-3AD203B41FA5}">
                      <a16:colId xmlns:a16="http://schemas.microsoft.com/office/drawing/2014/main" val="1658104957"/>
                    </a:ext>
                  </a:extLst>
                </a:gridCol>
                <a:gridCol w="4835881">
                  <a:extLst>
                    <a:ext uri="{9D8B030D-6E8A-4147-A177-3AD203B41FA5}">
                      <a16:colId xmlns:a16="http://schemas.microsoft.com/office/drawing/2014/main" val="2147606611"/>
                    </a:ext>
                  </a:extLst>
                </a:gridCol>
              </a:tblGrid>
              <a:tr h="370840">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3526574740"/>
                  </a:ext>
                </a:extLst>
              </a:tr>
              <a:tr h="370840">
                <a:tc>
                  <a:txBody>
                    <a:bodyPr/>
                    <a:lstStyle/>
                    <a:p>
                      <a:r>
                        <a:rPr lang="ru-RU" sz="1600" dirty="0"/>
                        <a:t>Гибкость развертывания</a:t>
                      </a:r>
                      <a:endParaRPr lang="en-US" sz="1600" dirty="0"/>
                    </a:p>
                  </a:txBody>
                  <a:tcPr/>
                </a:tc>
                <a:tc>
                  <a:txBody>
                    <a:bodyPr/>
                    <a:lstStyle/>
                    <a:p>
                      <a:pPr marL="285750" indent="-285750">
                        <a:buFont typeface="Arial" panose="020B0604020202020204" pitchFamily="34" charset="0"/>
                        <a:buChar char="•"/>
                      </a:pPr>
                      <a:r>
                        <a:rPr lang="ru-RU" sz="1600" dirty="0"/>
                        <a:t>Точка-точка,</a:t>
                      </a:r>
                      <a:r>
                        <a:rPr lang="ru-RU" sz="1600" baseline="0" dirty="0"/>
                        <a:t> точка-многоточка, </a:t>
                      </a:r>
                      <a:r>
                        <a:rPr lang="ru-RU" sz="1600" dirty="0"/>
                        <a:t>ретранслятор с промежуточным хранением</a:t>
                      </a:r>
                      <a:endParaRPr lang="en-US" sz="1600" baseline="0" dirty="0"/>
                    </a:p>
                    <a:p>
                      <a:pPr marL="285750" indent="-285750">
                        <a:buFont typeface="Arial" panose="020B0604020202020204" pitchFamily="34" charset="0"/>
                        <a:buChar char="•"/>
                      </a:pPr>
                      <a:r>
                        <a:rPr lang="ru-RU" sz="1600" baseline="0" dirty="0"/>
                        <a:t>Цифровые/аналоговые входы/выходы</a:t>
                      </a:r>
                      <a:endParaRPr lang="en-US" sz="1600" baseline="0" dirty="0"/>
                    </a:p>
                    <a:p>
                      <a:pPr marL="285750" indent="-285750">
                        <a:buFont typeface="Arial" panose="020B0604020202020204" pitchFamily="34" charset="0"/>
                        <a:buChar char="•"/>
                      </a:pPr>
                      <a:r>
                        <a:rPr lang="en-US" sz="1600" baseline="0" dirty="0"/>
                        <a:t>UHF 406-430/450-470 </a:t>
                      </a:r>
                      <a:r>
                        <a:rPr lang="ru-RU" sz="1600" baseline="0" dirty="0"/>
                        <a:t>МГц</a:t>
                      </a:r>
                    </a:p>
                    <a:p>
                      <a:pPr marL="285750" indent="-285750">
                        <a:buFont typeface="Arial" panose="020B0604020202020204" pitchFamily="34" charset="0"/>
                        <a:buChar char="•"/>
                      </a:pPr>
                      <a:r>
                        <a:rPr lang="en-US" sz="1600" baseline="0" dirty="0"/>
                        <a:t>VHF </a:t>
                      </a:r>
                      <a:r>
                        <a:rPr lang="en-GB" sz="1600" dirty="0"/>
                        <a:t>136-174 </a:t>
                      </a:r>
                      <a:r>
                        <a:rPr lang="ru-RU" sz="1600" dirty="0"/>
                        <a:t>МГц</a:t>
                      </a:r>
                      <a:r>
                        <a:rPr lang="en-US" sz="1600" baseline="0" dirty="0"/>
                        <a:t> </a:t>
                      </a:r>
                      <a:endParaRPr lang="ru-RU" sz="1600" baseline="0" dirty="0"/>
                    </a:p>
                    <a:p>
                      <a:pPr marL="285750" indent="-285750">
                        <a:buFont typeface="Arial" panose="020B0604020202020204" pitchFamily="34" charset="0"/>
                        <a:buChar char="•"/>
                      </a:pPr>
                      <a:r>
                        <a:rPr lang="ru-RU" sz="1600" dirty="0"/>
                        <a:t>Опционально два радио в корпусе</a:t>
                      </a:r>
                      <a:endParaRPr lang="en-US" sz="1600" dirty="0"/>
                    </a:p>
                  </a:txBody>
                  <a:tcPr/>
                </a:tc>
                <a:extLst>
                  <a:ext uri="{0D108BD9-81ED-4DB2-BD59-A6C34878D82A}">
                    <a16:rowId xmlns:a16="http://schemas.microsoft.com/office/drawing/2014/main" val="3183167261"/>
                  </a:ext>
                </a:extLst>
              </a:tr>
              <a:tr h="370840">
                <a:tc>
                  <a:txBody>
                    <a:bodyPr/>
                    <a:lstStyle/>
                    <a:p>
                      <a:r>
                        <a:rPr lang="ru-RU" sz="1600" dirty="0"/>
                        <a:t>Надежность</a:t>
                      </a:r>
                      <a:endParaRPr lang="en-US" sz="1600" dirty="0"/>
                    </a:p>
                  </a:txBody>
                  <a:tcPr/>
                </a:tc>
                <a:tc>
                  <a:txBody>
                    <a:bodyPr/>
                    <a:lstStyle/>
                    <a:p>
                      <a:pPr marL="285750" indent="-285750">
                        <a:buFont typeface="Arial" panose="020B0604020202020204" pitchFamily="34" charset="0"/>
                        <a:buChar char="•"/>
                      </a:pPr>
                      <a:r>
                        <a:rPr lang="en-US" sz="1600" dirty="0"/>
                        <a:t>100% </a:t>
                      </a:r>
                      <a:r>
                        <a:rPr lang="ru-RU" sz="1600" dirty="0"/>
                        <a:t>температурное тестирование</a:t>
                      </a:r>
                      <a:endParaRPr lang="en-US" sz="1600" baseline="0" dirty="0"/>
                    </a:p>
                    <a:p>
                      <a:pPr marL="285750" indent="-285750">
                        <a:buFont typeface="Arial" panose="020B0604020202020204" pitchFamily="34" charset="0"/>
                        <a:buChar char="•"/>
                      </a:pPr>
                      <a:r>
                        <a:rPr lang="ru-RU" sz="1600" dirty="0"/>
                        <a:t>Сертифицирован</a:t>
                      </a:r>
                      <a:r>
                        <a:rPr lang="ru-RU" sz="1600" baseline="0" dirty="0"/>
                        <a:t> по </a:t>
                      </a:r>
                      <a:r>
                        <a:rPr lang="en-US" sz="1600" dirty="0"/>
                        <a:t>ATEX/HAZLOC</a:t>
                      </a:r>
                    </a:p>
                    <a:p>
                      <a:pPr marL="285750" indent="-285750">
                        <a:buFont typeface="Arial" panose="020B0604020202020204" pitchFamily="34" charset="0"/>
                        <a:buChar char="•"/>
                      </a:pPr>
                      <a:r>
                        <a:rPr lang="ru-RU" sz="1600" dirty="0"/>
                        <a:t>Сделано в США</a:t>
                      </a:r>
                      <a:endParaRPr lang="en-US" sz="1600" dirty="0"/>
                    </a:p>
                  </a:txBody>
                  <a:tcPr/>
                </a:tc>
                <a:extLst>
                  <a:ext uri="{0D108BD9-81ED-4DB2-BD59-A6C34878D82A}">
                    <a16:rowId xmlns:a16="http://schemas.microsoft.com/office/drawing/2014/main" val="1931086212"/>
                  </a:ext>
                </a:extLst>
              </a:tr>
              <a:tr h="370840">
                <a:tc>
                  <a:txBody>
                    <a:bodyPr/>
                    <a:lstStyle/>
                    <a:p>
                      <a:r>
                        <a:rPr lang="ru-RU" sz="1600" dirty="0"/>
                        <a:t>Низкое энерго-потребление</a:t>
                      </a:r>
                      <a:endParaRPr lang="en-US" sz="1600" dirty="0"/>
                    </a:p>
                  </a:txBody>
                  <a:tcPr/>
                </a:tc>
                <a:tc>
                  <a:txBody>
                    <a:bodyPr/>
                    <a:lstStyle/>
                    <a:p>
                      <a:pPr marL="285750" indent="-285750">
                        <a:buFont typeface="Arial" panose="020B0604020202020204" pitchFamily="34" charset="0"/>
                        <a:buChar char="•"/>
                      </a:pPr>
                      <a:r>
                        <a:rPr lang="ru-RU" sz="1600" baseline="0" dirty="0"/>
                        <a:t>Простая интеграция в энергоэффективные системы, например работающие от солнечной энергии</a:t>
                      </a:r>
                      <a:endParaRPr lang="en-US" sz="1600" dirty="0"/>
                    </a:p>
                  </a:txBody>
                  <a:tcPr/>
                </a:tc>
                <a:extLst>
                  <a:ext uri="{0D108BD9-81ED-4DB2-BD59-A6C34878D82A}">
                    <a16:rowId xmlns:a16="http://schemas.microsoft.com/office/drawing/2014/main" val="3519177997"/>
                  </a:ext>
                </a:extLst>
              </a:tr>
              <a:tr h="370840">
                <a:tc>
                  <a:txBody>
                    <a:bodyPr/>
                    <a:lstStyle/>
                    <a:p>
                      <a:r>
                        <a:rPr lang="ru-RU" sz="1600" dirty="0"/>
                        <a:t>Масштабируемость</a:t>
                      </a:r>
                      <a:endParaRPr lang="en-US" sz="1600" dirty="0"/>
                    </a:p>
                  </a:txBody>
                  <a:tcPr/>
                </a:tc>
                <a:tc>
                  <a:txBody>
                    <a:bodyPr/>
                    <a:lstStyle/>
                    <a:p>
                      <a:pPr marL="285750" indent="-285750">
                        <a:buFont typeface="Arial" panose="020B0604020202020204" pitchFamily="34" charset="0"/>
                        <a:buChar char="•"/>
                      </a:pPr>
                      <a:r>
                        <a:rPr lang="ru-RU" sz="1600" dirty="0"/>
                        <a:t>Поддержка</a:t>
                      </a:r>
                      <a:r>
                        <a:rPr lang="ru-RU" sz="1600" baseline="0" dirty="0"/>
                        <a:t> с</a:t>
                      </a:r>
                      <a:r>
                        <a:rPr lang="ru-RU" sz="1600" dirty="0"/>
                        <a:t>инхронизации</a:t>
                      </a:r>
                      <a:endParaRPr lang="en-US" sz="1600" dirty="0"/>
                    </a:p>
                    <a:p>
                      <a:pPr marL="285750" indent="-285750">
                        <a:buFont typeface="Arial" panose="020B0604020202020204" pitchFamily="34" charset="0"/>
                        <a:buChar char="•"/>
                      </a:pPr>
                      <a:r>
                        <a:rPr lang="ru-RU" sz="1600" dirty="0"/>
                        <a:t>Адаптивная модуляция</a:t>
                      </a:r>
                      <a:endParaRPr lang="en-US" sz="1600" dirty="0"/>
                    </a:p>
                  </a:txBody>
                  <a:tcPr/>
                </a:tc>
                <a:extLst>
                  <a:ext uri="{0D108BD9-81ED-4DB2-BD59-A6C34878D82A}">
                    <a16:rowId xmlns:a16="http://schemas.microsoft.com/office/drawing/2014/main" val="558772601"/>
                  </a:ext>
                </a:extLst>
              </a:tr>
              <a:tr h="370840">
                <a:tc>
                  <a:txBody>
                    <a:bodyPr/>
                    <a:lstStyle/>
                    <a:p>
                      <a:r>
                        <a:rPr lang="ru-RU" sz="1600" dirty="0"/>
                        <a:t>Безопасность</a:t>
                      </a:r>
                      <a:endParaRPr lang="en-US" sz="1600" dirty="0"/>
                    </a:p>
                  </a:txBody>
                  <a:tcPr/>
                </a:tc>
                <a:tc>
                  <a:txBody>
                    <a:bodyPr/>
                    <a:lstStyle/>
                    <a:p>
                      <a:pPr marL="285750" indent="-285750">
                        <a:buFont typeface="Arial" panose="020B0604020202020204" pitchFamily="34" charset="0"/>
                        <a:buChar char="•"/>
                      </a:pPr>
                      <a:r>
                        <a:rPr lang="ru-RU" sz="1600" dirty="0"/>
                        <a:t>Шифрование </a:t>
                      </a:r>
                      <a:r>
                        <a:rPr lang="en-US" sz="1600" dirty="0"/>
                        <a:t>128/256-bit</a:t>
                      </a:r>
                      <a:r>
                        <a:rPr lang="en-US" sz="1600" baseline="0" dirty="0"/>
                        <a:t> AES</a:t>
                      </a:r>
                    </a:p>
                  </a:txBody>
                  <a:tcPr/>
                </a:tc>
                <a:extLst>
                  <a:ext uri="{0D108BD9-81ED-4DB2-BD59-A6C34878D82A}">
                    <a16:rowId xmlns:a16="http://schemas.microsoft.com/office/drawing/2014/main" val="3878402488"/>
                  </a:ext>
                </a:extLst>
              </a:tr>
              <a:tr h="370840">
                <a:tc>
                  <a:txBody>
                    <a:bodyPr/>
                    <a:lstStyle/>
                    <a:p>
                      <a:r>
                        <a:rPr lang="ru-RU" sz="1600" dirty="0"/>
                        <a:t>Легкость управления</a:t>
                      </a:r>
                      <a:endParaRPr lang="en-US" sz="1600" dirty="0"/>
                    </a:p>
                  </a:txBody>
                  <a:tcPr/>
                </a:tc>
                <a:tc>
                  <a:txBody>
                    <a:bodyPr/>
                    <a:lstStyle/>
                    <a:p>
                      <a:pPr marL="285750" indent="-285750">
                        <a:buFont typeface="Arial" panose="020B0604020202020204" pitchFamily="34" charset="0"/>
                        <a:buChar char="•"/>
                      </a:pPr>
                      <a:r>
                        <a:rPr lang="ru-RU" sz="1600" dirty="0"/>
                        <a:t>Облачная или локальная система управления </a:t>
                      </a:r>
                      <a:r>
                        <a:rPr lang="en-US" sz="1600" baseline="0" dirty="0" err="1"/>
                        <a:t>cnMaestro</a:t>
                      </a:r>
                      <a:endParaRPr lang="en-US" sz="1600" baseline="0" dirty="0"/>
                    </a:p>
                    <a:p>
                      <a:pPr marL="285750" indent="-285750">
                        <a:buFont typeface="Arial" panose="020B0604020202020204" pitchFamily="34" charset="0"/>
                        <a:buChar char="•"/>
                      </a:pPr>
                      <a:r>
                        <a:rPr lang="ru-RU" sz="1600" baseline="0" dirty="0"/>
                        <a:t>Расчет и планирование в </a:t>
                      </a:r>
                      <a:r>
                        <a:rPr lang="en-US" sz="1600" baseline="0" dirty="0" err="1"/>
                        <a:t>LINKPlanner</a:t>
                      </a:r>
                      <a:endParaRPr lang="en-US" sz="1600" dirty="0"/>
                    </a:p>
                  </a:txBody>
                  <a:tcPr/>
                </a:tc>
                <a:extLst>
                  <a:ext uri="{0D108BD9-81ED-4DB2-BD59-A6C34878D82A}">
                    <a16:rowId xmlns:a16="http://schemas.microsoft.com/office/drawing/2014/main" val="837525368"/>
                  </a:ext>
                </a:extLst>
              </a:tr>
            </a:tbl>
          </a:graphicData>
        </a:graphic>
      </p:graphicFrame>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24628" y="1289540"/>
            <a:ext cx="4417217" cy="2666999"/>
          </a:xfrm>
          <a:prstGeom prst="rect">
            <a:avLst/>
          </a:prstGeom>
        </p:spPr>
      </p:pic>
    </p:spTree>
    <p:extLst>
      <p:ext uri="{BB962C8B-B14F-4D97-AF65-F5344CB8AC3E}">
        <p14:creationId xmlns:p14="http://schemas.microsoft.com/office/powerpoint/2010/main" val="3940867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4412" y="3877696"/>
            <a:ext cx="3695651" cy="3014873"/>
          </a:xfrm>
          <a:prstGeom prst="rect">
            <a:avLst/>
          </a:prstGeom>
        </p:spPr>
      </p:pic>
      <p:sp>
        <p:nvSpPr>
          <p:cNvPr id="2" name="Title 1"/>
          <p:cNvSpPr>
            <a:spLocks noGrp="1"/>
          </p:cNvSpPr>
          <p:nvPr>
            <p:ph type="title"/>
          </p:nvPr>
        </p:nvSpPr>
        <p:spPr/>
        <p:txBody>
          <a:bodyPr/>
          <a:lstStyle/>
          <a:p>
            <a:r>
              <a:rPr lang="ru-RU" dirty="0"/>
              <a:t>Интерфейсы</a:t>
            </a:r>
            <a:endParaRPr lang="en-US" dirty="0"/>
          </a:p>
        </p:txBody>
      </p:sp>
      <p:sp>
        <p:nvSpPr>
          <p:cNvPr id="3" name="Content Placeholder 2"/>
          <p:cNvSpPr>
            <a:spLocks noGrp="1"/>
          </p:cNvSpPr>
          <p:nvPr>
            <p:ph idx="1"/>
          </p:nvPr>
        </p:nvSpPr>
        <p:spPr/>
        <p:txBody>
          <a:bodyPr/>
          <a:lstStyle/>
          <a:p>
            <a:r>
              <a:rPr lang="en-US" dirty="0"/>
              <a:t>2 x 10/100 Ethernet</a:t>
            </a:r>
          </a:p>
          <a:p>
            <a:r>
              <a:rPr lang="en-US" dirty="0"/>
              <a:t>2 x Serial Interfaces</a:t>
            </a:r>
          </a:p>
          <a:p>
            <a:pPr lvl="1"/>
            <a:r>
              <a:rPr lang="en-US" dirty="0"/>
              <a:t>RS-232/-422/-485</a:t>
            </a:r>
          </a:p>
          <a:p>
            <a:r>
              <a:rPr lang="en-US" dirty="0"/>
              <a:t>1 </a:t>
            </a:r>
            <a:r>
              <a:rPr lang="ru-RU" dirty="0"/>
              <a:t>или</a:t>
            </a:r>
            <a:r>
              <a:rPr lang="en-US" dirty="0"/>
              <a:t> 2 </a:t>
            </a:r>
            <a:r>
              <a:rPr lang="ru-RU" dirty="0"/>
              <a:t>радиомодуля</a:t>
            </a:r>
            <a:endParaRPr lang="en-US" dirty="0"/>
          </a:p>
          <a:p>
            <a:r>
              <a:rPr lang="en-US" dirty="0"/>
              <a:t>8x Analog/Digital I/O (</a:t>
            </a:r>
            <a:r>
              <a:rPr lang="ru-RU" dirty="0"/>
              <a:t>опция</a:t>
            </a:r>
            <a:r>
              <a:rPr lang="en-US" dirty="0"/>
              <a:t>)</a:t>
            </a:r>
            <a:endParaRPr lang="en-US" sz="2000" dirty="0"/>
          </a:p>
          <a:p>
            <a:endParaRPr lang="en-US"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151" y="3947283"/>
            <a:ext cx="4419600" cy="2668438"/>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4412" y="987372"/>
            <a:ext cx="3915924" cy="2890324"/>
          </a:xfrm>
          <a:prstGeom prst="rect">
            <a:avLst/>
          </a:prstGeom>
        </p:spPr>
      </p:pic>
    </p:spTree>
    <p:extLst>
      <p:ext uri="{BB962C8B-B14F-4D97-AF65-F5344CB8AC3E}">
        <p14:creationId xmlns:p14="http://schemas.microsoft.com/office/powerpoint/2010/main" val="402004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Что такое работа без прямой видимости?</a:t>
            </a:r>
            <a:endParaRPr lang="en-GB" dirty="0"/>
          </a:p>
        </p:txBody>
      </p:sp>
      <p:grpSp>
        <p:nvGrpSpPr>
          <p:cNvPr id="5" name="Group 15"/>
          <p:cNvGrpSpPr/>
          <p:nvPr/>
        </p:nvGrpSpPr>
        <p:grpSpPr>
          <a:xfrm>
            <a:off x="1834075" y="1553308"/>
            <a:ext cx="8737209" cy="4297680"/>
            <a:chOff x="746760" y="1371600"/>
            <a:chExt cx="9052046" cy="4522302"/>
          </a:xfrm>
        </p:grpSpPr>
        <p:grpSp>
          <p:nvGrpSpPr>
            <p:cNvPr id="6" name="Group 23"/>
            <p:cNvGrpSpPr/>
            <p:nvPr/>
          </p:nvGrpSpPr>
          <p:grpSpPr>
            <a:xfrm>
              <a:off x="746760" y="1371600"/>
              <a:ext cx="8120199" cy="1340190"/>
              <a:chOff x="594360" y="1444752"/>
              <a:chExt cx="8120199" cy="1340190"/>
            </a:xfrm>
          </p:grpSpPr>
          <p:sp>
            <p:nvSpPr>
              <p:cNvPr id="13" name="Text Box 7"/>
              <p:cNvSpPr txBox="1">
                <a:spLocks noChangeArrowheads="1"/>
              </p:cNvSpPr>
              <p:nvPr/>
            </p:nvSpPr>
            <p:spPr bwMode="auto">
              <a:xfrm>
                <a:off x="6029832" y="2089174"/>
                <a:ext cx="2684727" cy="544090"/>
              </a:xfrm>
              <a:prstGeom prst="rect">
                <a:avLst/>
              </a:prstGeom>
              <a:noFill/>
              <a:ln w="9525">
                <a:noFill/>
                <a:miter lim="800000"/>
                <a:headEnd/>
                <a:tailEnd/>
              </a:ln>
            </p:spPr>
            <p:txBody>
              <a:bodyPr wrap="none" lIns="0" tIns="0" rIns="0" bIns="0">
                <a:spAutoFit/>
              </a:bodyPr>
              <a:lstStyle/>
              <a:p>
                <a:pPr>
                  <a:spcBef>
                    <a:spcPct val="10000"/>
                  </a:spcBef>
                </a:pPr>
                <a:r>
                  <a:rPr lang="ru-RU" sz="1600" dirty="0">
                    <a:solidFill>
                      <a:srgbClr val="292929"/>
                    </a:solidFill>
                    <a:cs typeface="Arial" pitchFamily="34" charset="0"/>
                  </a:rPr>
                  <a:t>Прямая видимость</a:t>
                </a:r>
                <a:r>
                  <a:rPr lang="en-US" sz="1600" b="0" dirty="0">
                    <a:solidFill>
                      <a:srgbClr val="292929"/>
                    </a:solidFill>
                    <a:cs typeface="Arial" pitchFamily="34" charset="0"/>
                  </a:rPr>
                  <a:t> (LOS)   </a:t>
                </a:r>
              </a:p>
              <a:p>
                <a:pPr>
                  <a:spcBef>
                    <a:spcPct val="10000"/>
                  </a:spcBef>
                </a:pPr>
                <a:r>
                  <a:rPr lang="ru-RU" sz="1600" dirty="0">
                    <a:solidFill>
                      <a:srgbClr val="292929"/>
                    </a:solidFill>
                    <a:cs typeface="Arial" pitchFamily="34" charset="0"/>
                  </a:rPr>
                  <a:t>До</a:t>
                </a:r>
                <a:r>
                  <a:rPr lang="en-US" sz="1600" dirty="0">
                    <a:solidFill>
                      <a:srgbClr val="292929"/>
                    </a:solidFill>
                    <a:cs typeface="Arial" pitchFamily="34" charset="0"/>
                  </a:rPr>
                  <a:t> </a:t>
                </a:r>
                <a:r>
                  <a:rPr lang="ru-RU" sz="1600" b="1" dirty="0">
                    <a:solidFill>
                      <a:srgbClr val="292929"/>
                    </a:solidFill>
                    <a:cs typeface="Arial" pitchFamily="34" charset="0"/>
                  </a:rPr>
                  <a:t>200 км</a:t>
                </a:r>
                <a:r>
                  <a:rPr lang="en-US" sz="1600" b="1" dirty="0">
                    <a:solidFill>
                      <a:srgbClr val="292929"/>
                    </a:solidFill>
                    <a:cs typeface="Arial" pitchFamily="34" charset="0"/>
                  </a:rPr>
                  <a:t> </a:t>
                </a:r>
              </a:p>
            </p:txBody>
          </p:sp>
          <p:pic>
            <p:nvPicPr>
              <p:cNvPr id="14" name="Picture 13" descr="LOS-12201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4360" y="1444752"/>
                <a:ext cx="4778448" cy="1340190"/>
              </a:xfrm>
              <a:prstGeom prst="rect">
                <a:avLst/>
              </a:prstGeom>
            </p:spPr>
          </p:pic>
        </p:grpSp>
        <p:grpSp>
          <p:nvGrpSpPr>
            <p:cNvPr id="7" name="Group 22"/>
            <p:cNvGrpSpPr/>
            <p:nvPr/>
          </p:nvGrpSpPr>
          <p:grpSpPr>
            <a:xfrm>
              <a:off x="746760" y="2971800"/>
              <a:ext cx="8954353" cy="1340190"/>
              <a:chOff x="594360" y="3044952"/>
              <a:chExt cx="8954353" cy="1340190"/>
            </a:xfrm>
          </p:grpSpPr>
          <p:sp>
            <p:nvSpPr>
              <p:cNvPr id="11" name="Text Box 8"/>
              <p:cNvSpPr txBox="1">
                <a:spLocks noChangeArrowheads="1"/>
              </p:cNvSpPr>
              <p:nvPr/>
            </p:nvSpPr>
            <p:spPr bwMode="auto">
              <a:xfrm>
                <a:off x="6032871" y="3705710"/>
                <a:ext cx="3515842" cy="544090"/>
              </a:xfrm>
              <a:prstGeom prst="rect">
                <a:avLst/>
              </a:prstGeom>
              <a:noFill/>
              <a:ln w="9525">
                <a:noFill/>
                <a:miter lim="800000"/>
                <a:headEnd/>
                <a:tailEnd/>
              </a:ln>
            </p:spPr>
            <p:txBody>
              <a:bodyPr wrap="none" lIns="0" tIns="0" rIns="0" bIns="0">
                <a:spAutoFit/>
              </a:bodyPr>
              <a:lstStyle/>
              <a:p>
                <a:pPr>
                  <a:spcBef>
                    <a:spcPct val="10000"/>
                  </a:spcBef>
                </a:pPr>
                <a:r>
                  <a:rPr lang="ru-RU" sz="1600" dirty="0">
                    <a:solidFill>
                      <a:srgbClr val="292929"/>
                    </a:solidFill>
                    <a:cs typeface="Arial" pitchFamily="34" charset="0"/>
                  </a:rPr>
                  <a:t>Ограниченная видимость</a:t>
                </a:r>
                <a:r>
                  <a:rPr lang="en-US" sz="1600" b="0" dirty="0">
                    <a:solidFill>
                      <a:srgbClr val="292929"/>
                    </a:solidFill>
                    <a:cs typeface="Arial" pitchFamily="34" charset="0"/>
                  </a:rPr>
                  <a:t> (nLOS)    </a:t>
                </a:r>
                <a:endParaRPr lang="ru-RU" sz="1600" b="0" dirty="0">
                  <a:solidFill>
                    <a:srgbClr val="292929"/>
                  </a:solidFill>
                  <a:cs typeface="Arial" pitchFamily="34" charset="0"/>
                </a:endParaRPr>
              </a:p>
              <a:p>
                <a:pPr>
                  <a:spcBef>
                    <a:spcPct val="10000"/>
                  </a:spcBef>
                </a:pPr>
                <a:r>
                  <a:rPr lang="ru-RU" sz="1600" dirty="0">
                    <a:solidFill>
                      <a:srgbClr val="292929"/>
                    </a:solidFill>
                    <a:cs typeface="Arial" pitchFamily="34" charset="0"/>
                  </a:rPr>
                  <a:t>До</a:t>
                </a:r>
                <a:r>
                  <a:rPr lang="en-US" sz="1600" dirty="0">
                    <a:solidFill>
                      <a:srgbClr val="292929"/>
                    </a:solidFill>
                    <a:cs typeface="Arial" pitchFamily="34" charset="0"/>
                  </a:rPr>
                  <a:t> </a:t>
                </a:r>
                <a:r>
                  <a:rPr lang="ru-RU" sz="1600" b="1" dirty="0">
                    <a:solidFill>
                      <a:srgbClr val="292929"/>
                    </a:solidFill>
                    <a:cs typeface="Arial" pitchFamily="34" charset="0"/>
                  </a:rPr>
                  <a:t>40</a:t>
                </a:r>
                <a:r>
                  <a:rPr lang="en-US" sz="1600" b="1" dirty="0">
                    <a:solidFill>
                      <a:srgbClr val="292929"/>
                    </a:solidFill>
                    <a:cs typeface="Arial" pitchFamily="34" charset="0"/>
                  </a:rPr>
                  <a:t> </a:t>
                </a:r>
                <a:r>
                  <a:rPr lang="ru-RU" sz="1600" b="1" dirty="0">
                    <a:solidFill>
                      <a:srgbClr val="292929"/>
                    </a:solidFill>
                    <a:cs typeface="Arial" pitchFamily="34" charset="0"/>
                  </a:rPr>
                  <a:t>км</a:t>
                </a:r>
                <a:r>
                  <a:rPr lang="en-US" sz="1600" b="1" dirty="0">
                    <a:solidFill>
                      <a:srgbClr val="292929"/>
                    </a:solidFill>
                    <a:cs typeface="Arial" pitchFamily="34" charset="0"/>
                  </a:rPr>
                  <a:t> </a:t>
                </a:r>
              </a:p>
            </p:txBody>
          </p:sp>
          <p:pic>
            <p:nvPicPr>
              <p:cNvPr id="12" name="Picture 11" descr="nLOS-122011.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4360" y="3044952"/>
                <a:ext cx="4778448" cy="1340190"/>
              </a:xfrm>
              <a:prstGeom prst="rect">
                <a:avLst/>
              </a:prstGeom>
            </p:spPr>
          </p:pic>
        </p:grpSp>
        <p:grpSp>
          <p:nvGrpSpPr>
            <p:cNvPr id="8" name="Group 21"/>
            <p:cNvGrpSpPr/>
            <p:nvPr/>
          </p:nvGrpSpPr>
          <p:grpSpPr>
            <a:xfrm>
              <a:off x="746760" y="4553712"/>
              <a:ext cx="9052046" cy="1340190"/>
              <a:chOff x="594360" y="4626864"/>
              <a:chExt cx="9052046" cy="1340190"/>
            </a:xfrm>
          </p:grpSpPr>
          <p:sp>
            <p:nvSpPr>
              <p:cNvPr id="9" name="Text Box 9"/>
              <p:cNvSpPr txBox="1">
                <a:spLocks noChangeArrowheads="1"/>
              </p:cNvSpPr>
              <p:nvPr/>
            </p:nvSpPr>
            <p:spPr bwMode="auto">
              <a:xfrm>
                <a:off x="6045141" y="5261366"/>
                <a:ext cx="3601265" cy="544090"/>
              </a:xfrm>
              <a:prstGeom prst="rect">
                <a:avLst/>
              </a:prstGeom>
              <a:noFill/>
              <a:ln w="9525">
                <a:noFill/>
                <a:miter lim="800000"/>
                <a:headEnd/>
                <a:tailEnd/>
              </a:ln>
            </p:spPr>
            <p:txBody>
              <a:bodyPr wrap="square" lIns="0" tIns="0" rIns="0" bIns="0">
                <a:spAutoFit/>
              </a:bodyPr>
              <a:lstStyle/>
              <a:p>
                <a:pPr>
                  <a:spcBef>
                    <a:spcPct val="10000"/>
                  </a:spcBef>
                </a:pPr>
                <a:r>
                  <a:rPr lang="ru-RU" sz="1600" dirty="0">
                    <a:solidFill>
                      <a:srgbClr val="292929"/>
                    </a:solidFill>
                    <a:cs typeface="Arial" pitchFamily="34" charset="0"/>
                  </a:rPr>
                  <a:t>Без прямой видимости</a:t>
                </a:r>
                <a:r>
                  <a:rPr lang="en-US" sz="1600" b="0" dirty="0">
                    <a:solidFill>
                      <a:srgbClr val="292929"/>
                    </a:solidFill>
                    <a:cs typeface="Arial" pitchFamily="34" charset="0"/>
                  </a:rPr>
                  <a:t> (NLOS)    </a:t>
                </a:r>
              </a:p>
              <a:p>
                <a:pPr>
                  <a:spcBef>
                    <a:spcPct val="10000"/>
                  </a:spcBef>
                </a:pPr>
                <a:r>
                  <a:rPr lang="ru-RU" sz="1600" dirty="0">
                    <a:solidFill>
                      <a:srgbClr val="292929"/>
                    </a:solidFill>
                    <a:cs typeface="Arial" pitchFamily="34" charset="0"/>
                  </a:rPr>
                  <a:t>До</a:t>
                </a:r>
                <a:r>
                  <a:rPr lang="en-US" sz="1600" b="1" dirty="0">
                    <a:solidFill>
                      <a:srgbClr val="292929"/>
                    </a:solidFill>
                    <a:cs typeface="Arial" pitchFamily="34" charset="0"/>
                  </a:rPr>
                  <a:t> </a:t>
                </a:r>
                <a:r>
                  <a:rPr lang="ru-RU" sz="1600" b="1" dirty="0">
                    <a:solidFill>
                      <a:srgbClr val="292929"/>
                    </a:solidFill>
                    <a:cs typeface="Arial" pitchFamily="34" charset="0"/>
                  </a:rPr>
                  <a:t>8 км</a:t>
                </a:r>
                <a:r>
                  <a:rPr lang="en-US" sz="1600" b="1" dirty="0">
                    <a:solidFill>
                      <a:srgbClr val="292929"/>
                    </a:solidFill>
                    <a:cs typeface="Arial" pitchFamily="34" charset="0"/>
                  </a:rPr>
                  <a:t> </a:t>
                </a:r>
              </a:p>
            </p:txBody>
          </p:sp>
          <p:pic>
            <p:nvPicPr>
              <p:cNvPr id="10" name="Picture 9" descr="NLOS_010812.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94360" y="4626864"/>
                <a:ext cx="4778448" cy="1340190"/>
              </a:xfrm>
              <a:prstGeom prst="rect">
                <a:avLst/>
              </a:prstGeom>
            </p:spPr>
          </p:pic>
        </p:grpSp>
      </p:grpSp>
    </p:spTree>
    <p:extLst>
      <p:ext uri="{BB962C8B-B14F-4D97-AF65-F5344CB8AC3E}">
        <p14:creationId xmlns:p14="http://schemas.microsoft.com/office/powerpoint/2010/main" val="409558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78" y="175485"/>
            <a:ext cx="8229600" cy="792162"/>
          </a:xfrm>
        </p:spPr>
        <p:txBody>
          <a:bodyPr>
            <a:normAutofit/>
          </a:bodyPr>
          <a:lstStyle/>
          <a:p>
            <a:r>
              <a:rPr lang="ru-RU" dirty="0"/>
              <a:t>Поддерживаемые топологии</a:t>
            </a:r>
            <a:endParaRPr lang="en-US" dirty="0"/>
          </a:p>
        </p:txBody>
      </p:sp>
      <p:pic>
        <p:nvPicPr>
          <p:cNvPr id="1026"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88116" y="1255049"/>
            <a:ext cx="685800" cy="302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reless Wifi Symbol clip a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6640" y="3728663"/>
            <a:ext cx="722913" cy="9143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3550316" y="1263229"/>
            <a:ext cx="609600" cy="3025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81515" y="2133759"/>
            <a:ext cx="1760448" cy="400110"/>
          </a:xfrm>
          <a:prstGeom prst="rect">
            <a:avLst/>
          </a:prstGeom>
          <a:noFill/>
        </p:spPr>
        <p:txBody>
          <a:bodyPr wrap="square" rtlCol="0">
            <a:spAutoFit/>
          </a:bodyPr>
          <a:lstStyle/>
          <a:p>
            <a:r>
              <a:rPr lang="ru-RU" sz="2000" b="1" dirty="0"/>
              <a:t>Точка-точка</a:t>
            </a:r>
            <a:endParaRPr lang="en-US" sz="2000" b="1" dirty="0"/>
          </a:p>
        </p:txBody>
      </p:sp>
      <p:pic>
        <p:nvPicPr>
          <p:cNvPr id="18"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5524619" y="4418381"/>
            <a:ext cx="609600" cy="3025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4313578" y="5318865"/>
            <a:ext cx="609600" cy="30255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2178716" y="1406327"/>
            <a:ext cx="1066800" cy="81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180286" y="2848035"/>
            <a:ext cx="2761727" cy="1208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80285" y="4243281"/>
            <a:ext cx="2115734" cy="292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0" idx="3"/>
          </p:cNvCxnSpPr>
          <p:nvPr/>
        </p:nvCxnSpPr>
        <p:spPr>
          <a:xfrm>
            <a:off x="3198152" y="4478990"/>
            <a:ext cx="1115426" cy="99115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82912" y="3206131"/>
            <a:ext cx="2713822" cy="400110"/>
          </a:xfrm>
          <a:prstGeom prst="rect">
            <a:avLst/>
          </a:prstGeom>
          <a:noFill/>
        </p:spPr>
        <p:txBody>
          <a:bodyPr wrap="square" rtlCol="0">
            <a:spAutoFit/>
          </a:bodyPr>
          <a:lstStyle/>
          <a:p>
            <a:r>
              <a:rPr lang="ru-RU" sz="2000" b="1" dirty="0"/>
              <a:t>Точка-многоточка</a:t>
            </a:r>
            <a:endParaRPr lang="en-US" sz="2000" b="1" dirty="0"/>
          </a:p>
        </p:txBody>
      </p:sp>
      <p:pic>
        <p:nvPicPr>
          <p:cNvPr id="34"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8299681" y="2639979"/>
            <a:ext cx="609600" cy="302559"/>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a:xfrm flipV="1">
            <a:off x="7539126" y="2795910"/>
            <a:ext cx="536487" cy="3520"/>
          </a:xfrm>
          <a:prstGeom prst="line">
            <a:avLst/>
          </a:prstGeom>
        </p:spPr>
        <p:style>
          <a:lnRef idx="1">
            <a:schemeClr val="accent1"/>
          </a:lnRef>
          <a:fillRef idx="0">
            <a:schemeClr val="accent1"/>
          </a:fillRef>
          <a:effectRef idx="0">
            <a:schemeClr val="accent1"/>
          </a:effectRef>
          <a:fontRef idx="minor">
            <a:schemeClr val="tx1"/>
          </a:fontRef>
        </p:style>
      </p:cxnSp>
      <p:pic>
        <p:nvPicPr>
          <p:cNvPr id="38"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7674615" y="4470370"/>
            <a:ext cx="609600" cy="3025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thumb9.shutterstock.com/display_pic_with_logo/3694466/368422376/stock-vector-antenna-icon-television-antenna-tv-antenna-aerial-icon-antenna-icon-set-antenna-vector-36842237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155122" y="4418381"/>
            <a:ext cx="685800" cy="302559"/>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p:cNvCxnSpPr/>
          <p:nvPr/>
        </p:nvCxnSpPr>
        <p:spPr>
          <a:xfrm>
            <a:off x="6992799" y="4609949"/>
            <a:ext cx="529417" cy="818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969020" y="5188438"/>
            <a:ext cx="1460109" cy="523220"/>
          </a:xfrm>
          <a:prstGeom prst="rect">
            <a:avLst/>
          </a:prstGeom>
          <a:noFill/>
        </p:spPr>
        <p:txBody>
          <a:bodyPr wrap="square" rtlCol="0">
            <a:spAutoFit/>
          </a:bodyPr>
          <a:lstStyle/>
          <a:p>
            <a:pPr algn="ctr"/>
            <a:r>
              <a:rPr lang="en-US" sz="1400" dirty="0"/>
              <a:t>Access Point </a:t>
            </a:r>
          </a:p>
          <a:p>
            <a:pPr algn="ctr"/>
            <a:r>
              <a:rPr lang="en-US" sz="1400" dirty="0"/>
              <a:t>(AP)</a:t>
            </a:r>
          </a:p>
        </p:txBody>
      </p:sp>
      <p:pic>
        <p:nvPicPr>
          <p:cNvPr id="43" name="Picture 4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1824" y="1663102"/>
            <a:ext cx="867792" cy="523950"/>
          </a:xfrm>
          <a:prstGeom prst="rect">
            <a:avLst/>
          </a:prstGeom>
        </p:spPr>
      </p:pic>
      <p:pic>
        <p:nvPicPr>
          <p:cNvPr id="45" name="Picture 4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2170" y="1703689"/>
            <a:ext cx="867792" cy="523950"/>
          </a:xfrm>
          <a:prstGeom prst="rect">
            <a:avLst/>
          </a:prstGeom>
        </p:spPr>
      </p:pic>
      <p:pic>
        <p:nvPicPr>
          <p:cNvPr id="46" name="Picture 4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50319" y="4810330"/>
            <a:ext cx="867792" cy="523950"/>
          </a:xfrm>
          <a:prstGeom prst="rect">
            <a:avLst/>
          </a:prstGeom>
        </p:spPr>
      </p:pic>
      <p:pic>
        <p:nvPicPr>
          <p:cNvPr id="60" name="Picture 5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85859" y="5691058"/>
            <a:ext cx="867792" cy="523950"/>
          </a:xfrm>
          <a:prstGeom prst="rect">
            <a:avLst/>
          </a:prstGeom>
        </p:spPr>
      </p:pic>
      <p:pic>
        <p:nvPicPr>
          <p:cNvPr id="62" name="Picture 6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30230" y="4746591"/>
            <a:ext cx="867792" cy="523950"/>
          </a:xfrm>
          <a:prstGeom prst="rect">
            <a:avLst/>
          </a:prstGeom>
        </p:spPr>
      </p:pic>
      <p:pic>
        <p:nvPicPr>
          <p:cNvPr id="63" name="Picture 6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05927" y="4689818"/>
            <a:ext cx="867792" cy="523950"/>
          </a:xfrm>
          <a:prstGeom prst="rect">
            <a:avLst/>
          </a:prstGeom>
        </p:spPr>
      </p:pic>
      <p:pic>
        <p:nvPicPr>
          <p:cNvPr id="64" name="Picture 6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94829" y="2933095"/>
            <a:ext cx="867792" cy="523950"/>
          </a:xfrm>
          <a:prstGeom prst="rect">
            <a:avLst/>
          </a:prstGeom>
        </p:spPr>
      </p:pic>
      <p:pic>
        <p:nvPicPr>
          <p:cNvPr id="65" name="Picture 6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0412" y="2986796"/>
            <a:ext cx="867792" cy="523950"/>
          </a:xfrm>
          <a:prstGeom prst="rect">
            <a:avLst/>
          </a:prstGeom>
        </p:spPr>
      </p:pic>
      <p:sp>
        <p:nvSpPr>
          <p:cNvPr id="44" name="TextBox 43"/>
          <p:cNvSpPr txBox="1"/>
          <p:nvPr/>
        </p:nvSpPr>
        <p:spPr>
          <a:xfrm>
            <a:off x="5005151" y="3855300"/>
            <a:ext cx="2269720" cy="523220"/>
          </a:xfrm>
          <a:prstGeom prst="rect">
            <a:avLst/>
          </a:prstGeom>
          <a:noFill/>
        </p:spPr>
        <p:txBody>
          <a:bodyPr wrap="square" rtlCol="0">
            <a:spAutoFit/>
          </a:bodyPr>
          <a:lstStyle/>
          <a:p>
            <a:pPr algn="ctr"/>
            <a:r>
              <a:rPr lang="en-US" sz="1400" dirty="0"/>
              <a:t>Back to Back Repeater</a:t>
            </a:r>
          </a:p>
          <a:p>
            <a:pPr algn="ctr"/>
            <a:r>
              <a:rPr lang="en-US" sz="1400" dirty="0"/>
              <a:t>(Dual-Radio)</a:t>
            </a:r>
          </a:p>
        </p:txBody>
      </p:sp>
      <p:sp>
        <p:nvSpPr>
          <p:cNvPr id="54" name="TextBox 53"/>
          <p:cNvSpPr txBox="1"/>
          <p:nvPr/>
        </p:nvSpPr>
        <p:spPr>
          <a:xfrm>
            <a:off x="8428378" y="4819052"/>
            <a:ext cx="2016884" cy="307777"/>
          </a:xfrm>
          <a:prstGeom prst="rect">
            <a:avLst/>
          </a:prstGeom>
          <a:noFill/>
        </p:spPr>
        <p:txBody>
          <a:bodyPr wrap="square" rtlCol="0">
            <a:spAutoFit/>
          </a:bodyPr>
          <a:lstStyle/>
          <a:p>
            <a:pPr algn="ctr"/>
            <a:r>
              <a:rPr lang="en-US" sz="1400" dirty="0"/>
              <a:t>End Point (EP)</a:t>
            </a:r>
          </a:p>
        </p:txBody>
      </p:sp>
      <p:sp>
        <p:nvSpPr>
          <p:cNvPr id="56" name="TextBox 55"/>
          <p:cNvSpPr txBox="1"/>
          <p:nvPr/>
        </p:nvSpPr>
        <p:spPr>
          <a:xfrm>
            <a:off x="5177626" y="5782542"/>
            <a:ext cx="1460109" cy="307777"/>
          </a:xfrm>
          <a:prstGeom prst="rect">
            <a:avLst/>
          </a:prstGeom>
          <a:noFill/>
        </p:spPr>
        <p:txBody>
          <a:bodyPr wrap="square" rtlCol="0">
            <a:spAutoFit/>
          </a:bodyPr>
          <a:lstStyle/>
          <a:p>
            <a:pPr algn="ctr"/>
            <a:r>
              <a:rPr lang="en-US" sz="1400" dirty="0"/>
              <a:t>End Point</a:t>
            </a:r>
            <a:r>
              <a:rPr lang="ru-RU" sz="1400" dirty="0"/>
              <a:t> </a:t>
            </a:r>
            <a:r>
              <a:rPr lang="en-US" sz="1400" dirty="0"/>
              <a:t>(EP)</a:t>
            </a:r>
          </a:p>
        </p:txBody>
      </p:sp>
      <p:sp>
        <p:nvSpPr>
          <p:cNvPr id="66" name="TextBox 65"/>
          <p:cNvSpPr txBox="1"/>
          <p:nvPr/>
        </p:nvSpPr>
        <p:spPr>
          <a:xfrm>
            <a:off x="6225112" y="1553175"/>
            <a:ext cx="2915958" cy="523220"/>
          </a:xfrm>
          <a:prstGeom prst="rect">
            <a:avLst/>
          </a:prstGeom>
          <a:noFill/>
        </p:spPr>
        <p:txBody>
          <a:bodyPr wrap="square" rtlCol="0">
            <a:spAutoFit/>
          </a:bodyPr>
          <a:lstStyle/>
          <a:p>
            <a:pPr algn="ctr"/>
            <a:r>
              <a:rPr lang="en-US" sz="1400" dirty="0"/>
              <a:t>Store-and-Forward Repeater</a:t>
            </a:r>
          </a:p>
          <a:p>
            <a:pPr algn="ctr"/>
            <a:r>
              <a:rPr lang="en-US" sz="1400" dirty="0"/>
              <a:t>(Single Radio)</a:t>
            </a:r>
          </a:p>
        </p:txBody>
      </p:sp>
      <p:pic>
        <p:nvPicPr>
          <p:cNvPr id="40" name="Picture 6" descr="Wireless Wifi Symbol clip ar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5112" y="1916533"/>
            <a:ext cx="722913" cy="91439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8909281" y="3035394"/>
            <a:ext cx="2016884" cy="307777"/>
          </a:xfrm>
          <a:prstGeom prst="rect">
            <a:avLst/>
          </a:prstGeom>
          <a:noFill/>
        </p:spPr>
        <p:txBody>
          <a:bodyPr wrap="square" rtlCol="0">
            <a:spAutoFit/>
          </a:bodyPr>
          <a:lstStyle/>
          <a:p>
            <a:pPr algn="ctr"/>
            <a:r>
              <a:rPr lang="en-US" sz="1400" dirty="0"/>
              <a:t>End Point (EP)</a:t>
            </a:r>
          </a:p>
        </p:txBody>
      </p:sp>
    </p:spTree>
    <p:extLst>
      <p:ext uri="{BB962C8B-B14F-4D97-AF65-F5344CB8AC3E}">
        <p14:creationId xmlns:p14="http://schemas.microsoft.com/office/powerpoint/2010/main" val="2096585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cn</a:t>
            </a:r>
            <a:r>
              <a:rPr lang="en-US" dirty="0"/>
              <a:t>Reach</a:t>
            </a:r>
            <a:r>
              <a:rPr lang="en-US" sz="1800" baseline="80000" dirty="0"/>
              <a:t>tm</a:t>
            </a:r>
            <a:r>
              <a:rPr lang="en-US" dirty="0"/>
              <a:t> 450 MHz Narrow-Band Radio</a:t>
            </a:r>
          </a:p>
        </p:txBody>
      </p:sp>
      <p:graphicFrame>
        <p:nvGraphicFramePr>
          <p:cNvPr id="6" name="Table 5"/>
          <p:cNvGraphicFramePr>
            <a:graphicFrameLocks noGrp="1"/>
          </p:cNvGraphicFramePr>
          <p:nvPr>
            <p:extLst>
              <p:ext uri="{D42A27DB-BD31-4B8C-83A1-F6EECF244321}">
                <p14:modId xmlns:p14="http://schemas.microsoft.com/office/powerpoint/2010/main" val="1331835091"/>
              </p:ext>
            </p:extLst>
          </p:nvPr>
        </p:nvGraphicFramePr>
        <p:xfrm>
          <a:off x="578734" y="1263571"/>
          <a:ext cx="5954588" cy="4784753"/>
        </p:xfrm>
        <a:graphic>
          <a:graphicData uri="http://schemas.openxmlformats.org/drawingml/2006/table">
            <a:tbl>
              <a:tblPr firstRow="1" bandRow="1">
                <a:tableStyleId>{5C22544A-7EE6-4342-B048-85BDC9FD1C3A}</a:tableStyleId>
              </a:tblPr>
              <a:tblGrid>
                <a:gridCol w="2122699">
                  <a:extLst>
                    <a:ext uri="{9D8B030D-6E8A-4147-A177-3AD203B41FA5}">
                      <a16:colId xmlns:a16="http://schemas.microsoft.com/office/drawing/2014/main" val="2171975222"/>
                    </a:ext>
                  </a:extLst>
                </a:gridCol>
                <a:gridCol w="3831889">
                  <a:extLst>
                    <a:ext uri="{9D8B030D-6E8A-4147-A177-3AD203B41FA5}">
                      <a16:colId xmlns:a16="http://schemas.microsoft.com/office/drawing/2014/main" val="3486253147"/>
                    </a:ext>
                  </a:extLst>
                </a:gridCol>
              </a:tblGrid>
              <a:tr h="409805">
                <a:tc>
                  <a:txBody>
                    <a:bodyPr/>
                    <a:lstStyle/>
                    <a:p>
                      <a:r>
                        <a:rPr lang="ru-RU" sz="1600" dirty="0"/>
                        <a:t>Параметр</a:t>
                      </a:r>
                      <a:endParaRPr lang="en-US" sz="1600" dirty="0"/>
                    </a:p>
                  </a:txBody>
                  <a:tcPr/>
                </a:tc>
                <a:tc>
                  <a:txBody>
                    <a:bodyPr/>
                    <a:lstStyle/>
                    <a:p>
                      <a:pPr algn="ctr"/>
                      <a:r>
                        <a:rPr lang="ru-RU" sz="1600" baseline="0" dirty="0"/>
                        <a:t>Значение</a:t>
                      </a:r>
                      <a:endParaRPr lang="en-US" sz="1600" dirty="0"/>
                    </a:p>
                  </a:txBody>
                  <a:tcPr/>
                </a:tc>
                <a:extLst>
                  <a:ext uri="{0D108BD9-81ED-4DB2-BD59-A6C34878D82A}">
                    <a16:rowId xmlns:a16="http://schemas.microsoft.com/office/drawing/2014/main" val="2959464919"/>
                  </a:ext>
                </a:extLst>
              </a:tr>
              <a:tr h="409805">
                <a:tc>
                  <a:txBody>
                    <a:bodyPr/>
                    <a:lstStyle/>
                    <a:p>
                      <a:r>
                        <a:rPr lang="ru-RU" sz="1600" b="1" dirty="0"/>
                        <a:t>Рабочие частоты</a:t>
                      </a:r>
                      <a:endParaRPr lang="en-US" sz="1600" b="1" dirty="0"/>
                    </a:p>
                  </a:txBody>
                  <a:tcPr/>
                </a:tc>
                <a:tc>
                  <a:txBody>
                    <a:bodyPr/>
                    <a:lstStyle/>
                    <a:p>
                      <a:pPr marL="117475" lvl="2" indent="0" algn="ctr"/>
                      <a:r>
                        <a:rPr lang="en-US" sz="1400" dirty="0"/>
                        <a:t>406 – 430 </a:t>
                      </a:r>
                      <a:r>
                        <a:rPr lang="ru-RU" sz="1400" dirty="0"/>
                        <a:t>МГц</a:t>
                      </a:r>
                      <a:r>
                        <a:rPr lang="en-US" sz="1400" dirty="0"/>
                        <a:t> &amp; 450 – 470 </a:t>
                      </a:r>
                      <a:r>
                        <a:rPr lang="ru-RU" sz="1400" dirty="0"/>
                        <a:t>МГц</a:t>
                      </a:r>
                      <a:endParaRPr lang="en-US" sz="1400" dirty="0"/>
                    </a:p>
                  </a:txBody>
                  <a:tcPr/>
                </a:tc>
                <a:extLst>
                  <a:ext uri="{0D108BD9-81ED-4DB2-BD59-A6C34878D82A}">
                    <a16:rowId xmlns:a16="http://schemas.microsoft.com/office/drawing/2014/main" val="2152633405"/>
                  </a:ext>
                </a:extLst>
              </a:tr>
              <a:tr h="409805">
                <a:tc>
                  <a:txBody>
                    <a:bodyPr/>
                    <a:lstStyle/>
                    <a:p>
                      <a:r>
                        <a:rPr lang="ru-RU" sz="1600" b="1" dirty="0"/>
                        <a:t>Выходная мощность</a:t>
                      </a:r>
                      <a:endParaRPr lang="en-US" sz="1600" b="1" dirty="0"/>
                    </a:p>
                  </a:txBody>
                  <a:tcPr/>
                </a:tc>
                <a:tc>
                  <a:txBody>
                    <a:bodyPr/>
                    <a:lstStyle/>
                    <a:p>
                      <a:pPr marL="117475" lvl="1" indent="0" algn="ctr">
                        <a:tabLst/>
                      </a:pPr>
                      <a:r>
                        <a:rPr lang="ru-RU" sz="1400" dirty="0"/>
                        <a:t>До </a:t>
                      </a:r>
                      <a:r>
                        <a:rPr lang="en-US" sz="1400" dirty="0"/>
                        <a:t>8 </a:t>
                      </a:r>
                      <a:r>
                        <a:rPr lang="ru-RU" sz="1400" dirty="0"/>
                        <a:t>Вт</a:t>
                      </a:r>
                      <a:r>
                        <a:rPr lang="ru-RU" sz="1400" baseline="0" dirty="0"/>
                        <a:t> / 39 дБм</a:t>
                      </a:r>
                      <a:r>
                        <a:rPr lang="en-US" sz="1400" dirty="0"/>
                        <a:t> </a:t>
                      </a:r>
                    </a:p>
                  </a:txBody>
                  <a:tcPr/>
                </a:tc>
                <a:extLst>
                  <a:ext uri="{0D108BD9-81ED-4DB2-BD59-A6C34878D82A}">
                    <a16:rowId xmlns:a16="http://schemas.microsoft.com/office/drawing/2014/main" val="3435880232"/>
                  </a:ext>
                </a:extLst>
              </a:tr>
              <a:tr h="409805">
                <a:tc>
                  <a:txBody>
                    <a:bodyPr/>
                    <a:lstStyle/>
                    <a:p>
                      <a:r>
                        <a:rPr lang="ru-RU" sz="1600" b="1" dirty="0"/>
                        <a:t>ПлЧ</a:t>
                      </a:r>
                      <a:endParaRPr lang="en-US" sz="1600" b="1" dirty="0"/>
                    </a:p>
                  </a:txBody>
                  <a:tcPr/>
                </a:tc>
                <a:tc>
                  <a:txBody>
                    <a:bodyPr/>
                    <a:lstStyle/>
                    <a:p>
                      <a:pPr algn="ctr"/>
                      <a:r>
                        <a:rPr lang="en-US" sz="1600" dirty="0"/>
                        <a:t>12.5 / 25</a:t>
                      </a:r>
                      <a:r>
                        <a:rPr lang="en-US" sz="1600" baseline="0" dirty="0"/>
                        <a:t> </a:t>
                      </a:r>
                      <a:r>
                        <a:rPr lang="ru-RU" sz="1600" baseline="0" dirty="0"/>
                        <a:t>кГц</a:t>
                      </a:r>
                      <a:endParaRPr lang="en-US" sz="1600" dirty="0"/>
                    </a:p>
                  </a:txBody>
                  <a:tcPr/>
                </a:tc>
                <a:extLst>
                  <a:ext uri="{0D108BD9-81ED-4DB2-BD59-A6C34878D82A}">
                    <a16:rowId xmlns:a16="http://schemas.microsoft.com/office/drawing/2014/main" val="3615997996"/>
                  </a:ext>
                </a:extLst>
              </a:tr>
              <a:tr h="639970">
                <a:tc>
                  <a:txBody>
                    <a:bodyPr/>
                    <a:lstStyle/>
                    <a:p>
                      <a:r>
                        <a:rPr lang="ru-RU" sz="1600" b="1" dirty="0"/>
                        <a:t>Скорость</a:t>
                      </a:r>
                      <a:endParaRPr lang="en-US" sz="1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10</a:t>
                      </a:r>
                      <a:r>
                        <a:rPr lang="ru-RU" sz="1600" dirty="0"/>
                        <a:t>…</a:t>
                      </a:r>
                      <a:r>
                        <a:rPr lang="en-US" sz="1600" dirty="0"/>
                        <a:t>70 </a:t>
                      </a:r>
                      <a:r>
                        <a:rPr lang="ru-RU" sz="1600" dirty="0"/>
                        <a:t>кбит/с</a:t>
                      </a:r>
                      <a:endParaRPr lang="en-US" sz="1600" dirty="0"/>
                    </a:p>
                  </a:txBody>
                  <a:tcPr/>
                </a:tc>
                <a:extLst>
                  <a:ext uri="{0D108BD9-81ED-4DB2-BD59-A6C34878D82A}">
                    <a16:rowId xmlns:a16="http://schemas.microsoft.com/office/drawing/2014/main" val="1327863850"/>
                  </a:ext>
                </a:extLst>
              </a:tr>
              <a:tr h="437893">
                <a:tc>
                  <a:txBody>
                    <a:bodyPr/>
                    <a:lstStyle/>
                    <a:p>
                      <a:r>
                        <a:rPr lang="ru-RU" sz="1600" b="1" dirty="0"/>
                        <a:t>Модуляции</a:t>
                      </a:r>
                      <a:endParaRPr lang="en-US" sz="1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aseline="0" dirty="0"/>
                        <a:t>до</a:t>
                      </a:r>
                      <a:r>
                        <a:rPr lang="en-US" sz="1600" baseline="0" dirty="0"/>
                        <a:t> 64QAM</a:t>
                      </a:r>
                      <a:endParaRPr lang="en-US" sz="1600" dirty="0"/>
                    </a:p>
                  </a:txBody>
                  <a:tcPr/>
                </a:tc>
                <a:extLst>
                  <a:ext uri="{0D108BD9-81ED-4DB2-BD59-A6C34878D82A}">
                    <a16:rowId xmlns:a16="http://schemas.microsoft.com/office/drawing/2014/main" val="1833779173"/>
                  </a:ext>
                </a:extLst>
              </a:tr>
              <a:tr h="409805">
                <a:tc>
                  <a:txBody>
                    <a:bodyPr/>
                    <a:lstStyle/>
                    <a:p>
                      <a:r>
                        <a:rPr lang="ru-RU" sz="1600" b="1" dirty="0"/>
                        <a:t>Максимальная дальность</a:t>
                      </a:r>
                      <a:endParaRPr lang="en-US" sz="1600" b="1" dirty="0"/>
                    </a:p>
                  </a:txBody>
                  <a:tcPr/>
                </a:tc>
                <a:tc>
                  <a:txBody>
                    <a:bodyPr/>
                    <a:lstStyle/>
                    <a:p>
                      <a:pPr algn="ctr"/>
                      <a:r>
                        <a:rPr lang="ru-RU" sz="1600" dirty="0"/>
                        <a:t>110 км</a:t>
                      </a:r>
                      <a:endParaRPr lang="en-US" sz="1600" dirty="0"/>
                    </a:p>
                  </a:txBody>
                  <a:tcPr/>
                </a:tc>
                <a:extLst>
                  <a:ext uri="{0D108BD9-81ED-4DB2-BD59-A6C34878D82A}">
                    <a16:rowId xmlns:a16="http://schemas.microsoft.com/office/drawing/2014/main" val="1497940462"/>
                  </a:ext>
                </a:extLst>
              </a:tr>
              <a:tr h="409805">
                <a:tc>
                  <a:txBody>
                    <a:bodyPr/>
                    <a:lstStyle/>
                    <a:p>
                      <a:r>
                        <a:rPr lang="ru-RU" sz="1600" b="1" dirty="0"/>
                        <a:t>Шифрование</a:t>
                      </a:r>
                      <a:endParaRPr lang="en-US" sz="1600" b="1" dirty="0"/>
                    </a:p>
                  </a:txBody>
                  <a:tcPr/>
                </a:tc>
                <a:tc>
                  <a:txBody>
                    <a:bodyPr/>
                    <a:lstStyle/>
                    <a:p>
                      <a:pPr algn="ctr"/>
                      <a:r>
                        <a:rPr lang="en-US" sz="1600" dirty="0"/>
                        <a:t>128/256-bit</a:t>
                      </a:r>
                      <a:r>
                        <a:rPr lang="en-US" sz="1600" baseline="0" dirty="0"/>
                        <a:t> AES</a:t>
                      </a:r>
                      <a:endParaRPr lang="en-US" sz="1600" dirty="0"/>
                    </a:p>
                  </a:txBody>
                  <a:tcPr/>
                </a:tc>
                <a:extLst>
                  <a:ext uri="{0D108BD9-81ED-4DB2-BD59-A6C34878D82A}">
                    <a16:rowId xmlns:a16="http://schemas.microsoft.com/office/drawing/2014/main" val="1960863752"/>
                  </a:ext>
                </a:extLst>
              </a:tr>
              <a:tr h="909430">
                <a:tc>
                  <a:txBody>
                    <a:bodyPr/>
                    <a:lstStyle/>
                    <a:p>
                      <a:r>
                        <a:rPr lang="ru-RU" sz="1600" b="1" dirty="0"/>
                        <a:t>Интерфейсы</a:t>
                      </a:r>
                      <a:endParaRPr lang="en-US" sz="1600" b="1" dirty="0"/>
                    </a:p>
                  </a:txBody>
                  <a:tcPr/>
                </a:tc>
                <a:tc>
                  <a:txBody>
                    <a:bodyPr/>
                    <a:lstStyle/>
                    <a:p>
                      <a:pPr algn="ctr"/>
                      <a:r>
                        <a:rPr lang="en-US" sz="1600" dirty="0"/>
                        <a:t>2</a:t>
                      </a:r>
                      <a:r>
                        <a:rPr lang="en-US" sz="1600" baseline="0" dirty="0"/>
                        <a:t> x 10/100 Ethernet</a:t>
                      </a:r>
                    </a:p>
                    <a:p>
                      <a:pPr algn="ctr"/>
                      <a:r>
                        <a:rPr lang="en-US" sz="1600" baseline="0" dirty="0"/>
                        <a:t>2 x Serial Port</a:t>
                      </a:r>
                    </a:p>
                    <a:p>
                      <a:pPr algn="ctr"/>
                      <a:r>
                        <a:rPr lang="en-US" sz="1600" baseline="0" dirty="0"/>
                        <a:t>Optional Digital/Analog I/O</a:t>
                      </a:r>
                      <a:endParaRPr lang="en-US" sz="1600" dirty="0"/>
                    </a:p>
                  </a:txBody>
                  <a:tcPr/>
                </a:tc>
                <a:extLst>
                  <a:ext uri="{0D108BD9-81ED-4DB2-BD59-A6C34878D82A}">
                    <a16:rowId xmlns:a16="http://schemas.microsoft.com/office/drawing/2014/main" val="4083361364"/>
                  </a:ext>
                </a:extLst>
              </a:tr>
            </a:tbl>
          </a:graphicData>
        </a:graphic>
      </p:graphicFrame>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5033" y="2143656"/>
            <a:ext cx="5383056" cy="3250147"/>
          </a:xfrm>
          <a:prstGeom prst="rect">
            <a:avLst/>
          </a:prstGeom>
        </p:spPr>
      </p:pic>
    </p:spTree>
    <p:extLst>
      <p:ext uri="{BB962C8B-B14F-4D97-AF65-F5344CB8AC3E}">
        <p14:creationId xmlns:p14="http://schemas.microsoft.com/office/powerpoint/2010/main" val="2481243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cnMaestro</a:t>
            </a:r>
            <a:r>
              <a:rPr lang="en-US" dirty="0"/>
              <a:t> – End-to-End Management</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8068" y="1035278"/>
            <a:ext cx="9322702" cy="5244021"/>
          </a:xfrm>
          <a:prstGeom prst="rect">
            <a:avLst/>
          </a:prstGeom>
        </p:spPr>
      </p:pic>
    </p:spTree>
    <p:extLst>
      <p:ext uri="{BB962C8B-B14F-4D97-AF65-F5344CB8AC3E}">
        <p14:creationId xmlns:p14="http://schemas.microsoft.com/office/powerpoint/2010/main" val="49471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cnMaestro</a:t>
            </a:r>
            <a:r>
              <a:rPr lang="en-US" dirty="0"/>
              <a:t> and cnReach</a:t>
            </a:r>
          </a:p>
        </p:txBody>
      </p:sp>
      <p:sp>
        <p:nvSpPr>
          <p:cNvPr id="6" name="Content Placeholder 5"/>
          <p:cNvSpPr>
            <a:spLocks noGrp="1"/>
          </p:cNvSpPr>
          <p:nvPr>
            <p:ph idx="1"/>
          </p:nvPr>
        </p:nvSpPr>
        <p:spPr>
          <a:xfrm>
            <a:off x="609441" y="1362527"/>
            <a:ext cx="7570055" cy="5099588"/>
          </a:xfrm>
        </p:spPr>
        <p:txBody>
          <a:bodyPr/>
          <a:lstStyle/>
          <a:p>
            <a:r>
              <a:rPr lang="ru-RU" sz="2000" dirty="0"/>
              <a:t>Быстрая прописка устройств</a:t>
            </a:r>
            <a:endParaRPr lang="en-US" sz="2000" dirty="0"/>
          </a:p>
          <a:p>
            <a:r>
              <a:rPr lang="ru-RU" sz="2000" dirty="0"/>
              <a:t>Визуализация</a:t>
            </a:r>
            <a:endParaRPr lang="en-US" sz="2000" dirty="0"/>
          </a:p>
          <a:p>
            <a:r>
              <a:rPr lang="ru-RU" sz="2000" dirty="0"/>
              <a:t>Мониторинг и управление</a:t>
            </a:r>
            <a:endParaRPr lang="en-US" sz="2000" dirty="0"/>
          </a:p>
          <a:p>
            <a:r>
              <a:rPr lang="ru-RU" sz="2000" dirty="0"/>
              <a:t>Отчеты</a:t>
            </a:r>
            <a:endParaRPr lang="en-US" sz="2000" dirty="0"/>
          </a:p>
          <a:p>
            <a:r>
              <a:rPr lang="ru-RU" sz="2000" dirty="0"/>
              <a:t>Поиск неисправностей</a:t>
            </a:r>
            <a:endParaRPr lang="en-US" sz="2000" dirty="0"/>
          </a:p>
          <a:p>
            <a:endParaRPr lang="en-US" sz="2000" dirty="0"/>
          </a:p>
        </p:txBody>
      </p:sp>
      <p:pic>
        <p:nvPicPr>
          <p:cNvPr id="7" name="Picture 6"/>
          <p:cNvPicPr>
            <a:picLocks noChangeAspect="1"/>
          </p:cNvPicPr>
          <p:nvPr/>
        </p:nvPicPr>
        <p:blipFill>
          <a:blip r:embed="rId2"/>
          <a:stretch>
            <a:fillRect/>
          </a:stretch>
        </p:blipFill>
        <p:spPr>
          <a:xfrm>
            <a:off x="5524219" y="1116343"/>
            <a:ext cx="2980094" cy="2297750"/>
          </a:xfrm>
          <a:prstGeom prst="rect">
            <a:avLst/>
          </a:prstGeom>
        </p:spPr>
      </p:pic>
      <p:pic>
        <p:nvPicPr>
          <p:cNvPr id="8" name="Picture 7"/>
          <p:cNvPicPr>
            <a:picLocks noChangeAspect="1"/>
          </p:cNvPicPr>
          <p:nvPr/>
        </p:nvPicPr>
        <p:blipFill>
          <a:blip r:embed="rId3"/>
          <a:stretch>
            <a:fillRect/>
          </a:stretch>
        </p:blipFill>
        <p:spPr>
          <a:xfrm>
            <a:off x="5524219" y="3612202"/>
            <a:ext cx="2980094" cy="2312818"/>
          </a:xfrm>
          <a:prstGeom prst="rect">
            <a:avLst/>
          </a:prstGeom>
        </p:spPr>
      </p:pic>
      <p:pic>
        <p:nvPicPr>
          <p:cNvPr id="9" name="Picture 8"/>
          <p:cNvPicPr>
            <a:picLocks noChangeAspect="1"/>
          </p:cNvPicPr>
          <p:nvPr/>
        </p:nvPicPr>
        <p:blipFill>
          <a:blip r:embed="rId4"/>
          <a:stretch>
            <a:fillRect/>
          </a:stretch>
        </p:blipFill>
        <p:spPr>
          <a:xfrm>
            <a:off x="8583943" y="1113247"/>
            <a:ext cx="2980093" cy="2303941"/>
          </a:xfrm>
          <a:prstGeom prst="rect">
            <a:avLst/>
          </a:prstGeom>
        </p:spPr>
      </p:pic>
    </p:spTree>
    <p:extLst>
      <p:ext uri="{BB962C8B-B14F-4D97-AF65-F5344CB8AC3E}">
        <p14:creationId xmlns:p14="http://schemas.microsoft.com/office/powerpoint/2010/main" val="123972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cnReach Passwords in </a:t>
            </a:r>
            <a:r>
              <a:rPr lang="en-US" dirty="0" err="1"/>
              <a:t>cnMaestro</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4346" y="1088543"/>
            <a:ext cx="9321308" cy="5243236"/>
          </a:xfrm>
          <a:prstGeom prst="rect">
            <a:avLst/>
          </a:prstGeom>
        </p:spPr>
      </p:pic>
    </p:spTree>
    <p:extLst>
      <p:ext uri="{BB962C8B-B14F-4D97-AF65-F5344CB8AC3E}">
        <p14:creationId xmlns:p14="http://schemas.microsoft.com/office/powerpoint/2010/main" val="238089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Connectivity</a:t>
            </a:r>
          </a:p>
        </p:txBody>
      </p:sp>
      <p:sp>
        <p:nvSpPr>
          <p:cNvPr id="5" name="Content Placeholder 2"/>
          <p:cNvSpPr>
            <a:spLocks noGrp="1"/>
          </p:cNvSpPr>
          <p:nvPr>
            <p:ph idx="1"/>
          </p:nvPr>
        </p:nvSpPr>
        <p:spPr>
          <a:xfrm>
            <a:off x="635467" y="1228638"/>
            <a:ext cx="10969943" cy="5232654"/>
          </a:xfrm>
        </p:spPr>
        <p:txBody>
          <a:bodyPr/>
          <a:lstStyle/>
          <a:p>
            <a:pPr marL="0" lvl="1" indent="0">
              <a:lnSpc>
                <a:spcPct val="100000"/>
              </a:lnSpc>
              <a:spcBef>
                <a:spcPts val="1200"/>
              </a:spcBef>
            </a:pPr>
            <a:r>
              <a:rPr lang="ru-RU" sz="2400" dirty="0"/>
              <a:t>  </a:t>
            </a:r>
            <a:r>
              <a:rPr lang="en-US" sz="2400" dirty="0"/>
              <a:t>RS-232 Serial ports with command line interfaces</a:t>
            </a:r>
          </a:p>
          <a:p>
            <a:pPr marL="0" lvl="1" indent="0">
              <a:lnSpc>
                <a:spcPct val="100000"/>
              </a:lnSpc>
              <a:spcBef>
                <a:spcPts val="1200"/>
              </a:spcBef>
            </a:pPr>
            <a:r>
              <a:rPr lang="ru-RU" sz="2400" dirty="0"/>
              <a:t>  </a:t>
            </a:r>
            <a:r>
              <a:rPr lang="en-US" sz="2400" dirty="0"/>
              <a:t>RS-422/485 Serial bus sensors</a:t>
            </a:r>
          </a:p>
          <a:p>
            <a:pPr marL="0" lvl="1" indent="0">
              <a:lnSpc>
                <a:spcPct val="100000"/>
              </a:lnSpc>
              <a:spcBef>
                <a:spcPts val="1200"/>
              </a:spcBef>
            </a:pPr>
            <a:r>
              <a:rPr lang="ru-RU" sz="2400" dirty="0"/>
              <a:t>  </a:t>
            </a:r>
            <a:r>
              <a:rPr lang="en-US" sz="2400" dirty="0"/>
              <a:t>SCADA control systems (DNP3, MODBUS RTU, MODBUS TCP protocols)</a:t>
            </a:r>
          </a:p>
          <a:p>
            <a:pPr marL="0" lvl="1" indent="0">
              <a:lnSpc>
                <a:spcPct val="100000"/>
              </a:lnSpc>
              <a:spcBef>
                <a:spcPts val="1200"/>
              </a:spcBef>
            </a:pPr>
            <a:r>
              <a:rPr lang="ru-RU" sz="2400" dirty="0"/>
              <a:t>  </a:t>
            </a:r>
            <a:r>
              <a:rPr lang="en-US" sz="2400" dirty="0"/>
              <a:t>Terminal Server/Client Interfaces</a:t>
            </a:r>
          </a:p>
          <a:p>
            <a:pPr marL="0" lvl="1" indent="0">
              <a:lnSpc>
                <a:spcPct val="100000"/>
              </a:lnSpc>
              <a:spcBef>
                <a:spcPts val="1200"/>
              </a:spcBef>
            </a:pPr>
            <a:r>
              <a:rPr lang="ru-RU" sz="2400" dirty="0"/>
              <a:t>  </a:t>
            </a:r>
            <a:r>
              <a:rPr lang="en-US" sz="2400" dirty="0"/>
              <a:t>Ethernet ports for TCP/IP </a:t>
            </a:r>
            <a:r>
              <a:rPr lang="en-US" sz="2400" dirty="0" err="1"/>
              <a:t>comms</a:t>
            </a:r>
            <a:endParaRPr lang="en-US" sz="2400" dirty="0"/>
          </a:p>
          <a:p>
            <a:pPr marL="0" lvl="1" indent="0">
              <a:lnSpc>
                <a:spcPct val="100000"/>
              </a:lnSpc>
              <a:spcBef>
                <a:spcPts val="1200"/>
              </a:spcBef>
            </a:pPr>
            <a:r>
              <a:rPr lang="ru-RU" sz="2400" dirty="0"/>
              <a:t>  </a:t>
            </a:r>
            <a:r>
              <a:rPr lang="en-US" sz="2400" dirty="0"/>
              <a:t>Analog input signals</a:t>
            </a:r>
          </a:p>
          <a:p>
            <a:pPr marL="0" lvl="1" indent="0">
              <a:lnSpc>
                <a:spcPct val="100000"/>
              </a:lnSpc>
              <a:spcBef>
                <a:spcPts val="1200"/>
              </a:spcBef>
            </a:pPr>
            <a:r>
              <a:rPr lang="ru-RU" sz="2400" dirty="0"/>
              <a:t>  </a:t>
            </a:r>
            <a:r>
              <a:rPr lang="en-US" sz="2400" dirty="0"/>
              <a:t>Digital I/O signals</a:t>
            </a:r>
          </a:p>
        </p:txBody>
      </p:sp>
    </p:spTree>
    <p:extLst>
      <p:ext uri="{BB962C8B-B14F-4D97-AF65-F5344CB8AC3E}">
        <p14:creationId xmlns:p14="http://schemas.microsoft.com/office/powerpoint/2010/main" val="16292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I/O Functions by Channel</a:t>
            </a:r>
          </a:p>
        </p:txBody>
      </p:sp>
      <p:sp>
        <p:nvSpPr>
          <p:cNvPr id="5" name="Content Placeholder 4"/>
          <p:cNvSpPr>
            <a:spLocks noGrp="1"/>
          </p:cNvSpPr>
          <p:nvPr>
            <p:ph idx="1"/>
          </p:nvPr>
        </p:nvSpPr>
        <p:spPr/>
        <p:txBody>
          <a:bodyPr/>
          <a:lstStyle/>
          <a:p>
            <a:pPr marL="0" indent="0">
              <a:buNone/>
            </a:pPr>
            <a:endParaRPr lang="en-US" dirty="0"/>
          </a:p>
          <a:p>
            <a:pPr lvl="1"/>
            <a:endParaRPr lang="en-US" dirty="0"/>
          </a:p>
          <a:p>
            <a:pPr lvl="1"/>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045" y="1192908"/>
            <a:ext cx="11002256" cy="3282377"/>
          </a:xfrm>
          <a:prstGeom prst="rect">
            <a:avLst/>
          </a:prstGeom>
        </p:spPr>
      </p:pic>
      <p:sp>
        <p:nvSpPr>
          <p:cNvPr id="8" name="TextBox 7"/>
          <p:cNvSpPr txBox="1"/>
          <p:nvPr/>
        </p:nvSpPr>
        <p:spPr>
          <a:xfrm>
            <a:off x="603524" y="4842288"/>
            <a:ext cx="3488263" cy="553998"/>
          </a:xfrm>
          <a:prstGeom prst="rect">
            <a:avLst/>
          </a:prstGeom>
          <a:noFill/>
        </p:spPr>
        <p:txBody>
          <a:bodyPr wrap="none" lIns="0" tIns="0" rIns="0" bIns="0" rtlCol="0" anchor="ctr">
            <a:spAutoFit/>
          </a:bodyPr>
          <a:lstStyle/>
          <a:p>
            <a:r>
              <a:rPr lang="en-US" dirty="0" err="1"/>
              <a:t>Chx</a:t>
            </a:r>
            <a:r>
              <a:rPr lang="en-US" dirty="0"/>
              <a:t>-A :  Primary Analog Channels</a:t>
            </a:r>
          </a:p>
          <a:p>
            <a:r>
              <a:rPr lang="en-US" dirty="0" err="1"/>
              <a:t>Chx</a:t>
            </a:r>
            <a:r>
              <a:rPr lang="en-US" dirty="0"/>
              <a:t>-D :  Primary Digital Channels</a:t>
            </a:r>
          </a:p>
        </p:txBody>
      </p:sp>
    </p:spTree>
    <p:extLst>
      <p:ext uri="{BB962C8B-B14F-4D97-AF65-F5344CB8AC3E}">
        <p14:creationId xmlns:p14="http://schemas.microsoft.com/office/powerpoint/2010/main" val="52085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I/O Representative Schematic and Examples</a:t>
            </a:r>
          </a:p>
        </p:txBody>
      </p:sp>
      <p:sp>
        <p:nvSpPr>
          <p:cNvPr id="6" name="TextBox 5"/>
          <p:cNvSpPr txBox="1"/>
          <p:nvPr/>
        </p:nvSpPr>
        <p:spPr>
          <a:xfrm>
            <a:off x="8915400" y="1287564"/>
            <a:ext cx="2971800" cy="4924425"/>
          </a:xfrm>
          <a:prstGeom prst="rect">
            <a:avLst/>
          </a:prstGeom>
          <a:noFill/>
        </p:spPr>
        <p:txBody>
          <a:bodyPr wrap="square" lIns="0" tIns="0" rIns="0" bIns="0" rtlCol="0" anchor="ctr">
            <a:spAutoFit/>
          </a:bodyPr>
          <a:lstStyle/>
          <a:p>
            <a:pPr marL="285750" indent="-285750">
              <a:buFont typeface="Arial" panose="020B0604020202020204" pitchFamily="34" charset="0"/>
              <a:buChar char="•"/>
            </a:pPr>
            <a:r>
              <a:rPr lang="en-US" sz="2000" dirty="0"/>
              <a:t>Sense switch closing/openings with Digital Inputs</a:t>
            </a:r>
          </a:p>
          <a:p>
            <a:pPr marL="285750" indent="-285750">
              <a:buFont typeface="Arial" panose="020B0604020202020204" pitchFamily="34" charset="0"/>
              <a:buChar char="•"/>
            </a:pPr>
            <a:r>
              <a:rPr lang="en-US" sz="2000" dirty="0"/>
              <a:t>Drive motor contacts or actuators with Digital Outputs </a:t>
            </a:r>
          </a:p>
          <a:p>
            <a:pPr marL="285750" indent="-285750">
              <a:buFont typeface="Arial" panose="020B0604020202020204" pitchFamily="34" charset="0"/>
              <a:buChar char="•"/>
            </a:pPr>
            <a:r>
              <a:rPr lang="en-US" sz="2000" dirty="0"/>
              <a:t>Count low-frequency or high-frequency occurrences with Digital Inputs</a:t>
            </a:r>
          </a:p>
          <a:p>
            <a:pPr marL="285750" indent="-285750">
              <a:buFont typeface="Arial" panose="020B0604020202020204" pitchFamily="34" charset="0"/>
              <a:buChar char="•"/>
            </a:pPr>
            <a:r>
              <a:rPr lang="en-US" sz="2000" dirty="0"/>
              <a:t>Pull-up resistor used to keep DO either normally ‘low’ or normally ‘high’</a:t>
            </a:r>
          </a:p>
          <a:p>
            <a:pPr marL="285750" indent="-285750">
              <a:buFont typeface="Arial" panose="020B0604020202020204" pitchFamily="34" charset="0"/>
              <a:buChar char="•"/>
            </a:pPr>
            <a:r>
              <a:rPr lang="en-US" sz="2000" dirty="0"/>
              <a:t>Digital In can sink maximum 2A</a:t>
            </a:r>
          </a:p>
        </p:txBody>
      </p:sp>
      <p:pic>
        <p:nvPicPr>
          <p:cNvPr id="3" name="Picture 2"/>
          <p:cNvPicPr>
            <a:picLocks noChangeAspect="1"/>
          </p:cNvPicPr>
          <p:nvPr/>
        </p:nvPicPr>
        <p:blipFill>
          <a:blip r:embed="rId2"/>
          <a:stretch>
            <a:fillRect/>
          </a:stretch>
        </p:blipFill>
        <p:spPr>
          <a:xfrm>
            <a:off x="308386" y="1287564"/>
            <a:ext cx="8053072" cy="4924425"/>
          </a:xfrm>
          <a:prstGeom prst="rect">
            <a:avLst/>
          </a:prstGeom>
        </p:spPr>
      </p:pic>
    </p:spTree>
    <p:extLst>
      <p:ext uri="{BB962C8B-B14F-4D97-AF65-F5344CB8AC3E}">
        <p14:creationId xmlns:p14="http://schemas.microsoft.com/office/powerpoint/2010/main" val="246723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 I/O Representative Schematic and Examples</a:t>
            </a:r>
          </a:p>
        </p:txBody>
      </p:sp>
      <p:sp>
        <p:nvSpPr>
          <p:cNvPr id="3" name="Content Placeholder 2"/>
          <p:cNvSpPr>
            <a:spLocks noGrp="1"/>
          </p:cNvSpPr>
          <p:nvPr>
            <p:ph idx="1"/>
          </p:nvPr>
        </p:nvSpPr>
        <p:spPr>
          <a:xfrm>
            <a:off x="8754035" y="1314451"/>
            <a:ext cx="2825349" cy="4811714"/>
          </a:xfrm>
        </p:spPr>
        <p:txBody>
          <a:bodyPr/>
          <a:lstStyle/>
          <a:p>
            <a:r>
              <a:rPr lang="en-US" dirty="0"/>
              <a:t>Measure pressures and levels with Analog inputs</a:t>
            </a:r>
          </a:p>
          <a:p>
            <a:r>
              <a:rPr lang="en-US" dirty="0"/>
              <a:t>Drive variable valves or pump rates with Analog outputs</a:t>
            </a:r>
          </a:p>
          <a:p>
            <a:r>
              <a:rPr lang="en-US" dirty="0"/>
              <a:t>Measurements use 16-bit A/D circuitry</a:t>
            </a:r>
          </a:p>
        </p:txBody>
      </p:sp>
      <p:pic>
        <p:nvPicPr>
          <p:cNvPr id="5" name="Picture 4"/>
          <p:cNvPicPr>
            <a:picLocks noChangeAspect="1"/>
          </p:cNvPicPr>
          <p:nvPr/>
        </p:nvPicPr>
        <p:blipFill>
          <a:blip r:embed="rId2"/>
          <a:stretch>
            <a:fillRect/>
          </a:stretch>
        </p:blipFill>
        <p:spPr>
          <a:xfrm>
            <a:off x="369635" y="1110697"/>
            <a:ext cx="8114193" cy="4684985"/>
          </a:xfrm>
          <a:prstGeom prst="rect">
            <a:avLst/>
          </a:prstGeom>
        </p:spPr>
      </p:pic>
    </p:spTree>
    <p:extLst>
      <p:ext uri="{BB962C8B-B14F-4D97-AF65-F5344CB8AC3E}">
        <p14:creationId xmlns:p14="http://schemas.microsoft.com/office/powerpoint/2010/main" val="24681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Serial Service (Terminal Server)</a:t>
            </a:r>
          </a:p>
        </p:txBody>
      </p:sp>
      <p:sp>
        <p:nvSpPr>
          <p:cNvPr id="5" name="Content Placeholder 4"/>
          <p:cNvSpPr>
            <a:spLocks noGrp="1"/>
          </p:cNvSpPr>
          <p:nvPr>
            <p:ph idx="1"/>
          </p:nvPr>
        </p:nvSpPr>
        <p:spPr/>
        <p:txBody>
          <a:bodyPr/>
          <a:lstStyle/>
          <a:p>
            <a:pPr marL="0" indent="0">
              <a:buNone/>
            </a:pPr>
            <a:endParaRPr lang="en-US" dirty="0"/>
          </a:p>
          <a:p>
            <a:pPr lvl="1"/>
            <a:endParaRPr lang="en-US" dirty="0"/>
          </a:p>
          <a:p>
            <a:pPr lvl="1"/>
            <a:endParaRPr lang="en-US" dirty="0"/>
          </a:p>
        </p:txBody>
      </p:sp>
      <p:sp>
        <p:nvSpPr>
          <p:cNvPr id="7" name="Content Placeholder 1"/>
          <p:cNvSpPr txBox="1">
            <a:spLocks/>
          </p:cNvSpPr>
          <p:nvPr/>
        </p:nvSpPr>
        <p:spPr bwMode="auto">
          <a:xfrm>
            <a:off x="-683672" y="1131191"/>
            <a:ext cx="10567416" cy="51782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3104" t="-1413" r="3970" b="3977"/>
          <a:stretch/>
        </p:blipFill>
        <p:spPr>
          <a:xfrm>
            <a:off x="1513848" y="918234"/>
            <a:ext cx="9161128" cy="5279582"/>
          </a:xfrm>
          <a:prstGeom prst="rect">
            <a:avLst/>
          </a:prstGeom>
        </p:spPr>
      </p:pic>
    </p:spTree>
    <p:extLst>
      <p:ext uri="{BB962C8B-B14F-4D97-AF65-F5344CB8AC3E}">
        <p14:creationId xmlns:p14="http://schemas.microsoft.com/office/powerpoint/2010/main" val="73951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ru-RU" dirty="0"/>
              <a:t>Разработано для тяжелых условий</a:t>
            </a:r>
            <a:endParaRPr lang="en-US" dirty="0"/>
          </a:p>
        </p:txBody>
      </p:sp>
      <p:sp>
        <p:nvSpPr>
          <p:cNvPr id="3" name="Content Placeholder 2"/>
          <p:cNvSpPr>
            <a:spLocks noGrp="1"/>
          </p:cNvSpPr>
          <p:nvPr>
            <p:ph sz="half" idx="1"/>
          </p:nvPr>
        </p:nvSpPr>
        <p:spPr>
          <a:xfrm>
            <a:off x="609440" y="1314451"/>
            <a:ext cx="7453105" cy="4819649"/>
          </a:xfrm>
        </p:spPr>
        <p:txBody>
          <a:bodyPr/>
          <a:lstStyle/>
          <a:p>
            <a:r>
              <a:rPr lang="ru-RU" dirty="0"/>
              <a:t>Ветровая нагрузка</a:t>
            </a:r>
            <a:endParaRPr lang="en-US" dirty="0"/>
          </a:p>
          <a:p>
            <a:pPr lvl="1"/>
            <a:r>
              <a:rPr lang="ru-RU" dirty="0"/>
              <a:t>320 км/ч</a:t>
            </a:r>
            <a:endParaRPr lang="en-US" dirty="0"/>
          </a:p>
          <a:p>
            <a:r>
              <a:rPr lang="ru-RU" dirty="0"/>
              <a:t>Пыле-, влагозащищенность </a:t>
            </a:r>
            <a:r>
              <a:rPr lang="en-US" dirty="0"/>
              <a:t>(IP66/67)</a:t>
            </a:r>
          </a:p>
          <a:p>
            <a:pPr lvl="1"/>
            <a:r>
              <a:rPr lang="ru-RU" dirty="0"/>
              <a:t>Защита от струй с любых направлений</a:t>
            </a:r>
            <a:endParaRPr lang="en-US" dirty="0"/>
          </a:p>
          <a:p>
            <a:pPr lvl="1"/>
            <a:r>
              <a:rPr lang="ru-RU" dirty="0"/>
              <a:t>Погружение в воду на 1 м</a:t>
            </a:r>
            <a:endParaRPr lang="en-US" dirty="0"/>
          </a:p>
          <a:p>
            <a:pPr lvl="1"/>
            <a:r>
              <a:rPr lang="ru-RU" dirty="0"/>
              <a:t>Полная пылезащита</a:t>
            </a:r>
            <a:endParaRPr lang="en-US" dirty="0"/>
          </a:p>
          <a:p>
            <a:r>
              <a:rPr lang="ru-RU" dirty="0"/>
              <a:t>Устойчивость к соляному туману</a:t>
            </a:r>
            <a:r>
              <a:rPr lang="en-US" dirty="0"/>
              <a:t> (MIL-STD-810G)</a:t>
            </a:r>
          </a:p>
          <a:p>
            <a:pPr lvl="1"/>
            <a:r>
              <a:rPr lang="ru-RU" dirty="0"/>
              <a:t>Успешные тесты на коорозию под воздействием соляного спрея</a:t>
            </a:r>
            <a:endParaRPr lang="en-US" dirty="0"/>
          </a:p>
          <a:p>
            <a:r>
              <a:rPr lang="ru-RU" dirty="0"/>
              <a:t>Удар / вибрация </a:t>
            </a:r>
            <a:r>
              <a:rPr lang="en-US" dirty="0"/>
              <a:t>(MIL-STD-810G)</a:t>
            </a:r>
          </a:p>
          <a:p>
            <a:pPr lvl="1"/>
            <a:r>
              <a:rPr lang="ru-RU" dirty="0"/>
              <a:t>Переноска, перевозка, долговременные инсталляции</a:t>
            </a:r>
            <a:endParaRPr lang="en-US" dirty="0"/>
          </a:p>
        </p:txBody>
      </p:sp>
      <p:pic>
        <p:nvPicPr>
          <p:cNvPr id="4" name="Picture 3"/>
          <p:cNvPicPr>
            <a:picLocks noChangeAspect="1"/>
          </p:cNvPicPr>
          <p:nvPr/>
        </p:nvPicPr>
        <p:blipFill>
          <a:blip r:embed="rId2"/>
          <a:stretch>
            <a:fillRect/>
          </a:stretch>
        </p:blipFill>
        <p:spPr>
          <a:xfrm>
            <a:off x="8665030" y="1038514"/>
            <a:ext cx="2895851" cy="4877223"/>
          </a:xfrm>
          <a:prstGeom prst="rect">
            <a:avLst/>
          </a:prstGeom>
        </p:spPr>
      </p:pic>
    </p:spTree>
    <p:extLst>
      <p:ext uri="{BB962C8B-B14F-4D97-AF65-F5344CB8AC3E}">
        <p14:creationId xmlns:p14="http://schemas.microsoft.com/office/powerpoint/2010/main" val="71752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985623" y="520231"/>
            <a:ext cx="73893" cy="1690952"/>
          </a:xfrm>
          <a:prstGeom prst="rect">
            <a:avLst/>
          </a:prstGeom>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986942" y="550443"/>
            <a:ext cx="71254" cy="1630528"/>
          </a:xfrm>
          <a:prstGeom prst="rect">
            <a:avLst/>
          </a:prstGeom>
          <a:effectLst>
            <a:glow rad="139700">
              <a:schemeClr val="accent1">
                <a:satMod val="175000"/>
                <a:alpha val="40000"/>
              </a:schemeClr>
            </a:glo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15013"/>
          <a:stretch/>
        </p:blipFill>
        <p:spPr>
          <a:xfrm>
            <a:off x="2616156" y="2180971"/>
            <a:ext cx="6700833" cy="4677029"/>
          </a:xfrm>
          <a:prstGeom prst="rect">
            <a:avLst/>
          </a:prstGeom>
        </p:spPr>
      </p:pic>
      <p:pic>
        <p:nvPicPr>
          <p:cNvPr id="10" name="Picture 9"/>
          <p:cNvPicPr>
            <a:picLocks noChangeAspect="1"/>
          </p:cNvPicPr>
          <p:nvPr/>
        </p:nvPicPr>
        <p:blipFill>
          <a:blip r:embed="rId6"/>
          <a:stretch>
            <a:fillRect/>
          </a:stretch>
        </p:blipFill>
        <p:spPr>
          <a:xfrm>
            <a:off x="3715221" y="965605"/>
            <a:ext cx="2371550" cy="1072989"/>
          </a:xfrm>
          <a:prstGeom prst="rect">
            <a:avLst/>
          </a:prstGeom>
        </p:spPr>
      </p:pic>
      <p:pic>
        <p:nvPicPr>
          <p:cNvPr id="11" name="Picture 10"/>
          <p:cNvPicPr>
            <a:picLocks noChangeAspect="1"/>
          </p:cNvPicPr>
          <p:nvPr/>
        </p:nvPicPr>
        <p:blipFill>
          <a:blip r:embed="rId7"/>
          <a:stretch>
            <a:fillRect/>
          </a:stretch>
        </p:blipFill>
        <p:spPr>
          <a:xfrm>
            <a:off x="5831697" y="842140"/>
            <a:ext cx="1621677" cy="1310754"/>
          </a:xfrm>
          <a:prstGeom prst="rect">
            <a:avLst/>
          </a:prstGeom>
        </p:spPr>
      </p:pic>
    </p:spTree>
    <p:extLst>
      <p:ext uri="{BB962C8B-B14F-4D97-AF65-F5344CB8AC3E}">
        <p14:creationId xmlns:p14="http://schemas.microsoft.com/office/powerpoint/2010/main" val="15942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algn="r">
              <a:defRPr/>
            </a:pPr>
            <a:fld id="{14ED5164-A1E6-4084-B524-A73C11AAB69D}" type="slidenum">
              <a:rPr lang="en-US" sz="900">
                <a:solidFill>
                  <a:prstClr val="black">
                    <a:tint val="75000"/>
                  </a:prstClr>
                </a:solidFill>
                <a:latin typeface="Calibri"/>
              </a:rPr>
              <a:pPr algn="r">
                <a:defRPr/>
              </a:pPr>
              <a:t>71</a:t>
            </a:fld>
            <a:endParaRPr lang="en-US" sz="900" dirty="0">
              <a:solidFill>
                <a:prstClr val="black">
                  <a:tint val="75000"/>
                </a:prstClr>
              </a:solidFill>
              <a:latin typeface="Calibri"/>
            </a:endParaRPr>
          </a:p>
        </p:txBody>
      </p:sp>
      <p:sp>
        <p:nvSpPr>
          <p:cNvPr id="12" name="TextBox 11"/>
          <p:cNvSpPr txBox="1"/>
          <p:nvPr/>
        </p:nvSpPr>
        <p:spPr>
          <a:xfrm>
            <a:off x="427501" y="2617966"/>
            <a:ext cx="3035545" cy="523220"/>
          </a:xfrm>
          <a:prstGeom prst="rect">
            <a:avLst/>
          </a:prstGeom>
          <a:noFill/>
        </p:spPr>
        <p:txBody>
          <a:bodyPr wrap="square" rtlCol="0">
            <a:spAutoFit/>
          </a:bodyPr>
          <a:lstStyle/>
          <a:p>
            <a:pPr algn="ctr">
              <a:defRPr/>
            </a:pPr>
            <a:r>
              <a:rPr lang="en-US" sz="2800" b="1" dirty="0">
                <a:solidFill>
                  <a:srgbClr val="0070C0"/>
                </a:solidFill>
                <a:latin typeface="Calibri"/>
              </a:rPr>
              <a:t>cnPilot 1.0</a:t>
            </a:r>
          </a:p>
        </p:txBody>
      </p:sp>
      <p:sp>
        <p:nvSpPr>
          <p:cNvPr id="14" name="TextBox 13"/>
          <p:cNvSpPr txBox="1"/>
          <p:nvPr/>
        </p:nvSpPr>
        <p:spPr>
          <a:xfrm>
            <a:off x="1349495" y="3680453"/>
            <a:ext cx="2868491" cy="402803"/>
          </a:xfrm>
          <a:prstGeom prst="rect">
            <a:avLst/>
          </a:prstGeom>
          <a:noFill/>
        </p:spPr>
        <p:txBody>
          <a:bodyPr wrap="square" rtlCol="0">
            <a:spAutoFit/>
          </a:bodyPr>
          <a:lstStyle/>
          <a:p>
            <a:pPr marL="671513" lvl="1" indent="-214313">
              <a:lnSpc>
                <a:spcPct val="150000"/>
              </a:lnSpc>
              <a:buFont typeface="Arial" charset="0"/>
              <a:buChar char="•"/>
              <a:defRPr/>
            </a:pPr>
            <a:endParaRPr lang="en-US" sz="1500" dirty="0">
              <a:solidFill>
                <a:prstClr val="black"/>
              </a:solidFill>
              <a:latin typeface="Calibri"/>
            </a:endParaRPr>
          </a:p>
        </p:txBody>
      </p:sp>
      <p:sp>
        <p:nvSpPr>
          <p:cNvPr id="13" name="TextBox 12"/>
          <p:cNvSpPr txBox="1"/>
          <p:nvPr/>
        </p:nvSpPr>
        <p:spPr>
          <a:xfrm>
            <a:off x="4621496" y="1081871"/>
            <a:ext cx="4343402" cy="520511"/>
          </a:xfrm>
          <a:prstGeom prst="rect">
            <a:avLst/>
          </a:prstGeom>
          <a:noFill/>
        </p:spPr>
        <p:txBody>
          <a:bodyPr wrap="square" rtlCol="0">
            <a:spAutoFit/>
          </a:bodyPr>
          <a:lstStyle/>
          <a:p>
            <a:pPr algn="ctr">
              <a:defRPr/>
            </a:pPr>
            <a:r>
              <a:rPr lang="en-US" sz="2800" b="1" dirty="0">
                <a:solidFill>
                  <a:srgbClr val="0070C0"/>
                </a:solidFill>
                <a:latin typeface="Calibri"/>
              </a:rPr>
              <a:t>cnPilot 2.0</a:t>
            </a:r>
          </a:p>
        </p:txBody>
      </p:sp>
      <p:sp>
        <p:nvSpPr>
          <p:cNvPr id="15" name="TextBox 14"/>
          <p:cNvSpPr txBox="1"/>
          <p:nvPr/>
        </p:nvSpPr>
        <p:spPr>
          <a:xfrm>
            <a:off x="6017812" y="1577186"/>
            <a:ext cx="4535488" cy="3924151"/>
          </a:xfrm>
          <a:prstGeom prst="rect">
            <a:avLst/>
          </a:prstGeom>
          <a:solidFill>
            <a:schemeClr val="accent1">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nSpc>
                <a:spcPct val="150000"/>
              </a:lnSpc>
              <a:buFont typeface="Arial" panose="020B0604020202020204" pitchFamily="34" charset="0"/>
              <a:buChar char="•"/>
              <a:defRPr/>
            </a:pPr>
            <a:r>
              <a:rPr lang="ru-RU" b="1" dirty="0">
                <a:solidFill>
                  <a:prstClr val="black"/>
                </a:solidFill>
                <a:latin typeface="Calibri"/>
              </a:rPr>
              <a:t>Следование трендам</a:t>
            </a:r>
            <a:endParaRPr lang="en-US" dirty="0">
              <a:solidFill>
                <a:prstClr val="black"/>
              </a:solidFill>
              <a:latin typeface="Calibri"/>
            </a:endParaRPr>
          </a:p>
          <a:p>
            <a:pPr marL="742950" lvl="1" indent="-285750">
              <a:lnSpc>
                <a:spcPct val="150000"/>
              </a:lnSpc>
              <a:buFont typeface="Arial" panose="020B0604020202020204" pitchFamily="34" charset="0"/>
              <a:buChar char="•"/>
              <a:defRPr/>
            </a:pPr>
            <a:r>
              <a:rPr lang="en-US" sz="1600" dirty="0">
                <a:solidFill>
                  <a:prstClr val="black">
                    <a:lumMod val="75000"/>
                    <a:lumOff val="25000"/>
                  </a:prstClr>
                </a:solidFill>
                <a:latin typeface="Calibri"/>
              </a:rPr>
              <a:t>802.11ac Wave 2</a:t>
            </a: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Портфолио на все случаи жизни</a:t>
            </a:r>
            <a:endParaRPr lang="en-US" sz="1600" dirty="0">
              <a:solidFill>
                <a:prstClr val="black">
                  <a:lumMod val="75000"/>
                  <a:lumOff val="25000"/>
                </a:prstClr>
              </a:solidFill>
              <a:latin typeface="Calibri"/>
            </a:endParaRPr>
          </a:p>
          <a:p>
            <a:pPr marL="214313" indent="-214313">
              <a:lnSpc>
                <a:spcPct val="150000"/>
              </a:lnSpc>
              <a:buFont typeface="Arial" charset="0"/>
              <a:buChar char="•"/>
              <a:defRPr/>
            </a:pPr>
            <a:r>
              <a:rPr lang="en-US" sz="1500" b="1" dirty="0">
                <a:solidFill>
                  <a:prstClr val="black"/>
                </a:solidFill>
                <a:latin typeface="Calibri"/>
              </a:rPr>
              <a:t>  </a:t>
            </a:r>
            <a:r>
              <a:rPr lang="ru-RU" b="1" dirty="0">
                <a:solidFill>
                  <a:prstClr val="black"/>
                </a:solidFill>
                <a:latin typeface="Calibri"/>
              </a:rPr>
              <a:t>Больше легкости, больше функций</a:t>
            </a:r>
            <a:endParaRPr lang="en-US" b="1" dirty="0">
              <a:solidFill>
                <a:prstClr val="black"/>
              </a:solidFill>
              <a:latin typeface="Calibri"/>
            </a:endParaRPr>
          </a:p>
          <a:p>
            <a:pPr marL="742950" lvl="1" indent="-285750">
              <a:lnSpc>
                <a:spcPct val="150000"/>
              </a:lnSpc>
              <a:buFont typeface="Arial" panose="020B0604020202020204" pitchFamily="34" charset="0"/>
              <a:buChar char="•"/>
              <a:defRPr/>
            </a:pPr>
            <a:r>
              <a:rPr lang="en-US" sz="1600" dirty="0" err="1">
                <a:solidFill>
                  <a:prstClr val="black">
                    <a:lumMod val="75000"/>
                    <a:lumOff val="25000"/>
                  </a:prstClr>
                </a:solidFill>
                <a:latin typeface="Calibri"/>
              </a:rPr>
              <a:t>autoPilot</a:t>
            </a:r>
            <a:r>
              <a:rPr lang="ru-RU" sz="1600" dirty="0">
                <a:solidFill>
                  <a:prstClr val="black">
                    <a:lumMod val="75000"/>
                    <a:lumOff val="25000"/>
                  </a:prstClr>
                </a:solidFill>
                <a:latin typeface="Calibri"/>
              </a:rPr>
              <a:t> – встроенный контроллер</a:t>
            </a: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Обнаружение посторонних </a:t>
            </a:r>
            <a:r>
              <a:rPr lang="en-US" sz="1600" dirty="0">
                <a:solidFill>
                  <a:prstClr val="black">
                    <a:lumMod val="75000"/>
                    <a:lumOff val="25000"/>
                  </a:prstClr>
                </a:solidFill>
                <a:latin typeface="Calibri"/>
              </a:rPr>
              <a:t>AP</a:t>
            </a:r>
          </a:p>
          <a:p>
            <a:pPr marL="285750" indent="-285750">
              <a:lnSpc>
                <a:spcPct val="150000"/>
              </a:lnSpc>
              <a:buFont typeface="Arial" panose="020B0604020202020204" pitchFamily="34" charset="0"/>
              <a:buChar char="•"/>
              <a:defRPr/>
            </a:pPr>
            <a:r>
              <a:rPr lang="ru-RU" b="1" dirty="0">
                <a:solidFill>
                  <a:prstClr val="black"/>
                </a:solidFill>
                <a:latin typeface="Calibri"/>
              </a:rPr>
              <a:t>Навстречу провайдерам</a:t>
            </a:r>
            <a:endParaRPr lang="en-US" b="1" dirty="0">
              <a:solidFill>
                <a:prstClr val="black"/>
              </a:solidFill>
              <a:latin typeface="Calibri"/>
            </a:endParaRPr>
          </a:p>
          <a:p>
            <a:pPr marL="742950" lvl="1" indent="-285750">
              <a:lnSpc>
                <a:spcPct val="150000"/>
              </a:lnSpc>
              <a:buFont typeface="Arial" panose="020B0604020202020204" pitchFamily="34" charset="0"/>
              <a:buChar char="•"/>
              <a:defRPr/>
            </a:pPr>
            <a:r>
              <a:rPr lang="en-US" sz="1600" dirty="0">
                <a:solidFill>
                  <a:prstClr val="black">
                    <a:lumMod val="75000"/>
                    <a:lumOff val="25000"/>
                  </a:prstClr>
                </a:solidFill>
                <a:latin typeface="Calibri"/>
              </a:rPr>
              <a:t>API </a:t>
            </a:r>
            <a:r>
              <a:rPr lang="ru-RU" sz="1600" dirty="0">
                <a:solidFill>
                  <a:prstClr val="black">
                    <a:lumMod val="75000"/>
                    <a:lumOff val="25000"/>
                  </a:prstClr>
                </a:solidFill>
                <a:latin typeface="Calibri"/>
              </a:rPr>
              <a:t>для аналитики и управления</a:t>
            </a:r>
            <a:endParaRPr lang="en-US" sz="1600" dirty="0">
              <a:solidFill>
                <a:prstClr val="black">
                  <a:lumMod val="75000"/>
                  <a:lumOff val="25000"/>
                </a:prstClr>
              </a:solidFill>
              <a:latin typeface="Calibri"/>
            </a:endParaRP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Мультиарендность и дочерние аккаунты</a:t>
            </a:r>
            <a:endParaRPr lang="en-US" sz="1600" dirty="0">
              <a:solidFill>
                <a:prstClr val="black">
                  <a:lumMod val="75000"/>
                  <a:lumOff val="25000"/>
                </a:prstClr>
              </a:solidFill>
              <a:latin typeface="Calibri"/>
            </a:endParaRP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Текстовые и графические отчеты</a:t>
            </a:r>
            <a:endParaRPr lang="en-US" sz="1600" dirty="0">
              <a:solidFill>
                <a:prstClr val="black">
                  <a:lumMod val="75000"/>
                  <a:lumOff val="25000"/>
                </a:prstClr>
              </a:solidFill>
              <a:latin typeface="Calibri"/>
            </a:endParaRPr>
          </a:p>
        </p:txBody>
      </p:sp>
      <p:sp>
        <p:nvSpPr>
          <p:cNvPr id="23" name="TextBox 22"/>
          <p:cNvSpPr txBox="1"/>
          <p:nvPr/>
        </p:nvSpPr>
        <p:spPr>
          <a:xfrm>
            <a:off x="1171574" y="3088547"/>
            <a:ext cx="4174799" cy="2400657"/>
          </a:xfrm>
          <a:prstGeom prst="rect">
            <a:avLst/>
          </a:prstGeom>
          <a:solidFill>
            <a:srgbClr val="DBE9F8"/>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14313" indent="-214313">
              <a:lnSpc>
                <a:spcPct val="150000"/>
              </a:lnSpc>
              <a:buFont typeface="Arial" charset="0"/>
              <a:buChar char="•"/>
              <a:defRPr/>
            </a:pPr>
            <a:r>
              <a:rPr lang="ru-RU" b="1" dirty="0">
                <a:solidFill>
                  <a:prstClr val="black"/>
                </a:solidFill>
                <a:latin typeface="Calibri"/>
              </a:rPr>
              <a:t>Следование широкому рынку</a:t>
            </a:r>
            <a:endParaRPr lang="en-US" b="1" dirty="0">
              <a:solidFill>
                <a:prstClr val="black"/>
              </a:solidFill>
              <a:latin typeface="Calibri"/>
            </a:endParaRPr>
          </a:p>
          <a:p>
            <a:pPr marL="671513" lvl="1" indent="-214313">
              <a:lnSpc>
                <a:spcPct val="150000"/>
              </a:lnSpc>
              <a:buFont typeface="Arial" charset="0"/>
              <a:buChar char="•"/>
              <a:defRPr/>
            </a:pPr>
            <a:r>
              <a:rPr lang="en-US" sz="1600" dirty="0">
                <a:solidFill>
                  <a:prstClr val="black">
                    <a:lumMod val="75000"/>
                    <a:lumOff val="25000"/>
                  </a:prstClr>
                </a:solidFill>
                <a:latin typeface="Calibri"/>
              </a:rPr>
              <a:t>802.11ac Wave 1</a:t>
            </a:r>
          </a:p>
          <a:p>
            <a:pPr marL="214313" indent="-214313">
              <a:lnSpc>
                <a:spcPct val="150000"/>
              </a:lnSpc>
              <a:buFont typeface="Arial" charset="0"/>
              <a:buChar char="•"/>
              <a:defRPr/>
            </a:pPr>
            <a:r>
              <a:rPr lang="ru-RU" b="1" dirty="0">
                <a:solidFill>
                  <a:prstClr val="black"/>
                </a:solidFill>
                <a:latin typeface="Calibri"/>
              </a:rPr>
              <a:t>Легкость во всем</a:t>
            </a:r>
            <a:endParaRPr lang="en-US" b="1" dirty="0">
              <a:solidFill>
                <a:prstClr val="black"/>
              </a:solidFill>
              <a:latin typeface="Calibri"/>
            </a:endParaRP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Расширенный функционал</a:t>
            </a:r>
            <a:endParaRPr lang="en-US" sz="1600" dirty="0">
              <a:solidFill>
                <a:prstClr val="black">
                  <a:lumMod val="75000"/>
                  <a:lumOff val="25000"/>
                </a:prstClr>
              </a:solidFill>
              <a:latin typeface="Calibri"/>
            </a:endParaRP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Без дополнительных лицензий</a:t>
            </a:r>
          </a:p>
          <a:p>
            <a:pPr marL="742950" lvl="1" indent="-285750">
              <a:lnSpc>
                <a:spcPct val="150000"/>
              </a:lnSpc>
              <a:buFont typeface="Arial" panose="020B0604020202020204" pitchFamily="34" charset="0"/>
              <a:buChar char="•"/>
              <a:defRPr/>
            </a:pPr>
            <a:r>
              <a:rPr lang="ru-RU" sz="1600" dirty="0">
                <a:solidFill>
                  <a:prstClr val="black">
                    <a:lumMod val="75000"/>
                    <a:lumOff val="25000"/>
                  </a:prstClr>
                </a:solidFill>
                <a:latin typeface="Calibri"/>
              </a:rPr>
              <a:t>Управление в облаке</a:t>
            </a:r>
            <a:endParaRPr lang="en-US" sz="1600" dirty="0">
              <a:solidFill>
                <a:prstClr val="black">
                  <a:lumMod val="75000"/>
                  <a:lumOff val="25000"/>
                </a:prstClr>
              </a:solidFill>
              <a:latin typeface="Calibri"/>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74324">
            <a:off x="4414062" y="1816318"/>
            <a:ext cx="2120345" cy="1945416"/>
          </a:xfrm>
          <a:prstGeom prst="rect">
            <a:avLst/>
          </a:prstGeom>
        </p:spPr>
      </p:pic>
      <p:sp>
        <p:nvSpPr>
          <p:cNvPr id="25" name="Pentagon 24"/>
          <p:cNvSpPr/>
          <p:nvPr/>
        </p:nvSpPr>
        <p:spPr>
          <a:xfrm>
            <a:off x="5656262" y="5698175"/>
            <a:ext cx="5449491" cy="561975"/>
          </a:xfrm>
          <a:prstGeom prst="homePlat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entagon 8"/>
          <p:cNvSpPr/>
          <p:nvPr/>
        </p:nvSpPr>
        <p:spPr>
          <a:xfrm>
            <a:off x="875904" y="5698175"/>
            <a:ext cx="5141908" cy="561975"/>
          </a:xfrm>
          <a:prstGeom prst="homePlate">
            <a:avLst/>
          </a:prstGeom>
          <a:solidFill>
            <a:srgbClr val="C8DF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578845" y="5801943"/>
            <a:ext cx="3124599" cy="369332"/>
          </a:xfrm>
          <a:prstGeom prst="rect">
            <a:avLst/>
          </a:prstGeom>
          <a:noFill/>
        </p:spPr>
        <p:txBody>
          <a:bodyPr wrap="square" rtlCol="0">
            <a:spAutoFit/>
          </a:bodyPr>
          <a:lstStyle/>
          <a:p>
            <a:pPr algn="ctr">
              <a:defRPr/>
            </a:pPr>
            <a:r>
              <a:rPr lang="en-US" b="1" dirty="0">
                <a:solidFill>
                  <a:prstClr val="black"/>
                </a:solidFill>
                <a:latin typeface="Calibri"/>
              </a:rPr>
              <a:t>2016</a:t>
            </a:r>
          </a:p>
        </p:txBody>
      </p:sp>
      <p:sp>
        <p:nvSpPr>
          <p:cNvPr id="17" name="TextBox 16"/>
          <p:cNvSpPr txBox="1"/>
          <p:nvPr/>
        </p:nvSpPr>
        <p:spPr>
          <a:xfrm>
            <a:off x="6042525" y="5812973"/>
            <a:ext cx="4293973" cy="367420"/>
          </a:xfrm>
          <a:prstGeom prst="rect">
            <a:avLst/>
          </a:prstGeom>
          <a:noFill/>
        </p:spPr>
        <p:txBody>
          <a:bodyPr wrap="square" rtlCol="0">
            <a:spAutoFit/>
          </a:bodyPr>
          <a:lstStyle/>
          <a:p>
            <a:pPr algn="ctr">
              <a:defRPr/>
            </a:pPr>
            <a:r>
              <a:rPr lang="en-US" b="1" dirty="0">
                <a:solidFill>
                  <a:prstClr val="black"/>
                </a:solidFill>
                <a:latin typeface="Calibri"/>
              </a:rPr>
              <a:t>2017</a:t>
            </a:r>
          </a:p>
        </p:txBody>
      </p:sp>
      <p:sp>
        <p:nvSpPr>
          <p:cNvPr id="26" name="Title 25"/>
          <p:cNvSpPr>
            <a:spLocks noGrp="1"/>
          </p:cNvSpPr>
          <p:nvPr>
            <p:ph type="title"/>
          </p:nvPr>
        </p:nvSpPr>
        <p:spPr/>
        <p:txBody>
          <a:bodyPr/>
          <a:lstStyle/>
          <a:p>
            <a:r>
              <a:rPr lang="ru-RU" dirty="0"/>
              <a:t>Что такое </a:t>
            </a:r>
            <a:r>
              <a:rPr lang="en-GB" dirty="0"/>
              <a:t>cnPilot</a:t>
            </a:r>
            <a:r>
              <a:rPr lang="ru-RU" dirty="0"/>
              <a:t> и почему </a:t>
            </a:r>
            <a:r>
              <a:rPr lang="en-US" dirty="0"/>
              <a:t>2.0</a:t>
            </a:r>
            <a:r>
              <a:rPr lang="ru-RU" dirty="0"/>
              <a:t>?</a:t>
            </a:r>
            <a:endParaRPr lang="en-GB" dirty="0"/>
          </a:p>
        </p:txBody>
      </p:sp>
    </p:spTree>
    <p:extLst>
      <p:ext uri="{BB962C8B-B14F-4D97-AF65-F5344CB8AC3E}">
        <p14:creationId xmlns:p14="http://schemas.microsoft.com/office/powerpoint/2010/main" val="204090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Портфолио </a:t>
            </a:r>
            <a:r>
              <a:rPr lang="en-US" dirty="0"/>
              <a:t>SOHO</a:t>
            </a:r>
          </a:p>
        </p:txBody>
      </p:sp>
      <p:grpSp>
        <p:nvGrpSpPr>
          <p:cNvPr id="64" name="Group 63"/>
          <p:cNvGrpSpPr/>
          <p:nvPr/>
        </p:nvGrpSpPr>
        <p:grpSpPr>
          <a:xfrm>
            <a:off x="1746311" y="1378773"/>
            <a:ext cx="2775229" cy="4620344"/>
            <a:chOff x="731471" y="1168733"/>
            <a:chExt cx="3295650" cy="4708192"/>
          </a:xfrm>
        </p:grpSpPr>
        <p:sp>
          <p:nvSpPr>
            <p:cNvPr id="68" name="Rounded Rectangle 67"/>
            <p:cNvSpPr/>
            <p:nvPr/>
          </p:nvSpPr>
          <p:spPr>
            <a:xfrm>
              <a:off x="731471" y="1460735"/>
              <a:ext cx="3295650" cy="4416190"/>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Content Placeholder 3"/>
            <p:cNvSpPr txBox="1">
              <a:spLocks/>
            </p:cNvSpPr>
            <p:nvPr/>
          </p:nvSpPr>
          <p:spPr>
            <a:xfrm>
              <a:off x="737416" y="4275988"/>
              <a:ext cx="3154547" cy="1471914"/>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802.11n  </a:t>
              </a:r>
            </a:p>
            <a:p>
              <a:pPr marL="128588" indent="-128588">
                <a:lnSpc>
                  <a:spcPct val="95000"/>
                </a:lnSpc>
                <a:spcBef>
                  <a:spcPts val="450"/>
                </a:spcBef>
              </a:pPr>
              <a:r>
                <a:rPr lang="en-US" sz="1275" dirty="0"/>
                <a:t>2.4 </a:t>
              </a:r>
              <a:r>
                <a:rPr lang="ru-RU" sz="1275" dirty="0"/>
                <a:t>ГГц</a:t>
              </a:r>
              <a:endParaRPr lang="en-US" sz="1275" dirty="0"/>
            </a:p>
            <a:p>
              <a:pPr marL="128588" indent="-128588">
                <a:lnSpc>
                  <a:spcPct val="95000"/>
                </a:lnSpc>
                <a:spcBef>
                  <a:spcPts val="450"/>
                </a:spcBef>
              </a:pPr>
              <a:r>
                <a:rPr lang="en-US" sz="1275" dirty="0"/>
                <a:t>ATA</a:t>
              </a:r>
              <a:r>
                <a:rPr lang="ru-RU" sz="1275" dirty="0"/>
                <a:t> </a:t>
              </a:r>
              <a:r>
                <a:rPr lang="en-US" sz="1275" dirty="0"/>
                <a:t>+</a:t>
              </a:r>
              <a:r>
                <a:rPr lang="ru-RU" sz="1275" dirty="0"/>
                <a:t> </a:t>
              </a:r>
              <a:r>
                <a:rPr lang="en-US" sz="1275" dirty="0" err="1"/>
                <a:t>WiFi</a:t>
              </a:r>
              <a:r>
                <a:rPr lang="en-US" sz="1275" dirty="0"/>
                <a:t> </a:t>
              </a:r>
              <a:endParaRPr lang="ru-RU" sz="1275" dirty="0"/>
            </a:p>
            <a:p>
              <a:pPr marL="128588" indent="-128588">
                <a:lnSpc>
                  <a:spcPct val="95000"/>
                </a:lnSpc>
                <a:spcBef>
                  <a:spcPts val="450"/>
                </a:spcBef>
              </a:pPr>
              <a:r>
                <a:rPr lang="ru-RU" sz="1275" dirty="0"/>
                <a:t>Выход </a:t>
              </a:r>
              <a:r>
                <a:rPr lang="en-US" sz="1275" dirty="0" err="1"/>
                <a:t>PoE</a:t>
              </a:r>
              <a:r>
                <a:rPr lang="ru-RU" sz="1275" dirty="0"/>
                <a:t> в модели </a:t>
              </a:r>
              <a:r>
                <a:rPr lang="en-US" sz="1275" dirty="0"/>
                <a:t>P</a:t>
              </a:r>
            </a:p>
            <a:p>
              <a:pPr marL="128588" indent="-128588">
                <a:lnSpc>
                  <a:spcPct val="95000"/>
                </a:lnSpc>
                <a:spcBef>
                  <a:spcPts val="450"/>
                </a:spcBef>
              </a:pPr>
              <a:r>
                <a:rPr lang="en-US" sz="1275" dirty="0"/>
                <a:t>VPN, TR-069, IPV6</a:t>
              </a:r>
            </a:p>
          </p:txBody>
        </p:sp>
        <p:sp>
          <p:nvSpPr>
            <p:cNvPr id="71" name="Content Placeholder 2"/>
            <p:cNvSpPr txBox="1">
              <a:spLocks/>
            </p:cNvSpPr>
            <p:nvPr/>
          </p:nvSpPr>
          <p:spPr>
            <a:xfrm>
              <a:off x="1086598" y="1168733"/>
              <a:ext cx="2259578" cy="235221"/>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R200, R200P</a:t>
              </a:r>
            </a:p>
          </p:txBody>
        </p:sp>
      </p:grpSp>
      <p:sp>
        <p:nvSpPr>
          <p:cNvPr id="56" name="Rounded Rectangle 55"/>
          <p:cNvSpPr/>
          <p:nvPr/>
        </p:nvSpPr>
        <p:spPr>
          <a:xfrm>
            <a:off x="4757262" y="1665327"/>
            <a:ext cx="2787272" cy="4333790"/>
          </a:xfrm>
          <a:prstGeom prst="roundRect">
            <a:avLst>
              <a:gd name="adj" fmla="val 2995"/>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Content Placeholder 3"/>
          <p:cNvSpPr txBox="1">
            <a:spLocks/>
          </p:cNvSpPr>
          <p:nvPr/>
        </p:nvSpPr>
        <p:spPr>
          <a:xfrm>
            <a:off x="4820165" y="4404951"/>
            <a:ext cx="2552046" cy="1448236"/>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802.11ac</a:t>
            </a:r>
          </a:p>
          <a:p>
            <a:pPr marL="128588" indent="-128588">
              <a:lnSpc>
                <a:spcPct val="95000"/>
              </a:lnSpc>
              <a:spcBef>
                <a:spcPts val="450"/>
              </a:spcBef>
            </a:pPr>
            <a:r>
              <a:rPr lang="ru-RU" sz="1275" dirty="0"/>
              <a:t>2.4 + 5 ГГц</a:t>
            </a:r>
            <a:endParaRPr lang="en-US" sz="1275" dirty="0"/>
          </a:p>
          <a:p>
            <a:pPr marL="128588" indent="-128588">
              <a:lnSpc>
                <a:spcPct val="95000"/>
              </a:lnSpc>
              <a:spcBef>
                <a:spcPts val="450"/>
              </a:spcBef>
            </a:pPr>
            <a:r>
              <a:rPr lang="en-US" sz="1275" dirty="0"/>
              <a:t>ATA</a:t>
            </a:r>
            <a:r>
              <a:rPr lang="ru-RU" sz="1275" dirty="0"/>
              <a:t> </a:t>
            </a:r>
            <a:r>
              <a:rPr lang="en-US" sz="1275" dirty="0"/>
              <a:t>+</a:t>
            </a:r>
            <a:r>
              <a:rPr lang="ru-RU" sz="1275" dirty="0"/>
              <a:t> </a:t>
            </a:r>
            <a:r>
              <a:rPr lang="en-US" sz="1275" dirty="0" err="1"/>
              <a:t>WiFi</a:t>
            </a:r>
            <a:r>
              <a:rPr lang="en-US" sz="1275" dirty="0"/>
              <a:t> </a:t>
            </a:r>
            <a:endParaRPr lang="ru-RU" sz="1275" dirty="0"/>
          </a:p>
          <a:p>
            <a:pPr marL="128588" indent="-128588">
              <a:lnSpc>
                <a:spcPct val="95000"/>
              </a:lnSpc>
              <a:spcBef>
                <a:spcPts val="450"/>
              </a:spcBef>
            </a:pPr>
            <a:r>
              <a:rPr lang="ru-RU" sz="1275" dirty="0"/>
              <a:t>Выход </a:t>
            </a:r>
            <a:r>
              <a:rPr lang="en-US" sz="1275" dirty="0" err="1"/>
              <a:t>PoE</a:t>
            </a:r>
            <a:r>
              <a:rPr lang="ru-RU" sz="1275" dirty="0"/>
              <a:t> в модели </a:t>
            </a:r>
            <a:r>
              <a:rPr lang="en-US" sz="1275" dirty="0"/>
              <a:t>P</a:t>
            </a:r>
          </a:p>
          <a:p>
            <a:pPr marL="128588" indent="-128588">
              <a:lnSpc>
                <a:spcPct val="95000"/>
              </a:lnSpc>
              <a:spcBef>
                <a:spcPts val="450"/>
              </a:spcBef>
            </a:pPr>
            <a:r>
              <a:rPr lang="en-US" sz="1275" dirty="0"/>
              <a:t>VPN, TR-069, IPV6</a:t>
            </a:r>
          </a:p>
          <a:p>
            <a:pPr marL="0" indent="0">
              <a:lnSpc>
                <a:spcPct val="95000"/>
              </a:lnSpc>
              <a:spcBef>
                <a:spcPts val="450"/>
              </a:spcBef>
              <a:buNone/>
            </a:pPr>
            <a:br>
              <a:rPr lang="en-US" sz="1275" dirty="0"/>
            </a:br>
            <a:endParaRPr lang="en-US" sz="1275" dirty="0"/>
          </a:p>
        </p:txBody>
      </p:sp>
      <p:sp>
        <p:nvSpPr>
          <p:cNvPr id="58" name="Rectangle 57"/>
          <p:cNvSpPr/>
          <p:nvPr/>
        </p:nvSpPr>
        <p:spPr>
          <a:xfrm>
            <a:off x="4830771" y="1763176"/>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Content Placeholder 2"/>
          <p:cNvSpPr txBox="1">
            <a:spLocks/>
          </p:cNvSpPr>
          <p:nvPr/>
        </p:nvSpPr>
        <p:spPr>
          <a:xfrm>
            <a:off x="5175577" y="1371201"/>
            <a:ext cx="1902765"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R201, R201P</a:t>
            </a:r>
          </a:p>
        </p:txBody>
      </p:sp>
      <p:grpSp>
        <p:nvGrpSpPr>
          <p:cNvPr id="60" name="Group 59"/>
          <p:cNvGrpSpPr/>
          <p:nvPr/>
        </p:nvGrpSpPr>
        <p:grpSpPr>
          <a:xfrm>
            <a:off x="5976568" y="3559361"/>
            <a:ext cx="49175" cy="57129"/>
            <a:chOff x="2713722" y="4428627"/>
            <a:chExt cx="189037" cy="169178"/>
          </a:xfrm>
        </p:grpSpPr>
        <p:sp>
          <p:nvSpPr>
            <p:cNvPr id="61" name="Rounded Rectangle 60"/>
            <p:cNvSpPr/>
            <p:nvPr/>
          </p:nvSpPr>
          <p:spPr>
            <a:xfrm rot="509503">
              <a:off x="2713722" y="4428627"/>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ounded Rectangle 61"/>
            <p:cNvSpPr/>
            <p:nvPr/>
          </p:nvSpPr>
          <p:spPr>
            <a:xfrm rot="509503">
              <a:off x="2719879" y="4552086"/>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7" name="Rectangle 46"/>
          <p:cNvSpPr/>
          <p:nvPr/>
        </p:nvSpPr>
        <p:spPr>
          <a:xfrm>
            <a:off x="1818261" y="1762568"/>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2" name="Group 51"/>
          <p:cNvGrpSpPr/>
          <p:nvPr/>
        </p:nvGrpSpPr>
        <p:grpSpPr>
          <a:xfrm>
            <a:off x="6014020" y="3580440"/>
            <a:ext cx="49175" cy="57129"/>
            <a:chOff x="2713722" y="4428627"/>
            <a:chExt cx="189037" cy="169178"/>
          </a:xfrm>
        </p:grpSpPr>
        <p:sp>
          <p:nvSpPr>
            <p:cNvPr id="54" name="Rounded Rectangle 53"/>
            <p:cNvSpPr/>
            <p:nvPr/>
          </p:nvSpPr>
          <p:spPr>
            <a:xfrm rot="509503">
              <a:off x="2713722" y="4428627"/>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ounded Rectangle 54"/>
            <p:cNvSpPr/>
            <p:nvPr/>
          </p:nvSpPr>
          <p:spPr>
            <a:xfrm rot="509503">
              <a:off x="2719879" y="4552086"/>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78" name="Picture 2" descr="http://www.doubleradius.com/Cambium_cnPilot_R201_Angled.png"/>
          <p:cNvPicPr>
            <a:picLocks noChangeAspect="1" noChangeArrowheads="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30425" y="1954391"/>
            <a:ext cx="1751026" cy="2049450"/>
          </a:xfrm>
          <a:prstGeom prst="rect">
            <a:avLst/>
          </a:prstGeom>
          <a:ln>
            <a:noFill/>
          </a:ln>
          <a:effectLst/>
          <a:extLst>
            <a:ext uri="{909E8E84-426E-40DD-AFC4-6F175D3DCCD1}">
              <a14:hiddenFill xmlns:a14="http://schemas.microsoft.com/office/drawing/2010/main">
                <a:solidFill>
                  <a:srgbClr val="FFFFFF"/>
                </a:solidFill>
              </a14:hiddenFill>
            </a:ext>
          </a:extLst>
        </p:spPr>
      </p:pic>
      <p:grpSp>
        <p:nvGrpSpPr>
          <p:cNvPr id="94" name="Group 93"/>
          <p:cNvGrpSpPr/>
          <p:nvPr/>
        </p:nvGrpSpPr>
        <p:grpSpPr>
          <a:xfrm>
            <a:off x="7780961" y="1352354"/>
            <a:ext cx="2787272" cy="4646966"/>
            <a:chOff x="4512864" y="1201703"/>
            <a:chExt cx="3295650" cy="4694468"/>
          </a:xfrm>
        </p:grpSpPr>
        <p:grpSp>
          <p:nvGrpSpPr>
            <p:cNvPr id="98" name="Group 97"/>
            <p:cNvGrpSpPr/>
            <p:nvPr/>
          </p:nvGrpSpPr>
          <p:grpSpPr>
            <a:xfrm>
              <a:off x="4512864" y="1201703"/>
              <a:ext cx="3295650" cy="4694468"/>
              <a:chOff x="4511276" y="1201702"/>
              <a:chExt cx="3295650" cy="4694468"/>
            </a:xfrm>
          </p:grpSpPr>
          <p:sp>
            <p:nvSpPr>
              <p:cNvPr id="102" name="Rounded Rectangle 101"/>
              <p:cNvSpPr/>
              <p:nvPr/>
            </p:nvSpPr>
            <p:spPr>
              <a:xfrm>
                <a:off x="4511276" y="1518079"/>
                <a:ext cx="3295650" cy="4378091"/>
              </a:xfrm>
              <a:prstGeom prst="roundRect">
                <a:avLst>
                  <a:gd name="adj" fmla="val 2995"/>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Rectangle 103"/>
              <p:cNvSpPr/>
              <p:nvPr/>
            </p:nvSpPr>
            <p:spPr>
              <a:xfrm>
                <a:off x="4598193" y="1616929"/>
                <a:ext cx="3111262" cy="259449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Content Placeholder 2"/>
              <p:cNvSpPr txBox="1">
                <a:spLocks/>
              </p:cNvSpPr>
              <p:nvPr/>
            </p:nvSpPr>
            <p:spPr>
              <a:xfrm>
                <a:off x="4945545" y="1201702"/>
                <a:ext cx="2393029" cy="23319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R190w, R190v</a:t>
                </a:r>
              </a:p>
            </p:txBody>
          </p:sp>
          <p:grpSp>
            <p:nvGrpSpPr>
              <p:cNvPr id="106" name="Group 105"/>
              <p:cNvGrpSpPr/>
              <p:nvPr/>
            </p:nvGrpSpPr>
            <p:grpSpPr>
              <a:xfrm>
                <a:off x="5952975" y="3412230"/>
                <a:ext cx="58144" cy="57713"/>
                <a:chOff x="2713722" y="4428627"/>
                <a:chExt cx="189037" cy="169178"/>
              </a:xfrm>
            </p:grpSpPr>
            <p:sp>
              <p:nvSpPr>
                <p:cNvPr id="107" name="Rounded Rectangle 106"/>
                <p:cNvSpPr/>
                <p:nvPr/>
              </p:nvSpPr>
              <p:spPr>
                <a:xfrm rot="509503">
                  <a:off x="2713722" y="4428627"/>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Rounded Rectangle 107"/>
                <p:cNvSpPr/>
                <p:nvPr/>
              </p:nvSpPr>
              <p:spPr>
                <a:xfrm rot="509503">
                  <a:off x="2719879" y="4552086"/>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99" name="Group 98"/>
            <p:cNvGrpSpPr/>
            <p:nvPr/>
          </p:nvGrpSpPr>
          <p:grpSpPr>
            <a:xfrm>
              <a:off x="5998846" y="3433526"/>
              <a:ext cx="58144" cy="57713"/>
              <a:chOff x="2713722" y="4428627"/>
              <a:chExt cx="189037" cy="169178"/>
            </a:xfrm>
          </p:grpSpPr>
          <p:sp>
            <p:nvSpPr>
              <p:cNvPr id="100" name="Rounded Rectangle 99"/>
              <p:cNvSpPr/>
              <p:nvPr/>
            </p:nvSpPr>
            <p:spPr>
              <a:xfrm rot="509503">
                <a:off x="2713722" y="4428627"/>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Rounded Rectangle 100"/>
              <p:cNvSpPr/>
              <p:nvPr/>
            </p:nvSpPr>
            <p:spPr>
              <a:xfrm rot="509503">
                <a:off x="2719879" y="4552086"/>
                <a:ext cx="182880" cy="45719"/>
              </a:xfrm>
              <a:prstGeom prst="roundRect">
                <a:avLst>
                  <a:gd name="adj" fmla="val 3723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109" name="Content Placeholder 3"/>
          <p:cNvSpPr txBox="1">
            <a:spLocks/>
          </p:cNvSpPr>
          <p:nvPr/>
        </p:nvSpPr>
        <p:spPr>
          <a:xfrm>
            <a:off x="8070367" y="4442656"/>
            <a:ext cx="2477316" cy="1430439"/>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802.11n</a:t>
            </a:r>
          </a:p>
          <a:p>
            <a:pPr marL="128588" indent="-128588">
              <a:lnSpc>
                <a:spcPct val="95000"/>
              </a:lnSpc>
              <a:spcBef>
                <a:spcPts val="450"/>
              </a:spcBef>
            </a:pPr>
            <a:r>
              <a:rPr lang="en-US" sz="1275" dirty="0"/>
              <a:t>2.4 </a:t>
            </a:r>
            <a:r>
              <a:rPr lang="ru-RU" sz="1275" dirty="0"/>
              <a:t>ГГц</a:t>
            </a:r>
            <a:endParaRPr lang="en-US" sz="1275" dirty="0"/>
          </a:p>
          <a:p>
            <a:pPr marL="128588" indent="-128588">
              <a:lnSpc>
                <a:spcPct val="95000"/>
              </a:lnSpc>
              <a:spcBef>
                <a:spcPts val="450"/>
              </a:spcBef>
            </a:pPr>
            <a:r>
              <a:rPr lang="en-US" sz="1275" dirty="0"/>
              <a:t>ATA </a:t>
            </a:r>
            <a:r>
              <a:rPr lang="ru-RU" sz="1275" dirty="0"/>
              <a:t>в модели </a:t>
            </a:r>
            <a:r>
              <a:rPr lang="en-US" sz="1275" dirty="0"/>
              <a:t>V</a:t>
            </a:r>
          </a:p>
          <a:p>
            <a:pPr marL="128588" indent="-128588">
              <a:lnSpc>
                <a:spcPct val="95000"/>
              </a:lnSpc>
              <a:spcBef>
                <a:spcPts val="450"/>
              </a:spcBef>
            </a:pPr>
            <a:r>
              <a:rPr lang="en-US" sz="1275" dirty="0"/>
              <a:t>VPN, TR-069, IPV6</a:t>
            </a:r>
          </a:p>
        </p:txBody>
      </p:sp>
      <p:pic>
        <p:nvPicPr>
          <p:cNvPr id="110" name="Picture 109"/>
          <p:cNvPicPr>
            <a:picLocks noChangeAspect="1"/>
          </p:cNvPicPr>
          <p:nvPr/>
        </p:nvPicPr>
        <p:blipFill rotWithShape="1">
          <a:blip r:embed="rId3" cstate="hqprint">
            <a:extLst>
              <a:ext uri="{28A0092B-C50C-407E-A947-70E740481C1C}">
                <a14:useLocalDpi xmlns:a14="http://schemas.microsoft.com/office/drawing/2010/main"/>
              </a:ext>
            </a:extLst>
          </a:blip>
          <a:srcRect l="21816" t="21835" r="11024" b="10119"/>
          <a:stretch/>
        </p:blipFill>
        <p:spPr>
          <a:xfrm>
            <a:off x="7854470" y="1759421"/>
            <a:ext cx="2631327" cy="2583979"/>
          </a:xfrm>
          <a:prstGeom prst="rect">
            <a:avLst/>
          </a:prstGeom>
        </p:spPr>
      </p:pic>
      <p:pic>
        <p:nvPicPr>
          <p:cNvPr id="75" name="Picture 4" descr="http://s3.amazonaws.com/cambiumstatic/assets/55ba7e9a7187a26f40cfe3e7/cnPilot_R200_Angled_300x300.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60714" y="1861875"/>
            <a:ext cx="1840118" cy="2144413"/>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05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cnPilot R190w, R190v</a:t>
            </a:r>
            <a:endParaRPr lang="en-GB" dirty="0"/>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l="21816" t="21835" r="11024" b="10119"/>
          <a:stretch/>
        </p:blipFill>
        <p:spPr>
          <a:xfrm>
            <a:off x="7829550" y="1076247"/>
            <a:ext cx="3742097" cy="3674762"/>
          </a:xfrm>
          <a:prstGeom prst="rect">
            <a:avLst/>
          </a:prstGeom>
        </p:spPr>
      </p:pic>
      <p:sp>
        <p:nvSpPr>
          <p:cNvPr id="6" name="Content Placeholder 2"/>
          <p:cNvSpPr>
            <a:spLocks noGrp="1"/>
          </p:cNvSpPr>
          <p:nvPr>
            <p:ph idx="1"/>
          </p:nvPr>
        </p:nvSpPr>
        <p:spPr>
          <a:xfrm>
            <a:off x="590129" y="1200071"/>
            <a:ext cx="7239421" cy="5457904"/>
          </a:xfrm>
        </p:spPr>
        <p:txBody>
          <a:bodyPr>
            <a:normAutofit/>
          </a:bodyPr>
          <a:lstStyle/>
          <a:p>
            <a:r>
              <a:rPr lang="ru-RU" sz="1700" dirty="0"/>
              <a:t>Однодиапазонная точка доступа 2.4 ГГц </a:t>
            </a:r>
            <a:endParaRPr lang="en-US" sz="1700" dirty="0"/>
          </a:p>
          <a:p>
            <a:r>
              <a:rPr lang="ru-RU" sz="1700" dirty="0"/>
              <a:t>Поддержка </a:t>
            </a:r>
            <a:r>
              <a:rPr lang="en-US" sz="1700" dirty="0"/>
              <a:t>ATA </a:t>
            </a:r>
            <a:r>
              <a:rPr lang="ru-RU" sz="1700" dirty="0"/>
              <a:t>в модели </a:t>
            </a:r>
            <a:r>
              <a:rPr lang="en-US" sz="1700" dirty="0"/>
              <a:t>V</a:t>
            </a:r>
            <a:r>
              <a:rPr lang="ru-RU" sz="1700" dirty="0"/>
              <a:t>(</a:t>
            </a:r>
            <a:r>
              <a:rPr lang="en-US" sz="1700" dirty="0" err="1"/>
              <a:t>oice</a:t>
            </a:r>
            <a:r>
              <a:rPr lang="ru-RU" sz="1700" dirty="0"/>
              <a:t>)</a:t>
            </a:r>
          </a:p>
          <a:p>
            <a:r>
              <a:rPr lang="ru-RU" sz="1700" dirty="0"/>
              <a:t>1</a:t>
            </a:r>
            <a:r>
              <a:rPr lang="en-US" sz="1700" dirty="0"/>
              <a:t>x WAN, 4x LAN</a:t>
            </a:r>
            <a:r>
              <a:rPr lang="ru-RU" sz="1700" dirty="0"/>
              <a:t> </a:t>
            </a:r>
            <a:r>
              <a:rPr lang="en-US" sz="1700" dirty="0"/>
              <a:t>Fast Ethernet</a:t>
            </a:r>
            <a:endParaRPr lang="ru-RU" sz="1700" dirty="0"/>
          </a:p>
          <a:p>
            <a:r>
              <a:rPr lang="ru-RU" sz="1700" dirty="0"/>
              <a:t>Режимы </a:t>
            </a:r>
            <a:r>
              <a:rPr lang="en-GB" sz="1700" dirty="0"/>
              <a:t>NAT</a:t>
            </a:r>
            <a:r>
              <a:rPr lang="ru-RU" sz="1700" dirty="0"/>
              <a:t>/</a:t>
            </a:r>
            <a:r>
              <a:rPr lang="en-GB" sz="1700" dirty="0"/>
              <a:t>Bridge</a:t>
            </a:r>
            <a:r>
              <a:rPr lang="ru-RU" sz="1700" dirty="0"/>
              <a:t>,</a:t>
            </a:r>
            <a:r>
              <a:rPr lang="en-GB" sz="1700" dirty="0"/>
              <a:t> Port Forwarding, DMZ, Super</a:t>
            </a:r>
            <a:r>
              <a:rPr lang="ru-RU" sz="1700" dirty="0"/>
              <a:t> </a:t>
            </a:r>
            <a:r>
              <a:rPr lang="en-GB" sz="1700" dirty="0"/>
              <a:t>DMZ</a:t>
            </a:r>
          </a:p>
          <a:p>
            <a:r>
              <a:rPr lang="en-GB" sz="1700" dirty="0"/>
              <a:t>IPv6, DDNS</a:t>
            </a:r>
            <a:r>
              <a:rPr lang="ru-RU" sz="1700" dirty="0"/>
              <a:t>, </a:t>
            </a:r>
            <a:r>
              <a:rPr lang="en-GB" sz="1700" dirty="0"/>
              <a:t>MAC address cloning</a:t>
            </a:r>
            <a:r>
              <a:rPr lang="ru-RU" sz="1700" dirty="0"/>
              <a:t>, </a:t>
            </a:r>
            <a:r>
              <a:rPr lang="en-GB" sz="1700" dirty="0"/>
              <a:t>IP conflict detection</a:t>
            </a:r>
            <a:endParaRPr lang="ru-RU" sz="1700" dirty="0"/>
          </a:p>
          <a:p>
            <a:r>
              <a:rPr lang="en-GB" sz="1700" dirty="0"/>
              <a:t>Firewall</a:t>
            </a:r>
            <a:r>
              <a:rPr lang="ru-RU" sz="1700" dirty="0"/>
              <a:t> </a:t>
            </a:r>
            <a:r>
              <a:rPr lang="en-GB" sz="1700" dirty="0"/>
              <a:t>(SYN Flood, IP Spoofing, Smurf Attack,</a:t>
            </a:r>
            <a:r>
              <a:rPr lang="ru-RU" sz="1700" dirty="0"/>
              <a:t> </a:t>
            </a:r>
            <a:r>
              <a:rPr lang="en-GB" sz="1700" dirty="0"/>
              <a:t>Ping of Death, </a:t>
            </a:r>
            <a:r>
              <a:rPr lang="en-GB" sz="1700" dirty="0" err="1"/>
              <a:t>DoS</a:t>
            </a:r>
            <a:r>
              <a:rPr lang="en-GB" sz="1700" dirty="0"/>
              <a:t>)</a:t>
            </a:r>
            <a:endParaRPr lang="en-US" sz="1700" dirty="0"/>
          </a:p>
          <a:p>
            <a:r>
              <a:rPr lang="ru-RU" sz="1700" dirty="0"/>
              <a:t>Встроенный </a:t>
            </a:r>
            <a:r>
              <a:rPr lang="en-GB" sz="1700" dirty="0"/>
              <a:t>DHCP </a:t>
            </a:r>
            <a:r>
              <a:rPr lang="ru-RU" sz="1700" dirty="0"/>
              <a:t>сервер и клиент</a:t>
            </a:r>
            <a:endParaRPr lang="en-GB" sz="1700" dirty="0"/>
          </a:p>
          <a:p>
            <a:r>
              <a:rPr lang="en-GB" sz="1700" dirty="0"/>
              <a:t>802.1Q VLAN/802.1p, DSCP,</a:t>
            </a:r>
            <a:r>
              <a:rPr lang="ru-RU" sz="1700" dirty="0"/>
              <a:t> </a:t>
            </a:r>
            <a:r>
              <a:rPr lang="en-GB" sz="1700" dirty="0"/>
              <a:t>Rate Limiting</a:t>
            </a:r>
          </a:p>
          <a:p>
            <a:r>
              <a:rPr lang="en-GB" sz="1700" dirty="0"/>
              <a:t>VPN</a:t>
            </a:r>
            <a:r>
              <a:rPr lang="ru-RU" sz="1700" dirty="0"/>
              <a:t> </a:t>
            </a:r>
            <a:r>
              <a:rPr lang="en-GB" sz="1700" dirty="0"/>
              <a:t>(PPTP,</a:t>
            </a:r>
            <a:r>
              <a:rPr lang="ru-RU" sz="1700" dirty="0"/>
              <a:t> </a:t>
            </a:r>
            <a:r>
              <a:rPr lang="en-GB" sz="1700" dirty="0"/>
              <a:t>L2TP, </a:t>
            </a:r>
            <a:r>
              <a:rPr lang="en-GB" sz="1700" dirty="0" err="1"/>
              <a:t>IPSec</a:t>
            </a:r>
            <a:r>
              <a:rPr lang="en-GB" sz="1700" dirty="0"/>
              <a:t>)</a:t>
            </a:r>
            <a:r>
              <a:rPr lang="ru-RU" sz="1700" dirty="0"/>
              <a:t>, </a:t>
            </a:r>
            <a:r>
              <a:rPr lang="en-GB" sz="1700" dirty="0"/>
              <a:t>IGMPv2</a:t>
            </a:r>
            <a:endParaRPr lang="ru-RU" sz="1700" dirty="0"/>
          </a:p>
          <a:p>
            <a:r>
              <a:rPr lang="ru-RU" sz="1700" dirty="0"/>
              <a:t>Управление</a:t>
            </a:r>
            <a:r>
              <a:rPr lang="en-US" sz="1700" dirty="0"/>
              <a:t>:</a:t>
            </a:r>
            <a:r>
              <a:rPr lang="ru-RU" sz="1700" dirty="0"/>
              <a:t> </a:t>
            </a:r>
            <a:r>
              <a:rPr lang="en-US" sz="1700" dirty="0" err="1"/>
              <a:t>cnMaestro</a:t>
            </a:r>
            <a:r>
              <a:rPr lang="en-US" sz="1700" dirty="0"/>
              <a:t> / Web / </a:t>
            </a:r>
            <a:r>
              <a:rPr lang="pt-BR" sz="1700" dirty="0"/>
              <a:t>SNMP v2 / Telnet / TR069</a:t>
            </a:r>
            <a:endParaRPr lang="en-GB" sz="1700" dirty="0"/>
          </a:p>
        </p:txBody>
      </p:sp>
    </p:spTree>
    <p:extLst>
      <p:ext uri="{BB962C8B-B14F-4D97-AF65-F5344CB8AC3E}">
        <p14:creationId xmlns:p14="http://schemas.microsoft.com/office/powerpoint/2010/main" val="186297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Уличное портфолио </a:t>
            </a:r>
            <a:r>
              <a:rPr lang="en-US" dirty="0"/>
              <a:t>Enterprise</a:t>
            </a:r>
          </a:p>
        </p:txBody>
      </p:sp>
      <p:sp>
        <p:nvSpPr>
          <p:cNvPr id="45" name="Rounded Rectangle 44"/>
          <p:cNvSpPr/>
          <p:nvPr/>
        </p:nvSpPr>
        <p:spPr>
          <a:xfrm>
            <a:off x="1510502" y="1138597"/>
            <a:ext cx="2775229" cy="4356595"/>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Content Placeholder 3"/>
          <p:cNvSpPr txBox="1">
            <a:spLocks/>
          </p:cNvSpPr>
          <p:nvPr/>
        </p:nvSpPr>
        <p:spPr>
          <a:xfrm>
            <a:off x="1515508" y="3848569"/>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Outdoor 802.11ac Omni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Всенаправленная антенна</a:t>
            </a:r>
          </a:p>
          <a:p>
            <a:pPr marL="128588" indent="-128588">
              <a:lnSpc>
                <a:spcPct val="95000"/>
              </a:lnSpc>
              <a:spcBef>
                <a:spcPts val="450"/>
              </a:spcBef>
            </a:pPr>
            <a:r>
              <a:rPr lang="ru-RU" sz="1275" dirty="0"/>
              <a:t>До 256 клиентов, до 16 </a:t>
            </a:r>
            <a:r>
              <a:rPr lang="en-US" sz="1275" dirty="0"/>
              <a:t>SSID</a:t>
            </a:r>
          </a:p>
          <a:p>
            <a:pPr marL="128588" indent="-128588">
              <a:lnSpc>
                <a:spcPct val="95000"/>
              </a:lnSpc>
              <a:spcBef>
                <a:spcPts val="450"/>
              </a:spcBef>
            </a:pPr>
            <a:r>
              <a:rPr lang="ru-RU" sz="1200" dirty="0"/>
              <a:t>Выход </a:t>
            </a:r>
            <a:r>
              <a:rPr lang="en-US" sz="1200" dirty="0" err="1"/>
              <a:t>PoE</a:t>
            </a:r>
            <a:r>
              <a:rPr lang="en-US" sz="1200" dirty="0"/>
              <a:t>, </a:t>
            </a:r>
            <a:r>
              <a:rPr lang="ru-RU" sz="1200" dirty="0"/>
              <a:t>фильтры </a:t>
            </a:r>
            <a:r>
              <a:rPr lang="en-US" sz="1200" dirty="0"/>
              <a:t>LTE, IP67</a:t>
            </a:r>
            <a:endParaRPr lang="en-US" sz="1275" dirty="0"/>
          </a:p>
        </p:txBody>
      </p:sp>
      <p:sp>
        <p:nvSpPr>
          <p:cNvPr id="70" name="Rectangle 69"/>
          <p:cNvSpPr/>
          <p:nvPr/>
        </p:nvSpPr>
        <p:spPr>
          <a:xfrm>
            <a:off x="1579787" y="1223257"/>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1" name="Picture 70"/>
          <p:cNvPicPr>
            <a:picLocks noChangeAspect="1"/>
          </p:cNvPicPr>
          <p:nvPr/>
        </p:nvPicPr>
        <p:blipFill rotWithShape="1">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2453237" y="1609529"/>
            <a:ext cx="984428" cy="1687586"/>
          </a:xfrm>
          <a:prstGeom prst="rect">
            <a:avLst/>
          </a:prstGeom>
          <a:ln>
            <a:noFill/>
          </a:ln>
          <a:effectLst/>
        </p:spPr>
      </p:pic>
      <p:sp>
        <p:nvSpPr>
          <p:cNvPr id="73" name="Rounded Rectangle 72"/>
          <p:cNvSpPr/>
          <p:nvPr/>
        </p:nvSpPr>
        <p:spPr>
          <a:xfrm>
            <a:off x="4588957" y="1138597"/>
            <a:ext cx="2775229" cy="4356595"/>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Content Placeholder 3"/>
          <p:cNvSpPr txBox="1">
            <a:spLocks/>
          </p:cNvSpPr>
          <p:nvPr/>
        </p:nvSpPr>
        <p:spPr>
          <a:xfrm>
            <a:off x="4593963" y="3848569"/>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Outdoor 802.11ac Sector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Встроенная антенна </a:t>
            </a:r>
            <a:r>
              <a:rPr lang="en-US" sz="1200" dirty="0"/>
              <a:t>90° ~ 120° </a:t>
            </a:r>
            <a:endParaRPr lang="ru-RU" sz="1200" dirty="0"/>
          </a:p>
          <a:p>
            <a:pPr marL="128588" indent="-128588">
              <a:lnSpc>
                <a:spcPct val="95000"/>
              </a:lnSpc>
              <a:spcBef>
                <a:spcPts val="450"/>
              </a:spcBef>
            </a:pPr>
            <a:r>
              <a:rPr lang="ru-RU" sz="1200" dirty="0"/>
              <a:t>Усиление 10/12 дБи</a:t>
            </a:r>
            <a:endParaRPr lang="ru-RU" sz="1275" dirty="0"/>
          </a:p>
          <a:p>
            <a:pPr marL="128588" indent="-128588">
              <a:lnSpc>
                <a:spcPct val="95000"/>
              </a:lnSpc>
              <a:spcBef>
                <a:spcPts val="450"/>
              </a:spcBef>
            </a:pPr>
            <a:r>
              <a:rPr lang="ru-RU" sz="1275" dirty="0"/>
              <a:t>До 256 клиентов, до 16 </a:t>
            </a:r>
            <a:r>
              <a:rPr lang="en-US" sz="1275" dirty="0"/>
              <a:t>SSID</a:t>
            </a:r>
          </a:p>
          <a:p>
            <a:pPr marL="128588" indent="-128588">
              <a:lnSpc>
                <a:spcPct val="95000"/>
              </a:lnSpc>
              <a:spcBef>
                <a:spcPts val="450"/>
              </a:spcBef>
            </a:pPr>
            <a:r>
              <a:rPr lang="ru-RU" sz="1200" dirty="0"/>
              <a:t>Выход </a:t>
            </a:r>
            <a:r>
              <a:rPr lang="en-US" sz="1200" dirty="0" err="1"/>
              <a:t>PoE</a:t>
            </a:r>
            <a:r>
              <a:rPr lang="en-US" sz="1200" dirty="0"/>
              <a:t>, </a:t>
            </a:r>
            <a:r>
              <a:rPr lang="ru-RU" sz="1200" dirty="0"/>
              <a:t>фильтры </a:t>
            </a:r>
            <a:r>
              <a:rPr lang="en-US" sz="1200" dirty="0"/>
              <a:t>LTE, IP67</a:t>
            </a:r>
            <a:endParaRPr lang="en-US" sz="1275" dirty="0"/>
          </a:p>
        </p:txBody>
      </p:sp>
      <p:sp>
        <p:nvSpPr>
          <p:cNvPr id="76" name="Rectangle 75"/>
          <p:cNvSpPr/>
          <p:nvPr/>
        </p:nvSpPr>
        <p:spPr>
          <a:xfrm>
            <a:off x="4658242" y="1223257"/>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8" name="Picture 77"/>
          <p:cNvPicPr>
            <a:picLocks noChangeAspect="1"/>
          </p:cNvPicPr>
          <p:nvPr/>
        </p:nvPicPr>
        <p:blipFill rotWithShape="1">
          <a:blip r:embed="rId5" cstate="hqprint">
            <a:extLst>
              <a:ext uri="{28A0092B-C50C-407E-A947-70E740481C1C}">
                <a14:useLocalDpi xmlns:a14="http://schemas.microsoft.com/office/drawing/2010/main"/>
              </a:ext>
            </a:extLst>
          </a:blip>
          <a:srcRect t="9069"/>
          <a:stretch/>
        </p:blipFill>
        <p:spPr>
          <a:xfrm>
            <a:off x="5144863" y="1298913"/>
            <a:ext cx="1542420" cy="2265257"/>
          </a:xfrm>
          <a:prstGeom prst="rect">
            <a:avLst/>
          </a:prstGeom>
        </p:spPr>
      </p:pic>
      <p:sp>
        <p:nvSpPr>
          <p:cNvPr id="80" name="Rounded Rectangle 79"/>
          <p:cNvSpPr/>
          <p:nvPr/>
        </p:nvSpPr>
        <p:spPr>
          <a:xfrm>
            <a:off x="7671882" y="1123768"/>
            <a:ext cx="2775229" cy="4356595"/>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Content Placeholder 3"/>
          <p:cNvSpPr txBox="1">
            <a:spLocks/>
          </p:cNvSpPr>
          <p:nvPr/>
        </p:nvSpPr>
        <p:spPr>
          <a:xfrm>
            <a:off x="7676888" y="3833740"/>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Outdoor 802.11ac Sector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Встроенная антенна </a:t>
            </a:r>
            <a:r>
              <a:rPr lang="ru-RU" sz="1200" dirty="0"/>
              <a:t>3</a:t>
            </a:r>
            <a:r>
              <a:rPr lang="en-US" sz="1200" dirty="0"/>
              <a:t>0°x</a:t>
            </a:r>
            <a:r>
              <a:rPr lang="ru-RU" sz="1200" dirty="0"/>
              <a:t>3</a:t>
            </a:r>
            <a:r>
              <a:rPr lang="en-US" sz="1200" dirty="0"/>
              <a:t>0° </a:t>
            </a:r>
            <a:endParaRPr lang="ru-RU" sz="1200" dirty="0"/>
          </a:p>
          <a:p>
            <a:pPr marL="128588" indent="-128588">
              <a:lnSpc>
                <a:spcPct val="95000"/>
              </a:lnSpc>
              <a:spcBef>
                <a:spcPts val="450"/>
              </a:spcBef>
            </a:pPr>
            <a:r>
              <a:rPr lang="ru-RU" sz="1200" dirty="0"/>
              <a:t>Усиление 1</a:t>
            </a:r>
            <a:r>
              <a:rPr lang="en-US" sz="1200" dirty="0"/>
              <a:t>2</a:t>
            </a:r>
            <a:r>
              <a:rPr lang="ru-RU" sz="1200" dirty="0"/>
              <a:t>/1</a:t>
            </a:r>
            <a:r>
              <a:rPr lang="en-US" sz="1200" dirty="0"/>
              <a:t>7</a:t>
            </a:r>
            <a:r>
              <a:rPr lang="ru-RU" sz="1200" dirty="0"/>
              <a:t> дБи</a:t>
            </a:r>
            <a:endParaRPr lang="ru-RU" sz="1275" dirty="0"/>
          </a:p>
          <a:p>
            <a:pPr marL="128588" indent="-128588">
              <a:lnSpc>
                <a:spcPct val="95000"/>
              </a:lnSpc>
              <a:spcBef>
                <a:spcPts val="450"/>
              </a:spcBef>
            </a:pPr>
            <a:r>
              <a:rPr lang="ru-RU" sz="1275" dirty="0"/>
              <a:t>До 256 клиентов, до 16 </a:t>
            </a:r>
            <a:r>
              <a:rPr lang="en-US" sz="1275" dirty="0"/>
              <a:t>SSID</a:t>
            </a:r>
          </a:p>
          <a:p>
            <a:pPr marL="128588" indent="-128588">
              <a:lnSpc>
                <a:spcPct val="95000"/>
              </a:lnSpc>
              <a:spcBef>
                <a:spcPts val="450"/>
              </a:spcBef>
            </a:pPr>
            <a:r>
              <a:rPr lang="ru-RU" sz="1200" dirty="0"/>
              <a:t>Выход </a:t>
            </a:r>
            <a:r>
              <a:rPr lang="en-US" sz="1200" dirty="0" err="1"/>
              <a:t>PoE</a:t>
            </a:r>
            <a:r>
              <a:rPr lang="en-US" sz="1200" dirty="0"/>
              <a:t>, </a:t>
            </a:r>
            <a:r>
              <a:rPr lang="ru-RU" sz="1200" dirty="0"/>
              <a:t>фильтры </a:t>
            </a:r>
            <a:r>
              <a:rPr lang="en-US" sz="1200" dirty="0"/>
              <a:t>LTE, IP67</a:t>
            </a:r>
            <a:endParaRPr lang="en-US" sz="1275" dirty="0"/>
          </a:p>
        </p:txBody>
      </p:sp>
      <p:sp>
        <p:nvSpPr>
          <p:cNvPr id="83" name="Rectangle 82"/>
          <p:cNvSpPr/>
          <p:nvPr/>
        </p:nvSpPr>
        <p:spPr>
          <a:xfrm>
            <a:off x="7741167" y="1208428"/>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4" name="Picture 83"/>
          <p:cNvPicPr>
            <a:picLocks noChangeAspect="1"/>
          </p:cNvPicPr>
          <p:nvPr/>
        </p:nvPicPr>
        <p:blipFill rotWithShape="1">
          <a:blip r:embed="rId5" cstate="hqprint">
            <a:extLst>
              <a:ext uri="{28A0092B-C50C-407E-A947-70E740481C1C}">
                <a14:useLocalDpi xmlns:a14="http://schemas.microsoft.com/office/drawing/2010/main"/>
              </a:ext>
            </a:extLst>
          </a:blip>
          <a:srcRect t="9069"/>
          <a:stretch/>
        </p:blipFill>
        <p:spPr>
          <a:xfrm>
            <a:off x="8227788" y="1284084"/>
            <a:ext cx="1542420" cy="226525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597897" y="5347320"/>
            <a:ext cx="752017" cy="1217080"/>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3953" t="31218" r="32836" b="34262"/>
          <a:stretch/>
        </p:blipFill>
        <p:spPr>
          <a:xfrm rot="16200000">
            <a:off x="8439064" y="5847817"/>
            <a:ext cx="1235535" cy="555209"/>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99151" l="0" r="100000"/>
                    </a14:imgEffect>
                    <a14:imgEffect>
                      <a14:colorTemperature colorTemp="11200"/>
                    </a14:imgEffect>
                  </a14:imgLayer>
                </a14:imgProps>
              </a:ext>
            </a:extLst>
          </a:blip>
          <a:stretch>
            <a:fillRect/>
          </a:stretch>
        </p:blipFill>
        <p:spPr>
          <a:xfrm>
            <a:off x="2460693" y="5579852"/>
            <a:ext cx="766037" cy="747005"/>
          </a:xfrm>
          <a:prstGeom prst="rect">
            <a:avLst/>
          </a:prstGeom>
        </p:spPr>
      </p:pic>
      <p:sp>
        <p:nvSpPr>
          <p:cNvPr id="49" name="Content Placeholder 2"/>
          <p:cNvSpPr txBox="1">
            <a:spLocks/>
          </p:cNvSpPr>
          <p:nvPr/>
        </p:nvSpPr>
        <p:spPr>
          <a:xfrm>
            <a:off x="1623042" y="1268876"/>
            <a:ext cx="1195840"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E500</a:t>
            </a:r>
          </a:p>
        </p:txBody>
      </p:sp>
      <p:sp>
        <p:nvSpPr>
          <p:cNvPr id="75" name="Content Placeholder 2"/>
          <p:cNvSpPr txBox="1">
            <a:spLocks/>
          </p:cNvSpPr>
          <p:nvPr/>
        </p:nvSpPr>
        <p:spPr>
          <a:xfrm>
            <a:off x="4749161" y="1298913"/>
            <a:ext cx="1303242"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E50</a:t>
            </a:r>
            <a:r>
              <a:rPr lang="ru-RU" sz="1500" b="1" dirty="0">
                <a:solidFill>
                  <a:schemeClr val="tx1"/>
                </a:solidFill>
              </a:rPr>
              <a:t>1</a:t>
            </a:r>
            <a:r>
              <a:rPr lang="en-US" sz="1500" b="1" dirty="0">
                <a:solidFill>
                  <a:schemeClr val="tx1"/>
                </a:solidFill>
              </a:rPr>
              <a:t>s</a:t>
            </a:r>
          </a:p>
        </p:txBody>
      </p:sp>
      <p:sp>
        <p:nvSpPr>
          <p:cNvPr id="82" name="Content Placeholder 2"/>
          <p:cNvSpPr txBox="1">
            <a:spLocks/>
          </p:cNvSpPr>
          <p:nvPr/>
        </p:nvSpPr>
        <p:spPr>
          <a:xfrm>
            <a:off x="7852654" y="1284084"/>
            <a:ext cx="1303242"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E502s</a:t>
            </a:r>
          </a:p>
        </p:txBody>
      </p:sp>
    </p:spTree>
    <p:extLst>
      <p:ext uri="{BB962C8B-B14F-4D97-AF65-F5344CB8AC3E}">
        <p14:creationId xmlns:p14="http://schemas.microsoft.com/office/powerpoint/2010/main" val="424910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68867" y="1117866"/>
            <a:ext cx="3192217" cy="4774667"/>
          </a:xfrm>
          <a:prstGeom prst="rect">
            <a:avLst/>
          </a:prstGeom>
        </p:spPr>
      </p:pic>
      <p:sp>
        <p:nvSpPr>
          <p:cNvPr id="2" name="Title 1"/>
          <p:cNvSpPr>
            <a:spLocks noGrp="1"/>
          </p:cNvSpPr>
          <p:nvPr>
            <p:ph type="title"/>
          </p:nvPr>
        </p:nvSpPr>
        <p:spPr/>
        <p:txBody>
          <a:bodyPr/>
          <a:lstStyle/>
          <a:p>
            <a:r>
              <a:rPr lang="en-US" dirty="0"/>
              <a:t>cnPilot E501s</a:t>
            </a:r>
          </a:p>
        </p:txBody>
      </p:sp>
      <p:sp>
        <p:nvSpPr>
          <p:cNvPr id="3" name="Content Placeholder 2"/>
          <p:cNvSpPr>
            <a:spLocks noGrp="1"/>
          </p:cNvSpPr>
          <p:nvPr>
            <p:ph idx="1"/>
          </p:nvPr>
        </p:nvSpPr>
        <p:spPr>
          <a:xfrm>
            <a:off x="590130" y="1200071"/>
            <a:ext cx="9868319" cy="2627182"/>
          </a:xfrm>
        </p:spPr>
        <p:txBody>
          <a:bodyPr>
            <a:normAutofit fontScale="85000" lnSpcReduction="20000"/>
          </a:bodyPr>
          <a:lstStyle/>
          <a:p>
            <a:r>
              <a:rPr lang="ru-RU" sz="1800" dirty="0"/>
              <a:t>Встроенная антенна с усилением </a:t>
            </a:r>
            <a:r>
              <a:rPr lang="en-US" sz="1800" dirty="0"/>
              <a:t>10/12 </a:t>
            </a:r>
            <a:r>
              <a:rPr lang="ru-RU" sz="1800" dirty="0"/>
              <a:t>дБи</a:t>
            </a:r>
            <a:r>
              <a:rPr lang="en-US" sz="1800" dirty="0"/>
              <a:t>, </a:t>
            </a:r>
            <a:r>
              <a:rPr lang="ru-RU" sz="1800" dirty="0"/>
              <a:t>коэффициент обратного излучения </a:t>
            </a:r>
            <a:r>
              <a:rPr lang="en-US" sz="1800" dirty="0"/>
              <a:t>23 </a:t>
            </a:r>
            <a:r>
              <a:rPr lang="ru-RU" sz="1800" dirty="0"/>
              <a:t>дБ</a:t>
            </a:r>
          </a:p>
          <a:p>
            <a:r>
              <a:rPr lang="ru-RU" sz="1800" dirty="0"/>
              <a:t>Регулирумый кронштейн в комплекте</a:t>
            </a:r>
          </a:p>
          <a:p>
            <a:r>
              <a:rPr lang="en-US" sz="1800" dirty="0"/>
              <a:t>802.11ac wave 1, MIMO 2x2,  </a:t>
            </a:r>
            <a:r>
              <a:rPr lang="ru-RU" sz="1800" dirty="0"/>
              <a:t>2.4/5 ГГц</a:t>
            </a:r>
            <a:r>
              <a:rPr lang="en-US" sz="1800" dirty="0"/>
              <a:t>, </a:t>
            </a:r>
            <a:r>
              <a:rPr lang="ru-RU" sz="1800" dirty="0"/>
              <a:t>до </a:t>
            </a:r>
            <a:r>
              <a:rPr lang="en-US" sz="1800" dirty="0"/>
              <a:t>256 </a:t>
            </a:r>
            <a:r>
              <a:rPr lang="ru-RU" sz="1800" dirty="0"/>
              <a:t>клиентов</a:t>
            </a:r>
            <a:r>
              <a:rPr lang="en-US" sz="1800" dirty="0"/>
              <a:t>, </a:t>
            </a:r>
            <a:r>
              <a:rPr lang="ru-RU" sz="1800" dirty="0"/>
              <a:t>до </a:t>
            </a:r>
            <a:r>
              <a:rPr lang="en-US" sz="1800" dirty="0"/>
              <a:t>16 SSID</a:t>
            </a:r>
          </a:p>
          <a:p>
            <a:r>
              <a:rPr lang="en-US" sz="1800" dirty="0"/>
              <a:t>2 </a:t>
            </a:r>
            <a:r>
              <a:rPr lang="ru-RU" sz="1800" dirty="0"/>
              <a:t>порта </a:t>
            </a:r>
            <a:r>
              <a:rPr lang="en-US" sz="1800" dirty="0"/>
              <a:t>Gigabit Ethernet</a:t>
            </a:r>
            <a:endParaRPr lang="ru-RU" sz="1800" dirty="0"/>
          </a:p>
          <a:p>
            <a:r>
              <a:rPr lang="ru-RU" sz="1800" dirty="0"/>
              <a:t>Выход </a:t>
            </a:r>
            <a:r>
              <a:rPr lang="en-US" sz="1800" dirty="0" err="1"/>
              <a:t>PoE</a:t>
            </a:r>
            <a:endParaRPr lang="en-US" sz="1800" dirty="0"/>
          </a:p>
          <a:p>
            <a:r>
              <a:rPr lang="ru-RU" sz="1800" dirty="0"/>
              <a:t>Исполнение</a:t>
            </a:r>
            <a:r>
              <a:rPr lang="en-US" sz="1800" dirty="0"/>
              <a:t> IP67</a:t>
            </a:r>
          </a:p>
          <a:p>
            <a:r>
              <a:rPr lang="ru-RU" sz="1800" dirty="0"/>
              <a:t>Встроенный фильтр против </a:t>
            </a:r>
            <a:r>
              <a:rPr lang="en-US" sz="1800" dirty="0"/>
              <a:t>LTE</a:t>
            </a:r>
          </a:p>
          <a:p>
            <a:endParaRPr lang="en-US" sz="1800" dirty="0"/>
          </a:p>
        </p:txBody>
      </p:sp>
      <p:sp>
        <p:nvSpPr>
          <p:cNvPr id="10" name="Pie 9"/>
          <p:cNvSpPr/>
          <p:nvPr/>
        </p:nvSpPr>
        <p:spPr>
          <a:xfrm rot="13733289">
            <a:off x="836784" y="4045514"/>
            <a:ext cx="2689353" cy="2700134"/>
          </a:xfrm>
          <a:prstGeom prst="pie">
            <a:avLst>
              <a:gd name="adj1" fmla="val 9739891"/>
              <a:gd name="adj2" fmla="val 168523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Pie 10"/>
          <p:cNvSpPr/>
          <p:nvPr/>
        </p:nvSpPr>
        <p:spPr>
          <a:xfrm rot="6632296">
            <a:off x="860646" y="3987024"/>
            <a:ext cx="2689353" cy="2700134"/>
          </a:xfrm>
          <a:prstGeom prst="pie">
            <a:avLst>
              <a:gd name="adj1" fmla="val 9575010"/>
              <a:gd name="adj2" fmla="val 1685239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Pie 11"/>
          <p:cNvSpPr/>
          <p:nvPr/>
        </p:nvSpPr>
        <p:spPr>
          <a:xfrm rot="20894968">
            <a:off x="783617" y="3988322"/>
            <a:ext cx="2675492" cy="2714123"/>
          </a:xfrm>
          <a:prstGeom prst="pie">
            <a:avLst>
              <a:gd name="adj1" fmla="val 9739891"/>
              <a:gd name="adj2" fmla="val 1693385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Rounded Rectangle 21"/>
          <p:cNvSpPr/>
          <p:nvPr/>
        </p:nvSpPr>
        <p:spPr>
          <a:xfrm>
            <a:off x="1984537" y="4567143"/>
            <a:ext cx="162362" cy="332409"/>
          </a:xfrm>
          <a:prstGeom prst="roundRect">
            <a:avLst/>
          </a:prstGeom>
          <a:solidFill>
            <a:schemeClr val="accent3">
              <a:lumMod val="75000"/>
            </a:schemeClr>
          </a:solidFill>
          <a:ln>
            <a:noFill/>
          </a:ln>
          <a:scene3d>
            <a:camera prst="isometricOffAxis2Righ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3" name="Straight Arrow Connector 22"/>
          <p:cNvCxnSpPr/>
          <p:nvPr/>
        </p:nvCxnSpPr>
        <p:spPr>
          <a:xfrm flipV="1">
            <a:off x="2441422" y="5103161"/>
            <a:ext cx="1104457" cy="196274"/>
          </a:xfrm>
          <a:prstGeom prst="straightConnector1">
            <a:avLst/>
          </a:prstGeom>
          <a:ln>
            <a:headEnd type="none" w="med" len="med"/>
            <a:tailEnd type="arrow" w="med" len="med"/>
          </a:ln>
        </p:spPr>
        <p:style>
          <a:lnRef idx="2">
            <a:schemeClr val="accent5"/>
          </a:lnRef>
          <a:fillRef idx="0">
            <a:schemeClr val="accent5"/>
          </a:fillRef>
          <a:effectRef idx="1">
            <a:schemeClr val="accent5"/>
          </a:effectRef>
          <a:fontRef idx="minor">
            <a:schemeClr val="tx1"/>
          </a:fontRef>
        </p:style>
      </p:cxnSp>
      <p:sp>
        <p:nvSpPr>
          <p:cNvPr id="24" name="TextBox 23"/>
          <p:cNvSpPr txBox="1"/>
          <p:nvPr/>
        </p:nvSpPr>
        <p:spPr>
          <a:xfrm rot="21037004">
            <a:off x="2526017" y="5198772"/>
            <a:ext cx="1309043" cy="307777"/>
          </a:xfrm>
          <a:prstGeom prst="rect">
            <a:avLst/>
          </a:prstGeom>
          <a:noFill/>
        </p:spPr>
        <p:txBody>
          <a:bodyPr wrap="square" rtlCol="0">
            <a:spAutoFit/>
          </a:bodyPr>
          <a:lstStyle/>
          <a:p>
            <a:r>
              <a:rPr lang="ru-RU" sz="1400" dirty="0"/>
              <a:t>500-750 м</a:t>
            </a:r>
            <a:endParaRPr lang="en-US" sz="1400" dirty="0"/>
          </a:p>
        </p:txBody>
      </p:sp>
      <p:sp>
        <p:nvSpPr>
          <p:cNvPr id="26" name="TextBox 25"/>
          <p:cNvSpPr txBox="1"/>
          <p:nvPr/>
        </p:nvSpPr>
        <p:spPr>
          <a:xfrm>
            <a:off x="1877471" y="5678632"/>
            <a:ext cx="937592" cy="369332"/>
          </a:xfrm>
          <a:prstGeom prst="rect">
            <a:avLst/>
          </a:prstGeom>
          <a:noFill/>
        </p:spPr>
        <p:txBody>
          <a:bodyPr wrap="square" rtlCol="0">
            <a:spAutoFit/>
          </a:bodyPr>
          <a:lstStyle/>
          <a:p>
            <a:r>
              <a:rPr lang="en-US" dirty="0"/>
              <a:t>12</a:t>
            </a:r>
            <a:r>
              <a:rPr lang="ru-RU" dirty="0"/>
              <a:t>0°</a:t>
            </a:r>
            <a:endParaRPr lang="en-US" dirty="0"/>
          </a:p>
        </p:txBody>
      </p:sp>
      <p:grpSp>
        <p:nvGrpSpPr>
          <p:cNvPr id="52" name="Group 51"/>
          <p:cNvGrpSpPr/>
          <p:nvPr/>
        </p:nvGrpSpPr>
        <p:grpSpPr>
          <a:xfrm>
            <a:off x="4582372" y="3909458"/>
            <a:ext cx="2913001" cy="2579878"/>
            <a:chOff x="3077774" y="3363722"/>
            <a:chExt cx="2913001" cy="2579878"/>
          </a:xfrm>
        </p:grpSpPr>
        <p:sp>
          <p:nvSpPr>
            <p:cNvPr id="32" name="Rectangle 31"/>
            <p:cNvSpPr/>
            <p:nvPr/>
          </p:nvSpPr>
          <p:spPr>
            <a:xfrm>
              <a:off x="3701138" y="3518065"/>
              <a:ext cx="45719" cy="749135"/>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ata 32"/>
            <p:cNvSpPr/>
            <p:nvPr/>
          </p:nvSpPr>
          <p:spPr>
            <a:xfrm>
              <a:off x="3111862" y="4284160"/>
              <a:ext cx="2819400" cy="1659440"/>
            </a:xfrm>
            <a:prstGeom prst="flowChartInputOutput">
              <a:avLst/>
            </a:pr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82577" y="3518065"/>
              <a:ext cx="48685" cy="749135"/>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100837" y="5194465"/>
              <a:ext cx="45719" cy="749135"/>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3">
              <a:clrChange>
                <a:clrFrom>
                  <a:srgbClr val="FFFFFF"/>
                </a:clrFrom>
                <a:clrTo>
                  <a:srgbClr val="FFFFFF">
                    <a:alpha val="0"/>
                  </a:srgbClr>
                </a:clrTo>
              </a:clrChange>
            </a:blip>
            <a:stretch>
              <a:fillRect/>
            </a:stretch>
          </p:blipFill>
          <p:spPr>
            <a:xfrm>
              <a:off x="5774378" y="3363722"/>
              <a:ext cx="216397" cy="405921"/>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3">
              <a:clrChange>
                <a:clrFrom>
                  <a:srgbClr val="FFFFFF"/>
                </a:clrFrom>
                <a:clrTo>
                  <a:srgbClr val="FFFFFF">
                    <a:alpha val="0"/>
                  </a:srgbClr>
                </a:clrTo>
              </a:clrChange>
            </a:blip>
            <a:stretch>
              <a:fillRect/>
            </a:stretch>
          </p:blipFill>
          <p:spPr>
            <a:xfrm flipH="1">
              <a:off x="3624424" y="3382576"/>
              <a:ext cx="213810" cy="405921"/>
            </a:xfrm>
            <a:prstGeom prst="rect">
              <a:avLst/>
            </a:prstGeom>
            <a:ln>
              <a:noFill/>
            </a:ln>
            <a:effectLst>
              <a:outerShdw blurRad="292100" dist="139700" dir="2700000" algn="tl" rotWithShape="0">
                <a:srgbClr val="333333">
                  <a:alpha val="65000"/>
                </a:srgbClr>
              </a:outerShdw>
            </a:effectLst>
          </p:spPr>
        </p:pic>
        <p:pic>
          <p:nvPicPr>
            <p:cNvPr id="49" name="Picture 48"/>
            <p:cNvPicPr>
              <a:picLocks noChangeAspect="1"/>
            </p:cNvPicPr>
            <p:nvPr/>
          </p:nvPicPr>
          <p:blipFill>
            <a:blip r:embed="rId3">
              <a:clrChange>
                <a:clrFrom>
                  <a:srgbClr val="FFFFFF"/>
                </a:clrFrom>
                <a:clrTo>
                  <a:srgbClr val="FFFFFF">
                    <a:alpha val="0"/>
                  </a:srgbClr>
                </a:clrTo>
              </a:clrChange>
            </a:blip>
            <a:stretch>
              <a:fillRect/>
            </a:stretch>
          </p:blipFill>
          <p:spPr>
            <a:xfrm flipH="1">
              <a:off x="3077774" y="4976908"/>
              <a:ext cx="213810" cy="405921"/>
            </a:xfrm>
            <a:prstGeom prst="rect">
              <a:avLst/>
            </a:prstGeom>
            <a:ln>
              <a:noFill/>
            </a:ln>
            <a:effectLst>
              <a:outerShdw blurRad="292100" dist="139700" dir="2700000" algn="tl" rotWithShape="0">
                <a:srgbClr val="333333">
                  <a:alpha val="65000"/>
                </a:srgbClr>
              </a:outerShdw>
            </a:effectLst>
          </p:spPr>
        </p:pic>
        <p:pic>
          <p:nvPicPr>
            <p:cNvPr id="51" name="Picture 50"/>
            <p:cNvPicPr>
              <a:picLocks noChangeAspect="1"/>
            </p:cNvPicPr>
            <p:nvPr/>
          </p:nvPicPr>
          <p:blipFill>
            <a:blip r:embed="rId3">
              <a:clrChange>
                <a:clrFrom>
                  <a:srgbClr val="FFFFFF"/>
                </a:clrFrom>
                <a:clrTo>
                  <a:srgbClr val="FFFFFF">
                    <a:alpha val="0"/>
                  </a:srgbClr>
                </a:clrTo>
              </a:clrChange>
            </a:blip>
            <a:stretch>
              <a:fillRect/>
            </a:stretch>
          </p:blipFill>
          <p:spPr>
            <a:xfrm flipH="1">
              <a:off x="5171858" y="4974250"/>
              <a:ext cx="273791" cy="513581"/>
            </a:xfrm>
            <a:prstGeom prst="rect">
              <a:avLst/>
            </a:prstGeom>
            <a:ln>
              <a:noFill/>
            </a:ln>
            <a:effectLst>
              <a:outerShdw blurRad="292100" dist="139700" dir="2700000" algn="tl" rotWithShape="0">
                <a:srgbClr val="333333">
                  <a:alpha val="65000"/>
                </a:srgbClr>
              </a:outerShdw>
            </a:effectLst>
          </p:spPr>
        </p:pic>
        <p:sp>
          <p:nvSpPr>
            <p:cNvPr id="35" name="Rectangle 34"/>
            <p:cNvSpPr/>
            <p:nvPr/>
          </p:nvSpPr>
          <p:spPr>
            <a:xfrm>
              <a:off x="5328844" y="5194464"/>
              <a:ext cx="54175" cy="749135"/>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Arc 27"/>
          <p:cNvSpPr/>
          <p:nvPr/>
        </p:nvSpPr>
        <p:spPr>
          <a:xfrm rot="8068414">
            <a:off x="1870304" y="5025866"/>
            <a:ext cx="602418" cy="622451"/>
          </a:xfrm>
          <a:prstGeom prst="arc">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40" name="Group 39"/>
          <p:cNvGrpSpPr/>
          <p:nvPr/>
        </p:nvGrpSpPr>
        <p:grpSpPr>
          <a:xfrm>
            <a:off x="2025187" y="4525857"/>
            <a:ext cx="342900" cy="922105"/>
            <a:chOff x="2192338" y="1435100"/>
            <a:chExt cx="342900" cy="568326"/>
          </a:xfrm>
        </p:grpSpPr>
        <p:sp>
          <p:nvSpPr>
            <p:cNvPr id="41" name="Rectangle 432"/>
            <p:cNvSpPr>
              <a:spLocks noChangeArrowheads="1"/>
            </p:cNvSpPr>
            <p:nvPr/>
          </p:nvSpPr>
          <p:spPr bwMode="auto">
            <a:xfrm>
              <a:off x="2224088" y="1568450"/>
              <a:ext cx="279400" cy="44450"/>
            </a:xfrm>
            <a:prstGeom prst="rect">
              <a:avLst/>
            </a:prstGeom>
            <a:noFill/>
            <a:ln w="17463">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33"/>
            <p:cNvSpPr>
              <a:spLocks noChangeShapeType="1"/>
            </p:cNvSpPr>
            <p:nvPr/>
          </p:nvSpPr>
          <p:spPr bwMode="auto">
            <a:xfrm>
              <a:off x="2363788" y="1658938"/>
              <a:ext cx="0" cy="285750"/>
            </a:xfrm>
            <a:prstGeom prst="line">
              <a:avLst/>
            </a:prstGeom>
            <a:noFill/>
            <a:ln w="174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434"/>
            <p:cNvSpPr>
              <a:spLocks/>
            </p:cNvSpPr>
            <p:nvPr/>
          </p:nvSpPr>
          <p:spPr bwMode="auto">
            <a:xfrm>
              <a:off x="2286001" y="1695450"/>
              <a:ext cx="158750" cy="44450"/>
            </a:xfrm>
            <a:custGeom>
              <a:avLst/>
              <a:gdLst>
                <a:gd name="T0" fmla="*/ 100 w 100"/>
                <a:gd name="T1" fmla="*/ 0 h 28"/>
                <a:gd name="T2" fmla="*/ 49 w 100"/>
                <a:gd name="T3" fmla="*/ 28 h 28"/>
                <a:gd name="T4" fmla="*/ 0 w 100"/>
                <a:gd name="T5" fmla="*/ 0 h 28"/>
              </a:gdLst>
              <a:ahLst/>
              <a:cxnLst>
                <a:cxn ang="0">
                  <a:pos x="T0" y="T1"/>
                </a:cxn>
                <a:cxn ang="0">
                  <a:pos x="T2" y="T3"/>
                </a:cxn>
                <a:cxn ang="0">
                  <a:pos x="T4" y="T5"/>
                </a:cxn>
              </a:cxnLst>
              <a:rect l="0" t="0" r="r" b="b"/>
              <a:pathLst>
                <a:path w="100" h="28">
                  <a:moveTo>
                    <a:pt x="100" y="0"/>
                  </a:moveTo>
                  <a:lnTo>
                    <a:pt x="49" y="28"/>
                  </a:lnTo>
                  <a:lnTo>
                    <a:pt x="0" y="0"/>
                  </a:lnTo>
                </a:path>
              </a:pathLst>
            </a:custGeom>
            <a:noFill/>
            <a:ln w="174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435"/>
            <p:cNvSpPr>
              <a:spLocks/>
            </p:cNvSpPr>
            <p:nvPr/>
          </p:nvSpPr>
          <p:spPr bwMode="auto">
            <a:xfrm>
              <a:off x="2198688" y="1960563"/>
              <a:ext cx="333375" cy="42863"/>
            </a:xfrm>
            <a:custGeom>
              <a:avLst/>
              <a:gdLst>
                <a:gd name="T0" fmla="*/ 0 w 210"/>
                <a:gd name="T1" fmla="*/ 27 h 27"/>
                <a:gd name="T2" fmla="*/ 104 w 210"/>
                <a:gd name="T3" fmla="*/ 0 h 27"/>
                <a:gd name="T4" fmla="*/ 210 w 210"/>
                <a:gd name="T5" fmla="*/ 27 h 27"/>
              </a:gdLst>
              <a:ahLst/>
              <a:cxnLst>
                <a:cxn ang="0">
                  <a:pos x="T0" y="T1"/>
                </a:cxn>
                <a:cxn ang="0">
                  <a:pos x="T2" y="T3"/>
                </a:cxn>
                <a:cxn ang="0">
                  <a:pos x="T4" y="T5"/>
                </a:cxn>
              </a:cxnLst>
              <a:rect l="0" t="0" r="r" b="b"/>
              <a:pathLst>
                <a:path w="210" h="27">
                  <a:moveTo>
                    <a:pt x="0" y="27"/>
                  </a:moveTo>
                  <a:lnTo>
                    <a:pt x="104" y="0"/>
                  </a:lnTo>
                  <a:lnTo>
                    <a:pt x="210" y="27"/>
                  </a:lnTo>
                </a:path>
              </a:pathLst>
            </a:custGeom>
            <a:noFill/>
            <a:ln w="174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436"/>
            <p:cNvSpPr>
              <a:spLocks/>
            </p:cNvSpPr>
            <p:nvPr/>
          </p:nvSpPr>
          <p:spPr bwMode="auto">
            <a:xfrm>
              <a:off x="2260601" y="1736725"/>
              <a:ext cx="206375" cy="109538"/>
            </a:xfrm>
            <a:custGeom>
              <a:avLst/>
              <a:gdLst>
                <a:gd name="T0" fmla="*/ 65 w 130"/>
                <a:gd name="T1" fmla="*/ 69 h 69"/>
                <a:gd name="T2" fmla="*/ 0 w 130"/>
                <a:gd name="T3" fmla="*/ 34 h 69"/>
                <a:gd name="T4" fmla="*/ 65 w 130"/>
                <a:gd name="T5" fmla="*/ 0 h 69"/>
                <a:gd name="T6" fmla="*/ 130 w 130"/>
                <a:gd name="T7" fmla="*/ 34 h 69"/>
                <a:gd name="T8" fmla="*/ 95 w 130"/>
                <a:gd name="T9" fmla="*/ 53 h 69"/>
              </a:gdLst>
              <a:ahLst/>
              <a:cxnLst>
                <a:cxn ang="0">
                  <a:pos x="T0" y="T1"/>
                </a:cxn>
                <a:cxn ang="0">
                  <a:pos x="T2" y="T3"/>
                </a:cxn>
                <a:cxn ang="0">
                  <a:pos x="T4" y="T5"/>
                </a:cxn>
                <a:cxn ang="0">
                  <a:pos x="T6" y="T7"/>
                </a:cxn>
                <a:cxn ang="0">
                  <a:pos x="T8" y="T9"/>
                </a:cxn>
              </a:cxnLst>
              <a:rect l="0" t="0" r="r" b="b"/>
              <a:pathLst>
                <a:path w="130" h="69">
                  <a:moveTo>
                    <a:pt x="65" y="69"/>
                  </a:moveTo>
                  <a:lnTo>
                    <a:pt x="0" y="34"/>
                  </a:lnTo>
                  <a:lnTo>
                    <a:pt x="65" y="0"/>
                  </a:lnTo>
                  <a:lnTo>
                    <a:pt x="130" y="34"/>
                  </a:lnTo>
                  <a:lnTo>
                    <a:pt x="95" y="53"/>
                  </a:lnTo>
                </a:path>
              </a:pathLst>
            </a:custGeom>
            <a:noFill/>
            <a:ln w="174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437"/>
            <p:cNvSpPr>
              <a:spLocks/>
            </p:cNvSpPr>
            <p:nvPr/>
          </p:nvSpPr>
          <p:spPr bwMode="auto">
            <a:xfrm>
              <a:off x="2228851" y="1843088"/>
              <a:ext cx="269875" cy="112713"/>
            </a:xfrm>
            <a:custGeom>
              <a:avLst/>
              <a:gdLst>
                <a:gd name="T0" fmla="*/ 85 w 170"/>
                <a:gd name="T1" fmla="*/ 0 h 71"/>
                <a:gd name="T2" fmla="*/ 170 w 170"/>
                <a:gd name="T3" fmla="*/ 35 h 71"/>
                <a:gd name="T4" fmla="*/ 85 w 170"/>
                <a:gd name="T5" fmla="*/ 71 h 71"/>
                <a:gd name="T6" fmla="*/ 0 w 170"/>
                <a:gd name="T7" fmla="*/ 35 h 71"/>
                <a:gd name="T8" fmla="*/ 48 w 170"/>
                <a:gd name="T9" fmla="*/ 16 h 71"/>
              </a:gdLst>
              <a:ahLst/>
              <a:cxnLst>
                <a:cxn ang="0">
                  <a:pos x="T0" y="T1"/>
                </a:cxn>
                <a:cxn ang="0">
                  <a:pos x="T2" y="T3"/>
                </a:cxn>
                <a:cxn ang="0">
                  <a:pos x="T4" y="T5"/>
                </a:cxn>
                <a:cxn ang="0">
                  <a:pos x="T6" y="T7"/>
                </a:cxn>
                <a:cxn ang="0">
                  <a:pos x="T8" y="T9"/>
                </a:cxn>
              </a:cxnLst>
              <a:rect l="0" t="0" r="r" b="b"/>
              <a:pathLst>
                <a:path w="170" h="71">
                  <a:moveTo>
                    <a:pt x="85" y="0"/>
                  </a:moveTo>
                  <a:lnTo>
                    <a:pt x="170" y="35"/>
                  </a:lnTo>
                  <a:lnTo>
                    <a:pt x="85" y="71"/>
                  </a:lnTo>
                  <a:lnTo>
                    <a:pt x="0" y="35"/>
                  </a:lnTo>
                  <a:lnTo>
                    <a:pt x="48" y="16"/>
                  </a:lnTo>
                </a:path>
              </a:pathLst>
            </a:custGeom>
            <a:noFill/>
            <a:ln w="174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38"/>
            <p:cNvSpPr>
              <a:spLocks noChangeShapeType="1"/>
            </p:cNvSpPr>
            <p:nvPr/>
          </p:nvSpPr>
          <p:spPr bwMode="auto">
            <a:xfrm flipH="1" flipV="1">
              <a:off x="2439988" y="1658938"/>
              <a:ext cx="95250" cy="344488"/>
            </a:xfrm>
            <a:prstGeom prst="line">
              <a:avLst/>
            </a:prstGeom>
            <a:noFill/>
            <a:ln w="174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439"/>
            <p:cNvSpPr>
              <a:spLocks noChangeShapeType="1"/>
            </p:cNvSpPr>
            <p:nvPr/>
          </p:nvSpPr>
          <p:spPr bwMode="auto">
            <a:xfrm flipH="1">
              <a:off x="2192338" y="1663700"/>
              <a:ext cx="93663" cy="339725"/>
            </a:xfrm>
            <a:prstGeom prst="line">
              <a:avLst/>
            </a:prstGeom>
            <a:noFill/>
            <a:ln w="17463">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440"/>
            <p:cNvSpPr>
              <a:spLocks/>
            </p:cNvSpPr>
            <p:nvPr/>
          </p:nvSpPr>
          <p:spPr bwMode="auto">
            <a:xfrm>
              <a:off x="2309813" y="1435100"/>
              <a:ext cx="112713" cy="88900"/>
            </a:xfrm>
            <a:custGeom>
              <a:avLst/>
              <a:gdLst>
                <a:gd name="T0" fmla="*/ 71 w 71"/>
                <a:gd name="T1" fmla="*/ 56 h 56"/>
                <a:gd name="T2" fmla="*/ 50 w 71"/>
                <a:gd name="T3" fmla="*/ 0 h 56"/>
                <a:gd name="T4" fmla="*/ 22 w 71"/>
                <a:gd name="T5" fmla="*/ 0 h 56"/>
                <a:gd name="T6" fmla="*/ 0 w 71"/>
                <a:gd name="T7" fmla="*/ 56 h 56"/>
              </a:gdLst>
              <a:ahLst/>
              <a:cxnLst>
                <a:cxn ang="0">
                  <a:pos x="T0" y="T1"/>
                </a:cxn>
                <a:cxn ang="0">
                  <a:pos x="T2" y="T3"/>
                </a:cxn>
                <a:cxn ang="0">
                  <a:pos x="T4" y="T5"/>
                </a:cxn>
                <a:cxn ang="0">
                  <a:pos x="T6" y="T7"/>
                </a:cxn>
              </a:cxnLst>
              <a:rect l="0" t="0" r="r" b="b"/>
              <a:pathLst>
                <a:path w="71" h="56">
                  <a:moveTo>
                    <a:pt x="71" y="56"/>
                  </a:moveTo>
                  <a:lnTo>
                    <a:pt x="50" y="0"/>
                  </a:lnTo>
                  <a:lnTo>
                    <a:pt x="22" y="0"/>
                  </a:lnTo>
                  <a:lnTo>
                    <a:pt x="0" y="56"/>
                  </a:lnTo>
                </a:path>
              </a:pathLst>
            </a:custGeom>
            <a:noFill/>
            <a:ln w="174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 name="Rounded Rectangle 20"/>
          <p:cNvSpPr/>
          <p:nvPr/>
        </p:nvSpPr>
        <p:spPr>
          <a:xfrm>
            <a:off x="2137303" y="4704727"/>
            <a:ext cx="113947" cy="303074"/>
          </a:xfrm>
          <a:prstGeom prst="roundRect">
            <a:avLst/>
          </a:prstGeom>
          <a:solidFill>
            <a:srgbClr val="7030A0"/>
          </a:solidFill>
          <a:ln>
            <a:no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Rounded Rectangle 19"/>
          <p:cNvSpPr/>
          <p:nvPr/>
        </p:nvSpPr>
        <p:spPr>
          <a:xfrm>
            <a:off x="2280156" y="4537396"/>
            <a:ext cx="112361" cy="366722"/>
          </a:xfrm>
          <a:prstGeom prst="roundRect">
            <a:avLst/>
          </a:prstGeom>
          <a:solidFill>
            <a:schemeClr val="accent2">
              <a:lumMod val="75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14621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Портфолио </a:t>
            </a:r>
            <a:r>
              <a:rPr lang="en-US" dirty="0"/>
              <a:t>Enterprise </a:t>
            </a:r>
            <a:r>
              <a:rPr lang="ru-RU" dirty="0"/>
              <a:t>для помещений</a:t>
            </a:r>
            <a:endParaRPr lang="en-US" dirty="0"/>
          </a:p>
        </p:txBody>
      </p:sp>
      <p:sp>
        <p:nvSpPr>
          <p:cNvPr id="45" name="Rounded Rectangle 44"/>
          <p:cNvSpPr/>
          <p:nvPr/>
        </p:nvSpPr>
        <p:spPr>
          <a:xfrm>
            <a:off x="308886" y="1520330"/>
            <a:ext cx="2775229" cy="4480420"/>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Content Placeholder 3"/>
          <p:cNvSpPr txBox="1">
            <a:spLocks/>
          </p:cNvSpPr>
          <p:nvPr/>
        </p:nvSpPr>
        <p:spPr>
          <a:xfrm>
            <a:off x="313892" y="4283054"/>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802.11ac</a:t>
            </a:r>
            <a:r>
              <a:rPr lang="ru-RU" sz="1500" b="1" dirty="0">
                <a:solidFill>
                  <a:schemeClr val="tx2"/>
                </a:solidFill>
              </a:rPr>
              <a:t> </a:t>
            </a:r>
            <a:r>
              <a:rPr lang="en-US" sz="1500" b="1" dirty="0">
                <a:solidFill>
                  <a:schemeClr val="tx2"/>
                </a:solidFill>
              </a:rPr>
              <a:t>w1 Omni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До 256 клиентов, до 16 </a:t>
            </a:r>
            <a:r>
              <a:rPr lang="en-US" sz="1275" dirty="0"/>
              <a:t>SSID</a:t>
            </a:r>
          </a:p>
        </p:txBody>
      </p:sp>
      <p:sp>
        <p:nvSpPr>
          <p:cNvPr id="49" name="Content Placeholder 2"/>
          <p:cNvSpPr txBox="1">
            <a:spLocks/>
          </p:cNvSpPr>
          <p:nvPr/>
        </p:nvSpPr>
        <p:spPr>
          <a:xfrm>
            <a:off x="961397" y="1233776"/>
            <a:ext cx="1195840"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a:t>
            </a:r>
            <a:r>
              <a:rPr lang="ru-RU" sz="1500" b="1" dirty="0">
                <a:solidFill>
                  <a:schemeClr val="tx1"/>
                </a:solidFill>
              </a:rPr>
              <a:t>4</a:t>
            </a:r>
            <a:r>
              <a:rPr lang="en-US" sz="1500" b="1" dirty="0">
                <a:solidFill>
                  <a:schemeClr val="tx1"/>
                </a:solidFill>
              </a:rPr>
              <a:t>00</a:t>
            </a:r>
          </a:p>
        </p:txBody>
      </p:sp>
      <p:sp>
        <p:nvSpPr>
          <p:cNvPr id="70" name="Rectangle 69"/>
          <p:cNvSpPr/>
          <p:nvPr/>
        </p:nvSpPr>
        <p:spPr>
          <a:xfrm>
            <a:off x="378171" y="1604990"/>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ounded Rectangle 19"/>
          <p:cNvSpPr/>
          <p:nvPr/>
        </p:nvSpPr>
        <p:spPr>
          <a:xfrm>
            <a:off x="3242586" y="1520330"/>
            <a:ext cx="2775229" cy="4480420"/>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Content Placeholder 3"/>
          <p:cNvSpPr txBox="1">
            <a:spLocks/>
          </p:cNvSpPr>
          <p:nvPr/>
        </p:nvSpPr>
        <p:spPr>
          <a:xfrm>
            <a:off x="3247592" y="4283054"/>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802.11ac</a:t>
            </a:r>
            <a:r>
              <a:rPr lang="ru-RU" sz="1500" b="1" dirty="0">
                <a:solidFill>
                  <a:schemeClr val="tx2"/>
                </a:solidFill>
              </a:rPr>
              <a:t> </a:t>
            </a:r>
            <a:r>
              <a:rPr lang="en-US" sz="1500" b="1" dirty="0">
                <a:solidFill>
                  <a:schemeClr val="tx2"/>
                </a:solidFill>
              </a:rPr>
              <a:t>w2 Omni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До 256 клиентов, до 16 </a:t>
            </a:r>
            <a:r>
              <a:rPr lang="en-US" sz="1275" dirty="0"/>
              <a:t>SSID</a:t>
            </a:r>
          </a:p>
        </p:txBody>
      </p:sp>
      <p:sp>
        <p:nvSpPr>
          <p:cNvPr id="22" name="Content Placeholder 2"/>
          <p:cNvSpPr txBox="1">
            <a:spLocks/>
          </p:cNvSpPr>
          <p:nvPr/>
        </p:nvSpPr>
        <p:spPr>
          <a:xfrm>
            <a:off x="3895097" y="1233776"/>
            <a:ext cx="1195840"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a:t>
            </a:r>
            <a:r>
              <a:rPr lang="ru-RU" sz="1500" b="1" dirty="0">
                <a:solidFill>
                  <a:schemeClr val="tx1"/>
                </a:solidFill>
              </a:rPr>
              <a:t>410</a:t>
            </a:r>
            <a:endParaRPr lang="en-US" sz="1500" b="1" dirty="0">
              <a:solidFill>
                <a:schemeClr val="tx1"/>
              </a:solidFill>
            </a:endParaRPr>
          </a:p>
        </p:txBody>
      </p:sp>
      <p:sp>
        <p:nvSpPr>
          <p:cNvPr id="23" name="Rectangle 22"/>
          <p:cNvSpPr/>
          <p:nvPr/>
        </p:nvSpPr>
        <p:spPr>
          <a:xfrm>
            <a:off x="3311871" y="1604990"/>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ounded Rectangle 24"/>
          <p:cNvSpPr/>
          <p:nvPr/>
        </p:nvSpPr>
        <p:spPr>
          <a:xfrm>
            <a:off x="6166133" y="1520330"/>
            <a:ext cx="2775229" cy="4480420"/>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Content Placeholder 3"/>
          <p:cNvSpPr txBox="1">
            <a:spLocks/>
          </p:cNvSpPr>
          <p:nvPr/>
        </p:nvSpPr>
        <p:spPr>
          <a:xfrm>
            <a:off x="6171139" y="4283054"/>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802.11ac w2 Omni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До </a:t>
            </a:r>
            <a:r>
              <a:rPr lang="en-US" sz="1275" dirty="0"/>
              <a:t>512</a:t>
            </a:r>
            <a:r>
              <a:rPr lang="ru-RU" sz="1275" dirty="0"/>
              <a:t> клиентов, до 16 </a:t>
            </a:r>
            <a:r>
              <a:rPr lang="en-US" sz="1275" dirty="0"/>
              <a:t>SSID</a:t>
            </a:r>
          </a:p>
          <a:p>
            <a:pPr marL="128588" indent="-128588">
              <a:lnSpc>
                <a:spcPct val="95000"/>
              </a:lnSpc>
              <a:spcBef>
                <a:spcPts val="450"/>
              </a:spcBef>
            </a:pPr>
            <a:r>
              <a:rPr lang="en-US" sz="1275" dirty="0"/>
              <a:t>2 </a:t>
            </a:r>
            <a:r>
              <a:rPr lang="ru-RU" sz="1275" dirty="0"/>
              <a:t>порта </a:t>
            </a:r>
            <a:r>
              <a:rPr lang="en-US" sz="1275" dirty="0"/>
              <a:t>Gig Eth</a:t>
            </a:r>
          </a:p>
          <a:p>
            <a:pPr marL="128588" indent="-128588">
              <a:lnSpc>
                <a:spcPct val="95000"/>
              </a:lnSpc>
              <a:spcBef>
                <a:spcPts val="450"/>
              </a:spcBef>
            </a:pPr>
            <a:r>
              <a:rPr lang="en-US" sz="1275" dirty="0"/>
              <a:t>BLE</a:t>
            </a:r>
          </a:p>
        </p:txBody>
      </p:sp>
      <p:sp>
        <p:nvSpPr>
          <p:cNvPr id="27" name="Content Placeholder 2"/>
          <p:cNvSpPr txBox="1">
            <a:spLocks/>
          </p:cNvSpPr>
          <p:nvPr/>
        </p:nvSpPr>
        <p:spPr>
          <a:xfrm>
            <a:off x="6818644" y="1233776"/>
            <a:ext cx="1195840"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a:t>
            </a:r>
            <a:r>
              <a:rPr lang="ru-RU" sz="1500" b="1" dirty="0">
                <a:solidFill>
                  <a:schemeClr val="tx1"/>
                </a:solidFill>
              </a:rPr>
              <a:t>60</a:t>
            </a:r>
            <a:r>
              <a:rPr lang="en-US" sz="1500" b="1" dirty="0">
                <a:solidFill>
                  <a:schemeClr val="tx1"/>
                </a:solidFill>
              </a:rPr>
              <a:t>0</a:t>
            </a:r>
          </a:p>
        </p:txBody>
      </p:sp>
      <p:sp>
        <p:nvSpPr>
          <p:cNvPr id="28" name="Rectangle 27"/>
          <p:cNvSpPr/>
          <p:nvPr/>
        </p:nvSpPr>
        <p:spPr>
          <a:xfrm>
            <a:off x="6235418" y="1604990"/>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ounded Rectangle 29"/>
          <p:cNvSpPr/>
          <p:nvPr/>
        </p:nvSpPr>
        <p:spPr>
          <a:xfrm>
            <a:off x="9099833" y="1520330"/>
            <a:ext cx="2775229" cy="4480420"/>
          </a:xfrm>
          <a:prstGeom prst="roundRect">
            <a:avLst>
              <a:gd name="adj" fmla="val 1834"/>
            </a:avLst>
          </a:prstGeom>
          <a:solidFill>
            <a:srgbClr val="AEC6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3"/>
          <p:cNvSpPr txBox="1">
            <a:spLocks/>
          </p:cNvSpPr>
          <p:nvPr/>
        </p:nvSpPr>
        <p:spPr>
          <a:xfrm>
            <a:off x="9104839" y="4283054"/>
            <a:ext cx="2656408" cy="1444450"/>
          </a:xfrm>
          <a:prstGeom prst="rect">
            <a:avLst/>
          </a:prstGeom>
        </p:spPr>
        <p:txBody>
          <a:bodyPr vert="horz" wrap="none" lIns="68580" tIns="34290" rIns="68580" bIns="34290" rtlCol="0">
            <a:noAutofit/>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5000"/>
              </a:lnSpc>
              <a:spcBef>
                <a:spcPts val="450"/>
              </a:spcBef>
              <a:buNone/>
            </a:pPr>
            <a:r>
              <a:rPr lang="en-US" sz="1500" b="1" dirty="0">
                <a:solidFill>
                  <a:schemeClr val="tx2"/>
                </a:solidFill>
              </a:rPr>
              <a:t>Indoor 802.11ac w2 Omni </a:t>
            </a:r>
          </a:p>
          <a:p>
            <a:pPr marL="128588" indent="-128588">
              <a:lnSpc>
                <a:spcPct val="95000"/>
              </a:lnSpc>
              <a:spcBef>
                <a:spcPts val="450"/>
              </a:spcBef>
            </a:pPr>
            <a:r>
              <a:rPr lang="en-US" sz="1275" dirty="0"/>
              <a:t>2.4 + 5 </a:t>
            </a:r>
            <a:r>
              <a:rPr lang="ru-RU" sz="1275" dirty="0"/>
              <a:t>ГГц</a:t>
            </a:r>
            <a:endParaRPr lang="en-US" sz="1275" dirty="0"/>
          </a:p>
          <a:p>
            <a:pPr marL="128588" indent="-128588">
              <a:lnSpc>
                <a:spcPct val="95000"/>
              </a:lnSpc>
              <a:spcBef>
                <a:spcPts val="450"/>
              </a:spcBef>
            </a:pPr>
            <a:r>
              <a:rPr lang="ru-RU" sz="1275" dirty="0"/>
              <a:t>До 256 клиентов, до 16 </a:t>
            </a:r>
            <a:r>
              <a:rPr lang="en-US" sz="1275" dirty="0"/>
              <a:t>SSID</a:t>
            </a:r>
          </a:p>
          <a:p>
            <a:pPr marL="128588" indent="-128588">
              <a:lnSpc>
                <a:spcPct val="95000"/>
              </a:lnSpc>
              <a:spcBef>
                <a:spcPts val="450"/>
              </a:spcBef>
            </a:pPr>
            <a:r>
              <a:rPr lang="en-US" sz="1200" dirty="0"/>
              <a:t>4 </a:t>
            </a:r>
            <a:r>
              <a:rPr lang="ru-RU" sz="1200" dirty="0"/>
              <a:t>порта </a:t>
            </a:r>
            <a:r>
              <a:rPr lang="en-US" sz="1200" dirty="0"/>
              <a:t>Eth</a:t>
            </a:r>
          </a:p>
          <a:p>
            <a:pPr marL="128588" indent="-128588">
              <a:lnSpc>
                <a:spcPct val="95000"/>
              </a:lnSpc>
              <a:spcBef>
                <a:spcPts val="450"/>
              </a:spcBef>
            </a:pPr>
            <a:r>
              <a:rPr lang="en-US" sz="1200" dirty="0"/>
              <a:t>BLE</a:t>
            </a:r>
          </a:p>
        </p:txBody>
      </p:sp>
      <p:sp>
        <p:nvSpPr>
          <p:cNvPr id="32" name="Content Placeholder 2"/>
          <p:cNvSpPr txBox="1">
            <a:spLocks/>
          </p:cNvSpPr>
          <p:nvPr/>
        </p:nvSpPr>
        <p:spPr>
          <a:xfrm>
            <a:off x="9677805" y="1233776"/>
            <a:ext cx="1344920" cy="230832"/>
          </a:xfrm>
          <a:prstGeom prst="rect">
            <a:avLst/>
          </a:prstGeom>
        </p:spPr>
        <p:txBody>
          <a:bodyPr vert="horz" wrap="none" lIns="0" tIns="0" rIns="0" bIns="0" rtlCol="0" anchor="b">
            <a:sp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b="1" dirty="0">
                <a:solidFill>
                  <a:schemeClr val="tx1"/>
                </a:solidFill>
              </a:rPr>
              <a:t> cnPilot E</a:t>
            </a:r>
            <a:r>
              <a:rPr lang="ru-RU" sz="1500" b="1" dirty="0">
                <a:solidFill>
                  <a:schemeClr val="tx1"/>
                </a:solidFill>
              </a:rPr>
              <a:t>430</a:t>
            </a:r>
            <a:r>
              <a:rPr lang="en-US" sz="1500" b="1" dirty="0">
                <a:solidFill>
                  <a:schemeClr val="tx1"/>
                </a:solidFill>
              </a:rPr>
              <a:t>w</a:t>
            </a:r>
          </a:p>
        </p:txBody>
      </p:sp>
      <p:sp>
        <p:nvSpPr>
          <p:cNvPr id="33" name="Rectangle 32"/>
          <p:cNvSpPr/>
          <p:nvPr/>
        </p:nvSpPr>
        <p:spPr>
          <a:xfrm>
            <a:off x="9169118" y="1604990"/>
            <a:ext cx="2631327" cy="256824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l="14175" t="7876" r="15976" b="29833"/>
          <a:stretch/>
        </p:blipFill>
        <p:spPr>
          <a:xfrm>
            <a:off x="838200" y="1993658"/>
            <a:ext cx="1609725" cy="16873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21" y="1993658"/>
            <a:ext cx="1729750" cy="171609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66133" y="1909661"/>
            <a:ext cx="2761936" cy="198406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5300" y="1909661"/>
            <a:ext cx="1250216" cy="1932153"/>
          </a:xfrm>
          <a:prstGeom prst="rect">
            <a:avLst/>
          </a:prstGeom>
        </p:spPr>
      </p:pic>
      <p:sp>
        <p:nvSpPr>
          <p:cNvPr id="43" name="Rounded Rectangle 42"/>
          <p:cNvSpPr/>
          <p:nvPr/>
        </p:nvSpPr>
        <p:spPr>
          <a:xfrm>
            <a:off x="11175734" y="1378826"/>
            <a:ext cx="857799" cy="452327"/>
          </a:xfrm>
          <a:prstGeom prst="roundRect">
            <a:avLst>
              <a:gd name="adj" fmla="val 50000"/>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t>Q</a:t>
            </a:r>
            <a:r>
              <a:rPr lang="ru-RU" sz="1600" dirty="0"/>
              <a:t>4</a:t>
            </a:r>
            <a:endParaRPr lang="en-GB" sz="1600" dirty="0"/>
          </a:p>
        </p:txBody>
      </p:sp>
    </p:spTree>
    <p:extLst>
      <p:ext uri="{BB962C8B-B14F-4D97-AF65-F5344CB8AC3E}">
        <p14:creationId xmlns:p14="http://schemas.microsoft.com/office/powerpoint/2010/main" val="1051019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cnPilot E600</a:t>
            </a:r>
          </a:p>
        </p:txBody>
      </p:sp>
      <p:pic>
        <p:nvPicPr>
          <p:cNvPr id="7" name="Picture 6"/>
          <p:cNvPicPr>
            <a:picLocks noChangeAspect="1"/>
          </p:cNvPicPr>
          <p:nvPr/>
        </p:nvPicPr>
        <p:blipFill rotWithShape="1">
          <a:blip r:embed="rId2"/>
          <a:srcRect l="10349" t="4274" r="8043" b="2615"/>
          <a:stretch/>
        </p:blipFill>
        <p:spPr>
          <a:xfrm>
            <a:off x="1781175" y="1107998"/>
            <a:ext cx="4010025" cy="3135178"/>
          </a:xfrm>
          <a:prstGeom prst="rect">
            <a:avLst/>
          </a:prstGeom>
        </p:spPr>
      </p:pic>
      <p:pic>
        <p:nvPicPr>
          <p:cNvPr id="5" name="Picture 4"/>
          <p:cNvPicPr>
            <a:picLocks noChangeAspect="1"/>
          </p:cNvPicPr>
          <p:nvPr/>
        </p:nvPicPr>
        <p:blipFill>
          <a:blip r:embed="rId3"/>
          <a:stretch>
            <a:fillRect/>
          </a:stretch>
        </p:blipFill>
        <p:spPr>
          <a:xfrm>
            <a:off x="6312284" y="2675587"/>
            <a:ext cx="4393816" cy="3032934"/>
          </a:xfrm>
          <a:prstGeom prst="rect">
            <a:avLst/>
          </a:prstGeom>
        </p:spPr>
      </p:pic>
      <p:sp>
        <p:nvSpPr>
          <p:cNvPr id="6" name="TextBox 5"/>
          <p:cNvSpPr txBox="1"/>
          <p:nvPr/>
        </p:nvSpPr>
        <p:spPr>
          <a:xfrm>
            <a:off x="1681162" y="4432940"/>
            <a:ext cx="4210050" cy="2160591"/>
          </a:xfrm>
          <a:prstGeom prst="rect">
            <a:avLst/>
          </a:prstGeom>
          <a:solidFill>
            <a:srgbClr val="DBE9F8"/>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indent="-285750">
              <a:lnSpc>
                <a:spcPct val="140000"/>
              </a:lnSpc>
              <a:buFont typeface="Arial" panose="020B0604020202020204" pitchFamily="34" charset="0"/>
              <a:buChar char="•"/>
              <a:defRPr/>
            </a:pPr>
            <a:r>
              <a:rPr lang="ru-RU" sz="1600" dirty="0">
                <a:solidFill>
                  <a:prstClr val="black">
                    <a:lumMod val="75000"/>
                    <a:lumOff val="25000"/>
                  </a:prstClr>
                </a:solidFill>
                <a:latin typeface="Calibri"/>
              </a:rPr>
              <a:t>802.11ac w</a:t>
            </a:r>
            <a:r>
              <a:rPr lang="en-US" sz="1600" dirty="0" err="1">
                <a:solidFill>
                  <a:prstClr val="black">
                    <a:lumMod val="75000"/>
                    <a:lumOff val="25000"/>
                  </a:prstClr>
                </a:solidFill>
                <a:latin typeface="Calibri"/>
              </a:rPr>
              <a:t>ave</a:t>
            </a:r>
            <a:r>
              <a:rPr lang="en-US" sz="1600" dirty="0">
                <a:solidFill>
                  <a:prstClr val="black">
                    <a:lumMod val="75000"/>
                    <a:lumOff val="25000"/>
                  </a:prstClr>
                </a:solidFill>
                <a:latin typeface="Calibri"/>
              </a:rPr>
              <a:t> </a:t>
            </a:r>
            <a:r>
              <a:rPr lang="ru-RU" sz="1600" dirty="0">
                <a:solidFill>
                  <a:prstClr val="black">
                    <a:lumMod val="75000"/>
                    <a:lumOff val="25000"/>
                  </a:prstClr>
                </a:solidFill>
                <a:latin typeface="Calibri"/>
              </a:rPr>
              <a:t>2</a:t>
            </a:r>
            <a:endParaRPr lang="en-US" sz="1600" dirty="0">
              <a:solidFill>
                <a:prstClr val="black">
                  <a:lumMod val="75000"/>
                  <a:lumOff val="25000"/>
                </a:prstClr>
              </a:solidFill>
              <a:latin typeface="Calibri"/>
            </a:endParaRPr>
          </a:p>
          <a:p>
            <a:pPr marL="285750" indent="-285750">
              <a:lnSpc>
                <a:spcPct val="140000"/>
              </a:lnSpc>
              <a:buFont typeface="Arial" panose="020B0604020202020204" pitchFamily="34" charset="0"/>
              <a:buChar char="•"/>
              <a:defRPr/>
            </a:pPr>
            <a:r>
              <a:rPr lang="en-US" sz="1600" dirty="0">
                <a:solidFill>
                  <a:prstClr val="black">
                    <a:lumMod val="75000"/>
                    <a:lumOff val="25000"/>
                  </a:prstClr>
                </a:solidFill>
                <a:latin typeface="Calibri"/>
              </a:rPr>
              <a:t>MIMO </a:t>
            </a:r>
            <a:r>
              <a:rPr lang="ru-RU" sz="1600" dirty="0">
                <a:solidFill>
                  <a:prstClr val="black">
                    <a:lumMod val="75000"/>
                    <a:lumOff val="25000"/>
                  </a:prstClr>
                </a:solidFill>
                <a:latin typeface="Calibri"/>
              </a:rPr>
              <a:t>4</a:t>
            </a:r>
            <a:r>
              <a:rPr lang="en-US" sz="1600" dirty="0">
                <a:solidFill>
                  <a:prstClr val="black">
                    <a:lumMod val="75000"/>
                    <a:lumOff val="25000"/>
                  </a:prstClr>
                </a:solidFill>
                <a:latin typeface="Calibri"/>
              </a:rPr>
              <a:t>x</a:t>
            </a:r>
            <a:r>
              <a:rPr lang="ru-RU" sz="1600" dirty="0">
                <a:solidFill>
                  <a:prstClr val="black">
                    <a:lumMod val="75000"/>
                    <a:lumOff val="25000"/>
                  </a:prstClr>
                </a:solidFill>
                <a:latin typeface="Calibri"/>
              </a:rPr>
              <a:t>4</a:t>
            </a:r>
          </a:p>
          <a:p>
            <a:pPr marL="285750" indent="-285750">
              <a:lnSpc>
                <a:spcPct val="140000"/>
              </a:lnSpc>
              <a:buFont typeface="Arial" panose="020B0604020202020204" pitchFamily="34" charset="0"/>
              <a:buChar char="•"/>
              <a:defRPr/>
            </a:pPr>
            <a:r>
              <a:rPr lang="ru-RU" sz="1600" dirty="0">
                <a:solidFill>
                  <a:prstClr val="black">
                    <a:lumMod val="75000"/>
                    <a:lumOff val="25000"/>
                  </a:prstClr>
                </a:solidFill>
                <a:latin typeface="Calibri"/>
              </a:rPr>
              <a:t>2.4 + 5 ГГц</a:t>
            </a:r>
            <a:r>
              <a:rPr lang="en-US" sz="1600" dirty="0">
                <a:solidFill>
                  <a:prstClr val="black">
                    <a:lumMod val="75000"/>
                    <a:lumOff val="25000"/>
                  </a:prstClr>
                </a:solidFill>
                <a:latin typeface="Calibri"/>
              </a:rPr>
              <a:t>, </a:t>
            </a:r>
            <a:r>
              <a:rPr lang="ru-RU" sz="1600" dirty="0">
                <a:solidFill>
                  <a:prstClr val="black">
                    <a:lumMod val="75000"/>
                    <a:lumOff val="25000"/>
                  </a:prstClr>
                </a:solidFill>
                <a:latin typeface="Calibri"/>
              </a:rPr>
              <a:t>всенаправленная антенна</a:t>
            </a:r>
          </a:p>
          <a:p>
            <a:pPr marL="285750" indent="-285750">
              <a:lnSpc>
                <a:spcPct val="140000"/>
              </a:lnSpc>
              <a:buFont typeface="Arial" panose="020B0604020202020204" pitchFamily="34" charset="0"/>
              <a:buChar char="•"/>
              <a:defRPr/>
            </a:pPr>
            <a:r>
              <a:rPr lang="ru-RU" sz="1600" dirty="0">
                <a:solidFill>
                  <a:prstClr val="black">
                    <a:lumMod val="75000"/>
                    <a:lumOff val="25000"/>
                  </a:prstClr>
                </a:solidFill>
                <a:latin typeface="Calibri"/>
              </a:rPr>
              <a:t>До 512 клиентов, до 16 SSID</a:t>
            </a:r>
            <a:endParaRPr lang="en-US" sz="1600" dirty="0">
              <a:solidFill>
                <a:prstClr val="black">
                  <a:lumMod val="75000"/>
                  <a:lumOff val="25000"/>
                </a:prstClr>
              </a:solidFill>
              <a:latin typeface="Calibri"/>
            </a:endParaRPr>
          </a:p>
          <a:p>
            <a:pPr marL="285750" indent="-285750">
              <a:lnSpc>
                <a:spcPct val="140000"/>
              </a:lnSpc>
              <a:buFont typeface="Arial" panose="020B0604020202020204" pitchFamily="34" charset="0"/>
              <a:buChar char="•"/>
              <a:defRPr/>
            </a:pPr>
            <a:r>
              <a:rPr lang="en-US" sz="1600" dirty="0">
                <a:solidFill>
                  <a:prstClr val="black">
                    <a:lumMod val="75000"/>
                    <a:lumOff val="25000"/>
                  </a:prstClr>
                </a:solidFill>
                <a:latin typeface="Calibri"/>
              </a:rPr>
              <a:t>2 </a:t>
            </a:r>
            <a:r>
              <a:rPr lang="ru-RU" sz="1600" dirty="0">
                <a:solidFill>
                  <a:prstClr val="black">
                    <a:lumMod val="75000"/>
                    <a:lumOff val="25000"/>
                  </a:prstClr>
                </a:solidFill>
                <a:latin typeface="Calibri"/>
              </a:rPr>
              <a:t>порта </a:t>
            </a:r>
            <a:r>
              <a:rPr lang="en-US" sz="1600" dirty="0">
                <a:solidFill>
                  <a:prstClr val="black">
                    <a:lumMod val="75000"/>
                    <a:lumOff val="25000"/>
                  </a:prstClr>
                </a:solidFill>
                <a:latin typeface="Calibri"/>
              </a:rPr>
              <a:t>Gigabit Ethernet</a:t>
            </a:r>
            <a:endParaRPr lang="ru-RU" sz="1600" dirty="0">
              <a:solidFill>
                <a:prstClr val="black">
                  <a:lumMod val="75000"/>
                  <a:lumOff val="25000"/>
                </a:prstClr>
              </a:solidFill>
              <a:latin typeface="Calibri"/>
            </a:endParaRPr>
          </a:p>
          <a:p>
            <a:pPr marL="285750" indent="-285750">
              <a:lnSpc>
                <a:spcPct val="140000"/>
              </a:lnSpc>
              <a:buFont typeface="Arial" panose="020B0604020202020204" pitchFamily="34" charset="0"/>
              <a:buChar char="•"/>
              <a:defRPr/>
            </a:pPr>
            <a:r>
              <a:rPr lang="en-US" sz="1600" dirty="0">
                <a:solidFill>
                  <a:prstClr val="black">
                    <a:lumMod val="75000"/>
                    <a:lumOff val="25000"/>
                  </a:prstClr>
                </a:solidFill>
                <a:latin typeface="Calibri"/>
              </a:rPr>
              <a:t>BLE, USB</a:t>
            </a:r>
            <a:endParaRPr lang="ru-RU" sz="1600" dirty="0">
              <a:solidFill>
                <a:prstClr val="black">
                  <a:lumMod val="75000"/>
                  <a:lumOff val="25000"/>
                </a:prstClr>
              </a:solidFill>
              <a:latin typeface="Calibri"/>
            </a:endParaRPr>
          </a:p>
        </p:txBody>
      </p:sp>
    </p:spTree>
    <p:extLst>
      <p:ext uri="{BB962C8B-B14F-4D97-AF65-F5344CB8AC3E}">
        <p14:creationId xmlns:p14="http://schemas.microsoft.com/office/powerpoint/2010/main" val="27541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cnPilot E430w</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7142659" y="4457233"/>
            <a:ext cx="1963178" cy="105043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130" t="5197" b="6465"/>
          <a:stretch/>
        </p:blipFill>
        <p:spPr>
          <a:xfrm>
            <a:off x="7142659" y="2173301"/>
            <a:ext cx="1963178" cy="243388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4072" y="2043649"/>
            <a:ext cx="2334201" cy="3607404"/>
          </a:xfrm>
          <a:prstGeom prst="rect">
            <a:avLst/>
          </a:prstGeom>
        </p:spPr>
      </p:pic>
      <p:sp>
        <p:nvSpPr>
          <p:cNvPr id="13" name="Content Placeholder 2"/>
          <p:cNvSpPr>
            <a:spLocks noGrp="1"/>
          </p:cNvSpPr>
          <p:nvPr>
            <p:ph idx="1"/>
          </p:nvPr>
        </p:nvSpPr>
        <p:spPr>
          <a:xfrm>
            <a:off x="590130" y="1200071"/>
            <a:ext cx="9868319" cy="3407110"/>
          </a:xfrm>
        </p:spPr>
        <p:txBody>
          <a:bodyPr>
            <a:normAutofit lnSpcReduction="10000"/>
          </a:bodyPr>
          <a:lstStyle/>
          <a:p>
            <a:pPr>
              <a:lnSpc>
                <a:spcPct val="150000"/>
              </a:lnSpc>
              <a:spcBef>
                <a:spcPts val="0"/>
              </a:spcBef>
              <a:defRPr/>
            </a:pPr>
            <a:r>
              <a:rPr lang="ru-RU" sz="1800" dirty="0">
                <a:solidFill>
                  <a:prstClr val="black">
                    <a:lumMod val="75000"/>
                    <a:lumOff val="25000"/>
                  </a:prstClr>
                </a:solidFill>
                <a:latin typeface="Calibri"/>
              </a:rPr>
              <a:t>Монтируется в подрозетник</a:t>
            </a:r>
          </a:p>
          <a:p>
            <a:pPr>
              <a:lnSpc>
                <a:spcPct val="150000"/>
              </a:lnSpc>
              <a:spcBef>
                <a:spcPts val="0"/>
              </a:spcBef>
              <a:defRPr/>
            </a:pPr>
            <a:r>
              <a:rPr lang="ru-RU" sz="1800" dirty="0">
                <a:solidFill>
                  <a:prstClr val="black">
                    <a:lumMod val="75000"/>
                    <a:lumOff val="25000"/>
                  </a:prstClr>
                </a:solidFill>
                <a:latin typeface="Calibri"/>
              </a:rPr>
              <a:t>Декоративная подставка для настольного использования</a:t>
            </a:r>
          </a:p>
          <a:p>
            <a:pPr>
              <a:lnSpc>
                <a:spcPct val="150000"/>
              </a:lnSpc>
              <a:spcBef>
                <a:spcPts val="0"/>
              </a:spcBef>
              <a:defRPr/>
            </a:pPr>
            <a:r>
              <a:rPr lang="ru-RU" sz="1800" dirty="0">
                <a:solidFill>
                  <a:prstClr val="black">
                    <a:lumMod val="75000"/>
                    <a:lumOff val="25000"/>
                  </a:prstClr>
                </a:solidFill>
                <a:latin typeface="Calibri"/>
              </a:rPr>
              <a:t>802.11ac w</a:t>
            </a:r>
            <a:r>
              <a:rPr lang="en-US" sz="1800" dirty="0" err="1">
                <a:solidFill>
                  <a:prstClr val="black">
                    <a:lumMod val="75000"/>
                    <a:lumOff val="25000"/>
                  </a:prstClr>
                </a:solidFill>
                <a:latin typeface="Calibri"/>
              </a:rPr>
              <a:t>ave</a:t>
            </a:r>
            <a:r>
              <a:rPr lang="en-US" sz="1800" dirty="0">
                <a:solidFill>
                  <a:prstClr val="black">
                    <a:lumMod val="75000"/>
                    <a:lumOff val="25000"/>
                  </a:prstClr>
                </a:solidFill>
                <a:latin typeface="Calibri"/>
              </a:rPr>
              <a:t> </a:t>
            </a:r>
            <a:r>
              <a:rPr lang="ru-RU" sz="1800" dirty="0">
                <a:solidFill>
                  <a:prstClr val="black">
                    <a:lumMod val="75000"/>
                    <a:lumOff val="25000"/>
                  </a:prstClr>
                </a:solidFill>
                <a:latin typeface="Calibri"/>
              </a:rPr>
              <a:t>2</a:t>
            </a:r>
            <a:endParaRPr lang="en-US" sz="1800" dirty="0">
              <a:solidFill>
                <a:prstClr val="black">
                  <a:lumMod val="75000"/>
                  <a:lumOff val="25000"/>
                </a:prstClr>
              </a:solidFill>
              <a:latin typeface="Calibri"/>
            </a:endParaRPr>
          </a:p>
          <a:p>
            <a:pPr>
              <a:lnSpc>
                <a:spcPct val="150000"/>
              </a:lnSpc>
              <a:spcBef>
                <a:spcPts val="0"/>
              </a:spcBef>
              <a:defRPr/>
            </a:pPr>
            <a:r>
              <a:rPr lang="en-US" sz="1800" dirty="0">
                <a:solidFill>
                  <a:prstClr val="black">
                    <a:lumMod val="75000"/>
                    <a:lumOff val="25000"/>
                  </a:prstClr>
                </a:solidFill>
                <a:latin typeface="Calibri"/>
              </a:rPr>
              <a:t>MIMO 2x2</a:t>
            </a:r>
            <a:endParaRPr lang="ru-RU" sz="1800" dirty="0">
              <a:solidFill>
                <a:prstClr val="black">
                  <a:lumMod val="75000"/>
                  <a:lumOff val="25000"/>
                </a:prstClr>
              </a:solidFill>
              <a:latin typeface="Calibri"/>
            </a:endParaRPr>
          </a:p>
          <a:p>
            <a:pPr>
              <a:lnSpc>
                <a:spcPct val="150000"/>
              </a:lnSpc>
              <a:spcBef>
                <a:spcPts val="0"/>
              </a:spcBef>
              <a:defRPr/>
            </a:pPr>
            <a:r>
              <a:rPr lang="ru-RU" sz="1800" dirty="0">
                <a:solidFill>
                  <a:prstClr val="black">
                    <a:lumMod val="75000"/>
                    <a:lumOff val="25000"/>
                  </a:prstClr>
                </a:solidFill>
                <a:latin typeface="Calibri"/>
              </a:rPr>
              <a:t>2.4 + 5 ГГц</a:t>
            </a:r>
            <a:r>
              <a:rPr lang="en-US" sz="1800" dirty="0">
                <a:solidFill>
                  <a:prstClr val="black">
                    <a:lumMod val="75000"/>
                    <a:lumOff val="25000"/>
                  </a:prstClr>
                </a:solidFill>
                <a:latin typeface="Calibri"/>
              </a:rPr>
              <a:t>, </a:t>
            </a:r>
            <a:r>
              <a:rPr lang="ru-RU" sz="1800" dirty="0">
                <a:solidFill>
                  <a:prstClr val="black">
                    <a:lumMod val="75000"/>
                    <a:lumOff val="25000"/>
                  </a:prstClr>
                </a:solidFill>
                <a:latin typeface="Calibri"/>
              </a:rPr>
              <a:t>всенаправленная антенна</a:t>
            </a:r>
          </a:p>
          <a:p>
            <a:pPr>
              <a:lnSpc>
                <a:spcPct val="150000"/>
              </a:lnSpc>
              <a:spcBef>
                <a:spcPts val="0"/>
              </a:spcBef>
              <a:spcAft>
                <a:spcPts val="600"/>
              </a:spcAft>
              <a:defRPr/>
            </a:pPr>
            <a:r>
              <a:rPr lang="ru-RU" sz="1800" dirty="0">
                <a:solidFill>
                  <a:prstClr val="black">
                    <a:lumMod val="75000"/>
                    <a:lumOff val="25000"/>
                  </a:prstClr>
                </a:solidFill>
                <a:latin typeface="Calibri"/>
              </a:rPr>
              <a:t>До 256 клиентов, до 16 SSID</a:t>
            </a:r>
            <a:endParaRPr lang="en-US" sz="1800" dirty="0">
              <a:solidFill>
                <a:prstClr val="black">
                  <a:lumMod val="75000"/>
                  <a:lumOff val="25000"/>
                </a:prstClr>
              </a:solidFill>
              <a:latin typeface="Calibri"/>
            </a:endParaRPr>
          </a:p>
          <a:p>
            <a:pPr>
              <a:lnSpc>
                <a:spcPct val="150000"/>
              </a:lnSpc>
              <a:spcBef>
                <a:spcPts val="0"/>
              </a:spcBef>
              <a:spcAft>
                <a:spcPts val="600"/>
              </a:spcAft>
              <a:defRPr/>
            </a:pPr>
            <a:r>
              <a:rPr lang="en-US" sz="1800" dirty="0">
                <a:solidFill>
                  <a:prstClr val="black">
                    <a:lumMod val="75000"/>
                    <a:lumOff val="25000"/>
                  </a:prstClr>
                </a:solidFill>
                <a:latin typeface="Calibri"/>
              </a:rPr>
              <a:t>4 </a:t>
            </a:r>
            <a:r>
              <a:rPr lang="ru-RU" sz="1800" dirty="0">
                <a:solidFill>
                  <a:prstClr val="black">
                    <a:lumMod val="75000"/>
                    <a:lumOff val="25000"/>
                  </a:prstClr>
                </a:solidFill>
                <a:latin typeface="Calibri"/>
              </a:rPr>
              <a:t>порта </a:t>
            </a:r>
            <a:r>
              <a:rPr lang="en-US" sz="1800" dirty="0">
                <a:solidFill>
                  <a:prstClr val="black">
                    <a:lumMod val="75000"/>
                    <a:lumOff val="25000"/>
                  </a:prstClr>
                </a:solidFill>
                <a:latin typeface="Calibri"/>
              </a:rPr>
              <a:t>Ethernet</a:t>
            </a:r>
          </a:p>
          <a:p>
            <a:pPr>
              <a:lnSpc>
                <a:spcPct val="150000"/>
              </a:lnSpc>
              <a:spcBef>
                <a:spcPts val="0"/>
              </a:spcBef>
              <a:spcAft>
                <a:spcPts val="600"/>
              </a:spcAft>
              <a:defRPr/>
            </a:pPr>
            <a:r>
              <a:rPr lang="ru-RU" sz="1800" dirty="0">
                <a:solidFill>
                  <a:prstClr val="black">
                    <a:lumMod val="75000"/>
                    <a:lumOff val="25000"/>
                  </a:prstClr>
                </a:solidFill>
                <a:latin typeface="Calibri"/>
              </a:rPr>
              <a:t>Выход </a:t>
            </a:r>
            <a:r>
              <a:rPr lang="en-US" sz="1800" dirty="0" err="1">
                <a:solidFill>
                  <a:prstClr val="black">
                    <a:lumMod val="75000"/>
                    <a:lumOff val="25000"/>
                  </a:prstClr>
                </a:solidFill>
                <a:latin typeface="Calibri"/>
              </a:rPr>
              <a:t>PoE</a:t>
            </a:r>
            <a:r>
              <a:rPr lang="en-US" sz="1800" dirty="0">
                <a:solidFill>
                  <a:prstClr val="black">
                    <a:lumMod val="75000"/>
                    <a:lumOff val="25000"/>
                  </a:prstClr>
                </a:solidFill>
                <a:latin typeface="Calibri"/>
              </a:rPr>
              <a:t> </a:t>
            </a:r>
            <a:r>
              <a:rPr lang="ru-RU" sz="1800" dirty="0">
                <a:solidFill>
                  <a:prstClr val="black">
                    <a:lumMod val="75000"/>
                    <a:lumOff val="25000"/>
                  </a:prstClr>
                </a:solidFill>
                <a:latin typeface="Calibri"/>
              </a:rPr>
              <a:t>для подключения телефона</a:t>
            </a:r>
            <a:endParaRPr lang="en-US" sz="1800" dirty="0">
              <a:solidFill>
                <a:prstClr val="black">
                  <a:lumMod val="75000"/>
                  <a:lumOff val="25000"/>
                </a:prstClr>
              </a:solidFill>
              <a:latin typeface="Calibri"/>
            </a:endParaRPr>
          </a:p>
          <a:p>
            <a:pPr>
              <a:lnSpc>
                <a:spcPct val="150000"/>
              </a:lnSpc>
              <a:spcAft>
                <a:spcPts val="600"/>
              </a:spcAft>
              <a:defRPr/>
            </a:pPr>
            <a:endParaRPr lang="ru-RU" sz="1800" dirty="0">
              <a:solidFill>
                <a:prstClr val="black">
                  <a:lumMod val="75000"/>
                  <a:lumOff val="25000"/>
                </a:prstClr>
              </a:solidFill>
              <a:latin typeface="Calibri"/>
            </a:endParaRPr>
          </a:p>
          <a:p>
            <a:endParaRPr lang="en-US" sz="1800" dirty="0"/>
          </a:p>
        </p:txBody>
      </p:sp>
    </p:spTree>
    <p:extLst>
      <p:ext uri="{BB962C8B-B14F-4D97-AF65-F5344CB8AC3E}">
        <p14:creationId xmlns:p14="http://schemas.microsoft.com/office/powerpoint/2010/main" val="178333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ru-RU" dirty="0"/>
              <a:t>Новый функционал</a:t>
            </a:r>
            <a:endParaRPr lang="en-GB" dirty="0"/>
          </a:p>
        </p:txBody>
      </p:sp>
    </p:spTree>
    <p:extLst>
      <p:ext uri="{BB962C8B-B14F-4D97-AF65-F5344CB8AC3E}">
        <p14:creationId xmlns:p14="http://schemas.microsoft.com/office/powerpoint/2010/main" val="176824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100% </a:t>
            </a:r>
            <a:r>
              <a:rPr lang="ru-RU" dirty="0"/>
              <a:t>температурное циклирование на заводе</a:t>
            </a:r>
            <a:endParaRPr lang="en-US" dirty="0"/>
          </a:p>
        </p:txBody>
      </p:sp>
      <p:sp>
        <p:nvSpPr>
          <p:cNvPr id="3" name="Content Placeholder 2"/>
          <p:cNvSpPr>
            <a:spLocks noGrp="1"/>
          </p:cNvSpPr>
          <p:nvPr>
            <p:ph sz="half" idx="1"/>
          </p:nvPr>
        </p:nvSpPr>
        <p:spPr/>
        <p:txBody>
          <a:bodyPr/>
          <a:lstStyle/>
          <a:p>
            <a:r>
              <a:rPr lang="ru-RU" dirty="0"/>
              <a:t>Каждый</a:t>
            </a:r>
            <a:r>
              <a:rPr lang="en-US" dirty="0"/>
              <a:t> PTP 650</a:t>
            </a:r>
            <a:r>
              <a:rPr lang="ru-RU" dirty="0"/>
              <a:t>/670 проходит температурный тест перед отправкой</a:t>
            </a:r>
            <a:endParaRPr lang="en-US" dirty="0"/>
          </a:p>
          <a:p>
            <a:pPr marL="800100" lvl="1" indent="-342900">
              <a:buFont typeface="+mj-lt"/>
              <a:buAutoNum type="arabicPeriod"/>
            </a:pPr>
            <a:r>
              <a:rPr lang="ru-RU" dirty="0"/>
              <a:t>Функциональный тест</a:t>
            </a:r>
            <a:endParaRPr lang="en-US" dirty="0"/>
          </a:p>
          <a:p>
            <a:pPr lvl="2"/>
            <a:r>
              <a:rPr lang="ru-RU" dirty="0"/>
              <a:t>Активный линк </a:t>
            </a:r>
            <a:r>
              <a:rPr lang="en-US" dirty="0"/>
              <a:t>/ </a:t>
            </a:r>
            <a:r>
              <a:rPr lang="ru-RU" dirty="0"/>
              <a:t>все модуляции </a:t>
            </a:r>
            <a:r>
              <a:rPr lang="en-US" dirty="0"/>
              <a:t>/ </a:t>
            </a:r>
            <a:r>
              <a:rPr lang="ru-RU" dirty="0"/>
              <a:t>все ПлЧ</a:t>
            </a:r>
            <a:r>
              <a:rPr lang="en-US" dirty="0"/>
              <a:t>  </a:t>
            </a:r>
          </a:p>
          <a:p>
            <a:pPr marL="800100" lvl="1" indent="-342900">
              <a:buFont typeface="+mj-lt"/>
              <a:buAutoNum type="arabicPeriod"/>
            </a:pPr>
            <a:r>
              <a:rPr lang="ru-RU" dirty="0"/>
              <a:t>Холодный цикл</a:t>
            </a:r>
            <a:r>
              <a:rPr lang="en-US" dirty="0"/>
              <a:t>: -40°C </a:t>
            </a:r>
            <a:r>
              <a:rPr lang="ru-RU" dirty="0"/>
              <a:t>в течение 30 минут</a:t>
            </a:r>
            <a:endParaRPr lang="en-US" dirty="0"/>
          </a:p>
          <a:p>
            <a:pPr marL="800100" lvl="1" indent="-342900">
              <a:buFont typeface="+mj-lt"/>
              <a:buAutoNum type="arabicPeriod"/>
            </a:pPr>
            <a:r>
              <a:rPr lang="ru-RU" dirty="0"/>
              <a:t>Холодный старт</a:t>
            </a:r>
            <a:endParaRPr lang="en-US" dirty="0"/>
          </a:p>
          <a:p>
            <a:pPr marL="800100" lvl="1" indent="-342900">
              <a:buFont typeface="+mj-lt"/>
              <a:buAutoNum type="arabicPeriod"/>
            </a:pPr>
            <a:r>
              <a:rPr lang="ru-RU" dirty="0"/>
              <a:t>Снова функциональный тест</a:t>
            </a:r>
            <a:endParaRPr lang="en-US" dirty="0"/>
          </a:p>
          <a:p>
            <a:pPr marL="800100" lvl="1" indent="-342900">
              <a:buFont typeface="+mj-lt"/>
              <a:buAutoNum type="arabicPeriod"/>
            </a:pPr>
            <a:r>
              <a:rPr lang="ru-RU" dirty="0"/>
              <a:t>Горячий цикл</a:t>
            </a:r>
            <a:r>
              <a:rPr lang="en-US" dirty="0"/>
              <a:t>: +60°C </a:t>
            </a:r>
            <a:r>
              <a:rPr lang="ru-RU" dirty="0"/>
              <a:t>в течение 30 минут</a:t>
            </a:r>
            <a:endParaRPr lang="en-US" dirty="0"/>
          </a:p>
          <a:p>
            <a:pPr marL="800100" lvl="1" indent="-342900">
              <a:buFont typeface="+mj-lt"/>
              <a:buAutoNum type="arabicPeriod"/>
            </a:pPr>
            <a:r>
              <a:rPr lang="ru-RU" dirty="0"/>
              <a:t>Снова функциональный тест</a:t>
            </a:r>
            <a:endParaRPr lang="en-US" dirty="0"/>
          </a:p>
        </p:txBody>
      </p:sp>
      <p:pic>
        <p:nvPicPr>
          <p:cNvPr id="4" name="Picture 3"/>
          <p:cNvPicPr>
            <a:picLocks noChangeAspect="1"/>
          </p:cNvPicPr>
          <p:nvPr/>
        </p:nvPicPr>
        <p:blipFill>
          <a:blip r:embed="rId2"/>
          <a:stretch>
            <a:fillRect/>
          </a:stretch>
        </p:blipFill>
        <p:spPr>
          <a:xfrm>
            <a:off x="6197600" y="1314451"/>
            <a:ext cx="5452256" cy="4075696"/>
          </a:xfrm>
          <a:prstGeom prst="rect">
            <a:avLst/>
          </a:prstGeom>
        </p:spPr>
      </p:pic>
    </p:spTree>
    <p:extLst>
      <p:ext uri="{BB962C8B-B14F-4D97-AF65-F5344CB8AC3E}">
        <p14:creationId xmlns:p14="http://schemas.microsoft.com/office/powerpoint/2010/main" val="18454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p:cNvSpPr>
            <a:spLocks noGrp="1"/>
          </p:cNvSpPr>
          <p:nvPr>
            <p:ph type="title"/>
          </p:nvPr>
        </p:nvSpPr>
        <p:spPr/>
        <p:txBody>
          <a:bodyPr/>
          <a:lstStyle/>
          <a:p>
            <a:r>
              <a:rPr lang="en-US" dirty="0" err="1"/>
              <a:t>autoTune</a:t>
            </a:r>
            <a:endParaRPr lang="en-GB" dirty="0"/>
          </a:p>
        </p:txBody>
      </p:sp>
      <p:sp>
        <p:nvSpPr>
          <p:cNvPr id="111" name="Rectangle 110"/>
          <p:cNvSpPr/>
          <p:nvPr/>
        </p:nvSpPr>
        <p:spPr>
          <a:xfrm>
            <a:off x="619126" y="1026573"/>
            <a:ext cx="5385298" cy="266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111"/>
          <p:cNvSpPr/>
          <p:nvPr/>
        </p:nvSpPr>
        <p:spPr>
          <a:xfrm>
            <a:off x="619126" y="3737181"/>
            <a:ext cx="5385298" cy="3099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p:cNvSpPr/>
          <p:nvPr/>
        </p:nvSpPr>
        <p:spPr>
          <a:xfrm>
            <a:off x="6048375" y="1026573"/>
            <a:ext cx="5543242" cy="2667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a:off x="6050885" y="3752780"/>
            <a:ext cx="5543242" cy="3099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p:cNvSpPr/>
          <p:nvPr/>
        </p:nvSpPr>
        <p:spPr>
          <a:xfrm>
            <a:off x="6048375" y="2194646"/>
            <a:ext cx="5543242" cy="7369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Rectangle 132"/>
          <p:cNvSpPr/>
          <p:nvPr/>
        </p:nvSpPr>
        <p:spPr>
          <a:xfrm>
            <a:off x="6048376" y="1485103"/>
            <a:ext cx="5543242" cy="7369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6"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3176059" y="1332836"/>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37"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3288549" y="1646426"/>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38"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3401039" y="1962229"/>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39"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4264576" y="2004544"/>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40"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3977969" y="2394897"/>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41"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4090459" y="2708487"/>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cxnSp>
        <p:nvCxnSpPr>
          <p:cNvPr id="142" name="Straight Connector 141"/>
          <p:cNvCxnSpPr>
            <a:stCxn id="136" idx="1"/>
          </p:cNvCxnSpPr>
          <p:nvPr/>
        </p:nvCxnSpPr>
        <p:spPr>
          <a:xfrm flipH="1">
            <a:off x="2718859" y="1481185"/>
            <a:ext cx="457200" cy="313589"/>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37" idx="1"/>
          </p:cNvCxnSpPr>
          <p:nvPr/>
        </p:nvCxnSpPr>
        <p:spPr>
          <a:xfrm flipH="1" flipV="1">
            <a:off x="2736967" y="1794774"/>
            <a:ext cx="551582" cy="1"/>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138" idx="1"/>
          </p:cNvCxnSpPr>
          <p:nvPr/>
        </p:nvCxnSpPr>
        <p:spPr>
          <a:xfrm flipH="1" flipV="1">
            <a:off x="2718859" y="1802167"/>
            <a:ext cx="682180" cy="308411"/>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2718859" y="2543246"/>
            <a:ext cx="1242496" cy="46166"/>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flipV="1">
            <a:off x="2718859" y="2543246"/>
            <a:ext cx="1354986" cy="36196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2530427" y="2645914"/>
            <a:ext cx="6703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a:ea typeface="+mn-ea"/>
                <a:cs typeface="+mn-cs"/>
              </a:rPr>
              <a:t>2.4 GHz</a:t>
            </a:r>
          </a:p>
        </p:txBody>
      </p:sp>
      <p:sp>
        <p:nvSpPr>
          <p:cNvPr id="157" name="TextBox 156"/>
          <p:cNvSpPr txBox="1"/>
          <p:nvPr/>
        </p:nvSpPr>
        <p:spPr>
          <a:xfrm>
            <a:off x="2551130" y="1288803"/>
            <a:ext cx="55496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6">
                    <a:lumMod val="75000"/>
                  </a:schemeClr>
                </a:solidFill>
                <a:effectLst/>
                <a:uLnTx/>
                <a:uFillTx/>
                <a:latin typeface="Calibri"/>
                <a:ea typeface="+mn-ea"/>
                <a:cs typeface="+mn-cs"/>
              </a:rPr>
              <a:t>5 GHz</a:t>
            </a:r>
          </a:p>
        </p:txBody>
      </p:sp>
      <p:sp>
        <p:nvSpPr>
          <p:cNvPr id="158" name="TextBox 157"/>
          <p:cNvSpPr txBox="1"/>
          <p:nvPr/>
        </p:nvSpPr>
        <p:spPr>
          <a:xfrm>
            <a:off x="863428" y="3014990"/>
            <a:ext cx="4734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Когда</a:t>
            </a:r>
            <a:r>
              <a:rPr kumimoji="0" lang="ru-RU" sz="1200" b="0" i="0" u="none" strike="noStrike" kern="1200" cap="none" spc="0" normalizeH="0" noProof="0" dirty="0">
                <a:ln>
                  <a:noFill/>
                </a:ln>
                <a:solidFill>
                  <a:prstClr val="black"/>
                </a:solidFill>
                <a:effectLst/>
                <a:uLnTx/>
                <a:uFillTx/>
                <a:latin typeface="Calibri"/>
                <a:ea typeface="+mn-ea"/>
                <a:cs typeface="+mn-cs"/>
              </a:rPr>
              <a:t> к точке доступа подвключается двухдиапазонное устройтсво,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cnPilot </a:t>
            </a:r>
            <a:r>
              <a:rPr kumimoji="0" lang="ru-RU" sz="1200" b="0" i="0" u="none" strike="noStrike" kern="1200" cap="none" spc="0" normalizeH="0" baseline="0" noProof="0" dirty="0">
                <a:ln>
                  <a:noFill/>
                </a:ln>
                <a:solidFill>
                  <a:prstClr val="black"/>
                </a:solidFill>
                <a:effectLst/>
                <a:uLnTx/>
                <a:uFillTx/>
                <a:latin typeface="Calibri"/>
                <a:ea typeface="+mn-ea"/>
                <a:cs typeface="+mn-cs"/>
              </a:rPr>
              <a:t>выбирает предпочтительный диапазон для повышения производительности</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0"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5377639" y="4747865"/>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61"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5375126" y="5074699"/>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162" name="Picture 2" descr="http://ecx.images-amazon.com/images/I/61CO9pyqGsL._SL10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12729"/>
          <a:stretch/>
        </p:blipFill>
        <p:spPr bwMode="auto">
          <a:xfrm>
            <a:off x="5375126" y="5401533"/>
            <a:ext cx="224981" cy="296697"/>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sp>
        <p:nvSpPr>
          <p:cNvPr id="163" name="Rectangle 162"/>
          <p:cNvSpPr/>
          <p:nvPr/>
        </p:nvSpPr>
        <p:spPr>
          <a:xfrm>
            <a:off x="4508105" y="4409055"/>
            <a:ext cx="457200" cy="304800"/>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Rectangle 163"/>
          <p:cNvSpPr/>
          <p:nvPr/>
        </p:nvSpPr>
        <p:spPr>
          <a:xfrm>
            <a:off x="4515881" y="4694627"/>
            <a:ext cx="457200" cy="304800"/>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5" name="Rectangle 164"/>
          <p:cNvSpPr/>
          <p:nvPr/>
        </p:nvSpPr>
        <p:spPr>
          <a:xfrm>
            <a:off x="4515881" y="4999427"/>
            <a:ext cx="457200" cy="3048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6" name="Rectangle 165"/>
          <p:cNvSpPr/>
          <p:nvPr/>
        </p:nvSpPr>
        <p:spPr>
          <a:xfrm>
            <a:off x="4515881" y="5304227"/>
            <a:ext cx="457200" cy="30480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7" name="Rectangle 166"/>
          <p:cNvSpPr/>
          <p:nvPr/>
        </p:nvSpPr>
        <p:spPr>
          <a:xfrm>
            <a:off x="4515881" y="5600167"/>
            <a:ext cx="457200" cy="304800"/>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8" name="Rectangle 167"/>
          <p:cNvSpPr/>
          <p:nvPr/>
        </p:nvSpPr>
        <p:spPr>
          <a:xfrm>
            <a:off x="4515881" y="5904967"/>
            <a:ext cx="457200" cy="304800"/>
          </a:xfrm>
          <a:prstGeom prst="rect">
            <a:avLst/>
          </a:prstGeom>
          <a:solidFill>
            <a:schemeClr val="bg2">
              <a:lumMod val="9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9" name="Rectangle 168"/>
          <p:cNvSpPr/>
          <p:nvPr/>
        </p:nvSpPr>
        <p:spPr>
          <a:xfrm>
            <a:off x="4450072" y="4664190"/>
            <a:ext cx="588818" cy="36880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0" name="TextBox 169"/>
          <p:cNvSpPr txBox="1"/>
          <p:nvPr/>
        </p:nvSpPr>
        <p:spPr>
          <a:xfrm>
            <a:off x="5122516" y="4305643"/>
            <a:ext cx="7425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Selected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97D">
                    <a:lumMod val="50000"/>
                  </a:srgbClr>
                </a:solidFill>
                <a:effectLst/>
                <a:uLnTx/>
                <a:uFillTx/>
                <a:latin typeface="Calibri"/>
                <a:ea typeface="+mn-ea"/>
                <a:cs typeface="+mn-cs"/>
              </a:rPr>
              <a:t>Channel</a:t>
            </a:r>
          </a:p>
        </p:txBody>
      </p:sp>
      <p:cxnSp>
        <p:nvCxnSpPr>
          <p:cNvPr id="171" name="Straight Arrow Connector 170"/>
          <p:cNvCxnSpPr/>
          <p:nvPr/>
        </p:nvCxnSpPr>
        <p:spPr>
          <a:xfrm flipH="1">
            <a:off x="5093917" y="4820818"/>
            <a:ext cx="211712" cy="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2" name="Picture 171"/>
          <p:cNvPicPr>
            <a:picLocks noChangeAspect="1"/>
          </p:cNvPicPr>
          <p:nvPr/>
        </p:nvPicPr>
        <p:blipFill rotWithShape="1">
          <a:blip r:embed="rId4"/>
          <a:srcRect l="18666" t="10615" r="24968" b="59846"/>
          <a:stretch/>
        </p:blipFill>
        <p:spPr>
          <a:xfrm rot="16200000" flipH="1" flipV="1">
            <a:off x="1950893" y="4722436"/>
            <a:ext cx="1905000" cy="704525"/>
          </a:xfrm>
          <a:prstGeom prst="rect">
            <a:avLst/>
          </a:prstGeom>
        </p:spPr>
      </p:pic>
      <p:sp>
        <p:nvSpPr>
          <p:cNvPr id="173" name="TextBox 172"/>
          <p:cNvSpPr txBox="1"/>
          <p:nvPr/>
        </p:nvSpPr>
        <p:spPr>
          <a:xfrm>
            <a:off x="4502939" y="4236307"/>
            <a:ext cx="468398"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a:ea typeface="+mn-ea"/>
                <a:cs typeface="+mn-cs"/>
              </a:rPr>
              <a:t>5.1 GHz</a:t>
            </a:r>
          </a:p>
        </p:txBody>
      </p:sp>
      <p:sp>
        <p:nvSpPr>
          <p:cNvPr id="174" name="TextBox 173"/>
          <p:cNvSpPr txBox="1"/>
          <p:nvPr/>
        </p:nvSpPr>
        <p:spPr>
          <a:xfrm>
            <a:off x="838886" y="6238468"/>
            <a:ext cx="51409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В изменяющейся обстановке</a:t>
            </a:r>
            <a:r>
              <a:rPr kumimoji="0" lang="ru-RU" sz="1200" b="0" i="0" u="none" strike="noStrike" kern="1200" cap="none" spc="0" normalizeH="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cnPilot </a:t>
            </a:r>
            <a:r>
              <a:rPr kumimoji="0" lang="ru-RU" sz="1200" b="0" i="0" u="none" strike="noStrike" kern="1200" cap="none" spc="0" normalizeH="0" baseline="0" noProof="0" dirty="0">
                <a:ln>
                  <a:noFill/>
                </a:ln>
                <a:solidFill>
                  <a:prstClr val="black"/>
                </a:solidFill>
                <a:effectLst/>
                <a:uLnTx/>
                <a:uFillTx/>
                <a:latin typeface="Calibri"/>
                <a:ea typeface="+mn-ea"/>
                <a:cs typeface="+mn-cs"/>
              </a:rPr>
              <a:t>постоянно измеряет уровень помех и динамически изменяет</a:t>
            </a:r>
            <a:r>
              <a:rPr kumimoji="0" lang="ru-RU" sz="1200" b="0" i="0" u="none" strike="noStrike" kern="1200" cap="none" spc="0" normalizeH="0" noProof="0" dirty="0">
                <a:ln>
                  <a:noFill/>
                </a:ln>
                <a:solidFill>
                  <a:prstClr val="black"/>
                </a:solidFill>
                <a:effectLst/>
                <a:uLnTx/>
                <a:uFillTx/>
                <a:latin typeface="Calibri"/>
                <a:ea typeface="+mn-ea"/>
                <a:cs typeface="+mn-cs"/>
              </a:rPr>
              <a:t> канал</a:t>
            </a:r>
            <a:r>
              <a:rPr kumimoji="0" lang="ru-RU" sz="1200" b="0" i="0" u="none" strike="noStrike" kern="1200" cap="none" spc="0" normalizeH="0" baseline="0" noProof="0" dirty="0">
                <a:ln>
                  <a:noFill/>
                </a:ln>
                <a:solidFill>
                  <a:prstClr val="black"/>
                </a:solidFill>
                <a:effectLst/>
                <a:uLnTx/>
                <a:uFillTx/>
                <a:latin typeface="Calibri"/>
                <a:ea typeface="+mn-ea"/>
                <a:cs typeface="+mn-cs"/>
              </a:rPr>
              <a:t>, оптимизируя производительность</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5" name="Rectangle 174"/>
          <p:cNvSpPr/>
          <p:nvPr/>
        </p:nvSpPr>
        <p:spPr>
          <a:xfrm flipH="1">
            <a:off x="8608151" y="2552824"/>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76" name="Rectangle 175"/>
          <p:cNvSpPr/>
          <p:nvPr/>
        </p:nvSpPr>
        <p:spPr>
          <a:xfrm flipH="1">
            <a:off x="7877175" y="2403991"/>
            <a:ext cx="726880" cy="123137"/>
          </a:xfrm>
          <a:prstGeom prst="rect">
            <a:avLst/>
          </a:prstGeom>
          <a:solidFill>
            <a:srgbClr val="FF7C8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77" name="Rectangle 176"/>
          <p:cNvSpPr/>
          <p:nvPr/>
        </p:nvSpPr>
        <p:spPr>
          <a:xfrm flipH="1">
            <a:off x="8831502" y="2549788"/>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78" name="Rectangle 177"/>
          <p:cNvSpPr/>
          <p:nvPr/>
        </p:nvSpPr>
        <p:spPr>
          <a:xfrm flipH="1">
            <a:off x="9081418" y="2549788"/>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pic>
        <p:nvPicPr>
          <p:cNvPr id="179" name="Picture 2" descr="http://ecx.images-amazon.com/images/I/61CO9pyqGsL._SL1000_.jp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443" r="12729"/>
          <a:stretch/>
        </p:blipFill>
        <p:spPr bwMode="auto">
          <a:xfrm>
            <a:off x="6081448" y="2551101"/>
            <a:ext cx="224981" cy="129468"/>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cxnSp>
        <p:nvCxnSpPr>
          <p:cNvPr id="180" name="Straight Connector 179"/>
          <p:cNvCxnSpPr/>
          <p:nvPr/>
        </p:nvCxnSpPr>
        <p:spPr>
          <a:xfrm>
            <a:off x="6725682" y="2538883"/>
            <a:ext cx="4366079" cy="7869"/>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1" name="TextBox 180"/>
          <p:cNvSpPr txBox="1"/>
          <p:nvPr/>
        </p:nvSpPr>
        <p:spPr>
          <a:xfrm>
            <a:off x="8429361" y="1455938"/>
            <a:ext cx="5309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Time </a:t>
            </a:r>
          </a:p>
        </p:txBody>
      </p:sp>
      <p:sp>
        <p:nvSpPr>
          <p:cNvPr id="182" name="TextBox 181"/>
          <p:cNvSpPr txBox="1"/>
          <p:nvPr/>
        </p:nvSpPr>
        <p:spPr>
          <a:xfrm>
            <a:off x="6262102" y="2510912"/>
            <a:ext cx="11856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Faster Client </a:t>
            </a:r>
          </a:p>
        </p:txBody>
      </p:sp>
      <p:sp>
        <p:nvSpPr>
          <p:cNvPr id="183" name="TextBox 182"/>
          <p:cNvSpPr txBox="1"/>
          <p:nvPr/>
        </p:nvSpPr>
        <p:spPr>
          <a:xfrm>
            <a:off x="6098555" y="3030399"/>
            <a:ext cx="52691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При наличии</a:t>
            </a:r>
            <a:r>
              <a:rPr kumimoji="0" lang="ru-RU" sz="1200" b="0" i="0" u="none" strike="noStrike" kern="1200" cap="none" spc="0" normalizeH="0" noProof="0" dirty="0">
                <a:ln>
                  <a:noFill/>
                </a:ln>
                <a:solidFill>
                  <a:prstClr val="black"/>
                </a:solidFill>
                <a:effectLst/>
                <a:uLnTx/>
                <a:uFillTx/>
                <a:latin typeface="Calibri"/>
                <a:ea typeface="+mn-ea"/>
                <a:cs typeface="+mn-cs"/>
              </a:rPr>
              <a:t> легаси-клиентов или «медленных» абонентов в сети, </a:t>
            </a:r>
            <a:r>
              <a:rPr kumimoji="0" lang="en-US" sz="1200" b="0" i="0" u="none" strike="noStrike" kern="1200" cap="none" spc="0" normalizeH="0" noProof="0" dirty="0">
                <a:ln>
                  <a:noFill/>
                </a:ln>
                <a:solidFill>
                  <a:prstClr val="black"/>
                </a:solidFill>
                <a:effectLst/>
                <a:uLnTx/>
                <a:uFillTx/>
                <a:latin typeface="Calibri"/>
                <a:ea typeface="+mn-ea"/>
                <a:cs typeface="+mn-cs"/>
              </a:rPr>
              <a:t>cnPilot </a:t>
            </a:r>
            <a:r>
              <a:rPr kumimoji="0" lang="ru-RU" sz="1200" b="0" i="0" u="none" strike="noStrike" kern="1200" cap="none" spc="0" normalizeH="0" noProof="0" dirty="0">
                <a:ln>
                  <a:noFill/>
                </a:ln>
                <a:solidFill>
                  <a:prstClr val="black"/>
                </a:solidFill>
                <a:effectLst/>
                <a:uLnTx/>
                <a:uFillTx/>
                <a:latin typeface="Calibri"/>
                <a:ea typeface="+mn-ea"/>
                <a:cs typeface="+mn-cs"/>
              </a:rPr>
              <a:t>не дает им </a:t>
            </a:r>
            <a:r>
              <a:rPr lang="ru-RU" sz="1200" dirty="0">
                <a:solidFill>
                  <a:prstClr val="black"/>
                </a:solidFill>
                <a:latin typeface="Calibri"/>
              </a:rPr>
              <a:t>надолго занимать эфир, давая больше возможностей для передачи «быстрым» клиентам</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4" name="TextBox 183"/>
          <p:cNvSpPr txBox="1"/>
          <p:nvPr/>
        </p:nvSpPr>
        <p:spPr>
          <a:xfrm>
            <a:off x="788836" y="3760167"/>
            <a:ext cx="27751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Dynamic Channel Selection</a:t>
            </a:r>
          </a:p>
        </p:txBody>
      </p:sp>
      <p:sp>
        <p:nvSpPr>
          <p:cNvPr id="185" name="TextBox 184"/>
          <p:cNvSpPr txBox="1"/>
          <p:nvPr/>
        </p:nvSpPr>
        <p:spPr>
          <a:xfrm>
            <a:off x="863428" y="1035272"/>
            <a:ext cx="15155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ADD"/>
                </a:solidFill>
                <a:effectLst/>
                <a:uLnTx/>
                <a:uFillTx/>
                <a:latin typeface="Calibri"/>
                <a:ea typeface="+mn-ea"/>
                <a:cs typeface="+mn-cs"/>
              </a:rPr>
              <a:t>Band Steering</a:t>
            </a:r>
          </a:p>
        </p:txBody>
      </p:sp>
      <p:sp>
        <p:nvSpPr>
          <p:cNvPr id="186" name="TextBox 185"/>
          <p:cNvSpPr txBox="1"/>
          <p:nvPr/>
        </p:nvSpPr>
        <p:spPr>
          <a:xfrm>
            <a:off x="6221370" y="1051773"/>
            <a:ext cx="2134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Air-Time Fairness</a:t>
            </a:r>
          </a:p>
        </p:txBody>
      </p:sp>
      <p:cxnSp>
        <p:nvCxnSpPr>
          <p:cNvPr id="187" name="Straight Connector 186"/>
          <p:cNvCxnSpPr/>
          <p:nvPr/>
        </p:nvCxnSpPr>
        <p:spPr>
          <a:xfrm flipH="1">
            <a:off x="2903394" y="4692685"/>
            <a:ext cx="1528496" cy="0"/>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2903394" y="4999427"/>
            <a:ext cx="1546678" cy="0"/>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flipV="1">
            <a:off x="3977969" y="2043443"/>
            <a:ext cx="267986" cy="5507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3977969" y="2150114"/>
            <a:ext cx="382224" cy="106598"/>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a:off x="4035594" y="1895976"/>
            <a:ext cx="672701" cy="501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3" name="Straight Connector 192"/>
          <p:cNvCxnSpPr/>
          <p:nvPr/>
        </p:nvCxnSpPr>
        <p:spPr>
          <a:xfrm flipH="1">
            <a:off x="2736843" y="2195337"/>
            <a:ext cx="1509112" cy="338061"/>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flipH="1">
            <a:off x="10067922" y="2552824"/>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95" name="Rectangle 194"/>
          <p:cNvSpPr/>
          <p:nvPr/>
        </p:nvSpPr>
        <p:spPr>
          <a:xfrm flipH="1">
            <a:off x="9336946" y="2421818"/>
            <a:ext cx="726880" cy="123137"/>
          </a:xfrm>
          <a:prstGeom prst="rect">
            <a:avLst/>
          </a:prstGeom>
          <a:solidFill>
            <a:srgbClr val="FF7C8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96" name="Rectangle 195"/>
          <p:cNvSpPr/>
          <p:nvPr/>
        </p:nvSpPr>
        <p:spPr>
          <a:xfrm flipH="1">
            <a:off x="10291273" y="2549788"/>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97" name="Rectangle 196"/>
          <p:cNvSpPr/>
          <p:nvPr/>
        </p:nvSpPr>
        <p:spPr>
          <a:xfrm flipH="1">
            <a:off x="10541189" y="2549788"/>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198" name="TextBox 197"/>
          <p:cNvSpPr txBox="1"/>
          <p:nvPr/>
        </p:nvSpPr>
        <p:spPr>
          <a:xfrm>
            <a:off x="6272287" y="2320856"/>
            <a:ext cx="1499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Slower Client </a:t>
            </a:r>
          </a:p>
        </p:txBody>
      </p:sp>
      <p:sp>
        <p:nvSpPr>
          <p:cNvPr id="199" name="Rectangle 198"/>
          <p:cNvSpPr/>
          <p:nvPr/>
        </p:nvSpPr>
        <p:spPr>
          <a:xfrm flipH="1">
            <a:off x="8567239" y="1867024"/>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200" name="Rectangle 199"/>
          <p:cNvSpPr/>
          <p:nvPr/>
        </p:nvSpPr>
        <p:spPr>
          <a:xfrm flipH="1">
            <a:off x="7836263" y="1718191"/>
            <a:ext cx="726880" cy="123137"/>
          </a:xfrm>
          <a:prstGeom prst="rect">
            <a:avLst/>
          </a:prstGeom>
          <a:solidFill>
            <a:srgbClr val="FF7C8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pic>
        <p:nvPicPr>
          <p:cNvPr id="201" name="Picture 2" descr="http://ecx.images-amazon.com/images/I/61CO9pyqGsL._SL1000_.jpg"/>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1443" r="12729"/>
          <a:stretch/>
        </p:blipFill>
        <p:spPr bwMode="auto">
          <a:xfrm>
            <a:off x="6048375" y="1691443"/>
            <a:ext cx="224981" cy="156330"/>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pic>
        <p:nvPicPr>
          <p:cNvPr id="202" name="Picture 2" descr="http://ecx.images-amazon.com/images/I/61CO9pyqGsL._SL1000_.jp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1443" r="12729"/>
          <a:stretch/>
        </p:blipFill>
        <p:spPr bwMode="auto">
          <a:xfrm>
            <a:off x="6048376" y="1929075"/>
            <a:ext cx="224981" cy="129468"/>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cxnSp>
        <p:nvCxnSpPr>
          <p:cNvPr id="203" name="Straight Connector 202"/>
          <p:cNvCxnSpPr/>
          <p:nvPr/>
        </p:nvCxnSpPr>
        <p:spPr>
          <a:xfrm>
            <a:off x="6684770" y="1853083"/>
            <a:ext cx="4366079" cy="7869"/>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4" name="TextBox 203"/>
          <p:cNvSpPr txBox="1"/>
          <p:nvPr/>
        </p:nvSpPr>
        <p:spPr>
          <a:xfrm>
            <a:off x="6233527" y="1866965"/>
            <a:ext cx="118567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Faster Client </a:t>
            </a:r>
          </a:p>
        </p:txBody>
      </p:sp>
      <p:sp>
        <p:nvSpPr>
          <p:cNvPr id="205" name="Rectangle 204"/>
          <p:cNvSpPr/>
          <p:nvPr/>
        </p:nvSpPr>
        <p:spPr>
          <a:xfrm flipH="1">
            <a:off x="9564577" y="1857017"/>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206" name="Rectangle 205"/>
          <p:cNvSpPr/>
          <p:nvPr/>
        </p:nvSpPr>
        <p:spPr>
          <a:xfrm flipH="1">
            <a:off x="8828750" y="1722748"/>
            <a:ext cx="726880" cy="123137"/>
          </a:xfrm>
          <a:prstGeom prst="rect">
            <a:avLst/>
          </a:prstGeom>
          <a:solidFill>
            <a:srgbClr val="FF7C8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207" name="Rectangle 206"/>
          <p:cNvSpPr/>
          <p:nvPr/>
        </p:nvSpPr>
        <p:spPr>
          <a:xfrm flipH="1">
            <a:off x="10561915" y="1858386"/>
            <a:ext cx="249945" cy="327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sp>
        <p:nvSpPr>
          <p:cNvPr id="208" name="TextBox 207"/>
          <p:cNvSpPr txBox="1"/>
          <p:nvPr/>
        </p:nvSpPr>
        <p:spPr>
          <a:xfrm>
            <a:off x="6235872" y="1617629"/>
            <a:ext cx="14994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Slower Client </a:t>
            </a:r>
          </a:p>
        </p:txBody>
      </p:sp>
      <p:sp>
        <p:nvSpPr>
          <p:cNvPr id="209" name="Rectangle 208"/>
          <p:cNvSpPr/>
          <p:nvPr/>
        </p:nvSpPr>
        <p:spPr>
          <a:xfrm flipH="1">
            <a:off x="9823494" y="1718190"/>
            <a:ext cx="726880" cy="123137"/>
          </a:xfrm>
          <a:prstGeom prst="rect">
            <a:avLst/>
          </a:prstGeom>
          <a:solidFill>
            <a:srgbClr val="FF7C8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rPr>
              <a:t>PKT</a:t>
            </a:r>
          </a:p>
        </p:txBody>
      </p:sp>
      <p:pic>
        <p:nvPicPr>
          <p:cNvPr id="210" name="Picture 2" descr="http://ecx.images-amazon.com/images/I/61CO9pyqGsL._SL1000_.jpg"/>
          <p:cNvPicPr>
            <a:picLocks noChangeAspect="1" noChangeArrowheads="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1443" r="12729"/>
          <a:stretch/>
        </p:blipFill>
        <p:spPr bwMode="auto">
          <a:xfrm>
            <a:off x="6081448" y="2381444"/>
            <a:ext cx="224981" cy="129468"/>
          </a:xfrm>
          <a:prstGeom prst="roundRect">
            <a:avLst>
              <a:gd name="adj" fmla="val 3131"/>
            </a:avLst>
          </a:prstGeom>
          <a:noFill/>
          <a:extLst>
            <a:ext uri="{909E8E84-426E-40dd-AFC4-6F175D3DCCD1}">
              <a14:hiddenFill xmlns:a14="http://schemas.microsoft.com/office/drawing/2010/main" xmlns="">
                <a:solidFill>
                  <a:srgbClr val="FFFFFF"/>
                </a:solidFill>
              </a14:hiddenFill>
            </a:ext>
          </a:extLst>
        </p:spPr>
      </p:pic>
      <p:cxnSp>
        <p:nvCxnSpPr>
          <p:cNvPr id="211" name="Straight Arrow Connector 210"/>
          <p:cNvCxnSpPr/>
          <p:nvPr/>
        </p:nvCxnSpPr>
        <p:spPr>
          <a:xfrm>
            <a:off x="9081418" y="1594437"/>
            <a:ext cx="5132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10423673" y="1506798"/>
            <a:ext cx="127791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Calibri"/>
                <a:ea typeface="+mn-ea"/>
                <a:cs typeface="+mn-cs"/>
              </a:rPr>
              <a:t>No Air-time fairness </a:t>
            </a:r>
          </a:p>
        </p:txBody>
      </p:sp>
      <p:sp>
        <p:nvSpPr>
          <p:cNvPr id="213" name="TextBox 212"/>
          <p:cNvSpPr txBox="1"/>
          <p:nvPr/>
        </p:nvSpPr>
        <p:spPr>
          <a:xfrm>
            <a:off x="10239375" y="2270846"/>
            <a:ext cx="138691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Calibri"/>
                <a:ea typeface="+mn-ea"/>
                <a:cs typeface="+mn-cs"/>
              </a:rPr>
              <a:t>With Air-time fairness </a:t>
            </a:r>
          </a:p>
        </p:txBody>
      </p:sp>
      <p:pic>
        <p:nvPicPr>
          <p:cNvPr id="214" name="Picture 213"/>
          <p:cNvPicPr>
            <a:picLocks noChangeAspect="1"/>
          </p:cNvPicPr>
          <p:nvPr/>
        </p:nvPicPr>
        <p:blipFill>
          <a:blip r:embed="rId5"/>
          <a:stretch>
            <a:fillRect/>
          </a:stretch>
        </p:blipFill>
        <p:spPr>
          <a:xfrm>
            <a:off x="2543175" y="4123027"/>
            <a:ext cx="792926" cy="2036240"/>
          </a:xfrm>
          <a:prstGeom prst="rect">
            <a:avLst/>
          </a:prstGeom>
        </p:spPr>
      </p:pic>
      <p:sp>
        <p:nvSpPr>
          <p:cNvPr id="220" name="TextBox 219"/>
          <p:cNvSpPr txBox="1"/>
          <p:nvPr/>
        </p:nvSpPr>
        <p:spPr>
          <a:xfrm>
            <a:off x="6261032" y="3778371"/>
            <a:ext cx="28510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Dynamic Power Adjustment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70C0"/>
              </a:solidFill>
              <a:effectLst/>
              <a:uLnTx/>
              <a:uFillTx/>
              <a:latin typeface="Calibri"/>
              <a:ea typeface="+mn-ea"/>
              <a:cs typeface="+mn-cs"/>
            </a:endParaRPr>
          </a:p>
        </p:txBody>
      </p:sp>
      <p:sp>
        <p:nvSpPr>
          <p:cNvPr id="221" name="TextBox 220"/>
          <p:cNvSpPr txBox="1"/>
          <p:nvPr/>
        </p:nvSpPr>
        <p:spPr>
          <a:xfrm>
            <a:off x="6275144" y="6258436"/>
            <a:ext cx="52769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a:ea typeface="+mn-ea"/>
                <a:cs typeface="+mn-cs"/>
              </a:rPr>
              <a:t>Когда одна из точек доступа выходит из строя или теряет сеть,</a:t>
            </a:r>
            <a:r>
              <a:rPr kumimoji="0" lang="ru-RU" sz="1200" b="0" i="0" u="none" strike="noStrike" kern="1200" cap="none" spc="0" normalizeH="0" noProof="0" dirty="0">
                <a:ln>
                  <a:noFill/>
                </a:ln>
                <a:solidFill>
                  <a:prstClr val="black"/>
                </a:solidFill>
                <a:effectLst/>
                <a:uLnTx/>
                <a:uFillTx/>
                <a:latin typeface="Calibri"/>
                <a:ea typeface="+mn-ea"/>
                <a:cs typeface="+mn-cs"/>
              </a:rPr>
              <a:t> соседние точки доступа могут поднимать мощность, закрывая белые пятна</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3" name="Rectangle 222"/>
          <p:cNvSpPr/>
          <p:nvPr/>
        </p:nvSpPr>
        <p:spPr>
          <a:xfrm>
            <a:off x="618232" y="3747743"/>
            <a:ext cx="5370938" cy="3099493"/>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Rectangle 223"/>
          <p:cNvSpPr/>
          <p:nvPr/>
        </p:nvSpPr>
        <p:spPr>
          <a:xfrm>
            <a:off x="6042053" y="1037557"/>
            <a:ext cx="5543242" cy="26670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8" name="Picture 227"/>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14175" t="7876" r="15976" b="29833"/>
          <a:stretch/>
        </p:blipFill>
        <p:spPr>
          <a:xfrm>
            <a:off x="1662705" y="1652051"/>
            <a:ext cx="1012743" cy="1061548"/>
          </a:xfrm>
          <a:prstGeom prst="rect">
            <a:avLst/>
          </a:prstGeom>
        </p:spPr>
      </p:pic>
      <p:sp>
        <p:nvSpPr>
          <p:cNvPr id="192" name="TextBox 191"/>
          <p:cNvSpPr txBox="1"/>
          <p:nvPr/>
        </p:nvSpPr>
        <p:spPr>
          <a:xfrm>
            <a:off x="1992806" y="1888495"/>
            <a:ext cx="3671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22" name="Rectangle 221"/>
          <p:cNvSpPr/>
          <p:nvPr/>
        </p:nvSpPr>
        <p:spPr>
          <a:xfrm>
            <a:off x="485775" y="1020104"/>
            <a:ext cx="5547523" cy="26670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9649" y="4128088"/>
            <a:ext cx="2295861" cy="2000325"/>
          </a:xfrm>
          <a:prstGeom prst="rect">
            <a:avLst/>
          </a:prstGeom>
        </p:spPr>
      </p:pic>
      <p:sp>
        <p:nvSpPr>
          <p:cNvPr id="215" name="Oval 214"/>
          <p:cNvSpPr/>
          <p:nvPr/>
        </p:nvSpPr>
        <p:spPr>
          <a:xfrm>
            <a:off x="9027612" y="4306100"/>
            <a:ext cx="985574" cy="98557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9049306" y="5139869"/>
            <a:ext cx="985574" cy="98557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rot="595482">
            <a:off x="7813626" y="5110342"/>
            <a:ext cx="985574" cy="98557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7751464" y="4284810"/>
            <a:ext cx="985574" cy="98557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Oval 218"/>
          <p:cNvSpPr/>
          <p:nvPr/>
        </p:nvSpPr>
        <p:spPr>
          <a:xfrm>
            <a:off x="8365309" y="4878388"/>
            <a:ext cx="985574" cy="985574"/>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7373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500"/>
                                        <p:tgtEl>
                                          <p:spTgt spid="190"/>
                                        </p:tgtEl>
                                      </p:cBhvr>
                                    </p:animEffect>
                                  </p:childTnLst>
                                </p:cTn>
                              </p:par>
                              <p:par>
                                <p:cTn id="11" presetID="10"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500"/>
                                        <p:tgtEl>
                                          <p:spTgt spid="1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500"/>
                                        <p:tgtEl>
                                          <p:spTgt spid="19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2"/>
                                        </p:tgtEl>
                                        <p:attrNameLst>
                                          <p:attrName>style.visibility</p:attrName>
                                        </p:attrNameLst>
                                      </p:cBhvr>
                                      <p:to>
                                        <p:strVal val="visible"/>
                                      </p:to>
                                    </p:set>
                                    <p:animEffect transition="in" filter="fade">
                                      <p:cBhvr>
                                        <p:cTn id="19" dur="500"/>
                                        <p:tgtEl>
                                          <p:spTgt spid="192"/>
                                        </p:tgtEl>
                                      </p:cBhvr>
                                    </p:animEffect>
                                  </p:childTnLst>
                                </p:cTn>
                              </p:par>
                            </p:childTnLst>
                          </p:cTn>
                        </p:par>
                        <p:par>
                          <p:cTn id="20" fill="hold">
                            <p:stCondLst>
                              <p:cond delay="500"/>
                            </p:stCondLst>
                            <p:childTnLst>
                              <p:par>
                                <p:cTn id="21" presetID="26" presetClass="emph" presetSubtype="0" repeatCount="indefinite" grpId="2" nodeType="afterEffect">
                                  <p:stCondLst>
                                    <p:cond delay="0"/>
                                  </p:stCondLst>
                                  <p:endCondLst>
                                    <p:cond evt="onNext" delay="0">
                                      <p:tgtEl>
                                        <p:sldTgt/>
                                      </p:tgtEl>
                                    </p:cond>
                                  </p:endCondLst>
                                  <p:childTnLst>
                                    <p:animEffect transition="out" filter="fade">
                                      <p:cBhvr>
                                        <p:cTn id="22" dur="500" tmFilter="0, 0; .2, .5; .8, .5; 1, 0"/>
                                        <p:tgtEl>
                                          <p:spTgt spid="191"/>
                                        </p:tgtEl>
                                      </p:cBhvr>
                                    </p:animEffect>
                                    <p:animScale>
                                      <p:cBhvr>
                                        <p:cTn id="23" dur="250" autoRev="1" fill="hold"/>
                                        <p:tgtEl>
                                          <p:spTgt spid="191"/>
                                        </p:tgtEl>
                                      </p:cBhvr>
                                      <p:by x="105000" y="105000"/>
                                    </p:animScale>
                                  </p:childTnLst>
                                </p:cTn>
                              </p:par>
                              <p:par>
                                <p:cTn id="24" presetID="6" presetClass="emph" presetSubtype="0" repeatCount="indefinite" grpId="2" nodeType="withEffect">
                                  <p:stCondLst>
                                    <p:cond delay="0"/>
                                  </p:stCondLst>
                                  <p:endCondLst>
                                    <p:cond evt="onNext" delay="0">
                                      <p:tgtEl>
                                        <p:sldTgt/>
                                      </p:tgtEl>
                                    </p:cond>
                                  </p:endCondLst>
                                  <p:childTnLst>
                                    <p:animScale>
                                      <p:cBhvr>
                                        <p:cTn id="25" dur="2000" fill="hold"/>
                                        <p:tgtEl>
                                          <p:spTgt spid="192"/>
                                        </p:tgtEl>
                                      </p:cBhvr>
                                      <p:by x="150000" y="15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3"/>
                                        </p:tgtEl>
                                        <p:attrNameLst>
                                          <p:attrName>style.visibility</p:attrName>
                                        </p:attrNameLst>
                                      </p:cBhvr>
                                      <p:to>
                                        <p:strVal val="visible"/>
                                      </p:to>
                                    </p:set>
                                    <p:animEffect transition="in" filter="wipe(down)">
                                      <p:cBhvr>
                                        <p:cTn id="30" dur="500"/>
                                        <p:tgtEl>
                                          <p:spTgt spid="193"/>
                                        </p:tgtEl>
                                      </p:cBhvr>
                                    </p:animEffect>
                                  </p:childTnLst>
                                </p:cTn>
                              </p:par>
                              <p:par>
                                <p:cTn id="31" presetID="10" presetClass="exit" presetSubtype="0" fill="hold" nodeType="withEffect">
                                  <p:stCondLst>
                                    <p:cond delay="0"/>
                                  </p:stCondLst>
                                  <p:childTnLst>
                                    <p:animEffect transition="out" filter="fade">
                                      <p:cBhvr>
                                        <p:cTn id="32" dur="500"/>
                                        <p:tgtEl>
                                          <p:spTgt spid="189"/>
                                        </p:tgtEl>
                                      </p:cBhvr>
                                    </p:animEffect>
                                    <p:set>
                                      <p:cBhvr>
                                        <p:cTn id="33" dur="1" fill="hold">
                                          <p:stCondLst>
                                            <p:cond delay="499"/>
                                          </p:stCondLst>
                                        </p:cTn>
                                        <p:tgtEl>
                                          <p:spTgt spid="189"/>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92"/>
                                        </p:tgtEl>
                                      </p:cBhvr>
                                    </p:animEffect>
                                    <p:set>
                                      <p:cBhvr>
                                        <p:cTn id="36" dur="1" fill="hold">
                                          <p:stCondLst>
                                            <p:cond delay="499"/>
                                          </p:stCondLst>
                                        </p:cTn>
                                        <p:tgtEl>
                                          <p:spTgt spid="19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91"/>
                                        </p:tgtEl>
                                      </p:cBhvr>
                                    </p:animEffect>
                                    <p:set>
                                      <p:cBhvr>
                                        <p:cTn id="39" dur="1" fill="hold">
                                          <p:stCondLst>
                                            <p:cond delay="499"/>
                                          </p:stCondLst>
                                        </p:cTn>
                                        <p:tgtEl>
                                          <p:spTgt spid="19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2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6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6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7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7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8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71"/>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6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6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6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6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66"/>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6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68"/>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7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8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8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14"/>
                                        </p:tgtEl>
                                        <p:attrNameLst>
                                          <p:attrName>style.visibility</p:attrName>
                                        </p:attrNameLst>
                                      </p:cBhvr>
                                      <p:to>
                                        <p:strVal val="visible"/>
                                      </p:to>
                                    </p:set>
                                    <p:animEffect transition="in" filter="fade">
                                      <p:cBhvr>
                                        <p:cTn id="86" dur="2000"/>
                                        <p:tgtEl>
                                          <p:spTgt spid="214"/>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0" nodeType="clickEffect">
                                  <p:stCondLst>
                                    <p:cond delay="0"/>
                                  </p:stCondLst>
                                  <p:childTnLst>
                                    <p:animMotion origin="layout" path="M -3.84475E-6 -4.44444E-6 L -3.84475E-6 0.13125 " pathEditMode="relative" rAng="0" ptsTypes="AA">
                                      <p:cBhvr>
                                        <p:cTn id="90" dur="2000" fill="hold"/>
                                        <p:tgtEl>
                                          <p:spTgt spid="169"/>
                                        </p:tgtEl>
                                        <p:attrNameLst>
                                          <p:attrName>ppt_x</p:attrName>
                                          <p:attrName>ppt_y</p:attrName>
                                        </p:attrNameLst>
                                      </p:cBhvr>
                                      <p:rCtr x="0" y="6551"/>
                                    </p:animMotion>
                                  </p:childTnLst>
                                </p:cTn>
                              </p:par>
                              <p:par>
                                <p:cTn id="91" presetID="42" presetClass="path" presetSubtype="0" accel="50000" decel="50000" fill="hold" nodeType="withEffect">
                                  <p:stCondLst>
                                    <p:cond delay="0"/>
                                  </p:stCondLst>
                                  <p:childTnLst>
                                    <p:animMotion origin="layout" path="M -3.37067E-6 7.40741E-7 L 0.00352 0.13102 " pathEditMode="relative" rAng="0" ptsTypes="AA">
                                      <p:cBhvr>
                                        <p:cTn id="92" dur="2000" fill="hold"/>
                                        <p:tgtEl>
                                          <p:spTgt spid="171"/>
                                        </p:tgtEl>
                                        <p:attrNameLst>
                                          <p:attrName>ppt_x</p:attrName>
                                          <p:attrName>ppt_y</p:attrName>
                                        </p:attrNameLst>
                                      </p:cBhvr>
                                      <p:rCtr x="169" y="6551"/>
                                    </p:animMotion>
                                  </p:childTnLst>
                                </p:cTn>
                              </p:par>
                              <p:par>
                                <p:cTn id="93" presetID="42" presetClass="path" presetSubtype="0" accel="50000" decel="50000" fill="hold" grpId="1" nodeType="withEffect">
                                  <p:stCondLst>
                                    <p:cond delay="0"/>
                                  </p:stCondLst>
                                  <p:childTnLst>
                                    <p:animMotion origin="layout" path="M 1.57072E-6 -2.59259E-6 L 1.57072E-6 0.21736 " pathEditMode="relative" rAng="0" ptsTypes="AA">
                                      <p:cBhvr>
                                        <p:cTn id="94" dur="2000" fill="hold"/>
                                        <p:tgtEl>
                                          <p:spTgt spid="170"/>
                                        </p:tgtEl>
                                        <p:attrNameLst>
                                          <p:attrName>ppt_x</p:attrName>
                                          <p:attrName>ppt_y</p:attrName>
                                        </p:attrNameLst>
                                      </p:cBhvr>
                                      <p:rCtr x="0" y="10856"/>
                                    </p:animMotion>
                                  </p:childTnLst>
                                </p:cTn>
                              </p:par>
                              <p:par>
                                <p:cTn id="95" presetID="42" presetClass="path" presetSubtype="0" accel="50000" decel="50000" fill="hold" nodeType="withEffect">
                                  <p:stCondLst>
                                    <p:cond delay="0"/>
                                  </p:stCondLst>
                                  <p:childTnLst>
                                    <p:animMotion origin="layout" path="M -1.05236E-6 4.81481E-6 L 0.00117 0.13194 " pathEditMode="relative" rAng="0" ptsTypes="AA">
                                      <p:cBhvr>
                                        <p:cTn id="96" dur="2000" fill="hold"/>
                                        <p:tgtEl>
                                          <p:spTgt spid="188"/>
                                        </p:tgtEl>
                                        <p:attrNameLst>
                                          <p:attrName>ppt_x</p:attrName>
                                          <p:attrName>ppt_y</p:attrName>
                                        </p:attrNameLst>
                                      </p:cBhvr>
                                      <p:rCtr x="52" y="6597"/>
                                    </p:animMotion>
                                  </p:childTnLst>
                                </p:cTn>
                              </p:par>
                              <p:par>
                                <p:cTn id="97" presetID="42" presetClass="path" presetSubtype="0" accel="50000" decel="50000" fill="hold" nodeType="withEffect">
                                  <p:stCondLst>
                                    <p:cond delay="0"/>
                                  </p:stCondLst>
                                  <p:childTnLst>
                                    <p:animMotion origin="layout" path="M 0.01003 -0.00324 L 0.00951 0.13356 " pathEditMode="relative" rAng="0" ptsTypes="AA">
                                      <p:cBhvr>
                                        <p:cTn id="98" dur="2000" fill="hold"/>
                                        <p:tgtEl>
                                          <p:spTgt spid="187"/>
                                        </p:tgtEl>
                                        <p:attrNameLst>
                                          <p:attrName>ppt_x</p:attrName>
                                          <p:attrName>ppt_y</p:attrName>
                                        </p:attrNameLst>
                                      </p:cBhvr>
                                      <p:rCtr x="-26" y="6829"/>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8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2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8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8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9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00"/>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0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0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0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0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0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20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0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1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1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75"/>
                                        </p:tgtEl>
                                        <p:attrNameLst>
                                          <p:attrName>style.visibility</p:attrName>
                                        </p:attrNameLst>
                                      </p:cBhvr>
                                      <p:to>
                                        <p:strVal val="visible"/>
                                      </p:to>
                                    </p:set>
                                    <p:animEffect transition="in" filter="fade">
                                      <p:cBhvr>
                                        <p:cTn id="141" dur="500"/>
                                        <p:tgtEl>
                                          <p:spTgt spid="175"/>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98"/>
                                        </p:tgtEl>
                                        <p:attrNameLst>
                                          <p:attrName>style.visibility</p:attrName>
                                        </p:attrNameLst>
                                      </p:cBhvr>
                                      <p:to>
                                        <p:strVal val="visible"/>
                                      </p:to>
                                    </p:set>
                                    <p:animEffect transition="in" filter="fade">
                                      <p:cBhvr>
                                        <p:cTn id="144" dur="500"/>
                                        <p:tgtEl>
                                          <p:spTgt spid="198"/>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94"/>
                                        </p:tgtEl>
                                        <p:attrNameLst>
                                          <p:attrName>style.visibility</p:attrName>
                                        </p:attrNameLst>
                                      </p:cBhvr>
                                      <p:to>
                                        <p:strVal val="visible"/>
                                      </p:to>
                                    </p:set>
                                    <p:animEffect transition="in" filter="fade">
                                      <p:cBhvr>
                                        <p:cTn id="147" dur="500"/>
                                        <p:tgtEl>
                                          <p:spTgt spid="194"/>
                                        </p:tgtEl>
                                      </p:cBhvr>
                                    </p:animEffect>
                                  </p:childTnLst>
                                </p:cTn>
                              </p:par>
                              <p:par>
                                <p:cTn id="148" presetID="10" presetClass="entr" presetSubtype="0" fill="hold" nodeType="withEffect">
                                  <p:stCondLst>
                                    <p:cond delay="0"/>
                                  </p:stCondLst>
                                  <p:childTnLst>
                                    <p:set>
                                      <p:cBhvr>
                                        <p:cTn id="149" dur="1" fill="hold">
                                          <p:stCondLst>
                                            <p:cond delay="0"/>
                                          </p:stCondLst>
                                        </p:cTn>
                                        <p:tgtEl>
                                          <p:spTgt spid="179"/>
                                        </p:tgtEl>
                                        <p:attrNameLst>
                                          <p:attrName>style.visibility</p:attrName>
                                        </p:attrNameLst>
                                      </p:cBhvr>
                                      <p:to>
                                        <p:strVal val="visible"/>
                                      </p:to>
                                    </p:set>
                                    <p:animEffect transition="in" filter="fade">
                                      <p:cBhvr>
                                        <p:cTn id="150" dur="500"/>
                                        <p:tgtEl>
                                          <p:spTgt spid="179"/>
                                        </p:tgtEl>
                                      </p:cBhvr>
                                    </p:animEffect>
                                  </p:childTnLst>
                                </p:cTn>
                              </p:par>
                              <p:par>
                                <p:cTn id="151" presetID="10" presetClass="entr" presetSubtype="0" fill="hold" nodeType="withEffect">
                                  <p:stCondLst>
                                    <p:cond delay="0"/>
                                  </p:stCondLst>
                                  <p:childTnLst>
                                    <p:set>
                                      <p:cBhvr>
                                        <p:cTn id="152" dur="1" fill="hold">
                                          <p:stCondLst>
                                            <p:cond delay="0"/>
                                          </p:stCondLst>
                                        </p:cTn>
                                        <p:tgtEl>
                                          <p:spTgt spid="210"/>
                                        </p:tgtEl>
                                        <p:attrNameLst>
                                          <p:attrName>style.visibility</p:attrName>
                                        </p:attrNameLst>
                                      </p:cBhvr>
                                      <p:to>
                                        <p:strVal val="visible"/>
                                      </p:to>
                                    </p:set>
                                    <p:animEffect transition="in" filter="fade">
                                      <p:cBhvr>
                                        <p:cTn id="153" dur="500"/>
                                        <p:tgtEl>
                                          <p:spTgt spid="2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195"/>
                                        </p:tgtEl>
                                        <p:attrNameLst>
                                          <p:attrName>style.visibility</p:attrName>
                                        </p:attrNameLst>
                                      </p:cBhvr>
                                      <p:to>
                                        <p:strVal val="visible"/>
                                      </p:to>
                                    </p:set>
                                    <p:animEffect transition="in" filter="fade">
                                      <p:cBhvr>
                                        <p:cTn id="156" dur="500"/>
                                        <p:tgtEl>
                                          <p:spTgt spid="19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77"/>
                                        </p:tgtEl>
                                        <p:attrNameLst>
                                          <p:attrName>style.visibility</p:attrName>
                                        </p:attrNameLst>
                                      </p:cBhvr>
                                      <p:to>
                                        <p:strVal val="visible"/>
                                      </p:to>
                                    </p:set>
                                    <p:animEffect transition="in" filter="fade">
                                      <p:cBhvr>
                                        <p:cTn id="159" dur="500"/>
                                        <p:tgtEl>
                                          <p:spTgt spid="17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78"/>
                                        </p:tgtEl>
                                        <p:attrNameLst>
                                          <p:attrName>style.visibility</p:attrName>
                                        </p:attrNameLst>
                                      </p:cBhvr>
                                      <p:to>
                                        <p:strVal val="visible"/>
                                      </p:to>
                                    </p:set>
                                    <p:animEffect transition="in" filter="fade">
                                      <p:cBhvr>
                                        <p:cTn id="162" dur="500"/>
                                        <p:tgtEl>
                                          <p:spTgt spid="178"/>
                                        </p:tgtEl>
                                      </p:cBhvr>
                                    </p:animEffect>
                                  </p:childTnLst>
                                </p:cTn>
                              </p:par>
                              <p:par>
                                <p:cTn id="163" presetID="10" presetClass="entr" presetSubtype="0" fill="hold" nodeType="withEffect">
                                  <p:stCondLst>
                                    <p:cond delay="0"/>
                                  </p:stCondLst>
                                  <p:childTnLst>
                                    <p:set>
                                      <p:cBhvr>
                                        <p:cTn id="164" dur="1" fill="hold">
                                          <p:stCondLst>
                                            <p:cond delay="0"/>
                                          </p:stCondLst>
                                        </p:cTn>
                                        <p:tgtEl>
                                          <p:spTgt spid="180"/>
                                        </p:tgtEl>
                                        <p:attrNameLst>
                                          <p:attrName>style.visibility</p:attrName>
                                        </p:attrNameLst>
                                      </p:cBhvr>
                                      <p:to>
                                        <p:strVal val="visible"/>
                                      </p:to>
                                    </p:set>
                                    <p:animEffect transition="in" filter="fade">
                                      <p:cBhvr>
                                        <p:cTn id="165" dur="500"/>
                                        <p:tgtEl>
                                          <p:spTgt spid="180"/>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82"/>
                                        </p:tgtEl>
                                        <p:attrNameLst>
                                          <p:attrName>style.visibility</p:attrName>
                                        </p:attrNameLst>
                                      </p:cBhvr>
                                      <p:to>
                                        <p:strVal val="visible"/>
                                      </p:to>
                                    </p:set>
                                    <p:animEffect transition="in" filter="fade">
                                      <p:cBhvr>
                                        <p:cTn id="168" dur="500"/>
                                        <p:tgtEl>
                                          <p:spTgt spid="182"/>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76"/>
                                        </p:tgtEl>
                                        <p:attrNameLst>
                                          <p:attrName>style.visibility</p:attrName>
                                        </p:attrNameLst>
                                      </p:cBhvr>
                                      <p:to>
                                        <p:strVal val="visible"/>
                                      </p:to>
                                    </p:set>
                                    <p:animEffect transition="in" filter="fade">
                                      <p:cBhvr>
                                        <p:cTn id="171" dur="500"/>
                                        <p:tgtEl>
                                          <p:spTgt spid="176"/>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96"/>
                                        </p:tgtEl>
                                        <p:attrNameLst>
                                          <p:attrName>style.visibility</p:attrName>
                                        </p:attrNameLst>
                                      </p:cBhvr>
                                      <p:to>
                                        <p:strVal val="visible"/>
                                      </p:to>
                                    </p:set>
                                    <p:animEffect transition="in" filter="fade">
                                      <p:cBhvr>
                                        <p:cTn id="174" dur="500"/>
                                        <p:tgtEl>
                                          <p:spTgt spid="196"/>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97"/>
                                        </p:tgtEl>
                                        <p:attrNameLst>
                                          <p:attrName>style.visibility</p:attrName>
                                        </p:attrNameLst>
                                      </p:cBhvr>
                                      <p:to>
                                        <p:strVal val="visible"/>
                                      </p:to>
                                    </p:set>
                                    <p:animEffect transition="in" filter="fade">
                                      <p:cBhvr>
                                        <p:cTn id="177" dur="500"/>
                                        <p:tgtEl>
                                          <p:spTgt spid="197"/>
                                        </p:tgtEl>
                                      </p:cBhvr>
                                    </p:animEffect>
                                  </p:childTnLst>
                                </p:cTn>
                              </p:par>
                              <p:par>
                                <p:cTn id="178" presetID="1" presetClass="entr" presetSubtype="0" fill="hold" grpId="0" nodeType="withEffect">
                                  <p:stCondLst>
                                    <p:cond delay="0"/>
                                  </p:stCondLst>
                                  <p:childTnLst>
                                    <p:set>
                                      <p:cBhvr>
                                        <p:cTn id="179" dur="1" fill="hold">
                                          <p:stCondLst>
                                            <p:cond delay="0"/>
                                          </p:stCondLst>
                                        </p:cTn>
                                        <p:tgtEl>
                                          <p:spTgt spid="213"/>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121"/>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218"/>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224"/>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217"/>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215"/>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216"/>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219"/>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220"/>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221"/>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55"/>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 presetClass="exit" presetSubtype="0" fill="hold" grpId="1" nodeType="clickEffect">
                                  <p:stCondLst>
                                    <p:cond delay="0"/>
                                  </p:stCondLst>
                                  <p:childTnLst>
                                    <p:set>
                                      <p:cBhvr>
                                        <p:cTn id="205" dur="1" fill="hold">
                                          <p:stCondLst>
                                            <p:cond delay="0"/>
                                          </p:stCondLst>
                                        </p:cTn>
                                        <p:tgtEl>
                                          <p:spTgt spid="219"/>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6" presetClass="emph" presetSubtype="0" fill="hold" grpId="1" nodeType="clickEffect">
                                  <p:stCondLst>
                                    <p:cond delay="0"/>
                                  </p:stCondLst>
                                  <p:childTnLst>
                                    <p:animScale>
                                      <p:cBhvr>
                                        <p:cTn id="209" dur="2000" fill="hold"/>
                                        <p:tgtEl>
                                          <p:spTgt spid="218"/>
                                        </p:tgtEl>
                                      </p:cBhvr>
                                      <p:by x="150000" y="150000"/>
                                    </p:animScale>
                                  </p:childTnLst>
                                </p:cTn>
                              </p:par>
                              <p:par>
                                <p:cTn id="210" presetID="6" presetClass="emph" presetSubtype="0" fill="hold" grpId="1" nodeType="withEffect">
                                  <p:stCondLst>
                                    <p:cond delay="0"/>
                                  </p:stCondLst>
                                  <p:childTnLst>
                                    <p:animScale>
                                      <p:cBhvr>
                                        <p:cTn id="211" dur="2000" fill="hold"/>
                                        <p:tgtEl>
                                          <p:spTgt spid="215"/>
                                        </p:tgtEl>
                                      </p:cBhvr>
                                      <p:by x="150000" y="150000"/>
                                    </p:animScale>
                                  </p:childTnLst>
                                </p:cTn>
                              </p:par>
                              <p:par>
                                <p:cTn id="212" presetID="6" presetClass="emph" presetSubtype="0" fill="hold" grpId="1" nodeType="withEffect">
                                  <p:stCondLst>
                                    <p:cond delay="0"/>
                                  </p:stCondLst>
                                  <p:childTnLst>
                                    <p:animScale>
                                      <p:cBhvr>
                                        <p:cTn id="213" dur="2000" fill="hold"/>
                                        <p:tgtEl>
                                          <p:spTgt spid="216"/>
                                        </p:tgtEl>
                                      </p:cBhvr>
                                      <p:by x="150000" y="150000"/>
                                    </p:animScale>
                                  </p:childTnLst>
                                </p:cTn>
                              </p:par>
                              <p:par>
                                <p:cTn id="214" presetID="6" presetClass="emph" presetSubtype="0" fill="hold" grpId="1" nodeType="withEffect">
                                  <p:stCondLst>
                                    <p:cond delay="0"/>
                                  </p:stCondLst>
                                  <p:childTnLst>
                                    <p:animScale>
                                      <p:cBhvr>
                                        <p:cTn id="215" dur="2000" fill="hold"/>
                                        <p:tgtEl>
                                          <p:spTgt spid="217"/>
                                        </p:tgtEl>
                                      </p:cBhvr>
                                      <p:by x="150000" y="150000"/>
                                    </p:animScale>
                                  </p:childTnLst>
                                </p:cTn>
                              </p:par>
                            </p:childTnLst>
                          </p:cTn>
                        </p:par>
                      </p:childTnLst>
                    </p:cTn>
                  </p:par>
                  <p:par>
                    <p:cTn id="216" fill="hold">
                      <p:stCondLst>
                        <p:cond delay="indefinite"/>
                      </p:stCondLst>
                      <p:childTnLst>
                        <p:par>
                          <p:cTn id="217" fill="hold">
                            <p:stCondLst>
                              <p:cond delay="0"/>
                            </p:stCondLst>
                            <p:childTnLst>
                              <p:par>
                                <p:cTn id="218" presetID="10" presetClass="exit" presetSubtype="0" fill="hold" grpId="1" nodeType="clickEffect">
                                  <p:stCondLst>
                                    <p:cond delay="0"/>
                                  </p:stCondLst>
                                  <p:childTnLst>
                                    <p:animEffect transition="out" filter="fade">
                                      <p:cBhvr>
                                        <p:cTn id="219" dur="500"/>
                                        <p:tgtEl>
                                          <p:spTgt spid="222"/>
                                        </p:tgtEl>
                                      </p:cBhvr>
                                    </p:animEffect>
                                    <p:set>
                                      <p:cBhvr>
                                        <p:cTn id="220" dur="1" fill="hold">
                                          <p:stCondLst>
                                            <p:cond delay="499"/>
                                          </p:stCondLst>
                                        </p:cTn>
                                        <p:tgtEl>
                                          <p:spTgt spid="222"/>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23"/>
                                        </p:tgtEl>
                                      </p:cBhvr>
                                    </p:animEffect>
                                    <p:set>
                                      <p:cBhvr>
                                        <p:cTn id="223" dur="1" fill="hold">
                                          <p:stCondLst>
                                            <p:cond delay="499"/>
                                          </p:stCondLst>
                                        </p:cTn>
                                        <p:tgtEl>
                                          <p:spTgt spid="223"/>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224"/>
                                        </p:tgtEl>
                                      </p:cBhvr>
                                    </p:animEffect>
                                    <p:set>
                                      <p:cBhvr>
                                        <p:cTn id="226" dur="1" fill="hold">
                                          <p:stCondLst>
                                            <p:cond delay="499"/>
                                          </p:stCondLst>
                                        </p:cTn>
                                        <p:tgtEl>
                                          <p:spTgt spid="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33" grpId="0" animBg="1"/>
      <p:bldP spid="163" grpId="0" animBg="1"/>
      <p:bldP spid="164" grpId="0" animBg="1"/>
      <p:bldP spid="165" grpId="0" animBg="1"/>
      <p:bldP spid="166" grpId="0" animBg="1"/>
      <p:bldP spid="167" grpId="0" animBg="1"/>
      <p:bldP spid="168" grpId="0" animBg="1"/>
      <p:bldP spid="169" grpId="0" animBg="1"/>
      <p:bldP spid="169" grpId="1" animBg="1"/>
      <p:bldP spid="170" grpId="0"/>
      <p:bldP spid="170" grpId="1"/>
      <p:bldP spid="173" grpId="0"/>
      <p:bldP spid="174" grpId="0"/>
      <p:bldP spid="175" grpId="0" animBg="1"/>
      <p:bldP spid="176" grpId="0" animBg="1"/>
      <p:bldP spid="177" grpId="0" animBg="1"/>
      <p:bldP spid="178" grpId="0" animBg="1"/>
      <p:bldP spid="181" grpId="0"/>
      <p:bldP spid="182" grpId="0"/>
      <p:bldP spid="183" grpId="0"/>
      <p:bldP spid="184" grpId="0"/>
      <p:bldP spid="186" grpId="0"/>
      <p:bldP spid="191" grpId="0" animBg="1"/>
      <p:bldP spid="191" grpId="1" animBg="1"/>
      <p:bldP spid="191" grpId="2" animBg="1"/>
      <p:bldP spid="194" grpId="0" animBg="1"/>
      <p:bldP spid="195" grpId="0" animBg="1"/>
      <p:bldP spid="196" grpId="0" animBg="1"/>
      <p:bldP spid="197" grpId="0" animBg="1"/>
      <p:bldP spid="198" grpId="0"/>
      <p:bldP spid="199" grpId="0" animBg="1"/>
      <p:bldP spid="200" grpId="0" animBg="1"/>
      <p:bldP spid="204" grpId="0"/>
      <p:bldP spid="205" grpId="0" animBg="1"/>
      <p:bldP spid="206" grpId="0" animBg="1"/>
      <p:bldP spid="207" grpId="0" animBg="1"/>
      <p:bldP spid="208" grpId="0"/>
      <p:bldP spid="209" grpId="0" animBg="1"/>
      <p:bldP spid="212" grpId="0"/>
      <p:bldP spid="213" grpId="0"/>
      <p:bldP spid="220" grpId="0"/>
      <p:bldP spid="221" grpId="0"/>
      <p:bldP spid="223" grpId="0" animBg="1"/>
      <p:bldP spid="223" grpId="1" animBg="1"/>
      <p:bldP spid="224" grpId="0" animBg="1"/>
      <p:bldP spid="224" grpId="1" animBg="1"/>
      <p:bldP spid="192" grpId="0"/>
      <p:bldP spid="192" grpId="1"/>
      <p:bldP spid="192" grpId="2"/>
      <p:bldP spid="222" grpId="0" animBg="1"/>
      <p:bldP spid="222" grpId="1" animBg="1"/>
      <p:bldP spid="215" grpId="0" animBg="1"/>
      <p:bldP spid="215" grpId="1" animBg="1"/>
      <p:bldP spid="216" grpId="0" animBg="1"/>
      <p:bldP spid="216" grpId="1" animBg="1"/>
      <p:bldP spid="217" grpId="0" animBg="1"/>
      <p:bldP spid="217" grpId="1" animBg="1"/>
      <p:bldP spid="218" grpId="0" animBg="1"/>
      <p:bldP spid="218" grpId="1" animBg="1"/>
      <p:bldP spid="219" grpId="0" animBg="1"/>
      <p:bldP spid="219"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0031" y="1414543"/>
            <a:ext cx="3668667" cy="1046440"/>
          </a:xfrm>
          <a:prstGeom prst="rect">
            <a:avLst/>
          </a:prstGeom>
          <a:noFill/>
        </p:spPr>
        <p:txBody>
          <a:bodyPr wrap="square" rtlCol="0">
            <a:spAutoFit/>
          </a:bodyPr>
          <a:lstStyle>
            <a:defPPr>
              <a:defRPr lang="en-US"/>
            </a:defPPr>
            <a:lvl1pPr>
              <a:lnSpc>
                <a:spcPct val="150000"/>
              </a:lnSpc>
              <a:defRPr sz="2200" b="0">
                <a:solidFill>
                  <a:srgbClr val="009ADD">
                    <a:lumMod val="75000"/>
                  </a:srgbClr>
                </a:solidFill>
                <a:latin typeface="Century Schoolbook" charset="0"/>
                <a:ea typeface="Century Schoolbook" charset="0"/>
                <a:cs typeface="Century Schoolbook" charset="0"/>
              </a:defRPr>
            </a:lvl1pPr>
          </a:lstStyle>
          <a:p>
            <a:pPr>
              <a:lnSpc>
                <a:spcPct val="100000"/>
              </a:lnSpc>
              <a:defRPr/>
            </a:pPr>
            <a:r>
              <a:rPr lang="ru-RU" b="1" dirty="0">
                <a:latin typeface="Calibri"/>
              </a:rPr>
              <a:t>Облачный </a:t>
            </a:r>
            <a:r>
              <a:rPr lang="en-US" b="1" dirty="0" err="1">
                <a:latin typeface="Calibri"/>
              </a:rPr>
              <a:t>cnMaestro</a:t>
            </a:r>
            <a:r>
              <a:rPr lang="en-US" b="1" dirty="0">
                <a:latin typeface="Calibri"/>
              </a:rPr>
              <a:t> </a:t>
            </a:r>
            <a:br>
              <a:rPr lang="en-US" dirty="0">
                <a:latin typeface="Calibri"/>
              </a:rPr>
            </a:br>
            <a:r>
              <a:rPr lang="ru-RU" sz="2000" i="1" dirty="0">
                <a:latin typeface="Calibri"/>
              </a:rPr>
              <a:t>в облаке </a:t>
            </a:r>
            <a:r>
              <a:rPr lang="en-US" sz="2000" i="1" dirty="0">
                <a:latin typeface="Calibri"/>
              </a:rPr>
              <a:t>Cambium</a:t>
            </a:r>
            <a:br>
              <a:rPr lang="en-US" sz="2000" b="1" i="1" dirty="0">
                <a:latin typeface="Calibri"/>
              </a:rPr>
            </a:br>
            <a:endParaRPr lang="en-US" sz="2000" b="1" i="1" dirty="0">
              <a:latin typeface="Calibri"/>
            </a:endParaRPr>
          </a:p>
        </p:txBody>
      </p:sp>
      <p:sp>
        <p:nvSpPr>
          <p:cNvPr id="6" name="TextBox 5"/>
          <p:cNvSpPr txBox="1"/>
          <p:nvPr/>
        </p:nvSpPr>
        <p:spPr>
          <a:xfrm>
            <a:off x="493961" y="2855247"/>
            <a:ext cx="3183744" cy="1046440"/>
          </a:xfrm>
          <a:prstGeom prst="rect">
            <a:avLst/>
          </a:prstGeom>
          <a:noFill/>
        </p:spPr>
        <p:txBody>
          <a:bodyPr wrap="square" rtlCol="0">
            <a:spAutoFit/>
          </a:bodyPr>
          <a:lstStyle>
            <a:defPPr>
              <a:defRPr lang="en-US"/>
            </a:defPPr>
            <a:lvl1pPr>
              <a:lnSpc>
                <a:spcPct val="150000"/>
              </a:lnSpc>
              <a:defRPr sz="2200" b="0">
                <a:solidFill>
                  <a:srgbClr val="009ADD">
                    <a:lumMod val="75000"/>
                  </a:srgbClr>
                </a:solidFill>
                <a:latin typeface="Century Schoolbook" charset="0"/>
                <a:ea typeface="Century Schoolbook" charset="0"/>
                <a:cs typeface="Century Schoolbook" charset="0"/>
              </a:defRPr>
            </a:lvl1pPr>
          </a:lstStyle>
          <a:p>
            <a:pPr>
              <a:lnSpc>
                <a:spcPct val="100000"/>
              </a:lnSpc>
              <a:defRPr/>
            </a:pPr>
            <a:r>
              <a:rPr lang="en-US" b="1" dirty="0" err="1">
                <a:latin typeface="Calibri"/>
              </a:rPr>
              <a:t>cnMaestro</a:t>
            </a:r>
            <a:r>
              <a:rPr lang="en-US" b="1" dirty="0">
                <a:latin typeface="Calibri"/>
              </a:rPr>
              <a:t> On-Premises</a:t>
            </a:r>
            <a:endParaRPr lang="ru-RU" b="1" dirty="0">
              <a:latin typeface="Calibri"/>
            </a:endParaRPr>
          </a:p>
          <a:p>
            <a:pPr>
              <a:lnSpc>
                <a:spcPct val="100000"/>
              </a:lnSpc>
              <a:defRPr/>
            </a:pPr>
            <a:r>
              <a:rPr lang="ru-RU" sz="2000" i="1" dirty="0">
                <a:latin typeface="Calibri"/>
              </a:rPr>
              <a:t>для установки в облаке оператора или локально</a:t>
            </a:r>
            <a:endParaRPr lang="en-US" sz="2000" i="1" dirty="0">
              <a:latin typeface="Calibri"/>
            </a:endParaRPr>
          </a:p>
        </p:txBody>
      </p:sp>
      <p:sp>
        <p:nvSpPr>
          <p:cNvPr id="39" name="TextBox 38"/>
          <p:cNvSpPr txBox="1"/>
          <p:nvPr/>
        </p:nvSpPr>
        <p:spPr>
          <a:xfrm>
            <a:off x="7223479" y="1266988"/>
            <a:ext cx="4464595" cy="1323439"/>
          </a:xfrm>
          <a:prstGeom prst="rect">
            <a:avLst/>
          </a:prstGeom>
          <a:noFill/>
        </p:spPr>
        <p:txBody>
          <a:bodyPr wrap="square" rtlCol="0">
            <a:spAutoFit/>
          </a:bodyPr>
          <a:lstStyle>
            <a:defPPr>
              <a:defRPr lang="en-US"/>
            </a:defPPr>
            <a:lvl1pPr marL="285750" indent="-285750">
              <a:lnSpc>
                <a:spcPct val="150000"/>
              </a:lnSpc>
              <a:buFont typeface="Arial" panose="020B0604020202020204" pitchFamily="34" charset="0"/>
              <a:buChar char="•"/>
              <a:defRPr sz="1700"/>
            </a:lvl1pPr>
          </a:lstStyle>
          <a:p>
            <a:pPr>
              <a:lnSpc>
                <a:spcPct val="100000"/>
              </a:lnSpc>
              <a:defRPr/>
            </a:pPr>
            <a:r>
              <a:rPr lang="ru-RU" sz="1600" dirty="0">
                <a:solidFill>
                  <a:prstClr val="black"/>
                </a:solidFill>
                <a:latin typeface="Calibri"/>
              </a:rPr>
              <a:t>Не нужно держать штат администраторов</a:t>
            </a:r>
          </a:p>
          <a:p>
            <a:pPr>
              <a:lnSpc>
                <a:spcPct val="100000"/>
              </a:lnSpc>
              <a:defRPr/>
            </a:pPr>
            <a:r>
              <a:rPr lang="ru-RU" sz="1600" dirty="0">
                <a:solidFill>
                  <a:prstClr val="black"/>
                </a:solidFill>
                <a:latin typeface="Calibri"/>
              </a:rPr>
              <a:t>Не нужна дополнительная инфраструктура</a:t>
            </a:r>
            <a:endParaRPr lang="en-US" sz="1600" dirty="0">
              <a:solidFill>
                <a:prstClr val="black"/>
              </a:solidFill>
              <a:latin typeface="Calibri"/>
            </a:endParaRPr>
          </a:p>
          <a:p>
            <a:pPr>
              <a:lnSpc>
                <a:spcPct val="100000"/>
              </a:lnSpc>
              <a:defRPr/>
            </a:pPr>
            <a:r>
              <a:rPr lang="ru-RU" sz="1600" dirty="0">
                <a:solidFill>
                  <a:prstClr val="black"/>
                </a:solidFill>
                <a:latin typeface="Calibri"/>
              </a:rPr>
              <a:t>Распределенная архитектура и надежность</a:t>
            </a:r>
          </a:p>
          <a:p>
            <a:pPr>
              <a:lnSpc>
                <a:spcPct val="100000"/>
              </a:lnSpc>
              <a:defRPr/>
            </a:pPr>
            <a:endParaRPr lang="ru-RU" sz="1600" dirty="0">
              <a:solidFill>
                <a:prstClr val="black"/>
              </a:solidFill>
              <a:latin typeface="Calibri"/>
            </a:endParaRPr>
          </a:p>
          <a:p>
            <a:pPr>
              <a:lnSpc>
                <a:spcPct val="100000"/>
              </a:lnSpc>
              <a:defRPr/>
            </a:pPr>
            <a:endParaRPr lang="en-US" sz="1600" dirty="0">
              <a:solidFill>
                <a:prstClr val="black"/>
              </a:solidFill>
              <a:latin typeface="Calibri"/>
            </a:endParaRPr>
          </a:p>
        </p:txBody>
      </p:sp>
      <p:sp>
        <p:nvSpPr>
          <p:cNvPr id="40" name="TextBox 39"/>
          <p:cNvSpPr txBox="1"/>
          <p:nvPr/>
        </p:nvSpPr>
        <p:spPr>
          <a:xfrm>
            <a:off x="7234469" y="2813917"/>
            <a:ext cx="4195531" cy="1569660"/>
          </a:xfrm>
          <a:prstGeom prst="rect">
            <a:avLst/>
          </a:prstGeom>
          <a:noFill/>
        </p:spPr>
        <p:txBody>
          <a:bodyPr wrap="square" rtlCol="0">
            <a:spAutoFit/>
          </a:bodyPr>
          <a:lstStyle/>
          <a:p>
            <a:pPr marL="285750" indent="-285750">
              <a:buFont typeface="Arial" panose="020B0604020202020204" pitchFamily="34" charset="0"/>
              <a:buChar char="•"/>
              <a:defRPr/>
            </a:pPr>
            <a:r>
              <a:rPr lang="ru-RU" sz="1600" dirty="0">
                <a:solidFill>
                  <a:prstClr val="black"/>
                </a:solidFill>
                <a:latin typeface="Calibri"/>
              </a:rPr>
              <a:t>Полный контроль над оборудованием</a:t>
            </a:r>
            <a:endParaRPr lang="en-US" sz="1600" dirty="0">
              <a:solidFill>
                <a:prstClr val="black">
                  <a:lumMod val="75000"/>
                  <a:lumOff val="25000"/>
                </a:prstClr>
              </a:solidFill>
              <a:latin typeface="Calibri"/>
            </a:endParaRPr>
          </a:p>
          <a:p>
            <a:pPr marL="285750" indent="-285750">
              <a:buFont typeface="Arial" panose="020B0604020202020204" pitchFamily="34" charset="0"/>
              <a:buChar char="•"/>
              <a:defRPr/>
            </a:pPr>
            <a:r>
              <a:rPr lang="ru-RU" sz="1600" dirty="0">
                <a:solidFill>
                  <a:prstClr val="black"/>
                </a:solidFill>
                <a:latin typeface="Calibri"/>
              </a:rPr>
              <a:t>Поддержка туннелей до точек доступа (</a:t>
            </a:r>
            <a:r>
              <a:rPr lang="en-GB" sz="1600" dirty="0">
                <a:solidFill>
                  <a:prstClr val="black"/>
                </a:solidFill>
                <a:latin typeface="Calibri"/>
              </a:rPr>
              <a:t>L2TP, GRE</a:t>
            </a:r>
            <a:r>
              <a:rPr lang="ru-RU" sz="1600" dirty="0">
                <a:solidFill>
                  <a:prstClr val="black"/>
                </a:solidFill>
                <a:latin typeface="Calibri"/>
              </a:rPr>
              <a:t>)</a:t>
            </a:r>
            <a:endParaRPr lang="en-US" sz="1600" dirty="0">
              <a:solidFill>
                <a:prstClr val="black"/>
              </a:solidFill>
              <a:latin typeface="Calibri"/>
            </a:endParaRPr>
          </a:p>
          <a:p>
            <a:pPr marL="285750" indent="-285750">
              <a:buFont typeface="Arial" panose="020B0604020202020204" pitchFamily="34" charset="0"/>
              <a:buChar char="•"/>
              <a:defRPr/>
            </a:pPr>
            <a:r>
              <a:rPr lang="ru-RU" sz="1600" dirty="0">
                <a:solidFill>
                  <a:prstClr val="black"/>
                </a:solidFill>
                <a:latin typeface="Calibri"/>
              </a:rPr>
              <a:t>В планах - стоечные контроллеры </a:t>
            </a:r>
            <a:r>
              <a:rPr lang="en-US" sz="1600" dirty="0">
                <a:solidFill>
                  <a:prstClr val="black"/>
                </a:solidFill>
                <a:latin typeface="Calibri"/>
              </a:rPr>
              <a:t>Cambium </a:t>
            </a:r>
            <a:r>
              <a:rPr lang="ru-RU" sz="1600" dirty="0">
                <a:solidFill>
                  <a:prstClr val="black"/>
                </a:solidFill>
                <a:latin typeface="Calibri"/>
              </a:rPr>
              <a:t>на разное количество точек доступа (см. следуюший слайд)</a:t>
            </a:r>
            <a:endParaRPr lang="en-US" sz="1600" dirty="0">
              <a:solidFill>
                <a:prstClr val="black"/>
              </a:solidFill>
              <a:latin typeface="Calibri"/>
            </a:endParaRPr>
          </a:p>
        </p:txBody>
      </p:sp>
      <p:grpSp>
        <p:nvGrpSpPr>
          <p:cNvPr id="42" name="Group 41"/>
          <p:cNvGrpSpPr/>
          <p:nvPr/>
        </p:nvGrpSpPr>
        <p:grpSpPr>
          <a:xfrm>
            <a:off x="4753554" y="756902"/>
            <a:ext cx="1846297" cy="1841277"/>
            <a:chOff x="3577748" y="703718"/>
            <a:chExt cx="2333290" cy="2326946"/>
          </a:xfrm>
        </p:grpSpPr>
        <p:pic>
          <p:nvPicPr>
            <p:cNvPr id="43" name="Picture 42" descr="widecloud.png"/>
            <p:cNvPicPr>
              <a:picLocks noChangeAspect="1"/>
            </p:cNvPicPr>
            <p:nvPr/>
          </p:nvPicPr>
          <p:blipFill>
            <a:blip r:embed="rId3" cstate="print">
              <a:alphaModFix amt="73000"/>
              <a:extLst>
                <a:ext uri="{28A0092B-C50C-407E-A947-70E740481C1C}">
                  <a14:useLocalDpi xmlns:a14="http://schemas.microsoft.com/office/drawing/2010/main" val="0"/>
                </a:ext>
              </a:extLst>
            </a:blip>
            <a:stretch>
              <a:fillRect/>
            </a:stretch>
          </p:blipFill>
          <p:spPr>
            <a:xfrm flipH="1">
              <a:off x="3577748" y="703718"/>
              <a:ext cx="2333290" cy="2326946"/>
            </a:xfrm>
            <a:prstGeom prst="rect">
              <a:avLst/>
            </a:prstGeom>
          </p:spPr>
        </p:pic>
        <p:grpSp>
          <p:nvGrpSpPr>
            <p:cNvPr id="44" name="Group 43"/>
            <p:cNvGrpSpPr/>
            <p:nvPr/>
          </p:nvGrpSpPr>
          <p:grpSpPr>
            <a:xfrm>
              <a:off x="4077746" y="1618857"/>
              <a:ext cx="1199964" cy="727251"/>
              <a:chOff x="5105400" y="1524000"/>
              <a:chExt cx="2514600" cy="1524000"/>
            </a:xfrm>
          </p:grpSpPr>
          <p:pic>
            <p:nvPicPr>
              <p:cNvPr id="45" name="Picture 44" descr="message-bus.png"/>
              <p:cNvPicPr>
                <a:picLocks noChangeAspect="1"/>
              </p:cNvPicPr>
              <p:nvPr/>
            </p:nvPicPr>
            <p:blipFill>
              <a:blip r:embed="rId4" cstate="print">
                <a:alphaModFix amt="63000"/>
                <a:extLst>
                  <a:ext uri="{28A0092B-C50C-407E-A947-70E740481C1C}">
                    <a14:useLocalDpi xmlns:a14="http://schemas.microsoft.com/office/drawing/2010/main" val="0"/>
                  </a:ext>
                </a:extLst>
              </a:blip>
              <a:stretch>
                <a:fillRect/>
              </a:stretch>
            </p:blipFill>
            <p:spPr>
              <a:xfrm>
                <a:off x="5334001" y="2133599"/>
                <a:ext cx="1955799" cy="801878"/>
              </a:xfrm>
              <a:prstGeom prst="rect">
                <a:avLst/>
              </a:prstGeom>
            </p:spPr>
          </p:pic>
          <p:grpSp>
            <p:nvGrpSpPr>
              <p:cNvPr id="46" name="Group 45"/>
              <p:cNvGrpSpPr/>
              <p:nvPr/>
            </p:nvGrpSpPr>
            <p:grpSpPr>
              <a:xfrm>
                <a:off x="5334000" y="1524000"/>
                <a:ext cx="1981200" cy="762000"/>
                <a:chOff x="5334000" y="1524000"/>
                <a:chExt cx="1981200" cy="762000"/>
              </a:xfrm>
            </p:grpSpPr>
            <p:pic>
              <p:nvPicPr>
                <p:cNvPr id="60" name="Picture 59" descr="serv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1524000"/>
                  <a:ext cx="761999" cy="762000"/>
                </a:xfrm>
                <a:prstGeom prst="rect">
                  <a:avLst/>
                </a:prstGeom>
              </p:spPr>
            </p:pic>
            <p:pic>
              <p:nvPicPr>
                <p:cNvPr id="61" name="Picture 60" descr="serv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0400" y="1524000"/>
                  <a:ext cx="762000" cy="762000"/>
                </a:xfrm>
                <a:prstGeom prst="rect">
                  <a:avLst/>
                </a:prstGeom>
              </p:spPr>
            </p:pic>
            <p:pic>
              <p:nvPicPr>
                <p:cNvPr id="62" name="Picture 61" descr="serv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6800" y="1524000"/>
                  <a:ext cx="762000" cy="762000"/>
                </a:xfrm>
                <a:prstGeom prst="rect">
                  <a:avLst/>
                </a:prstGeom>
              </p:spPr>
            </p:pic>
            <p:pic>
              <p:nvPicPr>
                <p:cNvPr id="63" name="Picture 62" descr="serv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1524000"/>
                  <a:ext cx="762000" cy="762000"/>
                </a:xfrm>
                <a:prstGeom prst="rect">
                  <a:avLst/>
                </a:prstGeom>
              </p:spPr>
            </p:pic>
          </p:grpSp>
          <p:grpSp>
            <p:nvGrpSpPr>
              <p:cNvPr id="47" name="Group 46"/>
              <p:cNvGrpSpPr/>
              <p:nvPr/>
            </p:nvGrpSpPr>
            <p:grpSpPr>
              <a:xfrm>
                <a:off x="5524500" y="2667000"/>
                <a:ext cx="381000" cy="381000"/>
                <a:chOff x="-1828800" y="2590800"/>
                <a:chExt cx="1371600" cy="1371600"/>
              </a:xfrm>
            </p:grpSpPr>
            <p:pic>
              <p:nvPicPr>
                <p:cNvPr id="58" name="Picture 57" descr="db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9" name="Picture 58" descr="d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48" name="Group 47"/>
              <p:cNvGrpSpPr/>
              <p:nvPr/>
            </p:nvGrpSpPr>
            <p:grpSpPr>
              <a:xfrm>
                <a:off x="6743700" y="2667000"/>
                <a:ext cx="381000" cy="381000"/>
                <a:chOff x="-1828800" y="2590800"/>
                <a:chExt cx="1371600" cy="1371600"/>
              </a:xfrm>
            </p:grpSpPr>
            <p:pic>
              <p:nvPicPr>
                <p:cNvPr id="56" name="Picture 55" descr="db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7" name="Picture 56" descr="d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49" name="Group 48"/>
              <p:cNvGrpSpPr/>
              <p:nvPr/>
            </p:nvGrpSpPr>
            <p:grpSpPr>
              <a:xfrm>
                <a:off x="5105400" y="2286000"/>
                <a:ext cx="381000" cy="381000"/>
                <a:chOff x="-1828800" y="2590800"/>
                <a:chExt cx="1371600" cy="1371600"/>
              </a:xfrm>
            </p:grpSpPr>
            <p:pic>
              <p:nvPicPr>
                <p:cNvPr id="54" name="Picture 53" descr="db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5" name="Picture 54" descr="d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50" name="Group 49"/>
              <p:cNvGrpSpPr/>
              <p:nvPr/>
            </p:nvGrpSpPr>
            <p:grpSpPr>
              <a:xfrm>
                <a:off x="7239000" y="2286000"/>
                <a:ext cx="381000" cy="381000"/>
                <a:chOff x="-1828800" y="2590800"/>
                <a:chExt cx="1371600" cy="1371600"/>
              </a:xfrm>
            </p:grpSpPr>
            <p:pic>
              <p:nvPicPr>
                <p:cNvPr id="52" name="Picture 51" descr="dbfill.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3" name="Picture 52" descr="db.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pic>
            <p:nvPicPr>
              <p:cNvPr id="51" name="Picture 50" descr="distributed.png"/>
              <p:cNvPicPr>
                <a:picLocks noChangeAspect="1"/>
              </p:cNvPicPr>
              <p:nvPr/>
            </p:nvPicPr>
            <p:blipFill>
              <a:blip r:embed="rId8" cstate="print">
                <a:alphaModFix amt="67000"/>
                <a:extLst>
                  <a:ext uri="{28A0092B-C50C-407E-A947-70E740481C1C}">
                    <a14:useLocalDpi xmlns:a14="http://schemas.microsoft.com/office/drawing/2010/main" val="0"/>
                  </a:ext>
                </a:extLst>
              </a:blip>
              <a:stretch>
                <a:fillRect/>
              </a:stretch>
            </p:blipFill>
            <p:spPr>
              <a:xfrm>
                <a:off x="5867399" y="1714499"/>
                <a:ext cx="914401" cy="381001"/>
              </a:xfrm>
              <a:prstGeom prst="rect">
                <a:avLst/>
              </a:prstGeom>
            </p:spPr>
          </p:pic>
        </p:grpSp>
      </p:grpSp>
      <p:grpSp>
        <p:nvGrpSpPr>
          <p:cNvPr id="3" name="Group 2"/>
          <p:cNvGrpSpPr/>
          <p:nvPr/>
        </p:nvGrpSpPr>
        <p:grpSpPr>
          <a:xfrm>
            <a:off x="4245222" y="2924784"/>
            <a:ext cx="2283648" cy="1073663"/>
            <a:chOff x="2895600" y="3019485"/>
            <a:chExt cx="2699387" cy="1269124"/>
          </a:xfrm>
        </p:grpSpPr>
        <p:pic>
          <p:nvPicPr>
            <p:cNvPr id="25" name="Picture 4" descr="Image result for icon serv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5600" y="3211384"/>
              <a:ext cx="753629" cy="7536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146985" y="3019485"/>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7"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675321" y="3030664"/>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8"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5203657" y="3071933"/>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9"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109635" y="3513994"/>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0"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613248" y="3517410"/>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1"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5148983" y="3555761"/>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2"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032382" y="3909238"/>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3"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544672" y="3983311"/>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4" name="Picture 2" descr="C:\Users\lju010\Desktop\Projects with Designers\CenterPoint\CAM_017_cnPilote400\JPG\cnPilote400_angled.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5137536" y="3968867"/>
              <a:ext cx="391330"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cxnSp>
          <p:nvCxnSpPr>
            <p:cNvPr id="35" name="Straight Connector 34"/>
            <p:cNvCxnSpPr/>
            <p:nvPr/>
          </p:nvCxnSpPr>
          <p:spPr>
            <a:xfrm flipV="1">
              <a:off x="3645125" y="3152343"/>
              <a:ext cx="415311" cy="431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649229" y="3583945"/>
              <a:ext cx="383153" cy="4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40004" y="3678035"/>
              <a:ext cx="397989" cy="347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607846" y="3115058"/>
              <a:ext cx="415311" cy="431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640004" y="3637102"/>
              <a:ext cx="383153" cy="4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603184" y="3714363"/>
              <a:ext cx="397989" cy="34764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Title 16"/>
          <p:cNvSpPr>
            <a:spLocks noGrp="1"/>
          </p:cNvSpPr>
          <p:nvPr>
            <p:ph type="title"/>
          </p:nvPr>
        </p:nvSpPr>
        <p:spPr/>
        <p:txBody>
          <a:bodyPr/>
          <a:lstStyle/>
          <a:p>
            <a:r>
              <a:rPr lang="ru-RU" dirty="0"/>
              <a:t>Контроллер под любые задачи</a:t>
            </a:r>
            <a:endParaRPr lang="en-GB" dirty="0"/>
          </a:p>
        </p:txBody>
      </p:sp>
      <p:grpSp>
        <p:nvGrpSpPr>
          <p:cNvPr id="2" name="Group 1"/>
          <p:cNvGrpSpPr/>
          <p:nvPr/>
        </p:nvGrpSpPr>
        <p:grpSpPr>
          <a:xfrm>
            <a:off x="493961" y="4572478"/>
            <a:ext cx="10731150" cy="1501498"/>
            <a:chOff x="493961" y="4572478"/>
            <a:chExt cx="10731150" cy="1501498"/>
          </a:xfrm>
        </p:grpSpPr>
        <p:sp>
          <p:nvSpPr>
            <p:cNvPr id="7" name="TextBox 6"/>
            <p:cNvSpPr txBox="1"/>
            <p:nvPr/>
          </p:nvSpPr>
          <p:spPr>
            <a:xfrm>
              <a:off x="493961" y="4608108"/>
              <a:ext cx="3183744" cy="1107996"/>
            </a:xfrm>
            <a:prstGeom prst="rect">
              <a:avLst/>
            </a:prstGeom>
            <a:noFill/>
          </p:spPr>
          <p:txBody>
            <a:bodyPr wrap="square" rtlCol="0">
              <a:spAutoFit/>
            </a:bodyPr>
            <a:lstStyle>
              <a:defPPr>
                <a:defRPr lang="en-US"/>
              </a:defPPr>
              <a:lvl1pPr>
                <a:lnSpc>
                  <a:spcPct val="150000"/>
                </a:lnSpc>
                <a:defRPr sz="2200" b="0">
                  <a:solidFill>
                    <a:srgbClr val="009ADD">
                      <a:lumMod val="75000"/>
                    </a:srgbClr>
                  </a:solidFill>
                  <a:latin typeface="Century Schoolbook" charset="0"/>
                  <a:ea typeface="Century Schoolbook" charset="0"/>
                  <a:cs typeface="Century Schoolbook" charset="0"/>
                </a:defRPr>
              </a:lvl1pPr>
            </a:lstStyle>
            <a:p>
              <a:pPr>
                <a:lnSpc>
                  <a:spcPct val="100000"/>
                </a:lnSpc>
                <a:defRPr/>
              </a:pPr>
              <a:r>
                <a:rPr lang="en-US" b="1" dirty="0" err="1">
                  <a:latin typeface="Calibri"/>
                </a:rPr>
                <a:t>AutoPilot</a:t>
              </a:r>
              <a:endParaRPr lang="ru-RU" b="1" dirty="0">
                <a:latin typeface="Calibri"/>
              </a:endParaRPr>
            </a:p>
            <a:p>
              <a:pPr>
                <a:lnSpc>
                  <a:spcPct val="100000"/>
                </a:lnSpc>
                <a:defRPr/>
              </a:pPr>
              <a:r>
                <a:rPr lang="ru-RU" i="1" dirty="0">
                  <a:latin typeface="Calibri"/>
                </a:rPr>
                <a:t>контроллер на базе точки доступа</a:t>
              </a:r>
              <a:endParaRPr lang="en-US" i="1" dirty="0">
                <a:latin typeface="Calibri"/>
              </a:endParaRPr>
            </a:p>
          </p:txBody>
        </p:sp>
        <p:sp>
          <p:nvSpPr>
            <p:cNvPr id="8" name="Oval 7"/>
            <p:cNvSpPr/>
            <p:nvPr/>
          </p:nvSpPr>
          <p:spPr>
            <a:xfrm>
              <a:off x="4772199" y="4572478"/>
              <a:ext cx="2029172" cy="15014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nvGrpSpPr>
            <p:cNvPr id="9" name="Group 8"/>
            <p:cNvGrpSpPr/>
            <p:nvPr/>
          </p:nvGrpSpPr>
          <p:grpSpPr>
            <a:xfrm>
              <a:off x="3243527" y="4775226"/>
              <a:ext cx="3239089" cy="1160153"/>
              <a:chOff x="1114122" y="4900489"/>
              <a:chExt cx="4099744" cy="1468416"/>
            </a:xfrm>
          </p:grpSpPr>
          <p:pic>
            <p:nvPicPr>
              <p:cNvPr id="10" name="Picture 2" descr="C:\Users\lju010\Desktop\Projects with Designers\CenterPoint\CAM_017_cnPilote400\JPG\cnPilote400_angled.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3401138" y="5246324"/>
                <a:ext cx="459662" cy="3586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1" name="Picture 2" descr="C:\Users\lju010\Desktop\Projects with Designers\CenterPoint\CAM_017_cnPilote400\JPG\cnPilote400_angled.jpg"/>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193815" y="4900489"/>
                <a:ext cx="391329" cy="3052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2" name="Picture 2" descr="C:\Users\lju010\Desktop\Projects with Designers\CenterPoint\CAM_017_cnPilote400\JPG\cnPilote400_angled.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158092" y="5467039"/>
                <a:ext cx="387853" cy="302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3" name="Picture 2" descr="C:\Users\lju010\Desktop\Projects with Designers\CenterPoint\CAM_017_cnPilote400\JPG\cnPilote400_angled.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3773807" y="6000446"/>
                <a:ext cx="387853" cy="302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4" name="Picture 2" descr="C:\Users\lju010\Desktop\Projects with Designers\CenterPoint\CAM_017_cnPilote400\JPG\cnPilote400_angled.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530195" y="5916577"/>
                <a:ext cx="387853" cy="302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5" name="Picture 2" descr="C:\Users\lju010\Desktop\Projects with Designers\CenterPoint\CAM_017_cnPilote400\JPG\cnPilote400_angled.jpg"/>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5250" t="9874" r="8246" b="16094"/>
              <a:stretch/>
            </p:blipFill>
            <p:spPr bwMode="auto">
              <a:xfrm>
                <a:off x="4826013" y="5356280"/>
                <a:ext cx="387853" cy="3025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1114122" y="5901438"/>
                <a:ext cx="1810946" cy="467467"/>
              </a:xfrm>
              <a:prstGeom prst="rect">
                <a:avLst/>
              </a:prstGeom>
              <a:noFill/>
            </p:spPr>
            <p:txBody>
              <a:bodyPr wrap="none" rtlCol="0">
                <a:spAutoFit/>
              </a:bodyPr>
              <a:lstStyle/>
              <a:p>
                <a:pPr>
                  <a:defRPr/>
                </a:pPr>
                <a:r>
                  <a:rPr lang="en-US" dirty="0">
                    <a:solidFill>
                      <a:prstClr val="black"/>
                    </a:solidFill>
                    <a:latin typeface="Calibri"/>
                  </a:rPr>
                  <a:t>Controller AP</a:t>
                </a:r>
              </a:p>
            </p:txBody>
          </p:sp>
          <p:cxnSp>
            <p:nvCxnSpPr>
              <p:cNvPr id="21" name="Straight Arrow Connector 20"/>
              <p:cNvCxnSpPr/>
              <p:nvPr/>
            </p:nvCxnSpPr>
            <p:spPr>
              <a:xfrm flipV="1">
                <a:off x="2891089" y="5604931"/>
                <a:ext cx="510049" cy="395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7234469" y="4866543"/>
              <a:ext cx="3990642" cy="830997"/>
            </a:xfrm>
            <a:prstGeom prst="rect">
              <a:avLst/>
            </a:prstGeom>
            <a:noFill/>
          </p:spPr>
          <p:txBody>
            <a:bodyPr wrap="square" rtlCol="0">
              <a:spAutoFit/>
            </a:bodyPr>
            <a:lstStyle>
              <a:defPPr>
                <a:defRPr lang="en-US"/>
              </a:defPPr>
              <a:lvl1pPr marL="285750" indent="-285750">
                <a:lnSpc>
                  <a:spcPct val="150000"/>
                </a:lnSpc>
                <a:buFont typeface="Arial" panose="020B0604020202020204" pitchFamily="34" charset="0"/>
                <a:buChar char="•"/>
                <a:defRPr sz="1700"/>
              </a:lvl1pPr>
            </a:lstStyle>
            <a:p>
              <a:pPr>
                <a:lnSpc>
                  <a:spcPct val="100000"/>
                </a:lnSpc>
                <a:defRPr/>
              </a:pPr>
              <a:r>
                <a:rPr lang="ru-RU" sz="1600" dirty="0">
                  <a:solidFill>
                    <a:prstClr val="black"/>
                  </a:solidFill>
                  <a:latin typeface="Calibri"/>
                </a:rPr>
                <a:t>Поддержка до 32 точек доступа</a:t>
              </a:r>
              <a:endParaRPr lang="en-US" sz="1600" dirty="0">
                <a:solidFill>
                  <a:prstClr val="black"/>
                </a:solidFill>
                <a:latin typeface="Calibri"/>
              </a:endParaRPr>
            </a:p>
            <a:p>
              <a:pPr>
                <a:lnSpc>
                  <a:spcPct val="100000"/>
                </a:lnSpc>
                <a:defRPr/>
              </a:pPr>
              <a:r>
                <a:rPr lang="ru-RU" sz="1600" dirty="0">
                  <a:solidFill>
                    <a:prstClr val="black"/>
                  </a:solidFill>
                  <a:latin typeface="Calibri"/>
                </a:rPr>
                <a:t>Полный контроль над оборудованием, но без приобретения сервера</a:t>
              </a:r>
              <a:endParaRPr lang="en-US" sz="1600" dirty="0">
                <a:solidFill>
                  <a:prstClr val="black"/>
                </a:solidFill>
                <a:latin typeface="Calibri"/>
              </a:endParaRPr>
            </a:p>
          </p:txBody>
        </p:sp>
        <p:sp>
          <p:nvSpPr>
            <p:cNvPr id="16" name="Oval 15"/>
            <p:cNvSpPr/>
            <p:nvPr/>
          </p:nvSpPr>
          <p:spPr>
            <a:xfrm>
              <a:off x="4993126" y="4953236"/>
              <a:ext cx="493274" cy="4378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103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9" grpId="0"/>
      <p:bldP spid="4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Аппаратные контроллеры</a:t>
            </a:r>
            <a:endParaRPr lang="en-GB"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463981" y="1508876"/>
            <a:ext cx="2941275" cy="969651"/>
          </a:xfrm>
          <a:prstGeom prst="rect">
            <a:avLst/>
          </a:prstGeom>
        </p:spPr>
      </p:pic>
      <p:pic>
        <p:nvPicPr>
          <p:cNvPr id="5" name="Picture 4"/>
          <p:cNvPicPr>
            <a:picLocks noChangeAspect="1"/>
          </p:cNvPicPr>
          <p:nvPr/>
        </p:nvPicPr>
        <p:blipFill>
          <a:blip r:embed="rId4"/>
          <a:stretch>
            <a:fillRect/>
          </a:stretch>
        </p:blipFill>
        <p:spPr>
          <a:xfrm>
            <a:off x="5267618" y="3906898"/>
            <a:ext cx="5334000" cy="1162050"/>
          </a:xfrm>
          <a:prstGeom prst="rect">
            <a:avLst/>
          </a:prstGeom>
        </p:spPr>
      </p:pic>
      <p:sp>
        <p:nvSpPr>
          <p:cNvPr id="6" name="TextBox 5"/>
          <p:cNvSpPr txBox="1"/>
          <p:nvPr/>
        </p:nvSpPr>
        <p:spPr>
          <a:xfrm>
            <a:off x="1530944" y="1301203"/>
            <a:ext cx="4195531" cy="2123658"/>
          </a:xfrm>
          <a:prstGeom prst="rect">
            <a:avLst/>
          </a:prstGeom>
          <a:noFill/>
        </p:spPr>
        <p:txBody>
          <a:bodyPr wrap="square" rtlCol="0">
            <a:spAutoFit/>
          </a:bodyPr>
          <a:lstStyle/>
          <a:p>
            <a:pPr>
              <a:defRPr/>
            </a:pPr>
            <a:r>
              <a:rPr lang="ru-RU" sz="3600" b="1" dirty="0">
                <a:solidFill>
                  <a:schemeClr val="tx2">
                    <a:lumMod val="60000"/>
                    <a:lumOff val="40000"/>
                  </a:schemeClr>
                </a:solidFill>
                <a:latin typeface="Calibri"/>
              </a:rPr>
              <a:t>С100</a:t>
            </a:r>
            <a:endParaRPr lang="en-US" sz="3600" b="1" dirty="0">
              <a:solidFill>
                <a:schemeClr val="tx2">
                  <a:lumMod val="60000"/>
                  <a:lumOff val="40000"/>
                </a:schemeClr>
              </a:solidFill>
              <a:latin typeface="Calibri"/>
            </a:endParaRPr>
          </a:p>
          <a:p>
            <a:pPr marL="285750" indent="-285750">
              <a:buFont typeface="Arial" panose="020B0604020202020204" pitchFamily="34" charset="0"/>
              <a:buChar char="•"/>
              <a:defRPr/>
            </a:pPr>
            <a:r>
              <a:rPr lang="ru-RU" sz="1600" dirty="0">
                <a:solidFill>
                  <a:prstClr val="black"/>
                </a:solidFill>
                <a:latin typeface="Calibri"/>
              </a:rPr>
              <a:t>До 128 точек доступа</a:t>
            </a:r>
          </a:p>
          <a:p>
            <a:pPr marL="285750" indent="-285750">
              <a:buFont typeface="Arial" panose="020B0604020202020204" pitchFamily="34" charset="0"/>
              <a:buChar char="•"/>
              <a:defRPr/>
            </a:pPr>
            <a:r>
              <a:rPr lang="ru-RU" sz="1600" dirty="0">
                <a:solidFill>
                  <a:prstClr val="black"/>
                </a:solidFill>
                <a:latin typeface="Calibri"/>
              </a:rPr>
              <a:t>До 5000 клентов</a:t>
            </a:r>
            <a:endParaRPr lang="en-US" sz="1600" dirty="0">
              <a:solidFill>
                <a:prstClr val="black"/>
              </a:solidFill>
              <a:latin typeface="Calibri"/>
            </a:endParaRPr>
          </a:p>
          <a:p>
            <a:pPr marL="285750" indent="-285750">
              <a:buFont typeface="Arial" panose="020B0604020202020204" pitchFamily="34" charset="0"/>
              <a:buChar char="•"/>
              <a:defRPr/>
            </a:pPr>
            <a:r>
              <a:rPr lang="ru-RU" sz="1600" dirty="0">
                <a:solidFill>
                  <a:prstClr val="black"/>
                </a:solidFill>
                <a:latin typeface="Calibri"/>
              </a:rPr>
              <a:t>6 портов 10/100/1000</a:t>
            </a:r>
          </a:p>
          <a:p>
            <a:pPr marL="285750" indent="-285750">
              <a:buFont typeface="Arial" panose="020B0604020202020204" pitchFamily="34" charset="0"/>
              <a:buChar char="•"/>
              <a:defRPr/>
            </a:pPr>
            <a:r>
              <a:rPr lang="ru-RU" sz="1600" dirty="0">
                <a:solidFill>
                  <a:prstClr val="black"/>
                </a:solidFill>
                <a:latin typeface="Calibri"/>
              </a:rPr>
              <a:t>Консоль</a:t>
            </a:r>
            <a:r>
              <a:rPr lang="en-US" sz="1600" dirty="0">
                <a:solidFill>
                  <a:prstClr val="black"/>
                </a:solidFill>
                <a:latin typeface="Calibri"/>
              </a:rPr>
              <a:t>, USB</a:t>
            </a:r>
            <a:endParaRPr lang="ru-RU" sz="1600" dirty="0">
              <a:solidFill>
                <a:prstClr val="black"/>
              </a:solidFill>
              <a:latin typeface="Calibri"/>
            </a:endParaRPr>
          </a:p>
          <a:p>
            <a:pPr marL="285750" indent="-285750">
              <a:buFont typeface="Arial" panose="020B0604020202020204" pitchFamily="34" charset="0"/>
              <a:buChar char="•"/>
              <a:defRPr/>
            </a:pPr>
            <a:endParaRPr lang="ru-RU" sz="1600" dirty="0">
              <a:solidFill>
                <a:prstClr val="black"/>
              </a:solidFill>
              <a:latin typeface="Calibri"/>
            </a:endParaRPr>
          </a:p>
          <a:p>
            <a:pPr marL="285750" indent="-285750">
              <a:buFont typeface="Arial" panose="020B0604020202020204" pitchFamily="34" charset="0"/>
              <a:buChar char="•"/>
              <a:defRPr/>
            </a:pPr>
            <a:endParaRPr lang="en-US" sz="1600" dirty="0">
              <a:solidFill>
                <a:prstClr val="black"/>
              </a:solidFill>
              <a:latin typeface="Calibri"/>
            </a:endParaRPr>
          </a:p>
        </p:txBody>
      </p:sp>
      <p:sp>
        <p:nvSpPr>
          <p:cNvPr id="7" name="TextBox 6"/>
          <p:cNvSpPr txBox="1"/>
          <p:nvPr/>
        </p:nvSpPr>
        <p:spPr>
          <a:xfrm>
            <a:off x="1530943" y="3426094"/>
            <a:ext cx="4195531" cy="2123658"/>
          </a:xfrm>
          <a:prstGeom prst="rect">
            <a:avLst/>
          </a:prstGeom>
          <a:noFill/>
        </p:spPr>
        <p:txBody>
          <a:bodyPr wrap="square" rtlCol="0">
            <a:spAutoFit/>
          </a:bodyPr>
          <a:lstStyle/>
          <a:p>
            <a:pPr>
              <a:defRPr/>
            </a:pPr>
            <a:r>
              <a:rPr lang="ru-RU" sz="3600" b="1" dirty="0">
                <a:solidFill>
                  <a:schemeClr val="tx2">
                    <a:lumMod val="60000"/>
                    <a:lumOff val="40000"/>
                  </a:schemeClr>
                </a:solidFill>
                <a:latin typeface="Calibri"/>
              </a:rPr>
              <a:t>С2000</a:t>
            </a:r>
            <a:endParaRPr lang="en-US" sz="3600" b="1" dirty="0">
              <a:solidFill>
                <a:schemeClr val="tx2">
                  <a:lumMod val="60000"/>
                  <a:lumOff val="40000"/>
                </a:schemeClr>
              </a:solidFill>
              <a:latin typeface="Calibri"/>
            </a:endParaRPr>
          </a:p>
          <a:p>
            <a:pPr marL="285750" indent="-285750">
              <a:buFont typeface="Arial" panose="020B0604020202020204" pitchFamily="34" charset="0"/>
              <a:buChar char="•"/>
              <a:defRPr/>
            </a:pPr>
            <a:r>
              <a:rPr lang="ru-RU" sz="1600" dirty="0">
                <a:solidFill>
                  <a:prstClr val="black"/>
                </a:solidFill>
                <a:latin typeface="Calibri"/>
              </a:rPr>
              <a:t>До 2000 точек доступа</a:t>
            </a:r>
          </a:p>
          <a:p>
            <a:pPr marL="285750" indent="-285750">
              <a:buFont typeface="Arial" panose="020B0604020202020204" pitchFamily="34" charset="0"/>
              <a:buChar char="•"/>
              <a:defRPr/>
            </a:pPr>
            <a:r>
              <a:rPr lang="ru-RU" sz="1600" dirty="0">
                <a:solidFill>
                  <a:prstClr val="black"/>
                </a:solidFill>
                <a:latin typeface="Calibri"/>
              </a:rPr>
              <a:t>До 100000 клентов</a:t>
            </a:r>
          </a:p>
          <a:p>
            <a:pPr marL="285750" indent="-285750">
              <a:buFont typeface="Arial" panose="020B0604020202020204" pitchFamily="34" charset="0"/>
              <a:buChar char="•"/>
              <a:defRPr/>
            </a:pPr>
            <a:r>
              <a:rPr lang="ru-RU" sz="1600" dirty="0">
                <a:solidFill>
                  <a:prstClr val="black"/>
                </a:solidFill>
                <a:latin typeface="Calibri"/>
              </a:rPr>
              <a:t>16 портов 10/100/1000</a:t>
            </a:r>
          </a:p>
          <a:p>
            <a:pPr marL="285750" indent="-285750">
              <a:buFont typeface="Arial" panose="020B0604020202020204" pitchFamily="34" charset="0"/>
              <a:buChar char="•"/>
              <a:defRPr/>
            </a:pPr>
            <a:r>
              <a:rPr lang="ru-RU" sz="1600" dirty="0">
                <a:solidFill>
                  <a:prstClr val="black"/>
                </a:solidFill>
                <a:latin typeface="Calibri"/>
              </a:rPr>
              <a:t>2 порта </a:t>
            </a:r>
            <a:r>
              <a:rPr lang="en-US" sz="1600" dirty="0">
                <a:solidFill>
                  <a:prstClr val="black"/>
                </a:solidFill>
                <a:latin typeface="Calibri"/>
              </a:rPr>
              <a:t>SFP</a:t>
            </a:r>
          </a:p>
          <a:p>
            <a:pPr marL="285750" indent="-285750">
              <a:buFont typeface="Arial" panose="020B0604020202020204" pitchFamily="34" charset="0"/>
              <a:buChar char="•"/>
              <a:defRPr/>
            </a:pPr>
            <a:r>
              <a:rPr lang="ru-RU" sz="1600" dirty="0">
                <a:solidFill>
                  <a:prstClr val="black"/>
                </a:solidFill>
                <a:latin typeface="Calibri"/>
              </a:rPr>
              <a:t>Консоль</a:t>
            </a:r>
            <a:r>
              <a:rPr lang="en-US" sz="1600" dirty="0">
                <a:solidFill>
                  <a:prstClr val="black"/>
                </a:solidFill>
                <a:latin typeface="Calibri"/>
              </a:rPr>
              <a:t>, USB</a:t>
            </a:r>
            <a:endParaRPr lang="ru-RU" sz="1600" dirty="0">
              <a:solidFill>
                <a:prstClr val="black"/>
              </a:solidFill>
              <a:latin typeface="Calibri"/>
            </a:endParaRPr>
          </a:p>
          <a:p>
            <a:pPr marL="285750" indent="-285750">
              <a:buFont typeface="Arial" panose="020B0604020202020204" pitchFamily="34" charset="0"/>
              <a:buChar char="•"/>
              <a:defRPr/>
            </a:pPr>
            <a:endParaRPr lang="en-US" sz="1600" dirty="0">
              <a:solidFill>
                <a:prstClr val="black"/>
              </a:solidFill>
              <a:latin typeface="Calibri"/>
            </a:endParaRPr>
          </a:p>
        </p:txBody>
      </p:sp>
    </p:spTree>
    <p:extLst>
      <p:ext uri="{BB962C8B-B14F-4D97-AF65-F5344CB8AC3E}">
        <p14:creationId xmlns:p14="http://schemas.microsoft.com/office/powerpoint/2010/main" val="221514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AutoPilot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14" y="1152082"/>
            <a:ext cx="10260419" cy="5079272"/>
          </a:xfrm>
          <a:prstGeom prst="rect">
            <a:avLst/>
          </a:prstGeom>
        </p:spPr>
      </p:pic>
    </p:spTree>
    <p:extLst>
      <p:ext uri="{BB962C8B-B14F-4D97-AF65-F5344CB8AC3E}">
        <p14:creationId xmlns:p14="http://schemas.microsoft.com/office/powerpoint/2010/main" val="89739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AutoPilot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91" y="1198413"/>
            <a:ext cx="10845209" cy="3553142"/>
          </a:xfrm>
          <a:prstGeom prst="rect">
            <a:avLst/>
          </a:prstGeom>
        </p:spPr>
      </p:pic>
    </p:spTree>
    <p:extLst>
      <p:ext uri="{BB962C8B-B14F-4D97-AF65-F5344CB8AC3E}">
        <p14:creationId xmlns:p14="http://schemas.microsoft.com/office/powerpoint/2010/main" val="427647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t>Инструментарий провайдера (</a:t>
            </a:r>
            <a:r>
              <a:rPr lang="en-US" dirty="0"/>
              <a:t>MSP</a:t>
            </a:r>
            <a:r>
              <a:rPr lang="ru-RU" dirty="0"/>
              <a:t>)</a:t>
            </a:r>
            <a:endParaRPr lang="en-US" i="1" dirty="0"/>
          </a:p>
        </p:txBody>
      </p:sp>
      <p:pic>
        <p:nvPicPr>
          <p:cNvPr id="6" name="Picture 5"/>
          <p:cNvPicPr>
            <a:picLocks noChangeAspect="1"/>
          </p:cNvPicPr>
          <p:nvPr/>
        </p:nvPicPr>
        <p:blipFill rotWithShape="1">
          <a:blip r:embed="rId3"/>
          <a:srcRect r="39815" b="34498"/>
          <a:stretch/>
        </p:blipFill>
        <p:spPr>
          <a:xfrm>
            <a:off x="6370860" y="3758114"/>
            <a:ext cx="4114800" cy="253218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 t="38861" r="49151" b="1"/>
          <a:stretch/>
        </p:blipFill>
        <p:spPr>
          <a:xfrm>
            <a:off x="6370860" y="1085844"/>
            <a:ext cx="4114800" cy="2303427"/>
          </a:xfrm>
          <a:prstGeom prst="rect">
            <a:avLst/>
          </a:prstGeom>
          <a:ln>
            <a:noFill/>
          </a:ln>
          <a:effectLst>
            <a:outerShdw blurRad="292100" dist="139700" dir="2700000" algn="tl" rotWithShape="0">
              <a:srgbClr val="333333">
                <a:alpha val="65000"/>
              </a:srgbClr>
            </a:outerShdw>
          </a:effectLst>
        </p:spPr>
      </p:pic>
      <p:sp>
        <p:nvSpPr>
          <p:cNvPr id="8" name="Content Placeholder 6"/>
          <p:cNvSpPr>
            <a:spLocks noGrp="1"/>
          </p:cNvSpPr>
          <p:nvPr>
            <p:ph idx="1"/>
          </p:nvPr>
        </p:nvSpPr>
        <p:spPr>
          <a:xfrm>
            <a:off x="616688" y="1213510"/>
            <a:ext cx="5325324" cy="4983163"/>
          </a:xfrm>
        </p:spPr>
        <p:txBody>
          <a:bodyPr>
            <a:normAutofit lnSpcReduction="10000"/>
          </a:bodyPr>
          <a:lstStyle/>
          <a:p>
            <a:r>
              <a:rPr lang="ru-RU" dirty="0">
                <a:latin typeface="Calibri" panose="020F0502020204030204" pitchFamily="34" charset="0"/>
              </a:rPr>
              <a:t>Инструментарий провайдера (</a:t>
            </a:r>
            <a:r>
              <a:rPr lang="en-US" dirty="0">
                <a:latin typeface="Calibri" panose="020F0502020204030204" pitchFamily="34" charset="0"/>
              </a:rPr>
              <a:t>M</a:t>
            </a:r>
            <a:r>
              <a:rPr lang="en-GB" dirty="0" err="1">
                <a:latin typeface="Calibri" panose="020F0502020204030204" pitchFamily="34" charset="0"/>
              </a:rPr>
              <a:t>anaged</a:t>
            </a:r>
            <a:r>
              <a:rPr lang="en-GB" dirty="0">
                <a:latin typeface="Calibri" panose="020F0502020204030204" pitchFamily="34" charset="0"/>
              </a:rPr>
              <a:t> Service Provider </a:t>
            </a:r>
            <a:r>
              <a:rPr lang="en-US" dirty="0">
                <a:latin typeface="Calibri" panose="020F0502020204030204" pitchFamily="34" charset="0"/>
              </a:rPr>
              <a:t>Tool</a:t>
            </a:r>
            <a:r>
              <a:rPr lang="ru-RU" dirty="0">
                <a:latin typeface="Calibri" panose="020F0502020204030204" pitchFamily="34" charset="0"/>
              </a:rPr>
              <a:t>)</a:t>
            </a:r>
            <a:r>
              <a:rPr lang="en-US" dirty="0">
                <a:latin typeface="Calibri" panose="020F0502020204030204" pitchFamily="34" charset="0"/>
              </a:rPr>
              <a:t> – </a:t>
            </a:r>
            <a:r>
              <a:rPr lang="ru-RU" dirty="0">
                <a:latin typeface="Calibri" panose="020F0502020204030204" pitchFamily="34" charset="0"/>
              </a:rPr>
              <a:t>это возможность создавать дочерние аккаунты </a:t>
            </a:r>
            <a:r>
              <a:rPr lang="en-US" dirty="0">
                <a:latin typeface="Calibri" panose="020F0502020204030204" pitchFamily="34" charset="0"/>
              </a:rPr>
              <a:t>(tenant account) </a:t>
            </a:r>
            <a:r>
              <a:rPr lang="ru-RU" dirty="0">
                <a:latin typeface="Calibri" panose="020F0502020204030204" pitchFamily="34" charset="0"/>
              </a:rPr>
              <a:t>в </a:t>
            </a:r>
            <a:r>
              <a:rPr lang="en-US" dirty="0" err="1">
                <a:latin typeface="Calibri" panose="020F0502020204030204" pitchFamily="34" charset="0"/>
              </a:rPr>
              <a:t>cnMaestro</a:t>
            </a:r>
            <a:r>
              <a:rPr lang="en-US" dirty="0">
                <a:latin typeface="Calibri" panose="020F0502020204030204" pitchFamily="34" charset="0"/>
              </a:rPr>
              <a:t> On-Premises</a:t>
            </a:r>
            <a:endParaRPr lang="ru-RU" dirty="0">
              <a:latin typeface="Calibri" panose="020F0502020204030204" pitchFamily="34" charset="0"/>
            </a:endParaRPr>
          </a:p>
          <a:p>
            <a:r>
              <a:rPr lang="ru-RU" sz="2300" dirty="0">
                <a:latin typeface="Calibri" panose="020F0502020204030204" pitchFamily="34" charset="0"/>
              </a:rPr>
              <a:t>Управляются индивидуально или в групповом режиме</a:t>
            </a:r>
            <a:endParaRPr lang="en-US" sz="2300" dirty="0">
              <a:latin typeface="Calibri" panose="020F0502020204030204" pitchFamily="34" charset="0"/>
            </a:endParaRPr>
          </a:p>
          <a:p>
            <a:pPr lvl="1">
              <a:buFont typeface="Arial" panose="020B0604020202020204" pitchFamily="34" charset="0"/>
              <a:buChar char="•"/>
            </a:pPr>
            <a:r>
              <a:rPr lang="en-US" sz="1800" dirty="0">
                <a:latin typeface="Calibri" panose="020F0502020204030204" pitchFamily="34" charset="0"/>
              </a:rPr>
              <a:t>Tenant View </a:t>
            </a:r>
            <a:r>
              <a:rPr lang="ru-RU" sz="1800" dirty="0">
                <a:latin typeface="Calibri" panose="020F0502020204030204" pitchFamily="34" charset="0"/>
              </a:rPr>
              <a:t>поддерживает фильтры и позволяет упрощать управление</a:t>
            </a:r>
            <a:endParaRPr lang="en-US" sz="1800" dirty="0">
              <a:latin typeface="Calibri" panose="020F0502020204030204" pitchFamily="34" charset="0"/>
            </a:endParaRPr>
          </a:p>
          <a:p>
            <a:pPr lvl="1">
              <a:buFont typeface="Arial" panose="020B0604020202020204" pitchFamily="34" charset="0"/>
              <a:buChar char="•"/>
            </a:pPr>
            <a:r>
              <a:rPr lang="ru-RU" sz="1800" dirty="0">
                <a:latin typeface="Calibri" panose="020F0502020204030204" pitchFamily="34" charset="0"/>
              </a:rPr>
              <a:t>Табличное и древовидное представление для удобства сравнения</a:t>
            </a:r>
            <a:endParaRPr lang="en-US" sz="1800" dirty="0">
              <a:latin typeface="Calibri" panose="020F0502020204030204" pitchFamily="34" charset="0"/>
            </a:endParaRPr>
          </a:p>
          <a:p>
            <a:r>
              <a:rPr lang="ru-RU" sz="2300" dirty="0">
                <a:latin typeface="Calibri" panose="020F0502020204030204" pitchFamily="34" charset="0"/>
              </a:rPr>
              <a:t>Дочерние аккаунты имеют полный функционал </a:t>
            </a:r>
            <a:r>
              <a:rPr lang="en-US" sz="2300" dirty="0" err="1">
                <a:latin typeface="Calibri" panose="020F0502020204030204" pitchFamily="34" charset="0"/>
              </a:rPr>
              <a:t>cnMaestro</a:t>
            </a:r>
            <a:endParaRPr lang="en-US" sz="2300" dirty="0">
              <a:latin typeface="Calibri" panose="020F0502020204030204" pitchFamily="34" charset="0"/>
            </a:endParaRPr>
          </a:p>
          <a:p>
            <a:pPr lvl="1">
              <a:buFont typeface="Arial" panose="020B0604020202020204" pitchFamily="34" charset="0"/>
              <a:buChar char="•"/>
            </a:pPr>
            <a:r>
              <a:rPr lang="ru-RU" sz="1800" dirty="0">
                <a:latin typeface="Calibri" panose="020F0502020204030204" pitchFamily="34" charset="0"/>
              </a:rPr>
              <a:t>Роли пользователей (</a:t>
            </a:r>
            <a:r>
              <a:rPr lang="en-US" sz="1800" dirty="0">
                <a:latin typeface="Calibri" panose="020F0502020204030204" pitchFamily="34" charset="0"/>
              </a:rPr>
              <a:t>Root, Administrator, Operator)</a:t>
            </a:r>
          </a:p>
          <a:p>
            <a:pPr lvl="1">
              <a:buFont typeface="Arial" panose="020B0604020202020204" pitchFamily="34" charset="0"/>
              <a:buChar char="•"/>
            </a:pPr>
            <a:r>
              <a:rPr lang="ru-RU" sz="1800" dirty="0">
                <a:latin typeface="Calibri" panose="020F0502020204030204" pitchFamily="34" charset="0"/>
              </a:rPr>
              <a:t>Дэшборды, статистика, инструменты</a:t>
            </a:r>
            <a:endParaRPr lang="en-US" dirty="0">
              <a:latin typeface="Calibri" panose="020F0502020204030204" pitchFamily="34" charset="0"/>
            </a:endParaRPr>
          </a:p>
        </p:txBody>
      </p:sp>
      <p:sp>
        <p:nvSpPr>
          <p:cNvPr id="9" name="TextBox 8"/>
          <p:cNvSpPr txBox="1"/>
          <p:nvPr/>
        </p:nvSpPr>
        <p:spPr>
          <a:xfrm>
            <a:off x="10480532" y="2804496"/>
            <a:ext cx="1459832" cy="523220"/>
          </a:xfrm>
          <a:prstGeom prst="rect">
            <a:avLst/>
          </a:prstGeom>
          <a:noFill/>
        </p:spPr>
        <p:txBody>
          <a:bodyPr wrap="square" rtlCol="0">
            <a:spAutoFit/>
          </a:bodyPr>
          <a:lstStyle/>
          <a:p>
            <a:pPr>
              <a:defRPr/>
            </a:pPr>
            <a:r>
              <a:rPr lang="ru-RU" sz="1400" dirty="0">
                <a:solidFill>
                  <a:srgbClr val="1F497D">
                    <a:lumMod val="75000"/>
                  </a:srgbClr>
                </a:solidFill>
                <a:latin typeface="Calibri"/>
              </a:rPr>
              <a:t>Кастомизация раздела</a:t>
            </a:r>
            <a:endParaRPr lang="en-US" sz="1400" dirty="0">
              <a:solidFill>
                <a:srgbClr val="1F497D">
                  <a:lumMod val="75000"/>
                </a:srgbClr>
              </a:solidFill>
              <a:latin typeface="Calibri"/>
            </a:endParaRPr>
          </a:p>
        </p:txBody>
      </p:sp>
      <p:sp>
        <p:nvSpPr>
          <p:cNvPr id="10" name="TextBox 9"/>
          <p:cNvSpPr txBox="1"/>
          <p:nvPr/>
        </p:nvSpPr>
        <p:spPr>
          <a:xfrm>
            <a:off x="10576223" y="5767078"/>
            <a:ext cx="1818538" cy="523220"/>
          </a:xfrm>
          <a:prstGeom prst="rect">
            <a:avLst/>
          </a:prstGeom>
          <a:noFill/>
        </p:spPr>
        <p:txBody>
          <a:bodyPr wrap="square" rtlCol="0">
            <a:spAutoFit/>
          </a:bodyPr>
          <a:lstStyle/>
          <a:p>
            <a:pPr>
              <a:defRPr/>
            </a:pPr>
            <a:r>
              <a:rPr lang="ru-RU" sz="1400" dirty="0">
                <a:solidFill>
                  <a:srgbClr val="1F497D">
                    <a:lumMod val="75000"/>
                  </a:srgbClr>
                </a:solidFill>
                <a:latin typeface="Calibri"/>
              </a:rPr>
              <a:t>Управление аккаунтом</a:t>
            </a:r>
            <a:endParaRPr lang="en-US" sz="1400" dirty="0">
              <a:solidFill>
                <a:srgbClr val="1F497D">
                  <a:lumMod val="75000"/>
                </a:srgbClr>
              </a:solidFill>
              <a:latin typeface="Calibri"/>
            </a:endParaRPr>
          </a:p>
        </p:txBody>
      </p:sp>
      <p:sp>
        <p:nvSpPr>
          <p:cNvPr id="13" name="Rounded Rectangle 12"/>
          <p:cNvSpPr/>
          <p:nvPr/>
        </p:nvSpPr>
        <p:spPr>
          <a:xfrm>
            <a:off x="10572201" y="761183"/>
            <a:ext cx="857799" cy="452327"/>
          </a:xfrm>
          <a:prstGeom prst="roundRect">
            <a:avLst>
              <a:gd name="adj" fmla="val 50000"/>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t>Q4</a:t>
            </a:r>
            <a:endParaRPr lang="en-GB" sz="1600" dirty="0"/>
          </a:p>
        </p:txBody>
      </p:sp>
    </p:spTree>
    <p:extLst>
      <p:ext uri="{BB962C8B-B14F-4D97-AF65-F5344CB8AC3E}">
        <p14:creationId xmlns:p14="http://schemas.microsoft.com/office/powerpoint/2010/main" val="311796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891" y="1168831"/>
            <a:ext cx="2589233" cy="728381"/>
          </a:xfrm>
        </p:spPr>
        <p:txBody>
          <a:bodyPr>
            <a:normAutofit lnSpcReduction="10000"/>
          </a:bodyPr>
          <a:lstStyle/>
          <a:p>
            <a:pPr marL="0" indent="0">
              <a:buNone/>
            </a:pPr>
            <a:r>
              <a:rPr lang="ru-RU" b="1" dirty="0">
                <a:solidFill>
                  <a:schemeClr val="tx2">
                    <a:lumMod val="75000"/>
                  </a:schemeClr>
                </a:solidFill>
                <a:latin typeface="Calibri" panose="020F0502020204030204" pitchFamily="34" charset="0"/>
              </a:rPr>
              <a:t>Отчеты</a:t>
            </a:r>
            <a:endParaRPr lang="en-US" b="1" dirty="0">
              <a:solidFill>
                <a:schemeClr val="tx2">
                  <a:lumMod val="75000"/>
                </a:schemeClr>
              </a:solidFill>
              <a:latin typeface="Calibri" panose="020F0502020204030204" pitchFamily="34" charset="0"/>
            </a:endParaRPr>
          </a:p>
          <a:p>
            <a:pPr marL="0" indent="0">
              <a:buNone/>
            </a:pPr>
            <a:r>
              <a:rPr lang="en-US" sz="900" b="1" dirty="0">
                <a:latin typeface="Calibri" panose="020F0502020204030204" pitchFamily="34" charset="0"/>
              </a:rPr>
              <a:t>	</a:t>
            </a:r>
          </a:p>
        </p:txBody>
      </p:sp>
      <p:sp>
        <p:nvSpPr>
          <p:cNvPr id="6" name="Title 1"/>
          <p:cNvSpPr txBox="1">
            <a:spLocks/>
          </p:cNvSpPr>
          <p:nvPr/>
        </p:nvSpPr>
        <p:spPr>
          <a:xfrm>
            <a:off x="552290" y="1449223"/>
            <a:ext cx="3246920" cy="87074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400" b="1" kern="1200">
                <a:solidFill>
                  <a:schemeClr val="tx2"/>
                </a:solidFill>
                <a:latin typeface="+mj-lt"/>
                <a:ea typeface="+mj-ea"/>
                <a:cs typeface="+mj-cs"/>
              </a:defRPr>
            </a:lvl1pPr>
          </a:lstStyle>
          <a:p>
            <a:pPr>
              <a:defRPr/>
            </a:pPr>
            <a:r>
              <a:rPr lang="ru-RU" sz="1800" b="0" dirty="0">
                <a:solidFill>
                  <a:srgbClr val="1F497D"/>
                </a:solidFill>
                <a:latin typeface="Calibri"/>
              </a:rPr>
              <a:t>Экспорт тектовых отчетов в приложения третьих фирм</a:t>
            </a:r>
            <a:endParaRPr lang="en-US" sz="1800" b="0" dirty="0">
              <a:solidFill>
                <a:srgbClr val="1F497D"/>
              </a:solidFill>
              <a:latin typeface="Calibri"/>
            </a:endParaRPr>
          </a:p>
        </p:txBody>
      </p:sp>
      <p:pic>
        <p:nvPicPr>
          <p:cNvPr id="7" name="Picture 6"/>
          <p:cNvPicPr>
            <a:picLocks noChangeAspect="1"/>
          </p:cNvPicPr>
          <p:nvPr/>
        </p:nvPicPr>
        <p:blipFill>
          <a:blip r:embed="rId2"/>
          <a:stretch>
            <a:fillRect/>
          </a:stretch>
        </p:blipFill>
        <p:spPr>
          <a:xfrm>
            <a:off x="595186" y="2354380"/>
            <a:ext cx="3110131" cy="1865122"/>
          </a:xfrm>
          <a:prstGeom prst="rect">
            <a:avLst/>
          </a:prstGeom>
          <a:ln>
            <a:noFill/>
          </a:ln>
          <a:effectLst>
            <a:outerShdw blurRad="292100" dist="139700" dir="2700000" algn="tl" rotWithShape="0">
              <a:srgbClr val="333333">
                <a:alpha val="65000"/>
              </a:srgbClr>
            </a:outerShdw>
          </a:effectLst>
        </p:spPr>
      </p:pic>
      <p:cxnSp>
        <p:nvCxnSpPr>
          <p:cNvPr id="9" name="Straight Connector 8"/>
          <p:cNvCxnSpPr/>
          <p:nvPr/>
        </p:nvCxnSpPr>
        <p:spPr>
          <a:xfrm>
            <a:off x="4051561" y="1221996"/>
            <a:ext cx="0" cy="5358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996460" y="1103936"/>
            <a:ext cx="27721" cy="5366649"/>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1476" y="4523013"/>
            <a:ext cx="3317963" cy="584775"/>
          </a:xfrm>
          <a:prstGeom prst="rect">
            <a:avLst/>
          </a:prstGeom>
          <a:noFill/>
        </p:spPr>
        <p:txBody>
          <a:bodyPr wrap="square" rtlCol="0">
            <a:spAutoFit/>
          </a:bodyPr>
          <a:lstStyle/>
          <a:p>
            <a:pPr>
              <a:defRPr/>
            </a:pPr>
            <a:r>
              <a:rPr lang="ru-RU" sz="1600" dirty="0">
                <a:ln w="0"/>
                <a:solidFill>
                  <a:schemeClr val="bg2">
                    <a:lumMod val="25000"/>
                  </a:schemeClr>
                </a:solidFill>
                <a:effectLst>
                  <a:outerShdw blurRad="38100" dist="19050" dir="2700000" algn="tl" rotWithShape="0">
                    <a:prstClr val="black">
                      <a:alpha val="40000"/>
                    </a:prstClr>
                  </a:outerShdw>
                </a:effectLst>
                <a:latin typeface="Calibri"/>
              </a:rPr>
              <a:t>Пример отчета в </a:t>
            </a:r>
            <a:r>
              <a:rPr lang="en-US" sz="1600" dirty="0">
                <a:ln w="0"/>
                <a:solidFill>
                  <a:schemeClr val="bg2">
                    <a:lumMod val="25000"/>
                  </a:schemeClr>
                </a:solidFill>
                <a:effectLst>
                  <a:outerShdw blurRad="38100" dist="19050" dir="2700000" algn="tl" rotWithShape="0">
                    <a:prstClr val="black">
                      <a:alpha val="40000"/>
                    </a:prstClr>
                  </a:outerShdw>
                </a:effectLst>
                <a:latin typeface="Calibri"/>
              </a:rPr>
              <a:t>Microsoft Power Business Intelligence (BI)</a:t>
            </a:r>
          </a:p>
        </p:txBody>
      </p:sp>
      <p:sp>
        <p:nvSpPr>
          <p:cNvPr id="4" name="Title 3"/>
          <p:cNvSpPr>
            <a:spLocks noGrp="1"/>
          </p:cNvSpPr>
          <p:nvPr>
            <p:ph type="title"/>
          </p:nvPr>
        </p:nvSpPr>
        <p:spPr/>
        <p:txBody>
          <a:bodyPr/>
          <a:lstStyle/>
          <a:p>
            <a:r>
              <a:rPr lang="ru-RU" dirty="0"/>
              <a:t>Отчеты</a:t>
            </a:r>
            <a:endParaRPr lang="en-GB" dirty="0"/>
          </a:p>
        </p:txBody>
      </p:sp>
      <p:grpSp>
        <p:nvGrpSpPr>
          <p:cNvPr id="2" name="Group 1"/>
          <p:cNvGrpSpPr/>
          <p:nvPr/>
        </p:nvGrpSpPr>
        <p:grpSpPr>
          <a:xfrm>
            <a:off x="4313422" y="1103936"/>
            <a:ext cx="3455161" cy="5561187"/>
            <a:chOff x="4313422" y="1103936"/>
            <a:chExt cx="3455161" cy="5561187"/>
          </a:xfrm>
        </p:grpSpPr>
        <p:sp>
          <p:nvSpPr>
            <p:cNvPr id="12" name="Content Placeholder 2"/>
            <p:cNvSpPr txBox="1">
              <a:spLocks/>
            </p:cNvSpPr>
            <p:nvPr/>
          </p:nvSpPr>
          <p:spPr>
            <a:xfrm>
              <a:off x="4326740" y="1103936"/>
              <a:ext cx="2971801" cy="728381"/>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ru-RU" sz="2400" b="1" dirty="0">
                  <a:solidFill>
                    <a:srgbClr val="1F497D">
                      <a:lumMod val="75000"/>
                    </a:srgbClr>
                  </a:solidFill>
                  <a:latin typeface="Calibri"/>
                </a:rPr>
                <a:t>Преднастроенные графические отчеты</a:t>
              </a:r>
              <a:endParaRPr lang="en-US" sz="2400" b="1" dirty="0">
                <a:solidFill>
                  <a:srgbClr val="1F497D">
                    <a:lumMod val="75000"/>
                  </a:srgbClr>
                </a:solidFill>
                <a:latin typeface="Calibri"/>
              </a:endParaRPr>
            </a:p>
            <a:p>
              <a:pPr marL="0" indent="0">
                <a:buNone/>
                <a:defRPr/>
              </a:pPr>
              <a:r>
                <a:rPr lang="en-US" sz="700" b="1" dirty="0">
                  <a:solidFill>
                    <a:prstClr val="black">
                      <a:lumMod val="75000"/>
                      <a:lumOff val="25000"/>
                    </a:prstClr>
                  </a:solidFill>
                  <a:latin typeface="Calibri"/>
                </a:rPr>
                <a:t>	</a:t>
              </a:r>
            </a:p>
          </p:txBody>
        </p:sp>
        <p:sp>
          <p:nvSpPr>
            <p:cNvPr id="13" name="Title 1"/>
            <p:cNvSpPr txBox="1">
              <a:spLocks/>
            </p:cNvSpPr>
            <p:nvPr/>
          </p:nvSpPr>
          <p:spPr>
            <a:xfrm>
              <a:off x="4313422" y="1964854"/>
              <a:ext cx="3455161" cy="193791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400" b="1" kern="1200">
                  <a:solidFill>
                    <a:schemeClr val="tx2"/>
                  </a:solidFill>
                  <a:latin typeface="+mj-lt"/>
                  <a:ea typeface="+mj-ea"/>
                  <a:cs typeface="+mj-cs"/>
                </a:defRPr>
              </a:lvl1pPr>
            </a:lstStyle>
            <a:p>
              <a:pPr>
                <a:defRPr/>
              </a:pPr>
              <a:r>
                <a:rPr lang="ru-RU" sz="1800" b="0" dirty="0">
                  <a:solidFill>
                    <a:srgbClr val="1F497D"/>
                  </a:solidFill>
                  <a:latin typeface="Calibri"/>
                </a:rPr>
                <a:t>Скачиваемые </a:t>
              </a:r>
              <a:r>
                <a:rPr lang="en-US" sz="1800" b="0" dirty="0">
                  <a:solidFill>
                    <a:srgbClr val="1F497D"/>
                  </a:solidFill>
                  <a:latin typeface="Calibri"/>
                </a:rPr>
                <a:t>PDF</a:t>
              </a:r>
              <a:r>
                <a:rPr lang="ru-RU" sz="1800" b="0" dirty="0">
                  <a:solidFill>
                    <a:srgbClr val="1F497D"/>
                  </a:solidFill>
                  <a:latin typeface="Calibri"/>
                </a:rPr>
                <a:t> с графиками</a:t>
              </a:r>
              <a:r>
                <a:rPr lang="en-US" sz="1800" b="0" dirty="0">
                  <a:solidFill>
                    <a:srgbClr val="1F497D"/>
                  </a:solidFill>
                  <a:latin typeface="Calibri"/>
                </a:rPr>
                <a:t>:</a:t>
              </a:r>
            </a:p>
            <a:p>
              <a:pPr marL="342900" indent="-342900">
                <a:buFont typeface="Arial" panose="020B0604020202020204" pitchFamily="34" charset="0"/>
                <a:buChar char="•"/>
                <a:defRPr/>
              </a:pPr>
              <a:r>
                <a:rPr lang="ru-RU" sz="1800" b="0" dirty="0">
                  <a:solidFill>
                    <a:srgbClr val="1F497D"/>
                  </a:solidFill>
                  <a:latin typeface="Calibri"/>
                </a:rPr>
                <a:t>За последние сутки, неделю, месяц</a:t>
              </a:r>
              <a:endParaRPr lang="en-US" sz="1800" b="0" dirty="0">
                <a:solidFill>
                  <a:srgbClr val="1F497D"/>
                </a:solidFill>
                <a:latin typeface="Calibri"/>
              </a:endParaRPr>
            </a:p>
            <a:p>
              <a:pPr marL="342900" indent="-342900">
                <a:buFont typeface="Arial" panose="020B0604020202020204" pitchFamily="34" charset="0"/>
                <a:buChar char="•"/>
                <a:defRPr/>
              </a:pPr>
              <a:r>
                <a:rPr lang="ru-RU" sz="1800" b="0" dirty="0">
                  <a:solidFill>
                    <a:srgbClr val="1F497D"/>
                  </a:solidFill>
                  <a:latin typeface="Calibri"/>
                </a:rPr>
                <a:t>По сайту, сети, группе точек доступа</a:t>
              </a:r>
              <a:endParaRPr lang="en-US" sz="1800" b="0" dirty="0">
                <a:solidFill>
                  <a:srgbClr val="1F497D"/>
                </a:solidFill>
                <a:latin typeface="Calibri"/>
              </a:endParaRPr>
            </a:p>
            <a:p>
              <a:pPr marL="342900" indent="-342900">
                <a:buFont typeface="Arial" panose="020B0604020202020204" pitchFamily="34" charset="0"/>
                <a:buChar char="•"/>
                <a:defRPr/>
              </a:pPr>
              <a:r>
                <a:rPr lang="ru-RU" sz="1800" b="0" dirty="0">
                  <a:solidFill>
                    <a:srgbClr val="1F497D"/>
                  </a:solidFill>
                  <a:latin typeface="Calibri"/>
                </a:rPr>
                <a:t>Инвентарь, алармы, производительность</a:t>
              </a:r>
              <a:endParaRPr lang="en-US" sz="1800" b="0" dirty="0">
                <a:solidFill>
                  <a:srgbClr val="1F497D"/>
                </a:solidFill>
                <a:latin typeface="Calibri"/>
              </a:endParaRP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9823" y="4130728"/>
              <a:ext cx="2713559" cy="2534395"/>
            </a:xfrm>
            <a:prstGeom prst="rect">
              <a:avLst/>
            </a:prstGeom>
            <a:ln>
              <a:noFill/>
            </a:ln>
            <a:effectLst>
              <a:outerShdw blurRad="292100" dist="139700" dir="2700000" algn="tl" rotWithShape="0">
                <a:srgbClr val="333333">
                  <a:alpha val="65000"/>
                </a:srgbClr>
              </a:outerShdw>
            </a:effectLst>
          </p:spPr>
        </p:pic>
      </p:grpSp>
      <p:grpSp>
        <p:nvGrpSpPr>
          <p:cNvPr id="8" name="Group 7"/>
          <p:cNvGrpSpPr/>
          <p:nvPr/>
        </p:nvGrpSpPr>
        <p:grpSpPr>
          <a:xfrm>
            <a:off x="8252057" y="1094831"/>
            <a:ext cx="3487976" cy="4289448"/>
            <a:chOff x="8252057" y="1094831"/>
            <a:chExt cx="3487976" cy="4289448"/>
          </a:xfrm>
        </p:grpSpPr>
        <p:pic>
          <p:nvPicPr>
            <p:cNvPr id="5" name="Picture 4"/>
            <p:cNvPicPr/>
            <p:nvPr/>
          </p:nvPicPr>
          <p:blipFill>
            <a:blip r:embed="rId4"/>
            <a:stretch>
              <a:fillRect/>
            </a:stretch>
          </p:blipFill>
          <p:spPr>
            <a:xfrm>
              <a:off x="8870416" y="4205319"/>
              <a:ext cx="2559584" cy="1178960"/>
            </a:xfrm>
            <a:prstGeom prst="rect">
              <a:avLst/>
            </a:prstGeom>
            <a:ln>
              <a:noFill/>
            </a:ln>
            <a:effectLst>
              <a:outerShdw blurRad="292100" dist="139700" dir="2700000" algn="tl" rotWithShape="0">
                <a:srgbClr val="333333">
                  <a:alpha val="65000"/>
                </a:srgbClr>
              </a:outerShdw>
            </a:effectLst>
          </p:spPr>
        </p:pic>
        <p:sp>
          <p:nvSpPr>
            <p:cNvPr id="15" name="Content Placeholder 2"/>
            <p:cNvSpPr txBox="1">
              <a:spLocks/>
            </p:cNvSpPr>
            <p:nvPr/>
          </p:nvSpPr>
          <p:spPr>
            <a:xfrm>
              <a:off x="8252057" y="1094831"/>
              <a:ext cx="3395948" cy="728381"/>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ru-RU" sz="2400" b="1" dirty="0">
                  <a:solidFill>
                    <a:srgbClr val="1F497D">
                      <a:lumMod val="75000"/>
                    </a:srgbClr>
                  </a:solidFill>
                  <a:latin typeface="Calibri"/>
                </a:rPr>
                <a:t>Настраиваемые графические отчеты</a:t>
              </a:r>
              <a:endParaRPr lang="en-US" sz="2400" b="1" dirty="0">
                <a:solidFill>
                  <a:srgbClr val="1F497D">
                    <a:lumMod val="75000"/>
                  </a:srgbClr>
                </a:solidFill>
                <a:latin typeface="Calibri"/>
              </a:endParaRPr>
            </a:p>
            <a:p>
              <a:pPr marL="0" indent="0">
                <a:buNone/>
                <a:defRPr/>
              </a:pPr>
              <a:r>
                <a:rPr lang="en-US" sz="700" b="1" dirty="0">
                  <a:solidFill>
                    <a:prstClr val="black">
                      <a:lumMod val="75000"/>
                      <a:lumOff val="25000"/>
                    </a:prstClr>
                  </a:solidFill>
                  <a:latin typeface="Calibri"/>
                </a:rPr>
                <a:t>-	</a:t>
              </a:r>
            </a:p>
          </p:txBody>
        </p:sp>
        <p:sp>
          <p:nvSpPr>
            <p:cNvPr id="16" name="Title 1"/>
            <p:cNvSpPr txBox="1">
              <a:spLocks/>
            </p:cNvSpPr>
            <p:nvPr/>
          </p:nvSpPr>
          <p:spPr>
            <a:xfrm>
              <a:off x="8283637" y="1427122"/>
              <a:ext cx="3456396" cy="335638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400" b="1" kern="1200">
                  <a:solidFill>
                    <a:schemeClr val="tx2"/>
                  </a:solidFill>
                  <a:latin typeface="+mj-lt"/>
                  <a:ea typeface="+mj-ea"/>
                  <a:cs typeface="+mj-cs"/>
                </a:defRPr>
              </a:lvl1pPr>
            </a:lstStyle>
            <a:p>
              <a:pPr marL="342900" indent="-342900">
                <a:buFont typeface="Arial" panose="020B0604020202020204" pitchFamily="34" charset="0"/>
                <a:buChar char="•"/>
                <a:defRPr/>
              </a:pPr>
              <a:r>
                <a:rPr lang="ru-RU" sz="1800" b="0" dirty="0">
                  <a:solidFill>
                    <a:srgbClr val="1F497D"/>
                  </a:solidFill>
                  <a:latin typeface="Calibri"/>
                </a:rPr>
                <a:t>Автоматическое отправление на </a:t>
              </a:r>
              <a:r>
                <a:rPr lang="en-US" sz="1800" b="0" dirty="0">
                  <a:solidFill>
                    <a:srgbClr val="1F497D"/>
                  </a:solidFill>
                  <a:latin typeface="Calibri"/>
                </a:rPr>
                <a:t>email</a:t>
              </a:r>
              <a:endParaRPr lang="ru-RU" sz="1800" b="0" dirty="0">
                <a:solidFill>
                  <a:srgbClr val="1F497D"/>
                </a:solidFill>
                <a:latin typeface="Calibri"/>
              </a:endParaRPr>
            </a:p>
            <a:p>
              <a:pPr marL="342900" indent="-342900">
                <a:buFont typeface="Arial" panose="020B0604020202020204" pitchFamily="34" charset="0"/>
                <a:buChar char="•"/>
                <a:defRPr/>
              </a:pPr>
              <a:r>
                <a:rPr lang="ru-RU" sz="1800" b="0" dirty="0">
                  <a:solidFill>
                    <a:srgbClr val="1F497D"/>
                  </a:solidFill>
                  <a:latin typeface="Calibri"/>
                </a:rPr>
                <a:t>Выбор контента</a:t>
              </a:r>
              <a:r>
                <a:rPr lang="en-US" sz="1800" b="0" dirty="0">
                  <a:solidFill>
                    <a:srgbClr val="1F497D"/>
                  </a:solidFill>
                  <a:latin typeface="Calibri"/>
                </a:rPr>
                <a:t> </a:t>
              </a:r>
              <a:endParaRPr lang="ru-RU" sz="1800" b="0" dirty="0">
                <a:solidFill>
                  <a:srgbClr val="1F497D"/>
                </a:solidFill>
                <a:latin typeface="Calibri"/>
              </a:endParaRPr>
            </a:p>
            <a:p>
              <a:pPr marL="342900" indent="-342900">
                <a:buFont typeface="Arial" panose="020B0604020202020204" pitchFamily="34" charset="0"/>
                <a:buChar char="•"/>
                <a:defRPr/>
              </a:pPr>
              <a:r>
                <a:rPr lang="ru-RU" sz="1800" b="0" dirty="0">
                  <a:solidFill>
                    <a:srgbClr val="1F497D"/>
                  </a:solidFill>
                  <a:latin typeface="Calibri"/>
                </a:rPr>
                <a:t>Кастомизация: логотип, начальная станица, колонтитулы</a:t>
              </a:r>
            </a:p>
            <a:p>
              <a:pPr marL="342900" indent="-342900">
                <a:buFont typeface="Arial" panose="020B0604020202020204" pitchFamily="34" charset="0"/>
                <a:buChar char="•"/>
                <a:defRPr/>
              </a:pPr>
              <a:r>
                <a:rPr lang="ru-RU" sz="1800" b="0" dirty="0">
                  <a:solidFill>
                    <a:srgbClr val="1F497D"/>
                  </a:solidFill>
                  <a:latin typeface="Calibri"/>
                </a:rPr>
                <a:t>Сравнительный</a:t>
              </a:r>
              <a:r>
                <a:rPr lang="en-US" sz="1800" b="0" dirty="0">
                  <a:solidFill>
                    <a:srgbClr val="1F497D"/>
                  </a:solidFill>
                  <a:latin typeface="Calibri"/>
                </a:rPr>
                <a:t> KPI</a:t>
              </a:r>
              <a:r>
                <a:rPr lang="ru-RU" sz="1800" b="0" dirty="0">
                  <a:solidFill>
                    <a:srgbClr val="1F497D"/>
                  </a:solidFill>
                  <a:latin typeface="Calibri"/>
                </a:rPr>
                <a:t>-анализ</a:t>
              </a:r>
              <a:endParaRPr lang="en-US" sz="1800" b="0" dirty="0">
                <a:solidFill>
                  <a:srgbClr val="1F497D"/>
                </a:solidFill>
                <a:latin typeface="Calibri"/>
              </a:endParaRPr>
            </a:p>
            <a:p>
              <a:pPr>
                <a:defRPr/>
              </a:pPr>
              <a:endParaRPr lang="en-US" sz="1800" b="0" dirty="0">
                <a:solidFill>
                  <a:srgbClr val="1F497D"/>
                </a:solidFill>
                <a:latin typeface="Calibri"/>
              </a:endParaRPr>
            </a:p>
          </p:txBody>
        </p:sp>
      </p:grpSp>
    </p:spTree>
    <p:extLst>
      <p:ext uri="{BB962C8B-B14F-4D97-AF65-F5344CB8AC3E}">
        <p14:creationId xmlns:p14="http://schemas.microsoft.com/office/powerpoint/2010/main" val="371362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817" y="1565983"/>
            <a:ext cx="3581400" cy="229209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8228012" y="1770986"/>
            <a:ext cx="3201988" cy="369332"/>
          </a:xfrm>
          <a:prstGeom prst="rect">
            <a:avLst/>
          </a:prstGeom>
          <a:noFill/>
        </p:spPr>
        <p:txBody>
          <a:bodyPr wrap="square" rtlCol="0">
            <a:spAutoFit/>
          </a:bodyPr>
          <a:lstStyle/>
          <a:p>
            <a:pPr>
              <a:defRPr/>
            </a:pPr>
            <a:r>
              <a:rPr lang="en-US" b="1" dirty="0">
                <a:solidFill>
                  <a:srgbClr val="0070C0"/>
                </a:solidFill>
                <a:latin typeface="Calibri"/>
              </a:rPr>
              <a:t>1</a:t>
            </a:r>
            <a:r>
              <a:rPr lang="en-US" dirty="0">
                <a:solidFill>
                  <a:srgbClr val="0070C0"/>
                </a:solidFill>
                <a:latin typeface="Calibri"/>
              </a:rPr>
              <a:t> </a:t>
            </a:r>
            <a:r>
              <a:rPr lang="mr-IN" dirty="0">
                <a:solidFill>
                  <a:prstClr val="black"/>
                </a:solidFill>
                <a:latin typeface="Calibri"/>
              </a:rPr>
              <a:t>–</a:t>
            </a:r>
            <a:r>
              <a:rPr lang="en-US" dirty="0">
                <a:solidFill>
                  <a:prstClr val="black"/>
                </a:solidFill>
                <a:latin typeface="Calibri"/>
              </a:rPr>
              <a:t> </a:t>
            </a:r>
            <a:r>
              <a:rPr lang="ru-RU" dirty="0">
                <a:solidFill>
                  <a:prstClr val="black"/>
                </a:solidFill>
                <a:latin typeface="Calibri"/>
              </a:rPr>
              <a:t>Создайте гостевой портал</a:t>
            </a:r>
            <a:endParaRPr lang="en-US" dirty="0">
              <a:solidFill>
                <a:prstClr val="black"/>
              </a:solidFill>
              <a:latin typeface="Calibri"/>
            </a:endParaRPr>
          </a:p>
        </p:txBody>
      </p:sp>
      <p:sp>
        <p:nvSpPr>
          <p:cNvPr id="9" name="TextBox 8"/>
          <p:cNvSpPr txBox="1"/>
          <p:nvPr/>
        </p:nvSpPr>
        <p:spPr>
          <a:xfrm>
            <a:off x="8228012" y="2678744"/>
            <a:ext cx="3435904" cy="1200329"/>
          </a:xfrm>
          <a:prstGeom prst="rect">
            <a:avLst/>
          </a:prstGeom>
          <a:noFill/>
        </p:spPr>
        <p:txBody>
          <a:bodyPr wrap="square" rtlCol="0">
            <a:spAutoFit/>
          </a:bodyPr>
          <a:lstStyle/>
          <a:p>
            <a:pPr>
              <a:defRPr/>
            </a:pPr>
            <a:r>
              <a:rPr lang="en-US" b="1" dirty="0">
                <a:solidFill>
                  <a:srgbClr val="0070C0"/>
                </a:solidFill>
                <a:latin typeface="Calibri"/>
              </a:rPr>
              <a:t>2</a:t>
            </a:r>
            <a:r>
              <a:rPr lang="en-US" dirty="0">
                <a:solidFill>
                  <a:srgbClr val="0070C0"/>
                </a:solidFill>
                <a:latin typeface="Calibri"/>
              </a:rPr>
              <a:t> </a:t>
            </a:r>
            <a:r>
              <a:rPr lang="mr-IN" dirty="0">
                <a:solidFill>
                  <a:prstClr val="black"/>
                </a:solidFill>
                <a:latin typeface="Calibri"/>
              </a:rPr>
              <a:t>–</a:t>
            </a:r>
            <a:r>
              <a:rPr lang="en-US" dirty="0">
                <a:solidFill>
                  <a:prstClr val="black"/>
                </a:solidFill>
                <a:latin typeface="Calibri"/>
              </a:rPr>
              <a:t> </a:t>
            </a:r>
            <a:r>
              <a:rPr lang="ru-RU" dirty="0">
                <a:solidFill>
                  <a:prstClr val="black"/>
                </a:solidFill>
                <a:latin typeface="Calibri"/>
              </a:rPr>
              <a:t>Выберете опции: логин через социальные сети, ваучеры, если хотите ограничьте время, скорость или объем данных</a:t>
            </a:r>
            <a:endParaRPr lang="en-US" dirty="0">
              <a:solidFill>
                <a:prstClr val="black"/>
              </a:solidFill>
              <a:latin typeface="Calibri"/>
            </a:endParaRPr>
          </a:p>
        </p:txBody>
      </p:sp>
      <p:sp>
        <p:nvSpPr>
          <p:cNvPr id="10" name="TextBox 9"/>
          <p:cNvSpPr txBox="1"/>
          <p:nvPr/>
        </p:nvSpPr>
        <p:spPr>
          <a:xfrm>
            <a:off x="8228012" y="4460289"/>
            <a:ext cx="3318946" cy="923330"/>
          </a:xfrm>
          <a:prstGeom prst="rect">
            <a:avLst/>
          </a:prstGeom>
          <a:noFill/>
        </p:spPr>
        <p:txBody>
          <a:bodyPr wrap="square" rtlCol="0">
            <a:spAutoFit/>
          </a:bodyPr>
          <a:lstStyle/>
          <a:p>
            <a:pPr>
              <a:defRPr/>
            </a:pPr>
            <a:r>
              <a:rPr lang="en-US" b="1" dirty="0">
                <a:solidFill>
                  <a:srgbClr val="0070C0"/>
                </a:solidFill>
                <a:latin typeface="Calibri"/>
              </a:rPr>
              <a:t>3 </a:t>
            </a:r>
            <a:r>
              <a:rPr lang="mr-IN" dirty="0">
                <a:solidFill>
                  <a:prstClr val="black"/>
                </a:solidFill>
                <a:latin typeface="Calibri"/>
              </a:rPr>
              <a:t>–</a:t>
            </a:r>
            <a:r>
              <a:rPr lang="en-US" dirty="0">
                <a:solidFill>
                  <a:prstClr val="black"/>
                </a:solidFill>
                <a:latin typeface="Calibri"/>
              </a:rPr>
              <a:t> </a:t>
            </a:r>
            <a:r>
              <a:rPr lang="ru-RU" dirty="0">
                <a:solidFill>
                  <a:prstClr val="black"/>
                </a:solidFill>
                <a:latin typeface="Calibri"/>
              </a:rPr>
              <a:t>Создайте стартовую веб-старницу с помощью простого интерфейса</a:t>
            </a:r>
            <a:endParaRPr lang="en-US" dirty="0">
              <a:solidFill>
                <a:prstClr val="black"/>
              </a:solidFill>
              <a:latin typeface="Calibri"/>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757" y="1575391"/>
            <a:ext cx="6248400" cy="409219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817" y="1587539"/>
            <a:ext cx="6400800" cy="4066798"/>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817" y="1916767"/>
            <a:ext cx="6400800" cy="3590897"/>
          </a:xfrm>
          <a:prstGeom prst="rect">
            <a:avLst/>
          </a:prstGeom>
          <a:ln>
            <a:noFill/>
          </a:ln>
          <a:effectLst>
            <a:outerShdw blurRad="292100" dist="139700" dir="2700000" algn="tl" rotWithShape="0">
              <a:srgbClr val="333333">
                <a:alpha val="65000"/>
              </a:srgbClr>
            </a:outerShdw>
          </a:effectLst>
        </p:spPr>
      </p:pic>
      <p:sp>
        <p:nvSpPr>
          <p:cNvPr id="16" name="Slide Number Placeholder 4"/>
          <p:cNvSpPr txBox="1">
            <a:spLocks/>
          </p:cNvSpPr>
          <p:nvPr/>
        </p:nvSpPr>
        <p:spPr>
          <a:xfrm>
            <a:off x="9675812" y="6326533"/>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dirty="0">
                <a:solidFill>
                  <a:prstClr val="black">
                    <a:tint val="75000"/>
                  </a:prstClr>
                </a:solidFill>
                <a:latin typeface="Calibri"/>
              </a:rPr>
              <a:t>22</a:t>
            </a:r>
          </a:p>
        </p:txBody>
      </p:sp>
      <p:sp>
        <p:nvSpPr>
          <p:cNvPr id="4" name="Title 3"/>
          <p:cNvSpPr>
            <a:spLocks noGrp="1"/>
          </p:cNvSpPr>
          <p:nvPr>
            <p:ph type="title"/>
          </p:nvPr>
        </p:nvSpPr>
        <p:spPr/>
        <p:txBody>
          <a:bodyPr/>
          <a:lstStyle/>
          <a:p>
            <a:r>
              <a:rPr lang="ru-RU" sz="2800" dirty="0"/>
              <a:t>Встроенный гостевой портал – просто как 1-2-3</a:t>
            </a:r>
            <a:endParaRPr lang="en-GB" dirty="0"/>
          </a:p>
        </p:txBody>
      </p:sp>
    </p:spTree>
    <p:extLst>
      <p:ext uri="{BB962C8B-B14F-4D97-AF65-F5344CB8AC3E}">
        <p14:creationId xmlns:p14="http://schemas.microsoft.com/office/powerpoint/2010/main" val="27139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p:txBody>
          <a:bodyPr/>
          <a:lstStyle/>
          <a:p>
            <a:pPr algn="r">
              <a:defRPr/>
            </a:pPr>
            <a:r>
              <a:rPr lang="en-US" dirty="0">
                <a:solidFill>
                  <a:prstClr val="black">
                    <a:tint val="75000"/>
                  </a:prstClr>
                </a:solidFill>
                <a:latin typeface="Calibri"/>
              </a:rPr>
              <a:t>23</a:t>
            </a:r>
            <a:endParaRPr lang="en-US" sz="900"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9612" y="1524001"/>
            <a:ext cx="3657600" cy="381567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8878" y="1524001"/>
            <a:ext cx="1942750" cy="1554200"/>
          </a:xfrm>
          <a:prstGeom prst="rect">
            <a:avLst/>
          </a:prstGeom>
        </p:spPr>
      </p:pic>
      <p:sp>
        <p:nvSpPr>
          <p:cNvPr id="3" name="Content Placeholder 2"/>
          <p:cNvSpPr>
            <a:spLocks noGrp="1"/>
          </p:cNvSpPr>
          <p:nvPr>
            <p:ph idx="1"/>
          </p:nvPr>
        </p:nvSpPr>
        <p:spPr>
          <a:xfrm>
            <a:off x="6568878" y="3431840"/>
            <a:ext cx="4988713" cy="2029071"/>
          </a:xfrm>
        </p:spPr>
        <p:txBody>
          <a:bodyPr>
            <a:normAutofit/>
          </a:bodyPr>
          <a:lstStyle/>
          <a:p>
            <a:r>
              <a:rPr lang="ru-RU" sz="1800" dirty="0"/>
              <a:t>Монетизируемая сеть</a:t>
            </a:r>
            <a:endParaRPr lang="en-US" sz="1800" dirty="0"/>
          </a:p>
          <a:p>
            <a:r>
              <a:rPr lang="ru-RU" sz="1800" dirty="0"/>
              <a:t>Без лицензий</a:t>
            </a:r>
            <a:endParaRPr lang="en-US" sz="1800" dirty="0"/>
          </a:p>
          <a:p>
            <a:r>
              <a:rPr lang="ru-RU" sz="1800" dirty="0"/>
              <a:t>Поддерживает все основные типы карт</a:t>
            </a:r>
            <a:endParaRPr lang="en-US" sz="1800" dirty="0"/>
          </a:p>
          <a:p>
            <a:r>
              <a:rPr lang="ru-RU" sz="1800" dirty="0"/>
              <a:t>Планы по расширению функционала</a:t>
            </a:r>
            <a:endParaRPr lang="en-US" sz="1800" dirty="0"/>
          </a:p>
        </p:txBody>
      </p:sp>
      <p:sp>
        <p:nvSpPr>
          <p:cNvPr id="4" name="Title 3"/>
          <p:cNvSpPr>
            <a:spLocks noGrp="1"/>
          </p:cNvSpPr>
          <p:nvPr>
            <p:ph type="title"/>
          </p:nvPr>
        </p:nvSpPr>
        <p:spPr/>
        <p:txBody>
          <a:bodyPr/>
          <a:lstStyle/>
          <a:p>
            <a:r>
              <a:rPr lang="ru-RU" dirty="0"/>
              <a:t>Простая монетизация – платежные шлюзы</a:t>
            </a:r>
            <a:endParaRPr lang="en-GB" dirty="0"/>
          </a:p>
        </p:txBody>
      </p:sp>
    </p:spTree>
    <p:extLst>
      <p:ext uri="{BB962C8B-B14F-4D97-AF65-F5344CB8AC3E}">
        <p14:creationId xmlns:p14="http://schemas.microsoft.com/office/powerpoint/2010/main" val="22003427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801000" y="1779180"/>
            <a:ext cx="8007575" cy="3866707"/>
          </a:xfrm>
          <a:prstGeom prst="rect">
            <a:avLst/>
          </a:prstGeom>
        </p:spPr>
      </p:pic>
      <p:sp>
        <p:nvSpPr>
          <p:cNvPr id="6" name="Title 3"/>
          <p:cNvSpPr>
            <a:spLocks noGrp="1"/>
          </p:cNvSpPr>
          <p:nvPr>
            <p:ph type="title"/>
          </p:nvPr>
        </p:nvSpPr>
        <p:spPr>
          <a:xfrm>
            <a:off x="0" y="186714"/>
            <a:ext cx="11430000" cy="731520"/>
          </a:xfrm>
        </p:spPr>
        <p:txBody>
          <a:bodyPr/>
          <a:lstStyle/>
          <a:p>
            <a:r>
              <a:rPr lang="ru-RU" dirty="0"/>
              <a:t>Поддержка сторонних гостевых порталов</a:t>
            </a:r>
            <a:endParaRPr lang="en-GB" dirty="0"/>
          </a:p>
        </p:txBody>
      </p:sp>
    </p:spTree>
    <p:extLst>
      <p:ext uri="{BB962C8B-B14F-4D97-AF65-F5344CB8AC3E}">
        <p14:creationId xmlns:p14="http://schemas.microsoft.com/office/powerpoint/2010/main" val="1403894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Режимы </a:t>
            </a:r>
            <a:r>
              <a:rPr lang="en-US" dirty="0"/>
              <a:t>MIMO</a:t>
            </a:r>
            <a:endParaRPr lang="en-GB" dirty="0"/>
          </a:p>
        </p:txBody>
      </p:sp>
      <p:grpSp>
        <p:nvGrpSpPr>
          <p:cNvPr id="5" name="Group 25"/>
          <p:cNvGrpSpPr/>
          <p:nvPr/>
        </p:nvGrpSpPr>
        <p:grpSpPr>
          <a:xfrm>
            <a:off x="1822386" y="1491761"/>
            <a:ext cx="8229600" cy="4537075"/>
            <a:chOff x="231775" y="1406525"/>
            <a:chExt cx="8335963" cy="4537075"/>
          </a:xfrm>
        </p:grpSpPr>
        <p:sp>
          <p:nvSpPr>
            <p:cNvPr id="6" name="Rectangle 4"/>
            <p:cNvSpPr txBox="1">
              <a:spLocks noChangeArrowheads="1"/>
            </p:cNvSpPr>
            <p:nvPr/>
          </p:nvSpPr>
          <p:spPr>
            <a:xfrm>
              <a:off x="693737" y="1709738"/>
              <a:ext cx="3783204" cy="1331912"/>
            </a:xfrm>
            <a:prstGeom prst="rect">
              <a:avLst/>
            </a:prstGeom>
          </p:spPr>
          <p:txBody>
            <a:bodyPr/>
            <a:lstStyle/>
            <a:p>
              <a:pPr marL="360000" lvl="1" indent="-231775">
                <a:lnSpc>
                  <a:spcPct val="90000"/>
                </a:lnSpc>
                <a:spcBef>
                  <a:spcPct val="20000"/>
                </a:spcBef>
                <a:buFont typeface="Arial" pitchFamily="34" charset="0"/>
                <a:buChar char="•"/>
                <a:defRPr/>
              </a:pPr>
              <a:r>
                <a:rPr lang="ru-RU" sz="1600" kern="0" dirty="0">
                  <a:cs typeface="Arial" pitchFamily="34" charset="0"/>
                </a:rPr>
                <a:t>Используются 2 передатчика и 2 приемника с независимыми антеннами разной поляризации</a:t>
              </a:r>
              <a:endParaRPr lang="en-GB" sz="1600" kern="0" dirty="0">
                <a:cs typeface="Arial" pitchFamily="34" charset="0"/>
              </a:endParaRPr>
            </a:p>
            <a:p>
              <a:pPr marL="360000" lvl="1" indent="-231775">
                <a:lnSpc>
                  <a:spcPct val="90000"/>
                </a:lnSpc>
                <a:spcBef>
                  <a:spcPct val="20000"/>
                </a:spcBef>
                <a:buFont typeface="Arial" pitchFamily="34" charset="0"/>
                <a:buChar char="•"/>
                <a:defRPr/>
              </a:pPr>
              <a:r>
                <a:rPr lang="ru-RU" sz="1600" kern="0" dirty="0">
                  <a:cs typeface="Arial" pitchFamily="34" charset="0"/>
                </a:rPr>
                <a:t>Минимизируются замирания сигнала</a:t>
              </a:r>
              <a:r>
                <a:rPr lang="en-GB" sz="1600" kern="0" dirty="0">
                  <a:cs typeface="Arial" pitchFamily="34" charset="0"/>
                </a:rPr>
                <a:t> </a:t>
              </a:r>
            </a:p>
            <a:p>
              <a:pPr marL="231775" indent="-231775">
                <a:lnSpc>
                  <a:spcPct val="90000"/>
                </a:lnSpc>
                <a:spcBef>
                  <a:spcPct val="20000"/>
                </a:spcBef>
                <a:defRPr/>
              </a:pPr>
              <a:endParaRPr lang="en-GB" kern="0" dirty="0">
                <a:cs typeface="Arial" pitchFamily="34" charset="0"/>
              </a:endParaRPr>
            </a:p>
          </p:txBody>
        </p:sp>
        <p:sp>
          <p:nvSpPr>
            <p:cNvPr id="7" name="Rectangle 6"/>
            <p:cNvSpPr/>
            <p:nvPr/>
          </p:nvSpPr>
          <p:spPr>
            <a:xfrm>
              <a:off x="4398963" y="1458913"/>
              <a:ext cx="4064000" cy="3840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266700" y="1406525"/>
              <a:ext cx="8301038" cy="453707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p:cNvSpPr/>
            <p:nvPr/>
          </p:nvSpPr>
          <p:spPr>
            <a:xfrm>
              <a:off x="231775" y="1463675"/>
              <a:ext cx="4064000" cy="384016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ectangle 17"/>
            <p:cNvSpPr>
              <a:spLocks noChangeArrowheads="1"/>
            </p:cNvSpPr>
            <p:nvPr/>
          </p:nvSpPr>
          <p:spPr bwMode="auto">
            <a:xfrm>
              <a:off x="4848225" y="1662113"/>
              <a:ext cx="3565144" cy="1524000"/>
            </a:xfrm>
            <a:prstGeom prst="rect">
              <a:avLst/>
            </a:prstGeom>
            <a:noFill/>
            <a:ln w="9525">
              <a:noFill/>
              <a:miter lim="800000"/>
              <a:headEnd/>
              <a:tailEnd/>
            </a:ln>
          </p:spPr>
          <p:txBody>
            <a:bodyPr/>
            <a:lstStyle/>
            <a:p>
              <a:pPr marL="231775" indent="-231775">
                <a:spcBef>
                  <a:spcPct val="20000"/>
                </a:spcBef>
                <a:buFontTx/>
                <a:buChar char="•"/>
              </a:pPr>
              <a:r>
                <a:rPr lang="ru-RU" sz="1600" dirty="0">
                  <a:cs typeface="Arial" pitchFamily="34" charset="0"/>
                </a:rPr>
                <a:t>Существенно увеличивается доступность канала связи</a:t>
              </a:r>
              <a:endParaRPr lang="en-GB" sz="1600" dirty="0">
                <a:cs typeface="Arial" pitchFamily="34" charset="0"/>
              </a:endParaRPr>
            </a:p>
            <a:p>
              <a:pPr marL="231775" indent="-231775">
                <a:spcBef>
                  <a:spcPct val="20000"/>
                </a:spcBef>
                <a:buFontTx/>
                <a:buChar char="•"/>
              </a:pPr>
              <a:r>
                <a:rPr lang="ru-RU" sz="1600" dirty="0">
                  <a:cs typeface="Arial" pitchFamily="34" charset="0"/>
                </a:rPr>
                <a:t>Возможно удвоение пропускной способности в условиях прямой видимости</a:t>
              </a:r>
              <a:r>
                <a:rPr lang="en-GB" sz="1600" dirty="0">
                  <a:cs typeface="Arial" pitchFamily="34" charset="0"/>
                </a:rPr>
                <a:t>  </a:t>
              </a:r>
              <a:r>
                <a:rPr lang="ru-RU" sz="1600" dirty="0">
                  <a:cs typeface="Arial" pitchFamily="34" charset="0"/>
                </a:rPr>
                <a:t>(</a:t>
              </a:r>
              <a:r>
                <a:rPr lang="en-US" sz="1600" dirty="0">
                  <a:cs typeface="Arial" pitchFamily="34" charset="0"/>
                </a:rPr>
                <a:t>dual payload)</a:t>
              </a:r>
              <a:endParaRPr lang="en-GB" sz="1600" dirty="0">
                <a:cs typeface="Arial" pitchFamily="34" charset="0"/>
              </a:endParaRPr>
            </a:p>
          </p:txBody>
        </p:sp>
        <p:grpSp>
          <p:nvGrpSpPr>
            <p:cNvPr id="11" name="Group 11"/>
            <p:cNvGrpSpPr/>
            <p:nvPr/>
          </p:nvGrpSpPr>
          <p:grpSpPr>
            <a:xfrm>
              <a:off x="4690872" y="3581400"/>
              <a:ext cx="3657722" cy="1757363"/>
              <a:chOff x="4690872" y="3581400"/>
              <a:chExt cx="3657722" cy="1757363"/>
            </a:xfrm>
          </p:grpSpPr>
          <p:pic>
            <p:nvPicPr>
              <p:cNvPr id="21" name="Picture 20" descr="Dual-Payload-01091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90872" y="3584448"/>
                <a:ext cx="3657722" cy="1383838"/>
              </a:xfrm>
              <a:prstGeom prst="rect">
                <a:avLst/>
              </a:prstGeom>
            </p:spPr>
          </p:pic>
          <p:grpSp>
            <p:nvGrpSpPr>
              <p:cNvPr id="22" name="Group 10"/>
              <p:cNvGrpSpPr/>
              <p:nvPr/>
            </p:nvGrpSpPr>
            <p:grpSpPr>
              <a:xfrm>
                <a:off x="4804723" y="3581400"/>
                <a:ext cx="3505200" cy="1757363"/>
                <a:chOff x="4804723" y="3581400"/>
                <a:chExt cx="3505200" cy="1757363"/>
              </a:xfrm>
            </p:grpSpPr>
            <p:sp>
              <p:nvSpPr>
                <p:cNvPr id="23" name="Text Box 32"/>
                <p:cNvSpPr txBox="1">
                  <a:spLocks noChangeArrowheads="1"/>
                </p:cNvSpPr>
                <p:nvPr/>
              </p:nvSpPr>
              <p:spPr bwMode="auto">
                <a:xfrm>
                  <a:off x="6390636" y="3581400"/>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1</a:t>
                  </a:r>
                </a:p>
              </p:txBody>
            </p:sp>
            <p:sp>
              <p:nvSpPr>
                <p:cNvPr id="24" name="Text Box 33"/>
                <p:cNvSpPr txBox="1">
                  <a:spLocks noChangeArrowheads="1"/>
                </p:cNvSpPr>
                <p:nvPr/>
              </p:nvSpPr>
              <p:spPr bwMode="auto">
                <a:xfrm>
                  <a:off x="6390636" y="3978275"/>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2</a:t>
                  </a:r>
                </a:p>
              </p:txBody>
            </p:sp>
            <p:sp>
              <p:nvSpPr>
                <p:cNvPr id="25" name="Text Box 34"/>
                <p:cNvSpPr txBox="1">
                  <a:spLocks noChangeArrowheads="1"/>
                </p:cNvSpPr>
                <p:nvPr/>
              </p:nvSpPr>
              <p:spPr bwMode="auto">
                <a:xfrm>
                  <a:off x="4804723" y="5033963"/>
                  <a:ext cx="3505200" cy="304800"/>
                </a:xfrm>
                <a:prstGeom prst="rect">
                  <a:avLst/>
                </a:prstGeom>
                <a:noFill/>
                <a:ln w="9525">
                  <a:noFill/>
                  <a:miter lim="800000"/>
                  <a:headEnd/>
                  <a:tailEnd/>
                </a:ln>
              </p:spPr>
              <p:txBody>
                <a:bodyPr>
                  <a:spAutoFit/>
                </a:bodyPr>
                <a:lstStyle/>
                <a:p>
                  <a:pPr algn="ctr"/>
                  <a:r>
                    <a:rPr lang="en-US" sz="1400" b="1" dirty="0">
                      <a:solidFill>
                        <a:srgbClr val="000000"/>
                      </a:solidFill>
                      <a:cs typeface="Arial" pitchFamily="34" charset="0"/>
                    </a:rPr>
                    <a:t>Dual Payload</a:t>
                  </a:r>
                </a:p>
              </p:txBody>
            </p:sp>
          </p:grpSp>
        </p:grpSp>
        <p:grpSp>
          <p:nvGrpSpPr>
            <p:cNvPr id="12" name="Group 32"/>
            <p:cNvGrpSpPr/>
            <p:nvPr/>
          </p:nvGrpSpPr>
          <p:grpSpPr>
            <a:xfrm>
              <a:off x="501010" y="3505200"/>
              <a:ext cx="3659632" cy="1833563"/>
              <a:chOff x="501010" y="3505200"/>
              <a:chExt cx="3659632" cy="1833563"/>
            </a:xfrm>
          </p:grpSpPr>
          <p:pic>
            <p:nvPicPr>
              <p:cNvPr id="13" name="Picture 12" descr="Single-Payload-01091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2920" y="3581400"/>
                <a:ext cx="3657722" cy="1383838"/>
              </a:xfrm>
              <a:prstGeom prst="rect">
                <a:avLst/>
              </a:prstGeom>
            </p:spPr>
          </p:pic>
          <p:grpSp>
            <p:nvGrpSpPr>
              <p:cNvPr id="14" name="Group 6"/>
              <p:cNvGrpSpPr/>
              <p:nvPr/>
            </p:nvGrpSpPr>
            <p:grpSpPr>
              <a:xfrm>
                <a:off x="501010" y="3505200"/>
                <a:ext cx="3657600" cy="1833563"/>
                <a:chOff x="501010" y="3505200"/>
                <a:chExt cx="3657600" cy="1833563"/>
              </a:xfrm>
            </p:grpSpPr>
            <p:sp>
              <p:nvSpPr>
                <p:cNvPr id="15" name="Text Box 23"/>
                <p:cNvSpPr txBox="1">
                  <a:spLocks noChangeArrowheads="1"/>
                </p:cNvSpPr>
                <p:nvPr/>
              </p:nvSpPr>
              <p:spPr bwMode="auto">
                <a:xfrm>
                  <a:off x="501010" y="5033963"/>
                  <a:ext cx="3657600" cy="304800"/>
                </a:xfrm>
                <a:prstGeom prst="rect">
                  <a:avLst/>
                </a:prstGeom>
                <a:noFill/>
                <a:ln w="9525">
                  <a:noFill/>
                  <a:miter lim="800000"/>
                  <a:headEnd/>
                  <a:tailEnd/>
                </a:ln>
              </p:spPr>
              <p:txBody>
                <a:bodyPr>
                  <a:spAutoFit/>
                </a:bodyPr>
                <a:lstStyle/>
                <a:p>
                  <a:pPr algn="ctr"/>
                  <a:r>
                    <a:rPr lang="en-US" sz="1400" b="1" dirty="0">
                      <a:solidFill>
                        <a:srgbClr val="000000"/>
                      </a:solidFill>
                      <a:cs typeface="Arial" pitchFamily="34" charset="0"/>
                    </a:rPr>
                    <a:t>Single Payload</a:t>
                  </a:r>
                </a:p>
              </p:txBody>
            </p:sp>
            <p:grpSp>
              <p:nvGrpSpPr>
                <p:cNvPr id="16" name="Group 28"/>
                <p:cNvGrpSpPr/>
                <p:nvPr/>
              </p:nvGrpSpPr>
              <p:grpSpPr>
                <a:xfrm>
                  <a:off x="996310" y="3505200"/>
                  <a:ext cx="350724" cy="965587"/>
                  <a:chOff x="946150" y="3805237"/>
                  <a:chExt cx="350724" cy="965587"/>
                </a:xfrm>
              </p:grpSpPr>
              <p:sp>
                <p:nvSpPr>
                  <p:cNvPr id="17" name="Text Box 25"/>
                  <p:cNvSpPr txBox="1">
                    <a:spLocks noChangeArrowheads="1"/>
                  </p:cNvSpPr>
                  <p:nvPr/>
                </p:nvSpPr>
                <p:spPr bwMode="auto">
                  <a:xfrm>
                    <a:off x="946150" y="4632325"/>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1</a:t>
                    </a:r>
                  </a:p>
                </p:txBody>
              </p:sp>
              <p:sp>
                <p:nvSpPr>
                  <p:cNvPr id="18" name="Text Box 26"/>
                  <p:cNvSpPr txBox="1">
                    <a:spLocks noChangeArrowheads="1"/>
                  </p:cNvSpPr>
                  <p:nvPr/>
                </p:nvSpPr>
                <p:spPr bwMode="auto">
                  <a:xfrm>
                    <a:off x="946150" y="3805237"/>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1</a:t>
                    </a:r>
                  </a:p>
                </p:txBody>
              </p:sp>
              <p:sp>
                <p:nvSpPr>
                  <p:cNvPr id="19" name="Text Box 26"/>
                  <p:cNvSpPr txBox="1">
                    <a:spLocks noChangeArrowheads="1"/>
                  </p:cNvSpPr>
                  <p:nvPr/>
                </p:nvSpPr>
                <p:spPr bwMode="auto">
                  <a:xfrm>
                    <a:off x="946150" y="4070350"/>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1</a:t>
                    </a:r>
                  </a:p>
                </p:txBody>
              </p:sp>
              <p:sp>
                <p:nvSpPr>
                  <p:cNvPr id="20" name="Text Box 26"/>
                  <p:cNvSpPr txBox="1">
                    <a:spLocks noChangeArrowheads="1"/>
                  </p:cNvSpPr>
                  <p:nvPr/>
                </p:nvSpPr>
                <p:spPr bwMode="auto">
                  <a:xfrm>
                    <a:off x="946150" y="4343400"/>
                    <a:ext cx="350724" cy="138499"/>
                  </a:xfrm>
                  <a:prstGeom prst="rect">
                    <a:avLst/>
                  </a:prstGeom>
                  <a:noFill/>
                  <a:ln w="9525">
                    <a:noFill/>
                    <a:miter lim="800000"/>
                    <a:headEnd/>
                    <a:tailEnd/>
                  </a:ln>
                </p:spPr>
                <p:txBody>
                  <a:bodyPr wrap="none" lIns="0" tIns="0" rIns="0" bIns="0">
                    <a:spAutoFit/>
                  </a:bodyPr>
                  <a:lstStyle/>
                  <a:p>
                    <a:r>
                      <a:rPr lang="en-US" sz="900" b="1" dirty="0">
                        <a:solidFill>
                          <a:srgbClr val="000000"/>
                        </a:solidFill>
                        <a:cs typeface="Arial" pitchFamily="34" charset="0"/>
                      </a:rPr>
                      <a:t>Data 1</a:t>
                    </a:r>
                  </a:p>
                </p:txBody>
              </p:sp>
            </p:grpSp>
          </p:grpSp>
        </p:grpSp>
      </p:grpSp>
    </p:spTree>
    <p:extLst>
      <p:ext uri="{BB962C8B-B14F-4D97-AF65-F5344CB8AC3E}">
        <p14:creationId xmlns:p14="http://schemas.microsoft.com/office/powerpoint/2010/main" val="4651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err="1"/>
              <a:t>LinkPlanner</a:t>
            </a:r>
            <a:endParaRPr lang="en-GB" dirty="0"/>
          </a:p>
        </p:txBody>
      </p:sp>
      <p:sp>
        <p:nvSpPr>
          <p:cNvPr id="5" name="Subtitle 4"/>
          <p:cNvSpPr>
            <a:spLocks noGrp="1"/>
          </p:cNvSpPr>
          <p:nvPr>
            <p:ph type="subTitle" idx="1"/>
          </p:nvPr>
        </p:nvSpPr>
        <p:spPr/>
        <p:txBody>
          <a:bodyPr/>
          <a:lstStyle/>
          <a:p>
            <a:r>
              <a:rPr lang="ru-RU" dirty="0"/>
              <a:t>Система планирования</a:t>
            </a:r>
            <a:endParaRPr lang="en-GB" dirty="0"/>
          </a:p>
        </p:txBody>
      </p:sp>
    </p:spTree>
    <p:extLst>
      <p:ext uri="{BB962C8B-B14F-4D97-AF65-F5344CB8AC3E}">
        <p14:creationId xmlns:p14="http://schemas.microsoft.com/office/powerpoint/2010/main" val="89432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LINKPlanner </a:t>
            </a:r>
          </a:p>
        </p:txBody>
      </p:sp>
      <p:pic>
        <p:nvPicPr>
          <p:cNvPr id="2" name="Picture 1"/>
          <p:cNvPicPr>
            <a:picLocks noChangeAspect="1"/>
          </p:cNvPicPr>
          <p:nvPr/>
        </p:nvPicPr>
        <p:blipFill>
          <a:blip r:embed="rId2"/>
          <a:stretch>
            <a:fillRect/>
          </a:stretch>
        </p:blipFill>
        <p:spPr>
          <a:xfrm>
            <a:off x="5005137" y="552474"/>
            <a:ext cx="6256421" cy="5692830"/>
          </a:xfrm>
          <a:prstGeom prst="rect">
            <a:avLst/>
          </a:prstGeom>
        </p:spPr>
      </p:pic>
      <p:sp>
        <p:nvSpPr>
          <p:cNvPr id="4" name="Content Placeholder 2"/>
          <p:cNvSpPr txBox="1">
            <a:spLocks/>
          </p:cNvSpPr>
          <p:nvPr/>
        </p:nvSpPr>
        <p:spPr>
          <a:xfrm>
            <a:off x="609441" y="1314451"/>
            <a:ext cx="4034748" cy="4819649"/>
          </a:xfrm>
          <a:prstGeom prst="rect">
            <a:avLst/>
          </a:prstGeom>
        </p:spPr>
        <p:txBody>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Free network planning software improves success rate of first installation</a:t>
            </a:r>
          </a:p>
          <a:p>
            <a:r>
              <a:rPr lang="en-US" dirty="0"/>
              <a:t>Path profile</a:t>
            </a:r>
          </a:p>
          <a:p>
            <a:r>
              <a:rPr lang="en-US" dirty="0"/>
              <a:t>Configuration details</a:t>
            </a:r>
          </a:p>
          <a:p>
            <a:pPr lvl="1"/>
            <a:r>
              <a:rPr lang="en-US" dirty="0"/>
              <a:t>Bill of materials tailored for each link</a:t>
            </a:r>
          </a:p>
          <a:p>
            <a:r>
              <a:rPr lang="en-US" dirty="0"/>
              <a:t>Performance summary</a:t>
            </a:r>
          </a:p>
        </p:txBody>
      </p:sp>
    </p:spTree>
    <p:extLst>
      <p:ext uri="{BB962C8B-B14F-4D97-AF65-F5344CB8AC3E}">
        <p14:creationId xmlns:p14="http://schemas.microsoft.com/office/powerpoint/2010/main" val="321367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LINKPlanner</a:t>
            </a:r>
            <a:r>
              <a:rPr lang="en-US" dirty="0"/>
              <a:t> </a:t>
            </a:r>
          </a:p>
        </p:txBody>
      </p:sp>
      <p:sp>
        <p:nvSpPr>
          <p:cNvPr id="4" name="Content Placeholder 2"/>
          <p:cNvSpPr txBox="1">
            <a:spLocks/>
          </p:cNvSpPr>
          <p:nvPr/>
        </p:nvSpPr>
        <p:spPr>
          <a:xfrm>
            <a:off x="609441" y="1314451"/>
            <a:ext cx="3286698" cy="4819649"/>
          </a:xfrm>
          <a:prstGeom prst="rect">
            <a:avLst/>
          </a:prstGeom>
        </p:spPr>
        <p:txBody>
          <a:bodyPr/>
          <a:lstStyle>
            <a:lvl1pPr marL="285750" indent="-28575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685800" indent="-2857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0858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3pPr>
            <a:lvl4pPr marL="15430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2000250" indent="-228600" algn="l" defTabSz="9144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Designs PTP, PMP, and ePMP networks</a:t>
            </a:r>
          </a:p>
          <a:p>
            <a:r>
              <a:rPr lang="en-US" dirty="0"/>
              <a:t>Google earth overlays with network details</a:t>
            </a:r>
          </a:p>
          <a:p>
            <a:r>
              <a:rPr lang="en-US" dirty="0"/>
              <a:t>Model the exact performance before purchasing equipment</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86"/>
          <a:stretch/>
        </p:blipFill>
        <p:spPr bwMode="auto">
          <a:xfrm>
            <a:off x="4017863" y="1377649"/>
            <a:ext cx="7412137" cy="435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54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a:t>cnMaestro</a:t>
            </a:r>
            <a:endParaRPr lang="en-GB" dirty="0"/>
          </a:p>
        </p:txBody>
      </p:sp>
      <p:sp>
        <p:nvSpPr>
          <p:cNvPr id="5" name="Subtitle 4"/>
          <p:cNvSpPr>
            <a:spLocks noGrp="1"/>
          </p:cNvSpPr>
          <p:nvPr>
            <p:ph type="subTitle" idx="1"/>
          </p:nvPr>
        </p:nvSpPr>
        <p:spPr/>
        <p:txBody>
          <a:bodyPr/>
          <a:lstStyle/>
          <a:p>
            <a:r>
              <a:rPr lang="ru-RU" dirty="0"/>
              <a:t>Система управления</a:t>
            </a:r>
            <a:r>
              <a:rPr lang="en-US" dirty="0"/>
              <a:t> </a:t>
            </a:r>
            <a:r>
              <a:rPr lang="ru-RU" dirty="0"/>
              <a:t>и мониторинга</a:t>
            </a:r>
            <a:endParaRPr lang="en-GB" dirty="0"/>
          </a:p>
        </p:txBody>
      </p:sp>
    </p:spTree>
    <p:extLst>
      <p:ext uri="{BB962C8B-B14F-4D97-AF65-F5344CB8AC3E}">
        <p14:creationId xmlns:p14="http://schemas.microsoft.com/office/powerpoint/2010/main" val="34453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cnMaestro End-to-End Management</a:t>
            </a:r>
          </a:p>
        </p:txBody>
      </p:sp>
      <p:sp>
        <p:nvSpPr>
          <p:cNvPr id="3" name="Content Placeholder 2"/>
          <p:cNvSpPr>
            <a:spLocks noGrp="1"/>
          </p:cNvSpPr>
          <p:nvPr>
            <p:ph sz="half" idx="1"/>
          </p:nvPr>
        </p:nvSpPr>
        <p:spPr/>
        <p:txBody>
          <a:bodyPr/>
          <a:lstStyle/>
          <a:p>
            <a:pPr>
              <a:spcBef>
                <a:spcPts val="1200"/>
              </a:spcBef>
              <a:buFont typeface="Arial" charset="0"/>
              <a:buChar char="•"/>
            </a:pPr>
            <a:r>
              <a:rPr lang="en-US" dirty="0"/>
              <a:t>Single pane of glass</a:t>
            </a:r>
          </a:p>
          <a:p>
            <a:pPr>
              <a:spcBef>
                <a:spcPts val="1200"/>
              </a:spcBef>
              <a:buFont typeface="Arial" charset="0"/>
              <a:buChar char="•"/>
            </a:pPr>
            <a:r>
              <a:rPr lang="en-US" dirty="0"/>
              <a:t>Map location of devices</a:t>
            </a:r>
          </a:p>
          <a:p>
            <a:pPr>
              <a:spcBef>
                <a:spcPts val="1200"/>
              </a:spcBef>
              <a:buFont typeface="Arial" charset="0"/>
              <a:buChar char="•"/>
            </a:pPr>
            <a:r>
              <a:rPr lang="en-US" dirty="0"/>
              <a:t>Hierarchical device organization</a:t>
            </a:r>
          </a:p>
          <a:p>
            <a:pPr>
              <a:spcBef>
                <a:spcPts val="1200"/>
              </a:spcBef>
              <a:buFont typeface="Arial" charset="0"/>
              <a:buChar char="•"/>
            </a:pPr>
            <a:r>
              <a:rPr lang="en-US" dirty="0"/>
              <a:t>Summary view of UP &amp; DOWN devices</a:t>
            </a:r>
          </a:p>
          <a:p>
            <a:pPr>
              <a:spcBef>
                <a:spcPts val="1200"/>
              </a:spcBef>
              <a:buFont typeface="Arial" charset="0"/>
              <a:buChar char="•"/>
            </a:pPr>
            <a:r>
              <a:rPr lang="en-US" dirty="0"/>
              <a:t>Sticky alarms – critical, major &amp; minor</a:t>
            </a:r>
          </a:p>
          <a:p>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469" y="1151895"/>
            <a:ext cx="5615461" cy="5058074"/>
          </a:xfrm>
          <a:prstGeom prst="rect">
            <a:avLst/>
          </a:prstGeom>
        </p:spPr>
      </p:pic>
    </p:spTree>
    <p:extLst>
      <p:ext uri="{BB962C8B-B14F-4D97-AF65-F5344CB8AC3E}">
        <p14:creationId xmlns:p14="http://schemas.microsoft.com/office/powerpoint/2010/main" val="195352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End-to-End Cloud Management</a:t>
            </a:r>
          </a:p>
        </p:txBody>
      </p:sp>
      <p:sp>
        <p:nvSpPr>
          <p:cNvPr id="6" name="Content Placeholder 1"/>
          <p:cNvSpPr txBox="1">
            <a:spLocks/>
          </p:cNvSpPr>
          <p:nvPr/>
        </p:nvSpPr>
        <p:spPr>
          <a:xfrm>
            <a:off x="509920" y="1171604"/>
            <a:ext cx="10987665" cy="67279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solidFill>
              </a:rPr>
              <a:t>Cambium Networks’ cnMaestro provides an integrated, intelligent, easy way to manage your network in the cloud.</a:t>
            </a:r>
            <a:endParaRPr lang="en-US" sz="2000" i="1" dirty="0">
              <a:solidFill>
                <a:schemeClr val="tx1"/>
              </a:solidFill>
            </a:endParaRPr>
          </a:p>
        </p:txBody>
      </p:sp>
      <p:sp>
        <p:nvSpPr>
          <p:cNvPr id="7" name="Content Placeholder 1"/>
          <p:cNvSpPr txBox="1">
            <a:spLocks/>
          </p:cNvSpPr>
          <p:nvPr/>
        </p:nvSpPr>
        <p:spPr>
          <a:xfrm>
            <a:off x="2343129" y="2072593"/>
            <a:ext cx="4601791" cy="65879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solidFill>
              </a:rPr>
              <a:t>Easy onboarding - Claim your ePMP or WiFi devices in the cloud or on-site</a:t>
            </a:r>
          </a:p>
        </p:txBody>
      </p:sp>
      <p:pic>
        <p:nvPicPr>
          <p:cNvPr id="8" name="Picture 7"/>
          <p:cNvPicPr>
            <a:picLocks noChangeAspect="1"/>
          </p:cNvPicPr>
          <p:nvPr/>
        </p:nvPicPr>
        <p:blipFill>
          <a:blip r:embed="rId2"/>
          <a:stretch>
            <a:fillRect/>
          </a:stretch>
        </p:blipFill>
        <p:spPr>
          <a:xfrm>
            <a:off x="1501754" y="1940027"/>
            <a:ext cx="866775" cy="923925"/>
          </a:xfrm>
          <a:prstGeom prst="rect">
            <a:avLst/>
          </a:prstGeom>
        </p:spPr>
      </p:pic>
      <p:pic>
        <p:nvPicPr>
          <p:cNvPr id="9" name="Content Placeholder 5" descr="Screen Shot 2015-09-08 at 10.50.22 PM.png"/>
          <p:cNvPicPr>
            <a:picLocks noChangeAspect="1"/>
          </p:cNvPicPr>
          <p:nvPr/>
        </p:nvPicPr>
        <p:blipFill>
          <a:blip r:embed="rId3" cstate="print">
            <a:extLst>
              <a:ext uri="{28A0092B-C50C-407E-A947-70E740481C1C}">
                <a14:useLocalDpi xmlns:a14="http://schemas.microsoft.com/office/drawing/2010/main" val="0"/>
              </a:ext>
            </a:extLst>
          </a:blip>
          <a:srcRect t="4564" b="4564"/>
          <a:stretch>
            <a:fillRect/>
          </a:stretch>
        </p:blipFill>
        <p:spPr>
          <a:xfrm>
            <a:off x="6944920" y="1940027"/>
            <a:ext cx="4418014" cy="2552460"/>
          </a:xfrm>
          <a:prstGeom prst="rect">
            <a:avLst/>
          </a:prstGeom>
          <a:solidFill>
            <a:srgbClr val="FFFFFF">
              <a:shade val="85000"/>
            </a:srgbClr>
          </a:solidFill>
          <a:ln w="190500" cap="rnd">
            <a:solidFill>
              <a:srgbClr val="FFFFFF"/>
            </a:solidFill>
          </a:ln>
          <a:effectLst>
            <a:outerShdw blurRad="76200" dir="18900000" sy="23000" kx="-1200000" algn="bl" rotWithShape="0">
              <a:prstClr val="black">
                <a:alpha val="20000"/>
              </a:prstClr>
            </a:outerShdw>
          </a:effectLst>
          <a:scene3d>
            <a:camera prst="perspectiveHeroicExtremeLeftFacing"/>
            <a:lightRig rig="threePt" dir="t"/>
          </a:scene3d>
        </p:spPr>
      </p:pic>
      <p:pic>
        <p:nvPicPr>
          <p:cNvPr id="10" name="Picture 9"/>
          <p:cNvPicPr>
            <a:picLocks noChangeAspect="1"/>
          </p:cNvPicPr>
          <p:nvPr/>
        </p:nvPicPr>
        <p:blipFill>
          <a:blip r:embed="rId4"/>
          <a:stretch>
            <a:fillRect/>
          </a:stretch>
        </p:blipFill>
        <p:spPr>
          <a:xfrm>
            <a:off x="1542508" y="2965275"/>
            <a:ext cx="781050" cy="762000"/>
          </a:xfrm>
          <a:prstGeom prst="rect">
            <a:avLst/>
          </a:prstGeom>
        </p:spPr>
      </p:pic>
      <p:sp>
        <p:nvSpPr>
          <p:cNvPr id="11" name="Content Placeholder 1"/>
          <p:cNvSpPr txBox="1">
            <a:spLocks/>
          </p:cNvSpPr>
          <p:nvPr/>
        </p:nvSpPr>
        <p:spPr>
          <a:xfrm>
            <a:off x="2368529" y="2821924"/>
            <a:ext cx="4788307" cy="966108"/>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solidFill>
              </a:rPr>
              <a:t>Monitor your entire network - Leverage hierarchical dashboards, statistics, and maps to view status and drill into problem areas</a:t>
            </a:r>
          </a:p>
        </p:txBody>
      </p:sp>
      <p:pic>
        <p:nvPicPr>
          <p:cNvPr id="13" name="Picture 12"/>
          <p:cNvPicPr>
            <a:picLocks noChangeAspect="1"/>
          </p:cNvPicPr>
          <p:nvPr/>
        </p:nvPicPr>
        <p:blipFill>
          <a:blip r:embed="rId5"/>
          <a:stretch>
            <a:fillRect/>
          </a:stretch>
        </p:blipFill>
        <p:spPr>
          <a:xfrm>
            <a:off x="1560695" y="4154596"/>
            <a:ext cx="771525" cy="838200"/>
          </a:xfrm>
          <a:prstGeom prst="rect">
            <a:avLst/>
          </a:prstGeom>
        </p:spPr>
      </p:pic>
      <p:sp>
        <p:nvSpPr>
          <p:cNvPr id="15" name="Content Placeholder 1"/>
          <p:cNvSpPr txBox="1">
            <a:spLocks/>
          </p:cNvSpPr>
          <p:nvPr/>
        </p:nvSpPr>
        <p:spPr>
          <a:xfrm>
            <a:off x="2368529" y="4135282"/>
            <a:ext cx="6299222" cy="1063595"/>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solidFill>
              </a:rPr>
              <a:t>Configure devices on the cloud – Automatically provision devices upon registration or group devices and apply configuration parameters across your network</a:t>
            </a:r>
          </a:p>
        </p:txBody>
      </p:sp>
      <p:pic>
        <p:nvPicPr>
          <p:cNvPr id="16" name="Picture 15"/>
          <p:cNvPicPr>
            <a:picLocks noChangeAspect="1"/>
          </p:cNvPicPr>
          <p:nvPr/>
        </p:nvPicPr>
        <p:blipFill>
          <a:blip r:embed="rId6"/>
          <a:stretch>
            <a:fillRect/>
          </a:stretch>
        </p:blipFill>
        <p:spPr>
          <a:xfrm>
            <a:off x="1584475" y="5410330"/>
            <a:ext cx="752475" cy="790575"/>
          </a:xfrm>
          <a:prstGeom prst="rect">
            <a:avLst/>
          </a:prstGeom>
        </p:spPr>
      </p:pic>
      <p:sp>
        <p:nvSpPr>
          <p:cNvPr id="17" name="Content Placeholder 1"/>
          <p:cNvSpPr txBox="1">
            <a:spLocks/>
          </p:cNvSpPr>
          <p:nvPr/>
        </p:nvSpPr>
        <p:spPr>
          <a:xfrm>
            <a:off x="2350749" y="5398052"/>
            <a:ext cx="7379107" cy="1063595"/>
          </a:xfrm>
          <a:prstGeom prst="rect">
            <a:avLst/>
          </a:prstGeom>
        </p:spPr>
        <p:txBody>
          <a:bodyPr vert="horz" lIns="91440" tIns="45720" rIns="91440" bIns="45720" rtlCol="0">
            <a:noAutofit/>
          </a:bodyPr>
          <a:lstStyle>
            <a:lvl1pPr marL="342900" indent="-342900" algn="l" defTabSz="914400" rtl="0" eaLnBrk="1" latinLnBrk="0" hangingPunct="1">
              <a:spcBef>
                <a:spcPts val="1000"/>
              </a:spcBef>
              <a:buClr>
                <a:srgbClr val="009ADD"/>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ts val="1000"/>
              </a:spcBef>
              <a:buClr>
                <a:srgbClr val="009ADD"/>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ts val="1000"/>
              </a:spcBef>
              <a:buClr>
                <a:srgbClr val="009ADD"/>
              </a:buClr>
              <a:buFont typeface="Wingdings" pitchFamily="2" charset="2"/>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ts val="1000"/>
              </a:spcBef>
              <a:buClr>
                <a:srgbClr val="009ADD"/>
              </a:buClr>
              <a:buFont typeface="Courier New" pitchFamily="49" charset="0"/>
              <a:buChar char="o"/>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ts val="1000"/>
              </a:spcBef>
              <a:buClr>
                <a:srgbClr val="009ADD"/>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1"/>
                </a:solidFill>
              </a:rPr>
              <a:t>Intuitive end-to-end troubleshooting - Visualize tower-to-edge device health and evaluate real-time client network connectivity</a:t>
            </a:r>
          </a:p>
        </p:txBody>
      </p:sp>
    </p:spTree>
    <p:extLst>
      <p:ext uri="{BB962C8B-B14F-4D97-AF65-F5344CB8AC3E}">
        <p14:creationId xmlns:p14="http://schemas.microsoft.com/office/powerpoint/2010/main" val="36535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20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fade">
                                      <p:cBhvr>
                                        <p:cTn id="47" dur="2000"/>
                                        <p:tgtEl>
                                          <p:spTgt spid="1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uiExpand="1" build="p"/>
      <p:bldP spid="11" grpId="0" uiExpand="1" build="p"/>
      <p:bldP spid="15" grpId="0" uiExpand="1" build="p"/>
      <p:bldP spid="17" grpId="0" uiExpand="1"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cnMaestro</a:t>
            </a:r>
          </a:p>
        </p:txBody>
      </p:sp>
      <p:sp>
        <p:nvSpPr>
          <p:cNvPr id="3" name="Content Placeholder 2"/>
          <p:cNvSpPr>
            <a:spLocks noGrp="1"/>
          </p:cNvSpPr>
          <p:nvPr>
            <p:ph sz="half" idx="1"/>
          </p:nvPr>
        </p:nvSpPr>
        <p:spPr/>
        <p:txBody>
          <a:bodyPr/>
          <a:lstStyle/>
          <a:p>
            <a:r>
              <a:rPr lang="en-US" dirty="0"/>
              <a:t>NOC or cloud-based options</a:t>
            </a:r>
          </a:p>
          <a:p>
            <a:r>
              <a:rPr lang="en-US" dirty="0"/>
              <a:t>Access from anywhere without VPN or Java clients</a:t>
            </a:r>
          </a:p>
          <a:p>
            <a:r>
              <a:rPr lang="en-US" dirty="0"/>
              <a:t>Scalable to well over 10,000 elements</a:t>
            </a:r>
          </a:p>
          <a:p>
            <a:endParaRPr lang="en-US" dirty="0"/>
          </a:p>
        </p:txBody>
      </p:sp>
      <p:grpSp>
        <p:nvGrpSpPr>
          <p:cNvPr id="7" name="Group 6"/>
          <p:cNvGrpSpPr/>
          <p:nvPr/>
        </p:nvGrpSpPr>
        <p:grpSpPr>
          <a:xfrm>
            <a:off x="7965136" y="1590863"/>
            <a:ext cx="3464863" cy="4012768"/>
            <a:chOff x="6429580" y="558413"/>
            <a:chExt cx="3657136" cy="3399070"/>
          </a:xfrm>
        </p:grpSpPr>
        <p:pic>
          <p:nvPicPr>
            <p:cNvPr id="8" name="Picture 7" descr="d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7253" y="2353610"/>
              <a:ext cx="685801" cy="685800"/>
            </a:xfrm>
            <a:prstGeom prst="rect">
              <a:avLst/>
            </a:prstGeom>
          </p:spPr>
        </p:pic>
        <p:pic>
          <p:nvPicPr>
            <p:cNvPr id="9" name="Picture 8" descr="wide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23091" y="558413"/>
              <a:ext cx="1495804" cy="1314741"/>
            </a:xfrm>
            <a:prstGeom prst="rect">
              <a:avLst/>
            </a:prstGeom>
          </p:spPr>
        </p:pic>
        <p:pic>
          <p:nvPicPr>
            <p:cNvPr id="10" name="Picture 9" descr="widecloud.p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flipH="1">
              <a:off x="7181188" y="718621"/>
              <a:ext cx="1274987" cy="1050158"/>
            </a:xfrm>
            <a:prstGeom prst="rect">
              <a:avLst/>
            </a:prstGeom>
          </p:spPr>
        </p:pic>
        <p:sp>
          <p:nvSpPr>
            <p:cNvPr id="11" name="TextBox 10"/>
            <p:cNvSpPr txBox="1"/>
            <p:nvPr/>
          </p:nvSpPr>
          <p:spPr>
            <a:xfrm>
              <a:off x="6579510" y="1549615"/>
              <a:ext cx="3507206" cy="980733"/>
            </a:xfrm>
            <a:prstGeom prst="rect">
              <a:avLst/>
            </a:prstGeom>
            <a:noFill/>
          </p:spPr>
          <p:txBody>
            <a:bodyPr wrap="square" rtlCol="0">
              <a:spAutoFit/>
            </a:bodyPr>
            <a:lstStyle/>
            <a:p>
              <a:r>
                <a:rPr lang="en-US" sz="1600" b="1" dirty="0">
                  <a:solidFill>
                    <a:srgbClr val="009ADD"/>
                  </a:solidFill>
                  <a:latin typeface="+mj-lt"/>
                </a:rPr>
                <a:t>Cloud </a:t>
              </a:r>
              <a:r>
                <a:rPr lang="en-US" sz="1600" b="1" dirty="0" err="1">
                  <a:solidFill>
                    <a:srgbClr val="009ADD"/>
                  </a:solidFill>
                  <a:latin typeface="+mj-lt"/>
                </a:rPr>
                <a:t>WiFi</a:t>
              </a:r>
              <a:r>
                <a:rPr lang="en-US" sz="1600" b="1" dirty="0">
                  <a:solidFill>
                    <a:srgbClr val="009ADD"/>
                  </a:solidFill>
                  <a:latin typeface="+mj-lt"/>
                </a:rPr>
                <a:t> Manager</a:t>
              </a:r>
            </a:p>
            <a:p>
              <a:endParaRPr lang="en-US" dirty="0">
                <a:latin typeface="+mj-lt"/>
              </a:endParaRPr>
            </a:p>
          </p:txBody>
        </p:sp>
        <p:sp>
          <p:nvSpPr>
            <p:cNvPr id="13" name="TextBox 12"/>
            <p:cNvSpPr txBox="1"/>
            <p:nvPr/>
          </p:nvSpPr>
          <p:spPr>
            <a:xfrm>
              <a:off x="6429580" y="2584457"/>
              <a:ext cx="3657136" cy="1373026"/>
            </a:xfrm>
            <a:prstGeom prst="rect">
              <a:avLst/>
            </a:prstGeom>
            <a:noFill/>
          </p:spPr>
          <p:txBody>
            <a:bodyPr wrap="square" rtlCol="0">
              <a:spAutoFit/>
            </a:bodyPr>
            <a:lstStyle/>
            <a:p>
              <a:pPr algn="ctr"/>
              <a:r>
                <a:rPr lang="en-US" sz="1600" b="1" dirty="0">
                  <a:solidFill>
                    <a:srgbClr val="009ADD"/>
                  </a:solidFill>
                  <a:latin typeface="+mj-lt"/>
                </a:rPr>
                <a:t>Local </a:t>
              </a:r>
            </a:p>
            <a:p>
              <a:pPr algn="ctr"/>
              <a:r>
                <a:rPr lang="en-US" sz="1600" b="1" dirty="0">
                  <a:solidFill>
                    <a:srgbClr val="009ADD"/>
                  </a:solidFill>
                  <a:latin typeface="+mj-lt"/>
                </a:rPr>
                <a:t>on premise NOC</a:t>
              </a:r>
            </a:p>
            <a:p>
              <a:pPr algn="ctr"/>
              <a:endParaRPr lang="en-US" dirty="0">
                <a:latin typeface="+mj-lt"/>
              </a:endParaRPr>
            </a:p>
          </p:txBody>
        </p:sp>
      </p:grpSp>
    </p:spTree>
    <p:extLst>
      <p:ext uri="{BB962C8B-B14F-4D97-AF65-F5344CB8AC3E}">
        <p14:creationId xmlns:p14="http://schemas.microsoft.com/office/powerpoint/2010/main" val="69962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a:t>cnMaestro</a:t>
            </a:r>
            <a:r>
              <a:rPr lang="en-US" dirty="0"/>
              <a:t> Security</a:t>
            </a:r>
          </a:p>
        </p:txBody>
      </p:sp>
      <p:pic>
        <p:nvPicPr>
          <p:cNvPr id="27" name="Picture 26" descr="widecloud.png"/>
          <p:cNvPicPr>
            <a:picLocks noChangeAspect="1"/>
          </p:cNvPicPr>
          <p:nvPr/>
        </p:nvPicPr>
        <p:blipFill>
          <a:blip r:embed="rId2">
            <a:alphaModFix amt="73000"/>
            <a:extLst>
              <a:ext uri="{28A0092B-C50C-407E-A947-70E740481C1C}">
                <a14:useLocalDpi xmlns:a14="http://schemas.microsoft.com/office/drawing/2010/main" val="0"/>
              </a:ext>
            </a:extLst>
          </a:blip>
          <a:stretch>
            <a:fillRect/>
          </a:stretch>
        </p:blipFill>
        <p:spPr>
          <a:xfrm flipH="1">
            <a:off x="5979895" y="685799"/>
            <a:ext cx="3873350" cy="3657600"/>
          </a:xfrm>
          <a:prstGeom prst="rect">
            <a:avLst/>
          </a:prstGeom>
        </p:spPr>
      </p:pic>
      <p:sp>
        <p:nvSpPr>
          <p:cNvPr id="28" name="TextBox 27"/>
          <p:cNvSpPr txBox="1"/>
          <p:nvPr/>
        </p:nvSpPr>
        <p:spPr>
          <a:xfrm>
            <a:off x="6271845" y="696436"/>
            <a:ext cx="184666" cy="307777"/>
          </a:xfrm>
          <a:prstGeom prst="rect">
            <a:avLst/>
          </a:prstGeom>
          <a:noFill/>
        </p:spPr>
        <p:txBody>
          <a:bodyPr wrap="none" rtlCol="0">
            <a:spAutoFit/>
          </a:bodyPr>
          <a:lstStyle/>
          <a:p>
            <a:endParaRPr lang="en-US" sz="1400" dirty="0">
              <a:solidFill>
                <a:srgbClr val="000000"/>
              </a:solidFill>
            </a:endParaRPr>
          </a:p>
        </p:txBody>
      </p:sp>
      <p:sp>
        <p:nvSpPr>
          <p:cNvPr id="29" name="TextBox 28"/>
          <p:cNvSpPr txBox="1"/>
          <p:nvPr/>
        </p:nvSpPr>
        <p:spPr>
          <a:xfrm>
            <a:off x="886120" y="1295400"/>
            <a:ext cx="2794925" cy="502702"/>
          </a:xfrm>
          <a:prstGeom prst="rect">
            <a:avLst/>
          </a:prstGeom>
          <a:noFill/>
        </p:spPr>
        <p:txBody>
          <a:bodyPr wrap="square" rtlCol="0">
            <a:spAutoFit/>
          </a:bodyPr>
          <a:lstStyle/>
          <a:p>
            <a:pPr indent="-457200">
              <a:lnSpc>
                <a:spcPts val="1600"/>
              </a:lnSpc>
              <a:spcBef>
                <a:spcPts val="1800"/>
              </a:spcBef>
            </a:pPr>
            <a:r>
              <a:rPr lang="en-US" b="1" dirty="0"/>
              <a:t>New UI Architecture</a:t>
            </a:r>
            <a:br>
              <a:rPr lang="en-US" sz="1400" dirty="0"/>
            </a:br>
            <a:r>
              <a:rPr lang="en-US" sz="1400" dirty="0"/>
              <a:t>• Support of various devices</a:t>
            </a:r>
          </a:p>
        </p:txBody>
      </p:sp>
      <p:sp>
        <p:nvSpPr>
          <p:cNvPr id="30" name="TextBox 29"/>
          <p:cNvSpPr txBox="1"/>
          <p:nvPr/>
        </p:nvSpPr>
        <p:spPr>
          <a:xfrm>
            <a:off x="432406" y="2789844"/>
            <a:ext cx="3894251" cy="1118255"/>
          </a:xfrm>
          <a:prstGeom prst="rect">
            <a:avLst/>
          </a:prstGeom>
          <a:noFill/>
        </p:spPr>
        <p:txBody>
          <a:bodyPr wrap="square" rtlCol="0">
            <a:spAutoFit/>
          </a:bodyPr>
          <a:lstStyle/>
          <a:p>
            <a:pPr>
              <a:lnSpc>
                <a:spcPts val="1600"/>
              </a:lnSpc>
              <a:spcBef>
                <a:spcPts val="1800"/>
              </a:spcBef>
              <a:spcAft>
                <a:spcPts val="600"/>
              </a:spcAft>
            </a:pPr>
            <a:r>
              <a:rPr lang="en-US" b="1" dirty="0"/>
              <a:t>Instant Discovery of APs</a:t>
            </a:r>
            <a:br>
              <a:rPr lang="en-US" sz="1400" dirty="0"/>
            </a:br>
            <a:r>
              <a:rPr lang="en-US" sz="1400" dirty="0"/>
              <a:t>• Traditional SNMP: Slow discovery requires firewall configuration</a:t>
            </a:r>
            <a:br>
              <a:rPr lang="en-US" sz="1400" dirty="0"/>
            </a:br>
            <a:r>
              <a:rPr lang="en-US" sz="1400" dirty="0"/>
              <a:t>• Cambium: Instantly discovered </a:t>
            </a:r>
            <a:br>
              <a:rPr lang="en-US" sz="1400" dirty="0"/>
            </a:br>
            <a:r>
              <a:rPr lang="en-US" sz="1400" dirty="0"/>
              <a:t>• Secure HTTPS</a:t>
            </a:r>
          </a:p>
        </p:txBody>
      </p:sp>
      <p:sp>
        <p:nvSpPr>
          <p:cNvPr id="31" name="TextBox 30"/>
          <p:cNvSpPr txBox="1"/>
          <p:nvPr/>
        </p:nvSpPr>
        <p:spPr>
          <a:xfrm>
            <a:off x="969387" y="5075113"/>
            <a:ext cx="4634796" cy="913070"/>
          </a:xfrm>
          <a:prstGeom prst="rect">
            <a:avLst/>
          </a:prstGeom>
          <a:noFill/>
        </p:spPr>
        <p:txBody>
          <a:bodyPr wrap="square" rtlCol="0">
            <a:spAutoFit/>
          </a:bodyPr>
          <a:lstStyle/>
          <a:p>
            <a:pPr>
              <a:lnSpc>
                <a:spcPts val="1600"/>
              </a:lnSpc>
              <a:spcBef>
                <a:spcPts val="1800"/>
              </a:spcBef>
            </a:pPr>
            <a:r>
              <a:rPr lang="en-US" b="1" dirty="0"/>
              <a:t>Multi-Tenancy</a:t>
            </a:r>
            <a:br>
              <a:rPr lang="en-US" sz="1400" dirty="0"/>
            </a:br>
            <a:r>
              <a:rPr lang="en-US" sz="1400" dirty="0"/>
              <a:t>• Cambium cloud serves multiple ISPs securely</a:t>
            </a:r>
            <a:br>
              <a:rPr lang="en-US" sz="1400" dirty="0"/>
            </a:br>
            <a:r>
              <a:rPr lang="en-US" sz="1400" dirty="0"/>
              <a:t>• ISPs can serve multiple networks and </a:t>
            </a:r>
            <a:br>
              <a:rPr lang="en-US" sz="1400" dirty="0"/>
            </a:br>
            <a:r>
              <a:rPr lang="en-US" sz="1400" dirty="0"/>
              <a:t>   customers with privacy and security</a:t>
            </a:r>
          </a:p>
        </p:txBody>
      </p:sp>
      <p:sp>
        <p:nvSpPr>
          <p:cNvPr id="32" name="TextBox 31"/>
          <p:cNvSpPr txBox="1"/>
          <p:nvPr/>
        </p:nvSpPr>
        <p:spPr>
          <a:xfrm>
            <a:off x="8930389" y="1157433"/>
            <a:ext cx="2883050" cy="913070"/>
          </a:xfrm>
          <a:prstGeom prst="rect">
            <a:avLst/>
          </a:prstGeom>
          <a:noFill/>
        </p:spPr>
        <p:txBody>
          <a:bodyPr wrap="square" rtlCol="0">
            <a:spAutoFit/>
          </a:bodyPr>
          <a:lstStyle/>
          <a:p>
            <a:pPr>
              <a:lnSpc>
                <a:spcPts val="1600"/>
              </a:lnSpc>
              <a:spcBef>
                <a:spcPts val="1800"/>
              </a:spcBef>
            </a:pPr>
            <a:r>
              <a:rPr lang="en-US" b="1" dirty="0"/>
              <a:t>Highly Scalable Architecture</a:t>
            </a:r>
            <a:br>
              <a:rPr lang="en-US" sz="1400" dirty="0"/>
            </a:br>
            <a:r>
              <a:rPr lang="en-US" sz="1400" dirty="0"/>
              <a:t>• Distributed processes</a:t>
            </a:r>
            <a:br>
              <a:rPr lang="en-US" sz="1400" dirty="0"/>
            </a:br>
            <a:r>
              <a:rPr lang="en-US" sz="1400" dirty="0"/>
              <a:t>• Redundancy</a:t>
            </a:r>
          </a:p>
        </p:txBody>
      </p:sp>
      <p:sp>
        <p:nvSpPr>
          <p:cNvPr id="33" name="TextBox 32"/>
          <p:cNvSpPr txBox="1"/>
          <p:nvPr/>
        </p:nvSpPr>
        <p:spPr>
          <a:xfrm>
            <a:off x="5645493" y="2084179"/>
            <a:ext cx="1217000" cy="246221"/>
          </a:xfrm>
          <a:prstGeom prst="rect">
            <a:avLst/>
          </a:prstGeom>
          <a:noFill/>
        </p:spPr>
        <p:txBody>
          <a:bodyPr wrap="none" rtlCol="0">
            <a:spAutoFit/>
          </a:bodyPr>
          <a:lstStyle/>
          <a:p>
            <a:r>
              <a:rPr lang="en-US" sz="1000" b="1" dirty="0">
                <a:solidFill>
                  <a:srgbClr val="009ADD"/>
                </a:solidFill>
                <a:latin typeface="+mj-lt"/>
              </a:rPr>
              <a:t>Distributed Process</a:t>
            </a:r>
          </a:p>
        </p:txBody>
      </p:sp>
      <p:grpSp>
        <p:nvGrpSpPr>
          <p:cNvPr id="34" name="Group 33"/>
          <p:cNvGrpSpPr/>
          <p:nvPr/>
        </p:nvGrpSpPr>
        <p:grpSpPr>
          <a:xfrm>
            <a:off x="8398340" y="2850495"/>
            <a:ext cx="1226305" cy="497904"/>
            <a:chOff x="7155695" y="2850495"/>
            <a:chExt cx="1226305" cy="497904"/>
          </a:xfrm>
        </p:grpSpPr>
        <p:sp>
          <p:nvSpPr>
            <p:cNvPr id="35" name="TextBox 34"/>
            <p:cNvSpPr txBox="1"/>
            <p:nvPr/>
          </p:nvSpPr>
          <p:spPr>
            <a:xfrm>
              <a:off x="7599840" y="2971800"/>
              <a:ext cx="782160" cy="376599"/>
            </a:xfrm>
            <a:prstGeom prst="rect">
              <a:avLst/>
            </a:prstGeom>
            <a:noFill/>
          </p:spPr>
          <p:txBody>
            <a:bodyPr wrap="none" lIns="91440" rtlCol="0">
              <a:spAutoFit/>
            </a:bodyPr>
            <a:lstStyle/>
            <a:p>
              <a:pPr>
                <a:lnSpc>
                  <a:spcPts val="1100"/>
                </a:lnSpc>
              </a:pPr>
              <a:r>
                <a:rPr lang="en-US" sz="1000" b="1" dirty="0">
                  <a:solidFill>
                    <a:srgbClr val="009ADD"/>
                  </a:solidFill>
                  <a:latin typeface="+mj-lt"/>
                </a:rPr>
                <a:t>Distributed </a:t>
              </a:r>
              <a:br>
                <a:rPr lang="en-US" sz="1000" b="1" dirty="0">
                  <a:solidFill>
                    <a:srgbClr val="009ADD"/>
                  </a:solidFill>
                  <a:latin typeface="+mj-lt"/>
                </a:rPr>
              </a:br>
              <a:r>
                <a:rPr lang="en-US" sz="1000" b="1" dirty="0">
                  <a:solidFill>
                    <a:srgbClr val="009ADD"/>
                  </a:solidFill>
                  <a:latin typeface="+mj-lt"/>
                </a:rPr>
                <a:t>Database</a:t>
              </a:r>
            </a:p>
          </p:txBody>
        </p:sp>
        <p:cxnSp>
          <p:nvCxnSpPr>
            <p:cNvPr id="36" name="Straight Arrow Connector 35"/>
            <p:cNvCxnSpPr/>
            <p:nvPr/>
          </p:nvCxnSpPr>
          <p:spPr>
            <a:xfrm flipH="1" flipV="1">
              <a:off x="7460495" y="2850495"/>
              <a:ext cx="159505" cy="349905"/>
            </a:xfrm>
            <a:prstGeom prst="straightConnector1">
              <a:avLst/>
            </a:prstGeom>
            <a:ln>
              <a:solidFill>
                <a:srgbClr val="009AD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155695" y="3079095"/>
              <a:ext cx="460417" cy="121111"/>
            </a:xfrm>
            <a:prstGeom prst="straightConnector1">
              <a:avLst/>
            </a:prstGeom>
            <a:ln>
              <a:solidFill>
                <a:srgbClr val="009ADD"/>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8253045" y="2120474"/>
            <a:ext cx="1326179" cy="470326"/>
            <a:chOff x="7010400" y="2044274"/>
            <a:chExt cx="1326179" cy="470326"/>
          </a:xfrm>
        </p:grpSpPr>
        <p:sp>
          <p:nvSpPr>
            <p:cNvPr id="39" name="TextBox 38"/>
            <p:cNvSpPr txBox="1"/>
            <p:nvPr/>
          </p:nvSpPr>
          <p:spPr>
            <a:xfrm>
              <a:off x="7520954" y="2044274"/>
              <a:ext cx="815625" cy="376599"/>
            </a:xfrm>
            <a:prstGeom prst="rect">
              <a:avLst/>
            </a:prstGeom>
            <a:noFill/>
          </p:spPr>
          <p:txBody>
            <a:bodyPr wrap="none" lIns="0" rtlCol="0">
              <a:spAutoFit/>
            </a:bodyPr>
            <a:lstStyle/>
            <a:p>
              <a:pPr>
                <a:lnSpc>
                  <a:spcPts val="1100"/>
                </a:lnSpc>
              </a:pPr>
              <a:r>
                <a:rPr lang="en-US" sz="1000" b="1" dirty="0">
                  <a:solidFill>
                    <a:srgbClr val="009ADD"/>
                  </a:solidFill>
                  <a:latin typeface="+mj-lt"/>
                </a:rPr>
                <a:t> Distributed </a:t>
              </a:r>
              <a:br>
                <a:rPr lang="en-US" sz="1000" b="1" dirty="0">
                  <a:solidFill>
                    <a:srgbClr val="009ADD"/>
                  </a:solidFill>
                  <a:latin typeface="+mj-lt"/>
                </a:rPr>
              </a:br>
              <a:r>
                <a:rPr lang="en-US" sz="1000" b="1" dirty="0">
                  <a:solidFill>
                    <a:srgbClr val="009ADD"/>
                  </a:solidFill>
                  <a:latin typeface="+mj-lt"/>
                </a:rPr>
                <a:t> Message-bus</a:t>
              </a:r>
            </a:p>
          </p:txBody>
        </p:sp>
        <p:cxnSp>
          <p:nvCxnSpPr>
            <p:cNvPr id="40" name="Straight Arrow Connector 39"/>
            <p:cNvCxnSpPr>
              <a:stCxn id="39" idx="1"/>
            </p:cNvCxnSpPr>
            <p:nvPr/>
          </p:nvCxnSpPr>
          <p:spPr>
            <a:xfrm flipH="1">
              <a:off x="7010400" y="2232574"/>
              <a:ext cx="510554" cy="282026"/>
            </a:xfrm>
            <a:prstGeom prst="straightConnector1">
              <a:avLst/>
            </a:prstGeom>
            <a:ln>
              <a:solidFill>
                <a:srgbClr val="009AD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6348045" y="1710185"/>
            <a:ext cx="2514600" cy="1524000"/>
            <a:chOff x="5105400" y="1524000"/>
            <a:chExt cx="2514600" cy="1524000"/>
          </a:xfrm>
        </p:grpSpPr>
        <p:pic>
          <p:nvPicPr>
            <p:cNvPr id="42" name="Picture 41" descr="message-bus.png"/>
            <p:cNvPicPr>
              <a:picLocks noChangeAspect="1"/>
            </p:cNvPicPr>
            <p:nvPr/>
          </p:nvPicPr>
          <p:blipFill>
            <a:blip r:embed="rId3" cstate="print">
              <a:alphaModFix amt="63000"/>
              <a:extLst>
                <a:ext uri="{28A0092B-C50C-407E-A947-70E740481C1C}">
                  <a14:useLocalDpi xmlns:a14="http://schemas.microsoft.com/office/drawing/2010/main" val="0"/>
                </a:ext>
              </a:extLst>
            </a:blip>
            <a:stretch>
              <a:fillRect/>
            </a:stretch>
          </p:blipFill>
          <p:spPr>
            <a:xfrm>
              <a:off x="5334000" y="2133600"/>
              <a:ext cx="1955800" cy="801878"/>
            </a:xfrm>
            <a:prstGeom prst="rect">
              <a:avLst/>
            </a:prstGeom>
          </p:spPr>
        </p:pic>
        <p:grpSp>
          <p:nvGrpSpPr>
            <p:cNvPr id="43" name="Group 42"/>
            <p:cNvGrpSpPr/>
            <p:nvPr/>
          </p:nvGrpSpPr>
          <p:grpSpPr>
            <a:xfrm>
              <a:off x="5334000" y="1524000"/>
              <a:ext cx="1981200" cy="762000"/>
              <a:chOff x="5334000" y="1524000"/>
              <a:chExt cx="1981200" cy="762000"/>
            </a:xfrm>
          </p:grpSpPr>
          <p:pic>
            <p:nvPicPr>
              <p:cNvPr id="57" name="Picture 56" descr="serv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524000"/>
                <a:ext cx="762000" cy="762000"/>
              </a:xfrm>
              <a:prstGeom prst="rect">
                <a:avLst/>
              </a:prstGeom>
            </p:spPr>
          </p:pic>
          <p:pic>
            <p:nvPicPr>
              <p:cNvPr id="58" name="Picture 57" descr="serv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0400" y="1524000"/>
                <a:ext cx="762000" cy="762000"/>
              </a:xfrm>
              <a:prstGeom prst="rect">
                <a:avLst/>
              </a:prstGeom>
            </p:spPr>
          </p:pic>
          <p:pic>
            <p:nvPicPr>
              <p:cNvPr id="59" name="Picture 58" descr="serv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800" y="1524000"/>
                <a:ext cx="762000" cy="762000"/>
              </a:xfrm>
              <a:prstGeom prst="rect">
                <a:avLst/>
              </a:prstGeom>
            </p:spPr>
          </p:pic>
          <p:pic>
            <p:nvPicPr>
              <p:cNvPr id="60" name="Picture 59" descr="serv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1524000"/>
                <a:ext cx="762000" cy="762000"/>
              </a:xfrm>
              <a:prstGeom prst="rect">
                <a:avLst/>
              </a:prstGeom>
            </p:spPr>
          </p:pic>
        </p:grpSp>
        <p:grpSp>
          <p:nvGrpSpPr>
            <p:cNvPr id="44" name="Group 43"/>
            <p:cNvGrpSpPr/>
            <p:nvPr/>
          </p:nvGrpSpPr>
          <p:grpSpPr>
            <a:xfrm>
              <a:off x="5524500" y="2667000"/>
              <a:ext cx="381000" cy="381000"/>
              <a:chOff x="-1828800" y="2590800"/>
              <a:chExt cx="1371600" cy="1371600"/>
            </a:xfrm>
          </p:grpSpPr>
          <p:pic>
            <p:nvPicPr>
              <p:cNvPr id="55" name="Picture 54" descr="db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6" name="Picture 55" descr="d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45" name="Group 44"/>
            <p:cNvGrpSpPr/>
            <p:nvPr/>
          </p:nvGrpSpPr>
          <p:grpSpPr>
            <a:xfrm>
              <a:off x="6743700" y="2667000"/>
              <a:ext cx="381000" cy="381000"/>
              <a:chOff x="-1828800" y="2590800"/>
              <a:chExt cx="1371600" cy="1371600"/>
            </a:xfrm>
          </p:grpSpPr>
          <p:pic>
            <p:nvPicPr>
              <p:cNvPr id="53" name="Picture 52" descr="db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4" name="Picture 53" descr="d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46" name="Group 45"/>
            <p:cNvGrpSpPr/>
            <p:nvPr/>
          </p:nvGrpSpPr>
          <p:grpSpPr>
            <a:xfrm>
              <a:off x="5105400" y="2286000"/>
              <a:ext cx="381000" cy="381000"/>
              <a:chOff x="-1828800" y="2590800"/>
              <a:chExt cx="1371600" cy="1371600"/>
            </a:xfrm>
          </p:grpSpPr>
          <p:pic>
            <p:nvPicPr>
              <p:cNvPr id="51" name="Picture 50" descr="db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2" name="Picture 51" descr="d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grpSp>
          <p:nvGrpSpPr>
            <p:cNvPr id="47" name="Group 46"/>
            <p:cNvGrpSpPr/>
            <p:nvPr/>
          </p:nvGrpSpPr>
          <p:grpSpPr>
            <a:xfrm>
              <a:off x="7239000" y="2286000"/>
              <a:ext cx="381000" cy="381000"/>
              <a:chOff x="-1828800" y="2590800"/>
              <a:chExt cx="1371600" cy="1371600"/>
            </a:xfrm>
          </p:grpSpPr>
          <p:pic>
            <p:nvPicPr>
              <p:cNvPr id="49" name="Picture 48" descr="dbfill.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00" y="2641600"/>
                <a:ext cx="1270000" cy="1270000"/>
              </a:xfrm>
              <a:prstGeom prst="rect">
                <a:avLst/>
              </a:prstGeom>
            </p:spPr>
          </p:pic>
          <p:pic>
            <p:nvPicPr>
              <p:cNvPr id="50" name="Picture 49" descr="d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2590800"/>
                <a:ext cx="1371600" cy="1371600"/>
              </a:xfrm>
              <a:prstGeom prst="rect">
                <a:avLst/>
              </a:prstGeom>
            </p:spPr>
          </p:pic>
        </p:grpSp>
        <p:pic>
          <p:nvPicPr>
            <p:cNvPr id="48" name="Picture 47" descr="distributed.png"/>
            <p:cNvPicPr>
              <a:picLocks noChangeAspect="1"/>
            </p:cNvPicPr>
            <p:nvPr/>
          </p:nvPicPr>
          <p:blipFill>
            <a:blip r:embed="rId7" cstate="print">
              <a:alphaModFix amt="67000"/>
              <a:extLst>
                <a:ext uri="{28A0092B-C50C-407E-A947-70E740481C1C}">
                  <a14:useLocalDpi xmlns:a14="http://schemas.microsoft.com/office/drawing/2010/main" val="0"/>
                </a:ext>
              </a:extLst>
            </a:blip>
            <a:stretch>
              <a:fillRect/>
            </a:stretch>
          </p:blipFill>
          <p:spPr>
            <a:xfrm>
              <a:off x="5867400" y="1714500"/>
              <a:ext cx="914400" cy="381000"/>
            </a:xfrm>
            <a:prstGeom prst="rect">
              <a:avLst/>
            </a:prstGeom>
          </p:spPr>
        </p:pic>
      </p:grpSp>
      <p:pic>
        <p:nvPicPr>
          <p:cNvPr id="61" name="Picture 60" descr="devices.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3445" y="1143000"/>
            <a:ext cx="1574800" cy="825195"/>
          </a:xfrm>
          <a:prstGeom prst="rect">
            <a:avLst/>
          </a:prstGeom>
        </p:spPr>
      </p:pic>
      <p:pic>
        <p:nvPicPr>
          <p:cNvPr id="62" name="Picture 61" descr="arrow.png"/>
          <p:cNvPicPr>
            <a:picLocks noChangeAspect="1"/>
          </p:cNvPicPr>
          <p:nvPr/>
        </p:nvPicPr>
        <p:blipFill>
          <a:blip r:embed="rId9" cstate="print">
            <a:alphaModFix amt="42000"/>
            <a:extLst>
              <a:ext uri="{28A0092B-C50C-407E-A947-70E740481C1C}">
                <a14:useLocalDpi xmlns:a14="http://schemas.microsoft.com/office/drawing/2010/main" val="0"/>
              </a:ext>
            </a:extLst>
          </a:blip>
          <a:stretch>
            <a:fillRect/>
          </a:stretch>
        </p:blipFill>
        <p:spPr>
          <a:xfrm rot="1421358">
            <a:off x="4992919" y="1404646"/>
            <a:ext cx="1066800" cy="685053"/>
          </a:xfrm>
          <a:prstGeom prst="rect">
            <a:avLst/>
          </a:prstGeom>
        </p:spPr>
      </p:pic>
      <p:grpSp>
        <p:nvGrpSpPr>
          <p:cNvPr id="63" name="Group 62"/>
          <p:cNvGrpSpPr/>
          <p:nvPr/>
        </p:nvGrpSpPr>
        <p:grpSpPr>
          <a:xfrm>
            <a:off x="6271845" y="4038600"/>
            <a:ext cx="3810000" cy="2133600"/>
            <a:chOff x="5029200" y="4038600"/>
            <a:chExt cx="3810000" cy="2133600"/>
          </a:xfrm>
          <a:noFill/>
        </p:grpSpPr>
        <p:grpSp>
          <p:nvGrpSpPr>
            <p:cNvPr id="64" name="Group 63"/>
            <p:cNvGrpSpPr/>
            <p:nvPr/>
          </p:nvGrpSpPr>
          <p:grpSpPr>
            <a:xfrm>
              <a:off x="5029200" y="4038600"/>
              <a:ext cx="3810000" cy="2133600"/>
              <a:chOff x="5029200" y="4038600"/>
              <a:chExt cx="3810000" cy="2286000"/>
            </a:xfrm>
            <a:grpFill/>
          </p:grpSpPr>
          <p:sp>
            <p:nvSpPr>
              <p:cNvPr id="77" name="Rectangle 76"/>
              <p:cNvSpPr/>
              <p:nvPr/>
            </p:nvSpPr>
            <p:spPr>
              <a:xfrm>
                <a:off x="5029200" y="4038600"/>
                <a:ext cx="3810000" cy="2286000"/>
              </a:xfrm>
              <a:prstGeom prst="rect">
                <a:avLst/>
              </a:prstGeom>
              <a:grpFill/>
              <a:ln w="19050" cmpd="sng">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8" name="Straight Connector 77"/>
              <p:cNvCxnSpPr/>
              <p:nvPr/>
            </p:nvCxnSpPr>
            <p:spPr>
              <a:xfrm flipV="1">
                <a:off x="6295611" y="4152900"/>
                <a:ext cx="0" cy="2057400"/>
              </a:xfrm>
              <a:prstGeom prst="line">
                <a:avLst/>
              </a:prstGeom>
              <a:grpFill/>
              <a:ln w="28575" cmpd="sng">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572790" y="4152900"/>
                <a:ext cx="0" cy="2057400"/>
              </a:xfrm>
              <a:prstGeom prst="line">
                <a:avLst/>
              </a:prstGeom>
              <a:grpFill/>
              <a:ln w="28575" cmpd="sng">
                <a:solidFill>
                  <a:schemeClr val="bg1">
                    <a:lumMod val="75000"/>
                  </a:schemeClr>
                </a:solidFill>
                <a:prstDash val="sysDash"/>
              </a:ln>
              <a:effectLst/>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219700" y="4038600"/>
              <a:ext cx="874642" cy="838200"/>
              <a:chOff x="-2057400" y="4495800"/>
              <a:chExt cx="874642" cy="838200"/>
            </a:xfrm>
            <a:grpFill/>
          </p:grpSpPr>
          <p:pic>
            <p:nvPicPr>
              <p:cNvPr id="75" name="Picture 74" descr="cloud.png"/>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2057400" y="4495800"/>
                <a:ext cx="874642" cy="838200"/>
              </a:xfrm>
              <a:prstGeom prst="rect">
                <a:avLst/>
              </a:prstGeom>
              <a:grpFill/>
            </p:spPr>
          </p:pic>
          <p:sp>
            <p:nvSpPr>
              <p:cNvPr id="76" name="TextBox 75"/>
              <p:cNvSpPr txBox="1"/>
              <p:nvPr/>
            </p:nvSpPr>
            <p:spPr>
              <a:xfrm>
                <a:off x="-2020958" y="4714378"/>
                <a:ext cx="822369" cy="467222"/>
              </a:xfrm>
              <a:prstGeom prst="rect">
                <a:avLst/>
              </a:prstGeom>
              <a:grpFill/>
            </p:spPr>
            <p:txBody>
              <a:bodyPr wrap="square" rtlCol="0">
                <a:spAutoFit/>
              </a:bodyPr>
              <a:lstStyle/>
              <a:p>
                <a:pPr algn="ctr">
                  <a:lnSpc>
                    <a:spcPts val="1420"/>
                  </a:lnSpc>
                </a:pPr>
                <a:r>
                  <a:rPr lang="en-US" sz="1200" b="1" dirty="0">
                    <a:solidFill>
                      <a:srgbClr val="009ADD"/>
                    </a:solidFill>
                    <a:latin typeface="+mj-lt"/>
                  </a:rPr>
                  <a:t>ISP</a:t>
                </a:r>
              </a:p>
              <a:p>
                <a:pPr algn="ctr">
                  <a:lnSpc>
                    <a:spcPts val="1420"/>
                  </a:lnSpc>
                </a:pPr>
                <a:r>
                  <a:rPr lang="en-US" sz="1600" b="1" dirty="0">
                    <a:solidFill>
                      <a:srgbClr val="009ADD"/>
                    </a:solidFill>
                    <a:latin typeface="+mj-lt"/>
                  </a:rPr>
                  <a:t>A</a:t>
                </a:r>
              </a:p>
            </p:txBody>
          </p:sp>
        </p:grpSp>
        <p:grpSp>
          <p:nvGrpSpPr>
            <p:cNvPr id="66" name="Group 65"/>
            <p:cNvGrpSpPr/>
            <p:nvPr/>
          </p:nvGrpSpPr>
          <p:grpSpPr>
            <a:xfrm>
              <a:off x="6496880" y="4038600"/>
              <a:ext cx="874642" cy="838200"/>
              <a:chOff x="-780221" y="4495800"/>
              <a:chExt cx="874642" cy="838200"/>
            </a:xfrm>
            <a:grpFill/>
          </p:grpSpPr>
          <p:pic>
            <p:nvPicPr>
              <p:cNvPr id="73" name="Picture 72" descr="cloud.png"/>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780221" y="4495800"/>
                <a:ext cx="874642" cy="838200"/>
              </a:xfrm>
              <a:prstGeom prst="rect">
                <a:avLst/>
              </a:prstGeom>
              <a:grpFill/>
            </p:spPr>
          </p:pic>
          <p:sp>
            <p:nvSpPr>
              <p:cNvPr id="74" name="TextBox 73"/>
              <p:cNvSpPr txBox="1"/>
              <p:nvPr/>
            </p:nvSpPr>
            <p:spPr>
              <a:xfrm>
                <a:off x="-743779" y="4714378"/>
                <a:ext cx="822369" cy="467222"/>
              </a:xfrm>
              <a:prstGeom prst="rect">
                <a:avLst/>
              </a:prstGeom>
              <a:grpFill/>
            </p:spPr>
            <p:txBody>
              <a:bodyPr wrap="square" rtlCol="0">
                <a:spAutoFit/>
              </a:bodyPr>
              <a:lstStyle/>
              <a:p>
                <a:pPr algn="ctr">
                  <a:lnSpc>
                    <a:spcPts val="1420"/>
                  </a:lnSpc>
                </a:pPr>
                <a:r>
                  <a:rPr lang="en-US" sz="1200" b="1" dirty="0">
                    <a:solidFill>
                      <a:srgbClr val="009ADD"/>
                    </a:solidFill>
                    <a:latin typeface="+mj-lt"/>
                  </a:rPr>
                  <a:t>ISP</a:t>
                </a:r>
              </a:p>
              <a:p>
                <a:pPr algn="ctr">
                  <a:lnSpc>
                    <a:spcPts val="1420"/>
                  </a:lnSpc>
                </a:pPr>
                <a:r>
                  <a:rPr lang="en-US" sz="1600" b="1" dirty="0">
                    <a:solidFill>
                      <a:srgbClr val="009ADD"/>
                    </a:solidFill>
                    <a:latin typeface="+mj-lt"/>
                  </a:rPr>
                  <a:t>B</a:t>
                </a:r>
              </a:p>
            </p:txBody>
          </p:sp>
        </p:grpSp>
        <p:grpSp>
          <p:nvGrpSpPr>
            <p:cNvPr id="67" name="Group 66"/>
            <p:cNvGrpSpPr/>
            <p:nvPr/>
          </p:nvGrpSpPr>
          <p:grpSpPr>
            <a:xfrm>
              <a:off x="7774058" y="4038600"/>
              <a:ext cx="874642" cy="838200"/>
              <a:chOff x="496958" y="4495800"/>
              <a:chExt cx="874642" cy="838200"/>
            </a:xfrm>
            <a:grpFill/>
          </p:grpSpPr>
          <p:pic>
            <p:nvPicPr>
              <p:cNvPr id="71" name="Picture 70" descr="cloud.png"/>
              <p:cNvPicPr>
                <a:picLocks noChangeAspect="1"/>
              </p:cNvPicPr>
              <p:nvPr/>
            </p:nvPicPr>
            <p:blipFill>
              <a:blip r:embed="rId10" cstate="print">
                <a:alphaModFix/>
                <a:extLst>
                  <a:ext uri="{28A0092B-C50C-407E-A947-70E740481C1C}">
                    <a14:useLocalDpi xmlns:a14="http://schemas.microsoft.com/office/drawing/2010/main" val="0"/>
                  </a:ext>
                </a:extLst>
              </a:blip>
              <a:stretch>
                <a:fillRect/>
              </a:stretch>
            </p:blipFill>
            <p:spPr>
              <a:xfrm>
                <a:off x="496958" y="4495800"/>
                <a:ext cx="874642" cy="838200"/>
              </a:xfrm>
              <a:prstGeom prst="rect">
                <a:avLst/>
              </a:prstGeom>
              <a:grpFill/>
            </p:spPr>
          </p:pic>
          <p:sp>
            <p:nvSpPr>
              <p:cNvPr id="72" name="TextBox 71"/>
              <p:cNvSpPr txBox="1"/>
              <p:nvPr/>
            </p:nvSpPr>
            <p:spPr>
              <a:xfrm>
                <a:off x="533400" y="4714378"/>
                <a:ext cx="822369" cy="467222"/>
              </a:xfrm>
              <a:prstGeom prst="rect">
                <a:avLst/>
              </a:prstGeom>
              <a:grpFill/>
            </p:spPr>
            <p:txBody>
              <a:bodyPr wrap="square" rtlCol="0">
                <a:spAutoFit/>
              </a:bodyPr>
              <a:lstStyle/>
              <a:p>
                <a:pPr algn="ctr">
                  <a:lnSpc>
                    <a:spcPts val="1420"/>
                  </a:lnSpc>
                </a:pPr>
                <a:r>
                  <a:rPr lang="en-US" sz="1200" b="1" dirty="0">
                    <a:solidFill>
                      <a:srgbClr val="009ADD"/>
                    </a:solidFill>
                    <a:latin typeface="+mj-lt"/>
                  </a:rPr>
                  <a:t>ISP</a:t>
                </a:r>
              </a:p>
              <a:p>
                <a:pPr algn="ctr">
                  <a:lnSpc>
                    <a:spcPts val="1420"/>
                  </a:lnSpc>
                </a:pPr>
                <a:r>
                  <a:rPr lang="en-US" sz="1600" b="1" dirty="0">
                    <a:solidFill>
                      <a:srgbClr val="009ADD"/>
                    </a:solidFill>
                    <a:latin typeface="+mj-lt"/>
                  </a:rPr>
                  <a:t>C</a:t>
                </a:r>
              </a:p>
            </p:txBody>
          </p:sp>
        </p:grpSp>
        <p:pic>
          <p:nvPicPr>
            <p:cNvPr id="68" name="Picture 67" descr="cit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7800" y="4724400"/>
              <a:ext cx="831215" cy="1397000"/>
            </a:xfrm>
            <a:prstGeom prst="rect">
              <a:avLst/>
            </a:prstGeom>
            <a:grpFill/>
          </p:spPr>
        </p:pic>
        <p:pic>
          <p:nvPicPr>
            <p:cNvPr id="69" name="Picture 68" descr="cit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5100" y="4724400"/>
              <a:ext cx="831215" cy="1397000"/>
            </a:xfrm>
            <a:prstGeom prst="rect">
              <a:avLst/>
            </a:prstGeom>
            <a:grpFill/>
          </p:spPr>
        </p:pic>
        <p:pic>
          <p:nvPicPr>
            <p:cNvPr id="70" name="Picture 69" descr="city.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72400" y="4724400"/>
              <a:ext cx="831215" cy="1397000"/>
            </a:xfrm>
            <a:prstGeom prst="rect">
              <a:avLst/>
            </a:prstGeom>
            <a:grpFill/>
          </p:spPr>
        </p:pic>
      </p:grpSp>
      <p:pic>
        <p:nvPicPr>
          <p:cNvPr id="80" name="Picture 79" descr="arrow.png"/>
          <p:cNvPicPr>
            <a:picLocks noChangeAspect="1"/>
          </p:cNvPicPr>
          <p:nvPr/>
        </p:nvPicPr>
        <p:blipFill>
          <a:blip r:embed="rId12" cstate="print">
            <a:alphaModFix amt="42000"/>
            <a:extLst>
              <a:ext uri="{28A0092B-C50C-407E-A947-70E740481C1C}">
                <a14:useLocalDpi xmlns:a14="http://schemas.microsoft.com/office/drawing/2010/main" val="0"/>
              </a:ext>
            </a:extLst>
          </a:blip>
          <a:stretch>
            <a:fillRect/>
          </a:stretch>
        </p:blipFill>
        <p:spPr>
          <a:xfrm rot="16200000">
            <a:off x="6985288" y="3380440"/>
            <a:ext cx="1371600" cy="859119"/>
          </a:xfrm>
          <a:prstGeom prst="rect">
            <a:avLst/>
          </a:prstGeom>
        </p:spPr>
      </p:pic>
      <p:grpSp>
        <p:nvGrpSpPr>
          <p:cNvPr id="81" name="Group 80"/>
          <p:cNvGrpSpPr/>
          <p:nvPr/>
        </p:nvGrpSpPr>
        <p:grpSpPr>
          <a:xfrm>
            <a:off x="3355180" y="2590800"/>
            <a:ext cx="2688065" cy="2568665"/>
            <a:chOff x="335366" y="3276600"/>
            <a:chExt cx="2688065" cy="2568665"/>
          </a:xfrm>
        </p:grpSpPr>
        <p:sp>
          <p:nvSpPr>
            <p:cNvPr id="82" name="Rectangle 81"/>
            <p:cNvSpPr/>
            <p:nvPr/>
          </p:nvSpPr>
          <p:spPr>
            <a:xfrm rot="8605407">
              <a:off x="2276622" y="3828555"/>
              <a:ext cx="670374" cy="304800"/>
            </a:xfrm>
            <a:prstGeom prst="rect">
              <a:avLst/>
            </a:prstGeom>
            <a:solidFill>
              <a:schemeClr val="tx1">
                <a:lumMod val="95000"/>
                <a:lumOff val="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Arrow 82"/>
            <p:cNvSpPr/>
            <p:nvPr/>
          </p:nvSpPr>
          <p:spPr>
            <a:xfrm rot="19405407">
              <a:off x="1789631" y="3347952"/>
              <a:ext cx="1233800" cy="457199"/>
            </a:xfrm>
            <a:prstGeom prst="rightArrow">
              <a:avLst>
                <a:gd name="adj1" fmla="val 63365"/>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83" descr="wall-whit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015" y="3276600"/>
              <a:ext cx="923316" cy="1329168"/>
            </a:xfrm>
            <a:prstGeom prst="rect">
              <a:avLst/>
            </a:prstGeom>
          </p:spPr>
        </p:pic>
        <p:pic>
          <p:nvPicPr>
            <p:cNvPr id="85" name="Picture 84" descr="wall-gray2.png"/>
            <p:cNvPicPr>
              <a:picLocks noChangeAspect="1"/>
            </p:cNvPicPr>
            <p:nvPr/>
          </p:nvPicPr>
          <p:blipFill>
            <a:blip r:embed="rId14">
              <a:alphaModFix amt="9000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93531" y="3276600"/>
              <a:ext cx="990838" cy="1426370"/>
            </a:xfrm>
            <a:prstGeom prst="rect">
              <a:avLst/>
            </a:prstGeom>
          </p:spPr>
        </p:pic>
        <p:sp>
          <p:nvSpPr>
            <p:cNvPr id="86" name="TextBox 85"/>
            <p:cNvSpPr txBox="1"/>
            <p:nvPr/>
          </p:nvSpPr>
          <p:spPr>
            <a:xfrm rot="19405407">
              <a:off x="1462526" y="4610539"/>
              <a:ext cx="990600" cy="276999"/>
            </a:xfrm>
            <a:prstGeom prst="rect">
              <a:avLst/>
            </a:prstGeom>
            <a:noFill/>
          </p:spPr>
          <p:txBody>
            <a:bodyPr wrap="square" rtlCol="0">
              <a:spAutoFit/>
            </a:bodyPr>
            <a:lstStyle/>
            <a:p>
              <a:r>
                <a:rPr lang="en-US" sz="1200" dirty="0">
                  <a:solidFill>
                    <a:schemeClr val="tx1">
                      <a:lumMod val="65000"/>
                      <a:lumOff val="35000"/>
                    </a:schemeClr>
                  </a:solidFill>
                </a:rPr>
                <a:t>SNMP</a:t>
              </a:r>
            </a:p>
          </p:txBody>
        </p:sp>
        <p:sp>
          <p:nvSpPr>
            <p:cNvPr id="87" name="Rectangle 86"/>
            <p:cNvSpPr/>
            <p:nvPr/>
          </p:nvSpPr>
          <p:spPr>
            <a:xfrm rot="19405407">
              <a:off x="619253" y="4234392"/>
              <a:ext cx="1516168" cy="277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rot="19405407">
              <a:off x="853975" y="4144543"/>
              <a:ext cx="1159423" cy="307777"/>
            </a:xfrm>
            <a:prstGeom prst="rect">
              <a:avLst/>
            </a:prstGeom>
            <a:noFill/>
          </p:spPr>
          <p:txBody>
            <a:bodyPr wrap="square" rtlCol="0">
              <a:spAutoFit/>
            </a:bodyPr>
            <a:lstStyle/>
            <a:p>
              <a:r>
                <a:rPr lang="en-US" sz="1400" b="1" dirty="0">
                  <a:solidFill>
                    <a:schemeClr val="bg1"/>
                  </a:solidFill>
                </a:rPr>
                <a:t>Cambium</a:t>
              </a:r>
              <a:endParaRPr lang="en-US" sz="1400" dirty="0">
                <a:solidFill>
                  <a:schemeClr val="bg1"/>
                </a:solidFill>
              </a:endParaRPr>
            </a:p>
          </p:txBody>
        </p:sp>
        <p:sp>
          <p:nvSpPr>
            <p:cNvPr id="89" name="TextBox 88"/>
            <p:cNvSpPr txBox="1"/>
            <p:nvPr/>
          </p:nvSpPr>
          <p:spPr>
            <a:xfrm rot="19405407">
              <a:off x="716866" y="3975157"/>
              <a:ext cx="1159423" cy="276999"/>
            </a:xfrm>
            <a:prstGeom prst="rect">
              <a:avLst/>
            </a:prstGeom>
            <a:noFill/>
          </p:spPr>
          <p:txBody>
            <a:bodyPr wrap="square" rtlCol="0">
              <a:spAutoFit/>
            </a:bodyPr>
            <a:lstStyle/>
            <a:p>
              <a:r>
                <a:rPr lang="en-US" sz="1200" dirty="0">
                  <a:solidFill>
                    <a:schemeClr val="tx1">
                      <a:lumMod val="65000"/>
                      <a:lumOff val="35000"/>
                    </a:schemeClr>
                  </a:solidFill>
                </a:rPr>
                <a:t>HTTPS</a:t>
              </a:r>
            </a:p>
          </p:txBody>
        </p:sp>
        <p:sp>
          <p:nvSpPr>
            <p:cNvPr id="90" name="Oval 89"/>
            <p:cNvSpPr/>
            <p:nvPr/>
          </p:nvSpPr>
          <p:spPr>
            <a:xfrm rot="3205407">
              <a:off x="-5041" y="4664305"/>
              <a:ext cx="1521367" cy="840553"/>
            </a:xfrm>
            <a:prstGeom prst="ellipse">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Arrow 90"/>
            <p:cNvSpPr/>
            <p:nvPr/>
          </p:nvSpPr>
          <p:spPr>
            <a:xfrm rot="8605407">
              <a:off x="1098592" y="4338058"/>
              <a:ext cx="1447777" cy="457199"/>
            </a:xfrm>
            <a:prstGeom prst="rightArrow">
              <a:avLst>
                <a:gd name="adj1" fmla="val 63365"/>
                <a:gd name="adj2" fmla="val 50000"/>
              </a:avLst>
            </a:prstGeom>
            <a:solidFill>
              <a:schemeClr val="bg1">
                <a:lumMod val="85000"/>
                <a:alpha val="79000"/>
              </a:schemeClr>
            </a:solidFill>
            <a:ln w="19050" cmpd="sng">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rot="19405407">
              <a:off x="1265997" y="4465866"/>
              <a:ext cx="990600" cy="292388"/>
            </a:xfrm>
            <a:prstGeom prst="rect">
              <a:avLst/>
            </a:prstGeom>
            <a:noFill/>
          </p:spPr>
          <p:txBody>
            <a:bodyPr wrap="square" rtlCol="0">
              <a:spAutoFit/>
            </a:bodyPr>
            <a:lstStyle/>
            <a:p>
              <a:r>
                <a:rPr lang="en-US" sz="1300" b="1" dirty="0">
                  <a:solidFill>
                    <a:schemeClr val="tx1">
                      <a:lumMod val="65000"/>
                      <a:lumOff val="35000"/>
                    </a:schemeClr>
                  </a:solidFill>
                </a:rPr>
                <a:t>Traditional</a:t>
              </a:r>
              <a:endParaRPr lang="en-US" sz="1300" dirty="0">
                <a:solidFill>
                  <a:schemeClr val="tx1">
                    <a:lumMod val="65000"/>
                    <a:lumOff val="35000"/>
                  </a:schemeClr>
                </a:solidFill>
              </a:endParaRPr>
            </a:p>
          </p:txBody>
        </p:sp>
        <p:sp>
          <p:nvSpPr>
            <p:cNvPr id="93" name="Explosion 2 92"/>
            <p:cNvSpPr/>
            <p:nvPr/>
          </p:nvSpPr>
          <p:spPr>
            <a:xfrm rot="18270795">
              <a:off x="2147547" y="3878496"/>
              <a:ext cx="478231" cy="536543"/>
            </a:xfrm>
            <a:prstGeom prst="irregularSeal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p:cNvGrpSpPr/>
            <p:nvPr/>
          </p:nvGrpSpPr>
          <p:grpSpPr>
            <a:xfrm rot="3274419">
              <a:off x="176909" y="4751230"/>
              <a:ext cx="1071447" cy="545202"/>
              <a:chOff x="5778238" y="3458716"/>
              <a:chExt cx="799317" cy="451406"/>
            </a:xfrm>
          </p:grpSpPr>
          <p:pic>
            <p:nvPicPr>
              <p:cNvPr id="95"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 r="6666"/>
              <a:stretch/>
            </p:blipFill>
            <p:spPr bwMode="auto">
              <a:xfrm>
                <a:off x="6390737" y="3481772"/>
                <a:ext cx="88943" cy="199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6" name="Picture 12" descr="http://www.4gon.co.uk/images/cambium-epmp-int.jpg"/>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14" t="13229" r="33373" b="9363"/>
              <a:stretch/>
            </p:blipFill>
            <p:spPr bwMode="auto">
              <a:xfrm flipH="1">
                <a:off x="6119342" y="3470722"/>
                <a:ext cx="107341" cy="212636"/>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96" descr="http://www.streakwave.com/mmSWAVE1/Images/ePMP-1000-conn-300.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7787">
                <a:off x="5778238" y="3458716"/>
                <a:ext cx="260155" cy="286948"/>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97" descr="http://www.streakwave.com/mmSWAVE1/Images/ePMP-1000-conn-300.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7787">
                <a:off x="5809150" y="3539883"/>
                <a:ext cx="260155" cy="286948"/>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98" descr="http://www.streakwave.com/mmSWAVE1/Images/ePMP-1000-conn-300.jpg"/>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7787">
                <a:off x="5829088" y="3623174"/>
                <a:ext cx="260155" cy="286948"/>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12" descr="http://www.4gon.co.uk/images/cambium-epmp-int.jpg"/>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14" t="13229" r="33373" b="9363"/>
              <a:stretch/>
            </p:blipFill>
            <p:spPr bwMode="auto">
              <a:xfrm flipH="1">
                <a:off x="6177079" y="3560701"/>
                <a:ext cx="107341" cy="212636"/>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2" descr="http://www.4gon.co.uk/images/cambium-epmp-int.jpg"/>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3314" t="13229" r="33373" b="9363"/>
              <a:stretch/>
            </p:blipFill>
            <p:spPr bwMode="auto">
              <a:xfrm flipH="1">
                <a:off x="6222138" y="3647760"/>
                <a:ext cx="107341" cy="2126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 r="6666"/>
              <a:stretch/>
            </p:blipFill>
            <p:spPr bwMode="auto">
              <a:xfrm>
                <a:off x="6444140" y="3567391"/>
                <a:ext cx="88943" cy="199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 r="6666"/>
              <a:stretch/>
            </p:blipFill>
            <p:spPr bwMode="auto">
              <a:xfrm>
                <a:off x="6488612" y="3647760"/>
                <a:ext cx="88943" cy="199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sp>
        <p:nvSpPr>
          <p:cNvPr id="104" name="Rectangle 103"/>
          <p:cNvSpPr/>
          <p:nvPr/>
        </p:nvSpPr>
        <p:spPr>
          <a:xfrm>
            <a:off x="6152393" y="3926260"/>
            <a:ext cx="4071562" cy="2261804"/>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81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91503" y="1020123"/>
            <a:ext cx="5071188" cy="2604538"/>
          </a:xfrm>
          <a:prstGeom prst="rect">
            <a:avLst/>
          </a:prstGeom>
        </p:spPr>
      </p:pic>
      <p:sp>
        <p:nvSpPr>
          <p:cNvPr id="12" name="Title 11"/>
          <p:cNvSpPr>
            <a:spLocks noGrp="1"/>
          </p:cNvSpPr>
          <p:nvPr>
            <p:ph type="title"/>
          </p:nvPr>
        </p:nvSpPr>
        <p:spPr/>
        <p:txBody>
          <a:bodyPr/>
          <a:lstStyle/>
          <a:p>
            <a:r>
              <a:rPr lang="en-US" dirty="0" err="1"/>
              <a:t>cnMaestro</a:t>
            </a:r>
            <a:r>
              <a:rPr lang="en-US" dirty="0"/>
              <a:t> Frictionless Deployment</a:t>
            </a:r>
          </a:p>
        </p:txBody>
      </p:sp>
      <p:grpSp>
        <p:nvGrpSpPr>
          <p:cNvPr id="8" name="Group 7"/>
          <p:cNvGrpSpPr/>
          <p:nvPr/>
        </p:nvGrpSpPr>
        <p:grpSpPr>
          <a:xfrm>
            <a:off x="2685582" y="2031488"/>
            <a:ext cx="2543304" cy="1184045"/>
            <a:chOff x="2290370" y="2438400"/>
            <a:chExt cx="2685609" cy="1106488"/>
          </a:xfrm>
        </p:grpSpPr>
        <p:grpSp>
          <p:nvGrpSpPr>
            <p:cNvPr id="9" name="Group 8"/>
            <p:cNvGrpSpPr/>
            <p:nvPr/>
          </p:nvGrpSpPr>
          <p:grpSpPr>
            <a:xfrm>
              <a:off x="2362200" y="2438400"/>
              <a:ext cx="2362200" cy="1106488"/>
              <a:chOff x="2413000" y="2336800"/>
              <a:chExt cx="2223247" cy="1041400"/>
            </a:xfrm>
          </p:grpSpPr>
          <p:pic>
            <p:nvPicPr>
              <p:cNvPr id="13" name="Picture 12" descr="Screen Shot 2015-06-19 at 5.38.46 PM.png"/>
              <p:cNvPicPr>
                <a:picLocks noChangeAspect="1"/>
              </p:cNvPicPr>
              <p:nvPr/>
            </p:nvPicPr>
            <p:blipFill rotWithShape="1">
              <a:blip r:embed="rId3" cstate="print">
                <a:extLst>
                  <a:ext uri="{28A0092B-C50C-407E-A947-70E740481C1C}">
                    <a14:useLocalDpi xmlns:a14="http://schemas.microsoft.com/office/drawing/2010/main" val="0"/>
                  </a:ext>
                </a:extLst>
              </a:blip>
              <a:srcRect l="2398" t="4031" r="1715" b="1156"/>
              <a:stretch/>
            </p:blipFill>
            <p:spPr>
              <a:xfrm>
                <a:off x="2413000" y="2336800"/>
                <a:ext cx="2223247" cy="10414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438400" y="2754868"/>
                <a:ext cx="1694030" cy="369332"/>
              </a:xfrm>
              <a:prstGeom prst="rect">
                <a:avLst/>
              </a:prstGeom>
              <a:noFill/>
            </p:spPr>
            <p:txBody>
              <a:bodyPr wrap="square" rtlCol="0">
                <a:spAutoFit/>
              </a:bodyPr>
              <a:lstStyle/>
              <a:p>
                <a:r>
                  <a:rPr lang="en-US" sz="900" dirty="0">
                    <a:solidFill>
                      <a:schemeClr val="tx1">
                        <a:lumMod val="65000"/>
                        <a:lumOff val="35000"/>
                      </a:schemeClr>
                    </a:solidFill>
                  </a:rPr>
                  <a:t>34564567, 12367490, 1298620986, 5285296</a:t>
                </a:r>
              </a:p>
            </p:txBody>
          </p:sp>
        </p:grpSp>
        <p:sp>
          <p:nvSpPr>
            <p:cNvPr id="10" name="Rectangle 9"/>
            <p:cNvSpPr/>
            <p:nvPr/>
          </p:nvSpPr>
          <p:spPr>
            <a:xfrm>
              <a:off x="2362200" y="2514600"/>
              <a:ext cx="121920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TextBox 10"/>
            <p:cNvSpPr txBox="1"/>
            <p:nvPr/>
          </p:nvSpPr>
          <p:spPr>
            <a:xfrm>
              <a:off x="2290370" y="2438400"/>
              <a:ext cx="2685609" cy="237284"/>
            </a:xfrm>
            <a:prstGeom prst="rect">
              <a:avLst/>
            </a:prstGeom>
            <a:noFill/>
          </p:spPr>
          <p:txBody>
            <a:bodyPr wrap="square" rtlCol="0">
              <a:spAutoFit/>
            </a:bodyPr>
            <a:lstStyle/>
            <a:p>
              <a:r>
                <a:rPr lang="en-US" sz="1050" b="1" dirty="0">
                  <a:solidFill>
                    <a:schemeClr val="accent1"/>
                  </a:solidFill>
                </a:rPr>
                <a:t>Claim Devices with Serial Number</a:t>
              </a:r>
            </a:p>
          </p:txBody>
        </p:sp>
      </p:grpSp>
      <p:pic>
        <p:nvPicPr>
          <p:cNvPr id="15" name="Picture 14" descr="truck.png"/>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2595667" y="4489723"/>
            <a:ext cx="1219200" cy="1219200"/>
          </a:xfrm>
          <a:prstGeom prst="rect">
            <a:avLst/>
          </a:prstGeom>
        </p:spPr>
      </p:pic>
      <p:pic>
        <p:nvPicPr>
          <p:cNvPr id="17" name="Picture 16" descr="arrow1.png"/>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3210674" flipV="1">
            <a:off x="1041167" y="3052973"/>
            <a:ext cx="1945193" cy="1891160"/>
          </a:xfrm>
          <a:prstGeom prst="rect">
            <a:avLst/>
          </a:prstGeom>
        </p:spPr>
      </p:pic>
      <p:pic>
        <p:nvPicPr>
          <p:cNvPr id="18" name="Picture 17" descr="overview.png"/>
          <p:cNvPicPr>
            <a:picLocks noChangeAspect="1"/>
          </p:cNvPicPr>
          <p:nvPr/>
        </p:nvPicPr>
        <p:blipFill rotWithShape="1">
          <a:blip r:embed="rId6">
            <a:extLst>
              <a:ext uri="{28A0092B-C50C-407E-A947-70E740481C1C}">
                <a14:useLocalDpi xmlns:a14="http://schemas.microsoft.com/office/drawing/2010/main" val="0"/>
              </a:ext>
            </a:extLst>
          </a:blip>
          <a:srcRect l="77580" t="34908" b="16296"/>
          <a:stretch/>
        </p:blipFill>
        <p:spPr>
          <a:xfrm>
            <a:off x="5065540" y="3951323"/>
            <a:ext cx="2743200" cy="2906677"/>
          </a:xfrm>
          <a:prstGeom prst="rect">
            <a:avLst/>
          </a:prstGeom>
        </p:spPr>
      </p:pic>
      <p:pic>
        <p:nvPicPr>
          <p:cNvPr id="19" name="Picture 18" descr="arrow1.png"/>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21075803" flipV="1">
            <a:off x="3657256" y="4870881"/>
            <a:ext cx="2111816" cy="1424070"/>
          </a:xfrm>
          <a:prstGeom prst="rect">
            <a:avLst/>
          </a:prstGeom>
        </p:spPr>
      </p:pic>
      <p:pic>
        <p:nvPicPr>
          <p:cNvPr id="20" name="Picture 19" descr="arrow1.png"/>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3449144">
            <a:off x="6989893" y="642468"/>
            <a:ext cx="2751986" cy="3448211"/>
          </a:xfrm>
          <a:prstGeom prst="rect">
            <a:avLst/>
          </a:prstGeom>
        </p:spPr>
      </p:pic>
      <p:pic>
        <p:nvPicPr>
          <p:cNvPr id="21" name="Picture 20" descr="wif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79978" y="5749375"/>
            <a:ext cx="525510" cy="525510"/>
          </a:xfrm>
          <a:prstGeom prst="rect">
            <a:avLst/>
          </a:prstGeom>
        </p:spPr>
      </p:pic>
      <p:grpSp>
        <p:nvGrpSpPr>
          <p:cNvPr id="22" name="Group 21"/>
          <p:cNvGrpSpPr/>
          <p:nvPr/>
        </p:nvGrpSpPr>
        <p:grpSpPr>
          <a:xfrm>
            <a:off x="7510766" y="4478771"/>
            <a:ext cx="2204156" cy="2208290"/>
            <a:chOff x="7086600" y="4365504"/>
            <a:chExt cx="2204156" cy="2208290"/>
          </a:xfrm>
        </p:grpSpPr>
        <p:pic>
          <p:nvPicPr>
            <p:cNvPr id="23" name="Picture 22" descr="house.png"/>
            <p:cNvPicPr>
              <a:picLocks noChangeAspect="1"/>
            </p:cNvPicPr>
            <p:nvPr/>
          </p:nvPicPr>
          <p:blipFill>
            <a:blip r:embed="rId8">
              <a:alphaModFix amt="69000"/>
              <a:extLst>
                <a:ext uri="{28A0092B-C50C-407E-A947-70E740481C1C}">
                  <a14:useLocalDpi xmlns:a14="http://schemas.microsoft.com/office/drawing/2010/main" val="0"/>
                </a:ext>
              </a:extLst>
            </a:blip>
            <a:stretch>
              <a:fillRect/>
            </a:stretch>
          </p:blipFill>
          <p:spPr>
            <a:xfrm>
              <a:off x="7086600" y="4365504"/>
              <a:ext cx="2204156" cy="2208290"/>
            </a:xfrm>
            <a:prstGeom prst="rect">
              <a:avLst/>
            </a:prstGeom>
          </p:spPr>
        </p:pic>
        <p:sp>
          <p:nvSpPr>
            <p:cNvPr id="24" name="Rectangle 23"/>
            <p:cNvSpPr/>
            <p:nvPr/>
          </p:nvSpPr>
          <p:spPr>
            <a:xfrm>
              <a:off x="7772400" y="5410200"/>
              <a:ext cx="838200" cy="673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descr="wifi.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48600" y="5486400"/>
              <a:ext cx="658295" cy="658295"/>
            </a:xfrm>
            <a:prstGeom prst="rect">
              <a:avLst/>
            </a:prstGeom>
          </p:spPr>
        </p:pic>
      </p:grpSp>
      <p:sp>
        <p:nvSpPr>
          <p:cNvPr id="26" name="TextBox 25"/>
          <p:cNvSpPr txBox="1"/>
          <p:nvPr/>
        </p:nvSpPr>
        <p:spPr>
          <a:xfrm>
            <a:off x="2802519" y="3677461"/>
            <a:ext cx="1359668" cy="400110"/>
          </a:xfrm>
          <a:prstGeom prst="rect">
            <a:avLst/>
          </a:prstGeom>
          <a:noFill/>
        </p:spPr>
        <p:txBody>
          <a:bodyPr wrap="none" rtlCol="0">
            <a:spAutoFit/>
            <a:scene3d>
              <a:camera prst="orthographicFront"/>
              <a:lightRig rig="threePt" dir="t"/>
            </a:scene3d>
            <a:sp3d extrusionH="57150">
              <a:bevelT w="38100" h="38100"/>
            </a:sp3d>
          </a:bodyPr>
          <a:lstStyle/>
          <a:p>
            <a:r>
              <a:rPr lang="en-US" b="1" dirty="0" err="1"/>
              <a:t>cn</a:t>
            </a:r>
            <a:r>
              <a:rPr lang="en-US" sz="2000" b="1" dirty="0" err="1"/>
              <a:t>M</a:t>
            </a:r>
            <a:r>
              <a:rPr lang="en-US" b="1" dirty="0" err="1"/>
              <a:t>aestro</a:t>
            </a:r>
            <a:endParaRPr lang="en-US" b="1" dirty="0"/>
          </a:p>
        </p:txBody>
      </p:sp>
      <p:sp>
        <p:nvSpPr>
          <p:cNvPr id="27" name="Rectangle 26"/>
          <p:cNvSpPr/>
          <p:nvPr/>
        </p:nvSpPr>
        <p:spPr>
          <a:xfrm>
            <a:off x="7419491" y="1637242"/>
            <a:ext cx="2240628" cy="646331"/>
          </a:xfrm>
          <a:prstGeom prst="rect">
            <a:avLst/>
          </a:prstGeom>
        </p:spPr>
        <p:txBody>
          <a:bodyPr wrap="square" anchor="ctr">
            <a:spAutoFit/>
          </a:bodyPr>
          <a:lstStyle/>
          <a:p>
            <a:r>
              <a:rPr lang="en-US" dirty="0"/>
              <a:t>Pull </a:t>
            </a:r>
            <a:r>
              <a:rPr lang="en-US" dirty="0" err="1"/>
              <a:t>Config</a:t>
            </a:r>
            <a:r>
              <a:rPr lang="en-US" dirty="0"/>
              <a:t>, Upgrade</a:t>
            </a:r>
          </a:p>
        </p:txBody>
      </p:sp>
      <p:sp>
        <p:nvSpPr>
          <p:cNvPr id="28" name="Rectangle 27"/>
          <p:cNvSpPr/>
          <p:nvPr/>
        </p:nvSpPr>
        <p:spPr>
          <a:xfrm>
            <a:off x="7253123" y="3614097"/>
            <a:ext cx="1999583" cy="369332"/>
          </a:xfrm>
          <a:prstGeom prst="rect">
            <a:avLst/>
          </a:prstGeom>
        </p:spPr>
        <p:txBody>
          <a:bodyPr wrap="square" anchor="ctr">
            <a:spAutoFit/>
          </a:bodyPr>
          <a:lstStyle/>
          <a:p>
            <a:r>
              <a:rPr lang="en-US" dirty="0"/>
              <a:t>Auto Registration</a:t>
            </a:r>
          </a:p>
        </p:txBody>
      </p:sp>
      <p:grpSp>
        <p:nvGrpSpPr>
          <p:cNvPr id="29" name="Group 28"/>
          <p:cNvGrpSpPr/>
          <p:nvPr/>
        </p:nvGrpSpPr>
        <p:grpSpPr>
          <a:xfrm>
            <a:off x="4314486" y="2822783"/>
            <a:ext cx="2136182" cy="1339060"/>
            <a:chOff x="3733800" y="3581400"/>
            <a:chExt cx="2136182" cy="1339060"/>
          </a:xfrm>
        </p:grpSpPr>
        <p:pic>
          <p:nvPicPr>
            <p:cNvPr id="30" name="Picture 29"/>
            <p:cNvPicPr>
              <a:picLocks noChangeAspect="1"/>
            </p:cNvPicPr>
            <p:nvPr/>
          </p:nvPicPr>
          <p:blipFill>
            <a:blip r:embed="rId9"/>
            <a:stretch>
              <a:fillRect/>
            </a:stretch>
          </p:blipFill>
          <p:spPr>
            <a:xfrm>
              <a:off x="3748043" y="3590676"/>
              <a:ext cx="2121939" cy="1329784"/>
            </a:xfrm>
            <a:prstGeom prst="rect">
              <a:avLst/>
            </a:prstGeom>
            <a:ln>
              <a:noFill/>
            </a:ln>
            <a:effectLst>
              <a:outerShdw blurRad="292100" dist="139700" dir="2700000" algn="tl" rotWithShape="0">
                <a:srgbClr val="333333">
                  <a:alpha val="65000"/>
                </a:srgbClr>
              </a:outerShdw>
            </a:effectLst>
          </p:spPr>
        </p:pic>
        <p:sp>
          <p:nvSpPr>
            <p:cNvPr id="31" name="Rectangle 30"/>
            <p:cNvSpPr/>
            <p:nvPr/>
          </p:nvSpPr>
          <p:spPr>
            <a:xfrm>
              <a:off x="3810000" y="3657600"/>
              <a:ext cx="838200" cy="152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TextBox 31"/>
            <p:cNvSpPr txBox="1"/>
            <p:nvPr/>
          </p:nvSpPr>
          <p:spPr>
            <a:xfrm>
              <a:off x="3733800" y="3581400"/>
              <a:ext cx="1828800" cy="253916"/>
            </a:xfrm>
            <a:prstGeom prst="rect">
              <a:avLst/>
            </a:prstGeom>
            <a:noFill/>
          </p:spPr>
          <p:txBody>
            <a:bodyPr wrap="square" rtlCol="0">
              <a:spAutoFit/>
            </a:bodyPr>
            <a:lstStyle/>
            <a:p>
              <a:r>
                <a:rPr lang="en-US" sz="1050" b="1" dirty="0">
                  <a:solidFill>
                    <a:schemeClr val="accent1"/>
                  </a:solidFill>
                </a:rPr>
                <a:t>Setup </a:t>
              </a:r>
              <a:r>
                <a:rPr lang="en-US" sz="1050" b="1" dirty="0" err="1">
                  <a:solidFill>
                    <a:schemeClr val="accent1"/>
                  </a:solidFill>
                </a:rPr>
                <a:t>Config</a:t>
              </a:r>
              <a:r>
                <a:rPr lang="en-US" sz="1050" b="1" dirty="0">
                  <a:solidFill>
                    <a:schemeClr val="accent1"/>
                  </a:solidFill>
                </a:rPr>
                <a:t> and s/w Ver.</a:t>
              </a:r>
            </a:p>
          </p:txBody>
        </p:sp>
      </p:grpSp>
      <p:sp>
        <p:nvSpPr>
          <p:cNvPr id="33" name="Rectangle 32"/>
          <p:cNvSpPr/>
          <p:nvPr/>
        </p:nvSpPr>
        <p:spPr>
          <a:xfrm>
            <a:off x="9453241" y="4307832"/>
            <a:ext cx="2133918" cy="923330"/>
          </a:xfrm>
          <a:prstGeom prst="rect">
            <a:avLst/>
          </a:prstGeom>
        </p:spPr>
        <p:txBody>
          <a:bodyPr wrap="none">
            <a:spAutoFit/>
          </a:bodyPr>
          <a:lstStyle/>
          <a:p>
            <a:r>
              <a:rPr lang="en-US" b="1" i="1" dirty="0"/>
              <a:t>cn</a:t>
            </a:r>
            <a:r>
              <a:rPr lang="en-US" b="1" dirty="0"/>
              <a:t>Pilot</a:t>
            </a:r>
            <a:r>
              <a:rPr lang="en-US" dirty="0"/>
              <a:t> Enterprise </a:t>
            </a:r>
          </a:p>
          <a:p>
            <a:r>
              <a:rPr lang="en-US" dirty="0"/>
              <a:t>&amp; Home </a:t>
            </a:r>
          </a:p>
          <a:p>
            <a:r>
              <a:rPr lang="en-US" dirty="0"/>
              <a:t>Access Points</a:t>
            </a:r>
          </a:p>
        </p:txBody>
      </p:sp>
      <p:sp>
        <p:nvSpPr>
          <p:cNvPr id="34" name="TextBox 33"/>
          <p:cNvSpPr txBox="1"/>
          <p:nvPr/>
        </p:nvSpPr>
        <p:spPr>
          <a:xfrm>
            <a:off x="758274" y="5019510"/>
            <a:ext cx="4355488" cy="1200329"/>
          </a:xfrm>
          <a:prstGeom prst="rect">
            <a:avLst/>
          </a:prstGeom>
          <a:noFill/>
        </p:spPr>
        <p:txBody>
          <a:bodyPr wrap="none" rtlCol="0">
            <a:spAutoFit/>
          </a:bodyPr>
          <a:lstStyle/>
          <a:p>
            <a:pPr>
              <a:lnSpc>
                <a:spcPct val="150000"/>
              </a:lnSpc>
            </a:pPr>
            <a:r>
              <a:rPr lang="en-US" sz="1600" dirty="0"/>
              <a:t>Reduce TOC by </a:t>
            </a:r>
          </a:p>
          <a:p>
            <a:pPr marL="285750" indent="-285750">
              <a:lnSpc>
                <a:spcPct val="150000"/>
              </a:lnSpc>
              <a:buFontTx/>
              <a:buChar char="-"/>
            </a:pPr>
            <a:r>
              <a:rPr lang="en-US" sz="1600" dirty="0"/>
              <a:t>Reducing installation time</a:t>
            </a:r>
          </a:p>
          <a:p>
            <a:pPr marL="285750" indent="-285750">
              <a:lnSpc>
                <a:spcPct val="150000"/>
              </a:lnSpc>
              <a:buFontTx/>
              <a:buChar char="-"/>
            </a:pPr>
            <a:r>
              <a:rPr lang="en-US" sz="1600" dirty="0"/>
              <a:t>Low training requirements for install engineers</a:t>
            </a:r>
          </a:p>
        </p:txBody>
      </p:sp>
      <p:pic>
        <p:nvPicPr>
          <p:cNvPr id="35" name="Picture 34" descr="barcode.png"/>
          <p:cNvPicPr>
            <a:picLocks noChangeAspect="1"/>
          </p:cNvPicPr>
          <p:nvPr/>
        </p:nvPicPr>
        <p:blipFill>
          <a:blip r:embed="rId10"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tretch>
            <a:fillRect/>
          </a:stretch>
        </p:blipFill>
        <p:spPr>
          <a:xfrm>
            <a:off x="894335" y="1172761"/>
            <a:ext cx="2133600" cy="2133600"/>
          </a:xfrm>
          <a:prstGeom prst="rect">
            <a:avLst/>
          </a:prstGeom>
          <a:ln>
            <a:noFill/>
          </a:ln>
          <a:effectLst>
            <a:outerShdw blurRad="292100" dist="139700" dir="2700000" algn="tl" rotWithShape="0">
              <a:srgbClr val="333333">
                <a:alpha val="65000"/>
              </a:srgbClr>
            </a:outerShdw>
          </a:effectLst>
        </p:spPr>
      </p:pic>
      <p:pic>
        <p:nvPicPr>
          <p:cNvPr id="37" name="Picture 36" descr="arrow1.png"/>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11486944" flipV="1">
            <a:off x="6336739" y="1272605"/>
            <a:ext cx="2711042" cy="3448211"/>
          </a:xfrm>
          <a:prstGeom prst="rect">
            <a:avLst/>
          </a:prstGeom>
        </p:spPr>
      </p:pic>
    </p:spTree>
    <p:extLst>
      <p:ext uri="{BB962C8B-B14F-4D97-AF65-F5344CB8AC3E}">
        <p14:creationId xmlns:p14="http://schemas.microsoft.com/office/powerpoint/2010/main" val="15904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a:t>cnMaestro</a:t>
            </a:r>
            <a:r>
              <a:rPr lang="en-US" dirty="0"/>
              <a:t> Operation</a:t>
            </a:r>
          </a:p>
        </p:txBody>
      </p:sp>
      <p:pic>
        <p:nvPicPr>
          <p:cNvPr id="7" name="Picture 6"/>
          <p:cNvPicPr>
            <a:picLocks noChangeAspect="1"/>
          </p:cNvPicPr>
          <p:nvPr/>
        </p:nvPicPr>
        <p:blipFill>
          <a:blip r:embed="rId2"/>
          <a:stretch>
            <a:fillRect/>
          </a:stretch>
        </p:blipFill>
        <p:spPr>
          <a:xfrm>
            <a:off x="1602186" y="2100327"/>
            <a:ext cx="8305802" cy="4255156"/>
          </a:xfrm>
          <a:prstGeom prst="rect">
            <a:avLst/>
          </a:prstGeom>
        </p:spPr>
      </p:pic>
      <p:sp>
        <p:nvSpPr>
          <p:cNvPr id="8" name="Oval Callout 7"/>
          <p:cNvSpPr/>
          <p:nvPr/>
        </p:nvSpPr>
        <p:spPr>
          <a:xfrm>
            <a:off x="2287987" y="4126064"/>
            <a:ext cx="2819400" cy="1371600"/>
          </a:xfrm>
          <a:prstGeom prst="wedgeEllipseCallout">
            <a:avLst>
              <a:gd name="adj1" fmla="val -54012"/>
              <a:gd name="adj2" fmla="val -69864"/>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spcAft>
                <a:spcPts val="600"/>
              </a:spcAft>
            </a:pPr>
            <a:r>
              <a:rPr lang="en-US" sz="1200" dirty="0">
                <a:ln w="0"/>
                <a:solidFill>
                  <a:schemeClr val="tx1"/>
                </a:solidFill>
              </a:rPr>
              <a:t>Use Networks and Towers to organize your system.  </a:t>
            </a:r>
          </a:p>
          <a:p>
            <a:pPr algn="ctr">
              <a:lnSpc>
                <a:spcPts val="1400"/>
              </a:lnSpc>
              <a:spcAft>
                <a:spcPts val="600"/>
              </a:spcAft>
            </a:pPr>
            <a:r>
              <a:rPr lang="en-US" sz="1200" dirty="0">
                <a:ln w="0"/>
                <a:solidFill>
                  <a:schemeClr val="tx1"/>
                </a:solidFill>
              </a:rPr>
              <a:t>Devices are automatically organized hierarchically.</a:t>
            </a:r>
          </a:p>
        </p:txBody>
      </p:sp>
      <p:sp>
        <p:nvSpPr>
          <p:cNvPr id="9" name="Oval Callout 8"/>
          <p:cNvSpPr/>
          <p:nvPr/>
        </p:nvSpPr>
        <p:spPr>
          <a:xfrm>
            <a:off x="7469587" y="2525864"/>
            <a:ext cx="1828800" cy="685800"/>
          </a:xfrm>
          <a:prstGeom prst="wedgeEllipseCallout">
            <a:avLst>
              <a:gd name="adj1" fmla="val -31816"/>
              <a:gd name="adj2" fmla="val 79993"/>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pPr>
            <a:r>
              <a:rPr lang="en-US" sz="1200" dirty="0">
                <a:ln w="0"/>
                <a:solidFill>
                  <a:schemeClr val="tx1"/>
                </a:solidFill>
              </a:rPr>
              <a:t>Click to focus </a:t>
            </a:r>
            <a:br>
              <a:rPr lang="en-US" sz="1200" dirty="0">
                <a:ln w="0"/>
                <a:solidFill>
                  <a:schemeClr val="tx1"/>
                </a:solidFill>
              </a:rPr>
            </a:br>
            <a:r>
              <a:rPr lang="en-US" sz="1200" dirty="0">
                <a:ln w="0"/>
                <a:solidFill>
                  <a:schemeClr val="tx1"/>
                </a:solidFill>
              </a:rPr>
              <a:t>on problematic devices</a:t>
            </a:r>
          </a:p>
        </p:txBody>
      </p:sp>
      <p:sp>
        <p:nvSpPr>
          <p:cNvPr id="10" name="Oval Callout 9"/>
          <p:cNvSpPr/>
          <p:nvPr/>
        </p:nvSpPr>
        <p:spPr>
          <a:xfrm>
            <a:off x="1210975" y="1145586"/>
            <a:ext cx="1981200" cy="793663"/>
          </a:xfrm>
          <a:prstGeom prst="wedgeEllipseCallout">
            <a:avLst>
              <a:gd name="adj1" fmla="val -21225"/>
              <a:gd name="adj2" fmla="val 152648"/>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nSpc>
                <a:spcPts val="1400"/>
              </a:lnSpc>
            </a:pPr>
            <a:r>
              <a:rPr lang="en-US" sz="1200" dirty="0">
                <a:ln w="0"/>
                <a:solidFill>
                  <a:schemeClr val="tx1"/>
                </a:solidFill>
              </a:rPr>
              <a:t>Quickly find a device using the Search function.</a:t>
            </a:r>
          </a:p>
        </p:txBody>
      </p:sp>
      <p:sp>
        <p:nvSpPr>
          <p:cNvPr id="11" name="Oval Callout 10"/>
          <p:cNvSpPr/>
          <p:nvPr/>
        </p:nvSpPr>
        <p:spPr>
          <a:xfrm>
            <a:off x="4106575" y="1055796"/>
            <a:ext cx="2838450" cy="1263737"/>
          </a:xfrm>
          <a:prstGeom prst="wedgeEllipseCallout">
            <a:avLst>
              <a:gd name="adj1" fmla="val 45025"/>
              <a:gd name="adj2" fmla="val 119911"/>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nSpc>
                <a:spcPts val="1400"/>
              </a:lnSpc>
            </a:pPr>
            <a:r>
              <a:rPr lang="en-US" sz="1200" dirty="0">
                <a:ln w="0"/>
                <a:solidFill>
                  <a:schemeClr val="tx1"/>
                </a:solidFill>
              </a:rPr>
              <a:t>     See the status of all </a:t>
            </a:r>
            <a:br>
              <a:rPr lang="en-US" sz="1200" dirty="0">
                <a:ln w="0"/>
                <a:solidFill>
                  <a:schemeClr val="tx1"/>
                </a:solidFill>
              </a:rPr>
            </a:br>
            <a:r>
              <a:rPr lang="en-US" sz="1200" dirty="0">
                <a:ln w="0"/>
                <a:solidFill>
                  <a:schemeClr val="tx1"/>
                </a:solidFill>
              </a:rPr>
              <a:t>     your devices</a:t>
            </a:r>
          </a:p>
          <a:p>
            <a:pPr>
              <a:lnSpc>
                <a:spcPts val="1400"/>
              </a:lnSpc>
            </a:pPr>
            <a:r>
              <a:rPr lang="en-US" sz="1200" dirty="0">
                <a:ln w="0"/>
                <a:solidFill>
                  <a:schemeClr val="tx1"/>
                </a:solidFill>
              </a:rPr>
              <a:t>     • PTP</a:t>
            </a:r>
          </a:p>
          <a:p>
            <a:pPr>
              <a:lnSpc>
                <a:spcPts val="1400"/>
              </a:lnSpc>
            </a:pPr>
            <a:r>
              <a:rPr lang="en-US" sz="1200" dirty="0">
                <a:ln w="0"/>
                <a:solidFill>
                  <a:schemeClr val="tx1"/>
                </a:solidFill>
              </a:rPr>
              <a:t>     • PMP</a:t>
            </a:r>
          </a:p>
          <a:p>
            <a:pPr>
              <a:lnSpc>
                <a:spcPts val="1400"/>
              </a:lnSpc>
            </a:pPr>
            <a:r>
              <a:rPr lang="en-US" sz="1200" dirty="0">
                <a:ln w="0"/>
                <a:solidFill>
                  <a:schemeClr val="tx1"/>
                </a:solidFill>
              </a:rPr>
              <a:t>     • </a:t>
            </a:r>
            <a:r>
              <a:rPr lang="en-US" sz="1200" dirty="0" err="1">
                <a:ln w="0"/>
                <a:solidFill>
                  <a:schemeClr val="tx1"/>
                </a:solidFill>
              </a:rPr>
              <a:t>WiFi</a:t>
            </a:r>
            <a:endParaRPr lang="en-US" sz="1200" dirty="0">
              <a:ln w="0"/>
              <a:solidFill>
                <a:schemeClr val="tx1"/>
              </a:solidFill>
            </a:endParaRPr>
          </a:p>
        </p:txBody>
      </p:sp>
      <p:sp>
        <p:nvSpPr>
          <p:cNvPr id="13" name="Oval Callout 12"/>
          <p:cNvSpPr/>
          <p:nvPr/>
        </p:nvSpPr>
        <p:spPr>
          <a:xfrm>
            <a:off x="7230775" y="1230464"/>
            <a:ext cx="2133600" cy="762000"/>
          </a:xfrm>
          <a:prstGeom prst="wedgeEllipseCallout">
            <a:avLst>
              <a:gd name="adj1" fmla="val 39017"/>
              <a:gd name="adj2" fmla="val 81660"/>
            </a:avLst>
          </a:prstGeom>
          <a:solidFill>
            <a:srgbClr val="9FD7F1"/>
          </a:solidFill>
          <a:ln>
            <a:noFill/>
          </a:ln>
          <a:effectLst/>
        </p:spPr>
        <p:style>
          <a:lnRef idx="1">
            <a:schemeClr val="accent4"/>
          </a:lnRef>
          <a:fillRef idx="3">
            <a:schemeClr val="accent4"/>
          </a:fillRef>
          <a:effectRef idx="2">
            <a:schemeClr val="accent4"/>
          </a:effectRef>
          <a:fontRef idx="minor">
            <a:schemeClr val="lt1"/>
          </a:fontRef>
        </p:style>
        <p:txBody>
          <a:bodyPr lIns="18288" tIns="27432" rIns="18288" bIns="27432" rtlCol="0" anchor="ctr"/>
          <a:lstStyle/>
          <a:p>
            <a:pPr algn="ctr">
              <a:lnSpc>
                <a:spcPts val="1400"/>
              </a:lnSpc>
            </a:pPr>
            <a:r>
              <a:rPr lang="en-US" sz="1200" dirty="0">
                <a:ln w="0"/>
                <a:solidFill>
                  <a:schemeClr val="tx1"/>
                </a:solidFill>
              </a:rPr>
              <a:t>……All from your single Cambium account</a:t>
            </a:r>
          </a:p>
        </p:txBody>
      </p:sp>
    </p:spTree>
    <p:extLst>
      <p:ext uri="{BB962C8B-B14F-4D97-AF65-F5344CB8AC3E}">
        <p14:creationId xmlns:p14="http://schemas.microsoft.com/office/powerpoint/2010/main" val="338969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theme/theme1.xml><?xml version="1.0" encoding="utf-8"?>
<a:theme xmlns:a="http://schemas.openxmlformats.org/drawingml/2006/main" name="Office Theme">
  <a:themeElements>
    <a:clrScheme name="Cambium">
      <a:dk1>
        <a:sysClr val="windowText" lastClr="000000"/>
      </a:dk1>
      <a:lt1>
        <a:sysClr val="window" lastClr="FFFFFF"/>
      </a:lt1>
      <a:dk2>
        <a:srgbClr val="003D79"/>
      </a:dk2>
      <a:lt2>
        <a:srgbClr val="E7E7E7"/>
      </a:lt2>
      <a:accent1>
        <a:srgbClr val="009ADD"/>
      </a:accent1>
      <a:accent2>
        <a:srgbClr val="DC5F13"/>
      </a:accent2>
      <a:accent3>
        <a:srgbClr val="7A9C49"/>
      </a:accent3>
      <a:accent4>
        <a:srgbClr val="D08900"/>
      </a:accent4>
      <a:accent5>
        <a:srgbClr val="904799"/>
      </a:accent5>
      <a:accent6>
        <a:srgbClr val="C5093B"/>
      </a:accent6>
      <a:hlink>
        <a:srgbClr val="009ADD"/>
      </a:hlink>
      <a:folHlink>
        <a:srgbClr val="008995"/>
      </a:folHlink>
    </a:clrScheme>
    <a:fontScheme name="Cambium">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chor="ctr">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8592</TotalTime>
  <Words>4712</Words>
  <Application>Microsoft Office PowerPoint</Application>
  <PresentationFormat>Произвольный</PresentationFormat>
  <Paragraphs>1034</Paragraphs>
  <Slides>101</Slides>
  <Notes>14</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101</vt:i4>
      </vt:variant>
    </vt:vector>
  </HeadingPairs>
  <TitlesOfParts>
    <vt:vector size="111" baseType="lpstr">
      <vt:lpstr>ＭＳ Ｐゴシック</vt:lpstr>
      <vt:lpstr>Arial</vt:lpstr>
      <vt:lpstr>Arial Narrow</vt:lpstr>
      <vt:lpstr>Calibri</vt:lpstr>
      <vt:lpstr>Century Gothic</vt:lpstr>
      <vt:lpstr>Century Schoolbook</vt:lpstr>
      <vt:lpstr>Courier New</vt:lpstr>
      <vt:lpstr>Times New Roman</vt:lpstr>
      <vt:lpstr>Office Theme</vt:lpstr>
      <vt:lpstr>Worksheet</vt:lpstr>
      <vt:lpstr>Решения Cambium Networks  для добывающих отраслей и промышленности</vt:lpstr>
      <vt:lpstr>История Cambium Networks</vt:lpstr>
      <vt:lpstr>Портфолио</vt:lpstr>
      <vt:lpstr>PTP650/PTP670</vt:lpstr>
      <vt:lpstr>PTP 650/670</vt:lpstr>
      <vt:lpstr>Что такое работа без прямой видимости?</vt:lpstr>
      <vt:lpstr>Разработано для тяжелых условий</vt:lpstr>
      <vt:lpstr>100% температурное циклирование на заводе</vt:lpstr>
      <vt:lpstr>Режимы MIMO</vt:lpstr>
      <vt:lpstr>Не просто MIMO 2x2</vt:lpstr>
      <vt:lpstr>Что дает MIMO c MBSTC </vt:lpstr>
      <vt:lpstr>Интеллектуальная OFDM</vt:lpstr>
      <vt:lpstr>Динамическая оптимизация спектра</vt:lpstr>
      <vt:lpstr>Пространственное разнесение</vt:lpstr>
      <vt:lpstr>High Capacity MultiPoint (только в PTP670)</vt:lpstr>
      <vt:lpstr>Сихронизация TDD </vt:lpstr>
      <vt:lpstr>NIDU – поддержка E1</vt:lpstr>
      <vt:lpstr>Опции питания PTP650/670 </vt:lpstr>
      <vt:lpstr>Пара примеров</vt:lpstr>
      <vt:lpstr>Клин – Дубна, встроенные антенны 23 дБи</vt:lpstr>
      <vt:lpstr>Презентация PowerPoint</vt:lpstr>
      <vt:lpstr>Презентация PowerPoint</vt:lpstr>
      <vt:lpstr>Презентация PowerPoint</vt:lpstr>
      <vt:lpstr>PMP450i</vt:lpstr>
      <vt:lpstr>PMP 450i и PTP 450i</vt:lpstr>
      <vt:lpstr>Cambium 450i:  ключевые особенности</vt:lpstr>
      <vt:lpstr>Интегрированная точка доступа с антенной 5 ГГц</vt:lpstr>
      <vt:lpstr>PMP/PTP 450i – радио со встроенной антенной</vt:lpstr>
      <vt:lpstr>PMP/PTP 450i – радио под внешнюю антенну</vt:lpstr>
      <vt:lpstr>PMP450b – low-cost промышленного класса</vt:lpstr>
      <vt:lpstr>Защищенность</vt:lpstr>
      <vt:lpstr>450i AUX порт</vt:lpstr>
      <vt:lpstr>450i – опции синхронизации</vt:lpstr>
      <vt:lpstr>450i – опции питания</vt:lpstr>
      <vt:lpstr>«Грозозащита» GigE </vt:lpstr>
      <vt:lpstr>Сертификация ATEX и HAZLOC</vt:lpstr>
      <vt:lpstr>Динамическая фильтрация помех</vt:lpstr>
      <vt:lpstr>Как синхронизация делает жизнь заказчиков проще?</vt:lpstr>
      <vt:lpstr>Большинство конкурентов использует Polling</vt:lpstr>
      <vt:lpstr>Как это работает в пределах одной БС?</vt:lpstr>
      <vt:lpstr>В решениях Cambium – TDD/TDMA c фиксированным кадром</vt:lpstr>
      <vt:lpstr>Где брать синхронизацию?</vt:lpstr>
      <vt:lpstr>В сетях с синхронизацией</vt:lpstr>
      <vt:lpstr>Отношение DL/UL</vt:lpstr>
      <vt:lpstr>Cambium экономит частотный ресурс</vt:lpstr>
      <vt:lpstr>…вплоть до повторения частот на БС</vt:lpstr>
      <vt:lpstr>…и в пределах сети</vt:lpstr>
      <vt:lpstr>PMP450m (Medusa)</vt:lpstr>
      <vt:lpstr>Cледующий большой шаг в БШПД</vt:lpstr>
      <vt:lpstr>Что такое MU-MIMO?</vt:lpstr>
      <vt:lpstr>Medusa, основные моменты</vt:lpstr>
      <vt:lpstr>Презентация PowerPoint</vt:lpstr>
      <vt:lpstr>Презентация PowerPoint</vt:lpstr>
      <vt:lpstr>Cambium 450m:  ключевые параметры</vt:lpstr>
      <vt:lpstr>PMP 450m</vt:lpstr>
      <vt:lpstr>Антенна 450m</vt:lpstr>
      <vt:lpstr>cnReach</vt:lpstr>
      <vt:lpstr>Платформа cnReach</vt:lpstr>
      <vt:lpstr>Интерфейсы</vt:lpstr>
      <vt:lpstr>Поддерживаемые топологии</vt:lpstr>
      <vt:lpstr>cnReachtm 450 MHz Narrow-Band Radio</vt:lpstr>
      <vt:lpstr>cnMaestro – End-to-End Management</vt:lpstr>
      <vt:lpstr>cnMaestro and cnReach</vt:lpstr>
      <vt:lpstr>Setting cnReach Passwords in cnMaestro</vt:lpstr>
      <vt:lpstr>Connectivity</vt:lpstr>
      <vt:lpstr>I/O Functions by Channel</vt:lpstr>
      <vt:lpstr>Digital I/O Representative Schematic and Examples</vt:lpstr>
      <vt:lpstr>Analog I/O Representative Schematic and Examples</vt:lpstr>
      <vt:lpstr>Serial Service (Terminal Server)</vt:lpstr>
      <vt:lpstr>Презентация PowerPoint</vt:lpstr>
      <vt:lpstr>Что такое cnPilot и почему 2.0?</vt:lpstr>
      <vt:lpstr>Портфолио SOHO</vt:lpstr>
      <vt:lpstr>cnPilot R190w, R190v</vt:lpstr>
      <vt:lpstr>Уличное портфолио Enterprise</vt:lpstr>
      <vt:lpstr>cnPilot E501s</vt:lpstr>
      <vt:lpstr>Портфолио Enterprise для помещений</vt:lpstr>
      <vt:lpstr>cnPilot E600</vt:lpstr>
      <vt:lpstr>cnPilot E430w</vt:lpstr>
      <vt:lpstr>Новый функционал</vt:lpstr>
      <vt:lpstr>autoTune</vt:lpstr>
      <vt:lpstr>Контроллер под любые задачи</vt:lpstr>
      <vt:lpstr>Аппаратные контроллеры</vt:lpstr>
      <vt:lpstr>AutoPilot</vt:lpstr>
      <vt:lpstr>AutoPilot</vt:lpstr>
      <vt:lpstr>Инструментарий провайдера (MSP)</vt:lpstr>
      <vt:lpstr>Отчеты</vt:lpstr>
      <vt:lpstr>Встроенный гостевой портал – просто как 1-2-3</vt:lpstr>
      <vt:lpstr>Простая монетизация – платежные шлюзы</vt:lpstr>
      <vt:lpstr>Поддержка сторонних гостевых порталов</vt:lpstr>
      <vt:lpstr>LinkPlanner</vt:lpstr>
      <vt:lpstr>LINKPlanner </vt:lpstr>
      <vt:lpstr>LINKPlanner </vt:lpstr>
      <vt:lpstr>cnMaestro</vt:lpstr>
      <vt:lpstr>cnMaestro End-to-End Management</vt:lpstr>
      <vt:lpstr>End-to-End Cloud Management</vt:lpstr>
      <vt:lpstr>cnMaestro</vt:lpstr>
      <vt:lpstr>cnMaestro Security</vt:lpstr>
      <vt:lpstr>cnMaestro Frictionless Deployment</vt:lpstr>
      <vt:lpstr>cnMaestro Operation</vt:lpstr>
      <vt:lpstr>cnMaestro Network Troubleshooting</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Sergey Golovanov</cp:lastModifiedBy>
  <cp:revision>433</cp:revision>
  <dcterms:created xsi:type="dcterms:W3CDTF">2016-09-19T13:23:09Z</dcterms:created>
  <dcterms:modified xsi:type="dcterms:W3CDTF">2018-04-17T20:25:51Z</dcterms:modified>
</cp:coreProperties>
</file>