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5" r:id="rId3"/>
    <p:sldId id="319" r:id="rId4"/>
    <p:sldId id="297" r:id="rId5"/>
    <p:sldId id="298" r:id="rId6"/>
    <p:sldId id="299" r:id="rId7"/>
    <p:sldId id="300" r:id="rId8"/>
    <p:sldId id="320" r:id="rId9"/>
    <p:sldId id="302" r:id="rId10"/>
    <p:sldId id="316" r:id="rId11"/>
    <p:sldId id="317" r:id="rId12"/>
    <p:sldId id="318" r:id="rId13"/>
    <p:sldId id="303" r:id="rId14"/>
    <p:sldId id="304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4" r:id="rId23"/>
    <p:sldId id="315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A97"/>
    <a:srgbClr val="003D79"/>
    <a:srgbClr val="009ADD"/>
    <a:srgbClr val="8DC1EB"/>
    <a:srgbClr val="231F20"/>
    <a:srgbClr val="C5093B"/>
    <a:srgbClr val="C8DFF4"/>
    <a:srgbClr val="DBE9F8"/>
    <a:srgbClr val="B5D5F1"/>
    <a:srgbClr val="A1C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92" autoAdjust="0"/>
    <p:restoredTop sz="94750" autoAdjust="0"/>
  </p:normalViewPr>
  <p:slideViewPr>
    <p:cSldViewPr snapToGrid="0">
      <p:cViewPr varScale="1">
        <p:scale>
          <a:sx n="115" d="100"/>
          <a:sy n="115" d="100"/>
        </p:scale>
        <p:origin x="906" y="108"/>
      </p:cViewPr>
      <p:guideLst>
        <p:guide orient="horz" pos="2160"/>
        <p:guide orient="horz" pos="834"/>
        <p:guide orient="horz" pos="3864"/>
        <p:guide pos="3839"/>
        <p:guide pos="389"/>
        <p:guide pos="7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805940"/>
            <a:ext cx="7680960" cy="274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897380"/>
            <a:ext cx="7589520" cy="2560320"/>
          </a:xfrm>
          <a:noFill/>
          <a:ln>
            <a:noFill/>
          </a:ln>
        </p:spPr>
        <p:txBody>
          <a:bodyPr lIns="594360" rIns="18288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16500"/>
            <a:ext cx="7680960" cy="685800"/>
          </a:xfrm>
          <a:noFill/>
        </p:spPr>
        <p:txBody>
          <a:bodyPr lIns="603504" rIns="182880" anchor="t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08265" y="1805940"/>
            <a:ext cx="4480560" cy="27432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610187" y="1055295"/>
            <a:ext cx="2743200" cy="410285"/>
            <a:chOff x="547108" y="2827019"/>
            <a:chExt cx="8049784" cy="120396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185"/>
            <a:stretch>
              <a:fillRect/>
            </a:stretch>
          </p:blipFill>
          <p:spPr>
            <a:xfrm>
              <a:off x="547108" y="2827019"/>
              <a:ext cx="1434092" cy="120396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6"/>
            <a:stretch>
              <a:fillRect/>
            </a:stretch>
          </p:blipFill>
          <p:spPr>
            <a:xfrm>
              <a:off x="1981200" y="2827019"/>
              <a:ext cx="6615692" cy="120396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2-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20" y="2827019"/>
            <a:ext cx="8049784" cy="1203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805940"/>
            <a:ext cx="7680960" cy="27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897380"/>
            <a:ext cx="7589520" cy="2560320"/>
          </a:xfrm>
          <a:noFill/>
          <a:ln>
            <a:noFill/>
          </a:ln>
        </p:spPr>
        <p:txBody>
          <a:bodyPr lIns="594360" rIns="18288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16500"/>
            <a:ext cx="7680960" cy="685800"/>
          </a:xfrm>
          <a:noFill/>
        </p:spPr>
        <p:txBody>
          <a:bodyPr lIns="603504" rIns="182880" anchor="t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08265" y="1805940"/>
            <a:ext cx="4480560" cy="27432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10187" y="1055295"/>
            <a:ext cx="2743200" cy="410285"/>
            <a:chOff x="547108" y="2827019"/>
            <a:chExt cx="8049784" cy="12039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185"/>
            <a:stretch>
              <a:fillRect/>
            </a:stretch>
          </p:blipFill>
          <p:spPr>
            <a:xfrm>
              <a:off x="547108" y="2827019"/>
              <a:ext cx="1434092" cy="12039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6"/>
            <a:stretch>
              <a:fillRect/>
            </a:stretch>
          </p:blipFill>
          <p:spPr>
            <a:xfrm>
              <a:off x="1981200" y="2827019"/>
              <a:ext cx="6615692" cy="120396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-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"/>
            <a:ext cx="12197396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064102"/>
            <a:ext cx="4480560" cy="4480560"/>
          </a:xfrm>
          <a:prstGeom prst="rect">
            <a:avLst/>
          </a:pr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855344"/>
            <a:ext cx="4389120" cy="2156642"/>
          </a:xfrm>
          <a:noFill/>
          <a:ln>
            <a:noFill/>
          </a:ln>
        </p:spPr>
        <p:txBody>
          <a:bodyPr lIns="594360" rIns="182880"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7556"/>
            <a:ext cx="4389120" cy="1078302"/>
          </a:xfrm>
          <a:noFill/>
        </p:spPr>
        <p:txBody>
          <a:bodyPr lIns="603504" rIns="182880" anchor="b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01" y="6378277"/>
            <a:ext cx="1645920" cy="2461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3-Log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20" y="2827019"/>
            <a:ext cx="8049784" cy="1203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805940"/>
            <a:ext cx="7680960" cy="274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897380"/>
            <a:ext cx="7589520" cy="2560320"/>
          </a:xfrm>
          <a:noFill/>
          <a:ln>
            <a:noFill/>
          </a:ln>
        </p:spPr>
        <p:txBody>
          <a:bodyPr lIns="594360" rIns="18288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16500"/>
            <a:ext cx="7680960" cy="685800"/>
          </a:xfrm>
          <a:noFill/>
        </p:spPr>
        <p:txBody>
          <a:bodyPr lIns="603504" rIns="182880" anchor="t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08265" y="1805940"/>
            <a:ext cx="4480560" cy="27432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10187" y="1055295"/>
            <a:ext cx="2743200" cy="410285"/>
            <a:chOff x="547108" y="2827019"/>
            <a:chExt cx="8049784" cy="12039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185"/>
            <a:stretch>
              <a:fillRect/>
            </a:stretch>
          </p:blipFill>
          <p:spPr>
            <a:xfrm>
              <a:off x="547108" y="2827019"/>
              <a:ext cx="1434092" cy="12039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6"/>
            <a:stretch>
              <a:fillRect/>
            </a:stretch>
          </p:blipFill>
          <p:spPr>
            <a:xfrm>
              <a:off x="1981200" y="2827019"/>
              <a:ext cx="6615692" cy="120396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-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1370"/>
            <a:ext cx="121937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064102"/>
            <a:ext cx="4480560" cy="4480560"/>
          </a:xfrm>
          <a:prstGeom prst="rect">
            <a:avLst/>
          </a:prstGeom>
          <a:solidFill>
            <a:schemeClr val="accent3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855344"/>
            <a:ext cx="4389120" cy="2156642"/>
          </a:xfrm>
          <a:noFill/>
          <a:ln>
            <a:noFill/>
          </a:ln>
        </p:spPr>
        <p:txBody>
          <a:bodyPr lIns="594360" rIns="182880"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7556"/>
            <a:ext cx="4389120" cy="1078302"/>
          </a:xfrm>
          <a:noFill/>
        </p:spPr>
        <p:txBody>
          <a:bodyPr lIns="603504" rIns="182880" anchor="b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01" y="6378277"/>
            <a:ext cx="1645920" cy="2461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4-Logo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20" y="2827019"/>
            <a:ext cx="8049784" cy="1203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805940"/>
            <a:ext cx="7680960" cy="27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897380"/>
            <a:ext cx="7589520" cy="2560320"/>
          </a:xfrm>
          <a:noFill/>
          <a:ln>
            <a:noFill/>
          </a:ln>
        </p:spPr>
        <p:txBody>
          <a:bodyPr lIns="594360" rIns="18288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16500"/>
            <a:ext cx="7680960" cy="685800"/>
          </a:xfrm>
          <a:noFill/>
        </p:spPr>
        <p:txBody>
          <a:bodyPr lIns="603504" rIns="182880" anchor="t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08265" y="1805940"/>
            <a:ext cx="4480560" cy="27432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10187" y="1055295"/>
            <a:ext cx="2743200" cy="410285"/>
            <a:chOff x="547108" y="2827019"/>
            <a:chExt cx="8049784" cy="12039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185"/>
            <a:stretch>
              <a:fillRect/>
            </a:stretch>
          </p:blipFill>
          <p:spPr>
            <a:xfrm>
              <a:off x="547108" y="2827019"/>
              <a:ext cx="1434092" cy="12039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6"/>
            <a:stretch>
              <a:fillRect/>
            </a:stretch>
          </p:blipFill>
          <p:spPr>
            <a:xfrm>
              <a:off x="1981200" y="2827019"/>
              <a:ext cx="6615692" cy="120396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-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92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064102"/>
            <a:ext cx="4480560" cy="4480560"/>
          </a:xfrm>
          <a:prstGeom prst="rect">
            <a:avLst/>
          </a:prstGeom>
          <a:solidFill>
            <a:schemeClr val="accent4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855344"/>
            <a:ext cx="4389120" cy="2156642"/>
          </a:xfrm>
          <a:noFill/>
          <a:ln>
            <a:noFill/>
          </a:ln>
        </p:spPr>
        <p:txBody>
          <a:bodyPr lIns="594360" rIns="182880"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7556"/>
            <a:ext cx="4389120" cy="1078302"/>
          </a:xfrm>
          <a:noFill/>
        </p:spPr>
        <p:txBody>
          <a:bodyPr lIns="603504" rIns="182880" anchor="b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01" y="6378277"/>
            <a:ext cx="1645920" cy="2461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5-Logo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20" y="2827019"/>
            <a:ext cx="8049784" cy="1203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-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" y="0"/>
            <a:ext cx="1218823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064102"/>
            <a:ext cx="4480560" cy="4480560"/>
          </a:xfrm>
          <a:prstGeom prst="rect">
            <a:avLst/>
          </a:prstGeom>
          <a:solidFill>
            <a:srgbClr val="003D7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855344"/>
            <a:ext cx="4389120" cy="2156642"/>
          </a:xfrm>
          <a:noFill/>
          <a:ln>
            <a:noFill/>
          </a:ln>
        </p:spPr>
        <p:txBody>
          <a:bodyPr lIns="594360" rIns="182880"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7556"/>
            <a:ext cx="4389120" cy="1078302"/>
          </a:xfrm>
          <a:noFill/>
        </p:spPr>
        <p:txBody>
          <a:bodyPr lIns="603504" rIns="182880" anchor="b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01" y="6378277"/>
            <a:ext cx="1645920" cy="2461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805940"/>
            <a:ext cx="7680960" cy="274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897380"/>
            <a:ext cx="7589520" cy="2560320"/>
          </a:xfrm>
          <a:noFill/>
          <a:ln>
            <a:noFill/>
          </a:ln>
        </p:spPr>
        <p:txBody>
          <a:bodyPr lIns="594360" rIns="18288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16500"/>
            <a:ext cx="7680960" cy="685800"/>
          </a:xfrm>
          <a:noFill/>
        </p:spPr>
        <p:txBody>
          <a:bodyPr lIns="603504" rIns="182880" anchor="t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08265" y="1805940"/>
            <a:ext cx="4480560" cy="27432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10187" y="1055295"/>
            <a:ext cx="2743200" cy="410285"/>
            <a:chOff x="547108" y="2827019"/>
            <a:chExt cx="8049784" cy="12039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185"/>
            <a:stretch>
              <a:fillRect/>
            </a:stretch>
          </p:blipFill>
          <p:spPr>
            <a:xfrm>
              <a:off x="547108" y="2827019"/>
              <a:ext cx="1434092" cy="12039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6"/>
            <a:stretch>
              <a:fillRect/>
            </a:stretch>
          </p:blipFill>
          <p:spPr>
            <a:xfrm>
              <a:off x="1981200" y="2827019"/>
              <a:ext cx="6615692" cy="120396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-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01"/>
            <a:ext cx="12191679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064102"/>
            <a:ext cx="4480560" cy="4480560"/>
          </a:xfrm>
          <a:prstGeom prst="rect">
            <a:avLst/>
          </a:prstGeom>
          <a:solidFill>
            <a:schemeClr val="accent5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855344"/>
            <a:ext cx="4389120" cy="2156642"/>
          </a:xfrm>
          <a:noFill/>
          <a:ln>
            <a:noFill/>
          </a:ln>
        </p:spPr>
        <p:txBody>
          <a:bodyPr lIns="594360" rIns="182880"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7556"/>
            <a:ext cx="4389120" cy="1078302"/>
          </a:xfrm>
          <a:noFill/>
        </p:spPr>
        <p:txBody>
          <a:bodyPr lIns="603504" rIns="182880" anchor="b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01" y="6378277"/>
            <a:ext cx="1645920" cy="2461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6-Logo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20" y="2827019"/>
            <a:ext cx="8049784" cy="1203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805940"/>
            <a:ext cx="7680960" cy="274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897380"/>
            <a:ext cx="7589520" cy="2560320"/>
          </a:xfrm>
          <a:noFill/>
          <a:ln>
            <a:noFill/>
          </a:ln>
        </p:spPr>
        <p:txBody>
          <a:bodyPr lIns="594360" rIns="18288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16500"/>
            <a:ext cx="7680960" cy="685800"/>
          </a:xfrm>
          <a:noFill/>
        </p:spPr>
        <p:txBody>
          <a:bodyPr lIns="603504" rIns="182880" anchor="t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08265" y="1805940"/>
            <a:ext cx="4480560" cy="27432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10187" y="1055295"/>
            <a:ext cx="2743200" cy="410285"/>
            <a:chOff x="547108" y="2827019"/>
            <a:chExt cx="8049784" cy="12039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185"/>
            <a:stretch>
              <a:fillRect/>
            </a:stretch>
          </p:blipFill>
          <p:spPr>
            <a:xfrm>
              <a:off x="547108" y="2827019"/>
              <a:ext cx="1434092" cy="12039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6"/>
            <a:stretch>
              <a:fillRect/>
            </a:stretch>
          </p:blipFill>
          <p:spPr>
            <a:xfrm>
              <a:off x="1981200" y="2827019"/>
              <a:ext cx="6615692" cy="120396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7-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" y="0"/>
            <a:ext cx="1218829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064102"/>
            <a:ext cx="4480560" cy="4480560"/>
          </a:xfrm>
          <a:prstGeom prst="rect">
            <a:avLst/>
          </a:prstGeom>
          <a:solidFill>
            <a:schemeClr val="accent6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855344"/>
            <a:ext cx="4389120" cy="2156642"/>
          </a:xfrm>
          <a:noFill/>
          <a:ln>
            <a:noFill/>
          </a:ln>
        </p:spPr>
        <p:txBody>
          <a:bodyPr lIns="594360" rIns="182880"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7556"/>
            <a:ext cx="4389120" cy="1078302"/>
          </a:xfrm>
          <a:noFill/>
        </p:spPr>
        <p:txBody>
          <a:bodyPr lIns="603504" rIns="182880" anchor="b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01" y="6378277"/>
            <a:ext cx="1645920" cy="2461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7-Logo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20" y="2827019"/>
            <a:ext cx="8049784" cy="1203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314451"/>
            <a:ext cx="5383398" cy="48196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314451"/>
            <a:ext cx="5383398" cy="48196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314451"/>
            <a:ext cx="5383398" cy="48196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97600" y="1314451"/>
            <a:ext cx="5385816" cy="48188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1-Logo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20" y="2827019"/>
            <a:ext cx="8049784" cy="1203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805940"/>
            <a:ext cx="7680960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897380"/>
            <a:ext cx="7589520" cy="2560320"/>
          </a:xfrm>
          <a:noFill/>
          <a:ln>
            <a:noFill/>
          </a:ln>
        </p:spPr>
        <p:txBody>
          <a:bodyPr lIns="594360" rIns="18288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16500"/>
            <a:ext cx="7680960" cy="685800"/>
          </a:xfrm>
          <a:noFill/>
        </p:spPr>
        <p:txBody>
          <a:bodyPr lIns="603504" rIns="182880" anchor="t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08265" y="1805940"/>
            <a:ext cx="4480560" cy="27432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10187" y="1055295"/>
            <a:ext cx="2743200" cy="410285"/>
            <a:chOff x="547108" y="2827019"/>
            <a:chExt cx="8049784" cy="12039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185"/>
            <a:stretch>
              <a:fillRect/>
            </a:stretch>
          </p:blipFill>
          <p:spPr>
            <a:xfrm>
              <a:off x="547108" y="2827019"/>
              <a:ext cx="1434092" cy="12039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6"/>
            <a:stretch>
              <a:fillRect/>
            </a:stretch>
          </p:blipFill>
          <p:spPr>
            <a:xfrm>
              <a:off x="1981200" y="2827019"/>
              <a:ext cx="6615692" cy="120396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-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422"/>
            <a:ext cx="12193884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064102"/>
            <a:ext cx="4480560" cy="4480560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855344"/>
            <a:ext cx="4389120" cy="2156642"/>
          </a:xfrm>
          <a:noFill/>
          <a:ln>
            <a:noFill/>
          </a:ln>
        </p:spPr>
        <p:txBody>
          <a:bodyPr lIns="594360" rIns="182880"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7556"/>
            <a:ext cx="4389120" cy="1078302"/>
          </a:xfrm>
          <a:noFill/>
        </p:spPr>
        <p:txBody>
          <a:bodyPr lIns="603504" rIns="182880" anchor="b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9955101" y="6378277"/>
            <a:ext cx="1645920" cy="246171"/>
            <a:chOff x="547108" y="2827019"/>
            <a:chExt cx="8049784" cy="120396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185"/>
            <a:stretch>
              <a:fillRect/>
            </a:stretch>
          </p:blipFill>
          <p:spPr>
            <a:xfrm>
              <a:off x="547108" y="2827019"/>
              <a:ext cx="1434092" cy="120396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6"/>
            <a:stretch>
              <a:fillRect/>
            </a:stretch>
          </p:blipFill>
          <p:spPr>
            <a:xfrm>
              <a:off x="1981200" y="2827019"/>
              <a:ext cx="6615692" cy="120396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image" Target="../media/image2.png"/><Relationship Id="rId27" Type="http://schemas.openxmlformats.org/officeDocument/2006/relationships/image" Target="../media/image1.png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47030"/>
            <a:ext cx="11585448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86714"/>
            <a:ext cx="11430000" cy="731520"/>
          </a:xfrm>
          <a:prstGeom prst="rect">
            <a:avLst/>
          </a:prstGeom>
          <a:noFill/>
        </p:spPr>
        <p:txBody>
          <a:bodyPr vert="horz" lIns="59436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314451"/>
            <a:ext cx="10969943" cy="481171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785755" y="6457059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fld id="{E58DB30A-552A-4094-924C-042A97270B29}" type="slidenum">
              <a:rPr lang="en-US" sz="800" b="0" smtClean="0"/>
            </a:fld>
            <a:endParaRPr lang="en-US" sz="800" b="0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9955101" y="6378277"/>
            <a:ext cx="1645920" cy="246171"/>
            <a:chOff x="547108" y="2827019"/>
            <a:chExt cx="8049784" cy="120396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185"/>
            <a:stretch>
              <a:fillRect/>
            </a:stretch>
          </p:blipFill>
          <p:spPr>
            <a:xfrm>
              <a:off x="547108" y="2827019"/>
              <a:ext cx="1434092" cy="120396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6"/>
            <a:stretch>
              <a:fillRect/>
            </a:stretch>
          </p:blipFill>
          <p:spPr>
            <a:xfrm>
              <a:off x="1981200" y="2827019"/>
              <a:ext cx="6615692" cy="1203962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8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8575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defTabSz="914400" rtl="0" eaLnBrk="1" latinLnBrk="0" hangingPunct="1">
        <a:lnSpc>
          <a:spcPct val="90000"/>
        </a:lnSpc>
        <a:spcBef>
          <a:spcPts val="3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228600" algn="l" defTabSz="914400" rtl="0" eaLnBrk="1" latinLnBrk="0" hangingPunct="1">
        <a:lnSpc>
          <a:spcPct val="90000"/>
        </a:lnSpc>
        <a:spcBef>
          <a:spcPts val="300"/>
        </a:spcBef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228600" algn="l" defTabSz="914400" rtl="0" eaLnBrk="1" latinLnBrk="0" hangingPunct="1">
        <a:lnSpc>
          <a:spcPct val="90000"/>
        </a:lnSpc>
        <a:spcBef>
          <a:spcPts val="300"/>
        </a:spcBef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1.pn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hyperlink" Target="http://www.fais-rfs.ru/cabinet/tasks/finance/spektrumfee.aspx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hyperlink" Target="http://www.grfc.ru/grfc/service/fixed_servi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Получение частот.</a:t>
            </a:r>
            <a:br>
              <a:rPr lang="ru-RU" sz="4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ru-RU" sz="4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Как? Где? </a:t>
            </a:r>
            <a:r>
              <a:rPr lang="ru-RU" sz="4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И</a:t>
            </a:r>
            <a:r>
              <a:rPr lang="ru-RU" sz="4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сколько это стоит?</a:t>
            </a:r>
            <a:endParaRPr lang="en-US" sz="4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b="19383"/>
          <a:stretch>
            <a:fillRect/>
          </a:stretch>
        </p:blipFill>
        <p:spPr/>
      </p:pic>
      <p:sp>
        <p:nvSpPr>
          <p:cNvPr id="9" name="Title 1"/>
          <p:cNvSpPr txBox="1"/>
          <p:nvPr/>
        </p:nvSpPr>
        <p:spPr>
          <a:xfrm>
            <a:off x="8323093" y="1501907"/>
            <a:ext cx="1894905" cy="8035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800" b="1" kern="1200">
                <a:solidFill>
                  <a:srgbClr val="003D79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84449" y="1242173"/>
            <a:ext cx="4132020" cy="4937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1"/>
          <p:cNvSpPr txBox="1"/>
          <p:nvPr/>
        </p:nvSpPr>
        <p:spPr>
          <a:xfrm>
            <a:off x="0" y="187325"/>
            <a:ext cx="11430000" cy="730250"/>
          </a:xfrm>
          <a:prstGeom prst="rect">
            <a:avLst/>
          </a:prstGeom>
          <a:noFill/>
        </p:spPr>
        <p:txBody>
          <a:bodyPr vert="horz" lIns="59436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Ограничения при работе в диапазоне 5 ГГц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14321" y="1133706"/>
            <a:ext cx="6690351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ru-RU" dirty="0" smtClean="0">
                <a:latin typeface="Calibri"/>
              </a:rPr>
              <a:t>Это же решение ГКРЧ накладывает ограничение на ширину главного лепестка диаграммы направленности антенны (5 градусов) для пролетов точка-точка.</a:t>
            </a:r>
            <a:endParaRPr lang="ru-RU" dirty="0" smtClean="0">
              <a:latin typeface="Calibri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ru-RU" dirty="0" smtClean="0">
                <a:latin typeface="Calibri"/>
              </a:rPr>
              <a:t>На практике это означает необходимость применения больших антенн (даже для небольших пролетов): тарелок диаметром от 60 см или панелей размером от 60х60 см.</a:t>
            </a:r>
            <a:endParaRPr lang="ru-RU" dirty="0" smtClean="0">
              <a:latin typeface="Calibri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ru-RU" dirty="0" smtClean="0">
                <a:latin typeface="Calibri"/>
              </a:rPr>
              <a:t>Если большую антенну использовать невозможно, есть вариант подать заявку на точку-многоточку. В случае удачной экспертизы ЭМС, вы получите РИЧ на многопользовательскую БС, но по факту будете ее использовать для работы с одним абонентом.</a:t>
            </a:r>
            <a:endParaRPr lang="ru-RU" dirty="0" smtClean="0">
              <a:latin typeface="Calibri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ru-RU" dirty="0" smtClean="0">
                <a:latin typeface="Calibri"/>
              </a:rPr>
              <a:t>В случае использования абонентской станции в качестве БС, у вендора должен быть сертификат ССС на АС (декларация соответствия не подойдет). Среди вендоров существует практика оформлять сертификат только на БС стандарта </a:t>
            </a:r>
            <a:r>
              <a:rPr lang="en-US" dirty="0" smtClean="0">
                <a:latin typeface="Calibri"/>
              </a:rPr>
              <a:t>Wi-Fi</a:t>
            </a:r>
            <a:r>
              <a:rPr lang="ru-RU" dirty="0" smtClean="0">
                <a:latin typeface="Calibri"/>
              </a:rPr>
              <a:t>, а абонентские станции не сертифицировать и не декларировать, считая их стандартными </a:t>
            </a:r>
            <a:r>
              <a:rPr lang="en-US" dirty="0" smtClean="0">
                <a:latin typeface="Calibri"/>
              </a:rPr>
              <a:t>Wi-Fi</a:t>
            </a:r>
            <a:r>
              <a:rPr lang="ru-RU" dirty="0" smtClean="0">
                <a:latin typeface="Calibri"/>
              </a:rPr>
              <a:t> клиентами по типу мобильных телефонов/планшетов/</a:t>
            </a:r>
            <a:r>
              <a:rPr lang="en-US" dirty="0" err="1" smtClean="0">
                <a:latin typeface="Calibri"/>
              </a:rPr>
              <a:t>etc</a:t>
            </a:r>
            <a:r>
              <a:rPr lang="ru-RU" dirty="0" smtClean="0">
                <a:latin typeface="Calibri"/>
              </a:rPr>
              <a:t>.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372093" y="2850077"/>
            <a:ext cx="11196638" cy="1565535"/>
          </a:xfrm>
          <a:prstGeom prst="rect">
            <a:avLst/>
          </a:prstGeom>
          <a:noFill/>
        </p:spPr>
        <p:txBody>
          <a:bodyPr vert="horz" lIns="59436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Этапы получения РИЧ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 1. ГРЧЦ</a:t>
            </a:r>
            <a:endParaRPr lang="en-GB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589656" y="1113095"/>
            <a:ext cx="7189788" cy="4968875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alibri"/>
              </a:rPr>
              <a:t>ГРЧЦ = Государственный радиочастотный центр, сайт </a:t>
            </a:r>
            <a:r>
              <a:rPr lang="en-US" sz="2000" dirty="0" smtClean="0">
                <a:latin typeface="Calibri"/>
              </a:rPr>
              <a:t>grfc.ru</a:t>
            </a:r>
            <a:endParaRPr lang="ru-RU" sz="2000" dirty="0">
              <a:latin typeface="Calibri"/>
            </a:endParaRPr>
          </a:p>
          <a:p>
            <a:r>
              <a:rPr lang="ru-RU" sz="2000" dirty="0" smtClean="0">
                <a:latin typeface="Calibri"/>
              </a:rPr>
              <a:t>Обращение электронно через кабинет заявителя или лично.</a:t>
            </a:r>
            <a:endParaRPr lang="ru-RU" sz="2000" dirty="0" smtClean="0">
              <a:latin typeface="Calibri"/>
            </a:endParaRPr>
          </a:p>
          <a:p>
            <a:r>
              <a:rPr lang="ru-RU" sz="2000" dirty="0" smtClean="0">
                <a:latin typeface="Calibri"/>
              </a:rPr>
              <a:t>Состав заявки</a:t>
            </a:r>
            <a:r>
              <a:rPr lang="ru-RU" sz="2000" dirty="0">
                <a:latin typeface="Calibri"/>
              </a:rPr>
              <a:t>:</a:t>
            </a:r>
            <a:endParaRPr lang="ru-RU" sz="2000" dirty="0">
              <a:latin typeface="Calibri"/>
            </a:endParaRPr>
          </a:p>
          <a:p>
            <a:pPr marL="342900" lvl="1" indent="0">
              <a:buNone/>
            </a:pPr>
            <a:r>
              <a:rPr lang="ru-RU" dirty="0">
                <a:latin typeface="Calibri"/>
              </a:rPr>
              <a:t>1. Пояснительная </a:t>
            </a:r>
            <a:r>
              <a:rPr lang="ru-RU" dirty="0" smtClean="0">
                <a:latin typeface="Calibri"/>
              </a:rPr>
              <a:t>записка (в свободной форме)</a:t>
            </a:r>
            <a:endParaRPr lang="ru-RU" dirty="0">
              <a:latin typeface="Calibri"/>
            </a:endParaRPr>
          </a:p>
          <a:p>
            <a:pPr marL="342900" lvl="1" indent="0">
              <a:buNone/>
            </a:pPr>
            <a:r>
              <a:rPr lang="ru-RU" dirty="0">
                <a:latin typeface="Calibri"/>
              </a:rPr>
              <a:t>2. Исходные данные по форме ИД-ФС </a:t>
            </a:r>
            <a:endParaRPr lang="ru-RU" dirty="0">
              <a:latin typeface="Calibri"/>
            </a:endParaRPr>
          </a:p>
          <a:p>
            <a:pPr marL="342900" lvl="1" indent="0">
              <a:buNone/>
            </a:pPr>
            <a:r>
              <a:rPr lang="ru-RU" dirty="0">
                <a:latin typeface="Calibri"/>
              </a:rPr>
              <a:t>2. Схема построения системы связи </a:t>
            </a:r>
            <a:endParaRPr lang="ru-RU" dirty="0">
              <a:latin typeface="Calibri"/>
            </a:endParaRPr>
          </a:p>
          <a:p>
            <a:pPr marL="342900" lvl="1" indent="0">
              <a:buNone/>
            </a:pPr>
            <a:r>
              <a:rPr lang="ru-RU" dirty="0">
                <a:latin typeface="Calibri"/>
              </a:rPr>
              <a:t>3. </a:t>
            </a:r>
            <a:r>
              <a:rPr lang="ru-RU" strike="sngStrike" dirty="0">
                <a:latin typeface="Calibri"/>
              </a:rPr>
              <a:t>Выкопировка карты</a:t>
            </a:r>
            <a:r>
              <a:rPr lang="ru-RU" dirty="0">
                <a:latin typeface="Calibri"/>
              </a:rPr>
              <a:t> </a:t>
            </a:r>
            <a:r>
              <a:rPr lang="ru-RU" dirty="0" smtClean="0">
                <a:latin typeface="Calibri"/>
              </a:rPr>
              <a:t>(упразнено с 2017 года)</a:t>
            </a:r>
            <a:endParaRPr lang="ru-RU" dirty="0">
              <a:latin typeface="Calibri"/>
            </a:endParaRPr>
          </a:p>
          <a:p>
            <a:pPr marL="342900" lvl="1" indent="0">
              <a:buNone/>
            </a:pPr>
            <a:r>
              <a:rPr lang="ru-RU" dirty="0">
                <a:latin typeface="Calibri"/>
              </a:rPr>
              <a:t>4. Проект частотно-территориального плана (таблица ФС-1) </a:t>
            </a:r>
            <a:endParaRPr lang="ru-RU" dirty="0">
              <a:latin typeface="Calibri"/>
            </a:endParaRPr>
          </a:p>
          <a:p>
            <a:pPr marL="342900" lvl="1" indent="0">
              <a:buNone/>
            </a:pPr>
            <a:r>
              <a:rPr lang="ru-RU" dirty="0">
                <a:latin typeface="Calibri"/>
              </a:rPr>
              <a:t>5. Технические данные РЭС (таблица 1-ФС) </a:t>
            </a:r>
            <a:endParaRPr lang="ru-RU" dirty="0">
              <a:latin typeface="Calibri"/>
            </a:endParaRPr>
          </a:p>
          <a:p>
            <a:pPr marL="342900" lvl="1" indent="0">
              <a:buNone/>
            </a:pPr>
            <a:r>
              <a:rPr lang="ru-RU" dirty="0">
                <a:latin typeface="Calibri"/>
              </a:rPr>
              <a:t>6. Нотариально заверенная выписка (оригинал) из единого государственного реестра юридических </a:t>
            </a:r>
            <a:r>
              <a:rPr lang="ru-RU" dirty="0" smtClean="0">
                <a:latin typeface="Calibri"/>
              </a:rPr>
              <a:t>лиц</a:t>
            </a:r>
            <a:endParaRPr lang="ru-RU" dirty="0">
              <a:latin typeface="Calibri"/>
            </a:endParaRPr>
          </a:p>
          <a:p>
            <a:r>
              <a:rPr lang="ru-RU" sz="2000" dirty="0" smtClean="0">
                <a:latin typeface="Calibri"/>
              </a:rPr>
              <a:t>На выходе получаете заключение экспертизы о возможности использованяи частот. Это еще не разрешение на использование частот.</a:t>
            </a:r>
            <a:endParaRPr lang="ru-RU" sz="2000" dirty="0">
              <a:latin typeface="Calibri"/>
            </a:endParaRPr>
          </a:p>
          <a:p>
            <a:pPr marL="0" indent="0">
              <a:buNone/>
            </a:pPr>
            <a:endParaRPr lang="en-GB" sz="2000" dirty="0"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4" y="1156937"/>
            <a:ext cx="2857500" cy="392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8030096" y="999540"/>
            <a:ext cx="3674225" cy="4570956"/>
            <a:chOff x="3928346" y="1888457"/>
            <a:chExt cx="3674225" cy="4570956"/>
          </a:xfrm>
        </p:grpSpPr>
        <p:sp>
          <p:nvSpPr>
            <p:cNvPr id="12" name="Rectangle 11"/>
            <p:cNvSpPr/>
            <p:nvPr/>
          </p:nvSpPr>
          <p:spPr>
            <a:xfrm>
              <a:off x="3928346" y="1888457"/>
              <a:ext cx="3674225" cy="457095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442" y="2023116"/>
              <a:ext cx="998992" cy="99899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102450" y="3159760"/>
              <a:ext cx="3358803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b="1" dirty="0" smtClean="0">
                  <a:solidFill>
                    <a:srgbClr val="003D79"/>
                  </a:solidFill>
                  <a:latin typeface="Calibri"/>
                </a:rPr>
                <a:t>1 этап. </a:t>
              </a:r>
              <a:r>
                <a:rPr lang="ru-RU" sz="2200" dirty="0" smtClean="0">
                  <a:solidFill>
                    <a:srgbClr val="003D79"/>
                  </a:solidFill>
                  <a:latin typeface="Calibri"/>
                </a:rPr>
                <a:t>Экспертиза ЭМС.</a:t>
              </a:r>
              <a:endParaRPr lang="ru-RU" sz="2200" dirty="0" smtClean="0">
                <a:solidFill>
                  <a:srgbClr val="003D79"/>
                </a:solidFill>
                <a:latin typeface="Calibri"/>
              </a:endParaRPr>
            </a:p>
            <a:p>
              <a:r>
                <a:rPr lang="en-US" sz="2200" dirty="0" smtClean="0">
                  <a:solidFill>
                    <a:srgbClr val="003D79"/>
                  </a:solidFill>
                  <a:latin typeface="Calibri"/>
                </a:rPr>
                <a:t>~38 </a:t>
              </a:r>
              <a:r>
                <a:rPr lang="ru-RU" sz="2200" dirty="0" smtClean="0">
                  <a:solidFill>
                    <a:srgbClr val="003D79"/>
                  </a:solidFill>
                  <a:latin typeface="Calibri"/>
                </a:rPr>
                <a:t>000 ₽ за БС (за адрес)*</a:t>
              </a:r>
              <a:endParaRPr lang="ru-RU" sz="2200" dirty="0" smtClean="0">
                <a:solidFill>
                  <a:srgbClr val="003D79"/>
                </a:solidFill>
                <a:latin typeface="Calibri"/>
              </a:endParaRPr>
            </a:p>
            <a:p>
              <a:endParaRPr lang="ru-RU" sz="2200" dirty="0">
                <a:solidFill>
                  <a:srgbClr val="003D79"/>
                </a:solidFill>
                <a:latin typeface="Calibri"/>
              </a:endParaRPr>
            </a:p>
            <a:p>
              <a:r>
                <a:rPr lang="ru-RU" sz="2200" b="1" dirty="0" smtClean="0">
                  <a:solidFill>
                    <a:srgbClr val="003D79"/>
                  </a:solidFill>
                  <a:latin typeface="Calibri"/>
                </a:rPr>
                <a:t>2 этап. </a:t>
              </a:r>
              <a:r>
                <a:rPr lang="ru-RU" sz="2200" dirty="0" smtClean="0">
                  <a:solidFill>
                    <a:srgbClr val="003D79"/>
                  </a:solidFill>
                  <a:latin typeface="Calibri"/>
                </a:rPr>
                <a:t>Международная координация (только для приграничных регионов), оформление и выдача документов</a:t>
              </a:r>
              <a:endParaRPr lang="ru-RU" sz="2200" dirty="0" smtClean="0">
                <a:solidFill>
                  <a:srgbClr val="003D79"/>
                </a:solidFill>
                <a:latin typeface="Calibri"/>
              </a:endParaRPr>
            </a:p>
            <a:p>
              <a:r>
                <a:rPr lang="en-US" sz="2200" dirty="0" smtClean="0">
                  <a:solidFill>
                    <a:srgbClr val="003D79"/>
                  </a:solidFill>
                  <a:latin typeface="Calibri"/>
                </a:rPr>
                <a:t>~5</a:t>
              </a:r>
              <a:r>
                <a:rPr lang="ru-RU" sz="2200" dirty="0" smtClean="0">
                  <a:solidFill>
                    <a:srgbClr val="003D79"/>
                  </a:solidFill>
                  <a:latin typeface="Calibri"/>
                </a:rPr>
                <a:t> 000</a:t>
              </a:r>
              <a:r>
                <a:rPr lang="en-US" sz="2200" dirty="0" smtClean="0">
                  <a:solidFill>
                    <a:srgbClr val="003D79"/>
                  </a:solidFill>
                  <a:latin typeface="Calibri"/>
                </a:rPr>
                <a:t>…15</a:t>
              </a:r>
              <a:r>
                <a:rPr lang="ru-RU" sz="2200" dirty="0" smtClean="0">
                  <a:solidFill>
                    <a:srgbClr val="003D79"/>
                  </a:solidFill>
                  <a:latin typeface="Calibri"/>
                </a:rPr>
                <a:t> 000</a:t>
              </a:r>
              <a:r>
                <a:rPr lang="en-US" sz="2200" dirty="0" smtClean="0">
                  <a:solidFill>
                    <a:srgbClr val="003D79"/>
                  </a:solidFill>
                  <a:latin typeface="Calibri"/>
                </a:rPr>
                <a:t> </a:t>
              </a:r>
              <a:r>
                <a:rPr lang="ru-RU" sz="2200" dirty="0">
                  <a:solidFill>
                    <a:srgbClr val="003D79"/>
                  </a:solidFill>
                  <a:latin typeface="Calibri"/>
                </a:rPr>
                <a:t>₽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8025570" y="5891723"/>
            <a:ext cx="3779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3D79"/>
                </a:solidFill>
                <a:latin typeface="Calibri"/>
              </a:rPr>
              <a:t>* Здесь и далее приводятся расчеты для точки- </a:t>
            </a:r>
            <a:endParaRPr lang="ru-RU" sz="1400" dirty="0" smtClean="0">
              <a:solidFill>
                <a:srgbClr val="003D79"/>
              </a:solidFill>
              <a:latin typeface="Calibri"/>
            </a:endParaRPr>
          </a:p>
          <a:p>
            <a:r>
              <a:rPr lang="ru-RU" sz="1400" dirty="0" smtClean="0">
                <a:solidFill>
                  <a:srgbClr val="003D79"/>
                </a:solidFill>
                <a:latin typeface="Calibri"/>
              </a:rPr>
              <a:t>   многоточки</a:t>
            </a:r>
            <a:endParaRPr lang="en-GB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 2. Роскомнадзор</a:t>
            </a:r>
            <a:endParaRPr lang="en-GB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630822" y="1095693"/>
            <a:ext cx="5510213" cy="3881437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alibri"/>
              </a:rPr>
              <a:t>От РКН вам надо две вещи: 1) Разрешение на использование </a:t>
            </a:r>
            <a:r>
              <a:rPr lang="ru-RU" sz="2000" dirty="0">
                <a:latin typeface="Calibri"/>
              </a:rPr>
              <a:t>радиочастот </a:t>
            </a:r>
            <a:r>
              <a:rPr lang="ru-RU" sz="2000" dirty="0" smtClean="0">
                <a:latin typeface="Calibri"/>
              </a:rPr>
              <a:t>и </a:t>
            </a:r>
            <a:r>
              <a:rPr lang="ru-RU" sz="2000" dirty="0">
                <a:latin typeface="Calibri"/>
              </a:rPr>
              <a:t>2</a:t>
            </a:r>
            <a:r>
              <a:rPr lang="ru-RU" sz="2000" dirty="0" smtClean="0">
                <a:latin typeface="Calibri"/>
              </a:rPr>
              <a:t>)</a:t>
            </a:r>
            <a:r>
              <a:rPr lang="ru-RU" sz="2000" dirty="0">
                <a:latin typeface="Calibri"/>
              </a:rPr>
              <a:t> </a:t>
            </a:r>
            <a:r>
              <a:rPr lang="ru-RU" sz="2000" dirty="0" smtClean="0">
                <a:latin typeface="Calibri"/>
              </a:rPr>
              <a:t>Свидетельство </a:t>
            </a:r>
            <a:r>
              <a:rPr lang="ru-RU" sz="2000" dirty="0">
                <a:latin typeface="Calibri"/>
              </a:rPr>
              <a:t>о регистрации РЭС (ВЧУ</a:t>
            </a:r>
            <a:r>
              <a:rPr lang="ru-RU" sz="2000" dirty="0" smtClean="0">
                <a:latin typeface="Calibri"/>
              </a:rPr>
              <a:t>).</a:t>
            </a:r>
            <a:endParaRPr lang="ru-RU" sz="2000" dirty="0" smtClean="0">
              <a:latin typeface="Calibri"/>
            </a:endParaRPr>
          </a:p>
          <a:p>
            <a:r>
              <a:rPr lang="ru-RU" sz="2000" dirty="0" smtClean="0">
                <a:latin typeface="Calibri"/>
              </a:rPr>
              <a:t>Оба </a:t>
            </a:r>
            <a:r>
              <a:rPr lang="ru-RU" sz="2000" u="sng" dirty="0" smtClean="0">
                <a:latin typeface="Calibri"/>
              </a:rPr>
              <a:t>бесплатно</a:t>
            </a:r>
            <a:r>
              <a:rPr lang="ru-RU" sz="2000" dirty="0" smtClean="0">
                <a:latin typeface="Calibri"/>
              </a:rPr>
              <a:t> получаются в  территориальном </a:t>
            </a:r>
            <a:r>
              <a:rPr lang="ru-RU" sz="2000" dirty="0">
                <a:latin typeface="Calibri"/>
              </a:rPr>
              <a:t>отделении </a:t>
            </a:r>
            <a:r>
              <a:rPr lang="ru-RU" sz="2000" dirty="0" smtClean="0">
                <a:latin typeface="Calibri"/>
              </a:rPr>
              <a:t>РКН на основании заявлений. </a:t>
            </a:r>
            <a:endParaRPr lang="ru-RU" sz="2000" dirty="0" smtClean="0">
              <a:latin typeface="Calibri"/>
            </a:endParaRPr>
          </a:p>
          <a:p>
            <a:r>
              <a:rPr lang="ru-RU" sz="2000" dirty="0" smtClean="0">
                <a:latin typeface="Calibri"/>
              </a:rPr>
              <a:t>Можно использорвать портал Госуслуг. </a:t>
            </a:r>
            <a:endParaRPr lang="ru-RU" sz="2000" dirty="0">
              <a:latin typeface="Calibri"/>
            </a:endParaRPr>
          </a:p>
          <a:p>
            <a:r>
              <a:rPr lang="ru-RU" sz="2000" dirty="0" smtClean="0">
                <a:latin typeface="Calibri"/>
              </a:rPr>
              <a:t>Решение </a:t>
            </a:r>
            <a:r>
              <a:rPr lang="ru-RU" sz="2000" dirty="0">
                <a:latin typeface="Calibri"/>
              </a:rPr>
              <a:t>о присвоении (назначении) радиочастоты или радиочастотного канала принимается не позднее чем через 35 рабочих дней со дня обращения</a:t>
            </a:r>
            <a:r>
              <a:rPr lang="ru-RU" sz="2000" dirty="0" smtClean="0">
                <a:latin typeface="Calibri"/>
              </a:rPr>
              <a:t>. </a:t>
            </a:r>
            <a:endParaRPr lang="ru-RU" sz="2000" dirty="0">
              <a:latin typeface="Calibri"/>
            </a:endParaRPr>
          </a:p>
          <a:p>
            <a:r>
              <a:rPr lang="ru-RU" sz="2000" dirty="0">
                <a:latin typeface="Calibri"/>
              </a:rPr>
              <a:t>Свидетельство о регистрации РЭС (ВЧУ) оформляется в </a:t>
            </a:r>
            <a:r>
              <a:rPr lang="ru-RU" sz="2000" dirty="0" smtClean="0">
                <a:latin typeface="Calibri"/>
              </a:rPr>
              <a:t>течение </a:t>
            </a:r>
            <a:r>
              <a:rPr lang="ru-RU" sz="2000" dirty="0">
                <a:latin typeface="Calibri"/>
              </a:rPr>
              <a:t>10 рабочих дней с момента подачи заявления. </a:t>
            </a:r>
            <a:r>
              <a:rPr lang="ru-RU" sz="2000" dirty="0" smtClean="0">
                <a:latin typeface="Calibri"/>
              </a:rPr>
              <a:t>Твердая копия свидетельства сейчас не выдается, информация хранится в базе.</a:t>
            </a:r>
            <a:endParaRPr lang="ru-RU" sz="2000" dirty="0" smtClean="0">
              <a:latin typeface="Calibri"/>
            </a:endParaRPr>
          </a:p>
          <a:p>
            <a:endParaRPr lang="ru-RU" sz="2000" dirty="0">
              <a:latin typeface="Calibri"/>
            </a:endParaRPr>
          </a:p>
          <a:p>
            <a:endParaRPr lang="ru-RU" sz="2000" dirty="0" smtClean="0">
              <a:latin typeface="Calibri"/>
            </a:endParaRPr>
          </a:p>
          <a:p>
            <a:endParaRPr lang="ru-RU" sz="2000" dirty="0"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1035" y="1175905"/>
            <a:ext cx="2482438" cy="353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035" y="4850087"/>
            <a:ext cx="2507511" cy="175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8907155" y="1175905"/>
            <a:ext cx="2672475" cy="3064937"/>
            <a:chOff x="4314955" y="1888456"/>
            <a:chExt cx="2672475" cy="3064937"/>
          </a:xfrm>
        </p:grpSpPr>
        <p:sp>
          <p:nvSpPr>
            <p:cNvPr id="9" name="Rectangle 8"/>
            <p:cNvSpPr/>
            <p:nvPr/>
          </p:nvSpPr>
          <p:spPr>
            <a:xfrm>
              <a:off x="4314955" y="1888456"/>
              <a:ext cx="2672475" cy="306493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838" y="2249379"/>
              <a:ext cx="998992" cy="99899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048621" y="3613265"/>
              <a:ext cx="139517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200" dirty="0" smtClean="0">
                  <a:solidFill>
                    <a:srgbClr val="003D79"/>
                  </a:solidFill>
                  <a:latin typeface="Calibri"/>
                </a:rPr>
                <a:t>0 </a:t>
              </a:r>
              <a:r>
                <a:rPr lang="ru-RU" sz="2200" dirty="0">
                  <a:solidFill>
                    <a:srgbClr val="003D79"/>
                  </a:solidFill>
                  <a:latin typeface="Calibri"/>
                </a:rPr>
                <a:t>₽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Ежегодные платежи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6829" y="987411"/>
            <a:ext cx="10353675" cy="135413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Находятся в ведении </a:t>
            </a:r>
            <a:r>
              <a:rPr lang="ru-RU" sz="2800" dirty="0" smtClean="0">
                <a:latin typeface="Calibri"/>
              </a:rPr>
              <a:t>Федеральной</a:t>
            </a:r>
            <a:r>
              <a:rPr lang="ru-RU" dirty="0" smtClean="0"/>
              <a:t> автоматизированной информационно-аналитической системы </a:t>
            </a:r>
            <a:r>
              <a:rPr lang="ru-RU" dirty="0"/>
              <a:t>в области использования радиочастотного спектра и средств массовой информации</a:t>
            </a:r>
            <a:endParaRPr lang="ru-RU" dirty="0" smtClean="0"/>
          </a:p>
          <a:p>
            <a:r>
              <a:rPr lang="en-GB" dirty="0" smtClean="0">
                <a:hlinkClick r:id="rId1"/>
              </a:rPr>
              <a:t>http</a:t>
            </a:r>
            <a:r>
              <a:rPr lang="en-GB" dirty="0">
                <a:hlinkClick r:id="rId1"/>
              </a:rPr>
              <a:t>://</a:t>
            </a:r>
            <a:r>
              <a:rPr lang="en-GB" dirty="0" smtClean="0">
                <a:hlinkClick r:id="rId1"/>
              </a:rPr>
              <a:t>www.fais-rfs.ru/cabinet/tasks/finance/spektrumfee.aspx</a:t>
            </a:r>
            <a:endParaRPr lang="ru-RU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14" y="2232163"/>
            <a:ext cx="3080293" cy="2752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07" y="2244148"/>
            <a:ext cx="3491649" cy="376506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100366" y="2141407"/>
            <a:ext cx="3545508" cy="4120776"/>
            <a:chOff x="3899251" y="1888457"/>
            <a:chExt cx="3545508" cy="4120776"/>
          </a:xfrm>
        </p:grpSpPr>
        <p:sp>
          <p:nvSpPr>
            <p:cNvPr id="9" name="Rectangle 8"/>
            <p:cNvSpPr/>
            <p:nvPr/>
          </p:nvSpPr>
          <p:spPr>
            <a:xfrm>
              <a:off x="3899251" y="1888457"/>
              <a:ext cx="3466407" cy="412077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442" y="2023116"/>
              <a:ext cx="998992" cy="99899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179087" y="3159760"/>
              <a:ext cx="3265672" cy="2277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AutoNum type="arabicPeriod"/>
              </a:pPr>
              <a:r>
                <a:rPr lang="ru-RU" sz="2200" dirty="0" smtClean="0">
                  <a:solidFill>
                    <a:srgbClr val="003D79"/>
                  </a:solidFill>
                  <a:latin typeface="Calibri"/>
                </a:rPr>
                <a:t>Разовый платеж </a:t>
              </a:r>
              <a:r>
                <a:rPr lang="en-US" sz="2200" dirty="0" smtClean="0">
                  <a:solidFill>
                    <a:srgbClr val="003D79"/>
                  </a:solidFill>
                  <a:latin typeface="Calibri"/>
                </a:rPr>
                <a:t>~2000 </a:t>
              </a:r>
              <a:r>
                <a:rPr lang="ru-RU" sz="2200" dirty="0" smtClean="0">
                  <a:solidFill>
                    <a:srgbClr val="003D79"/>
                  </a:solidFill>
                  <a:latin typeface="Calibri"/>
                </a:rPr>
                <a:t>₽</a:t>
              </a:r>
              <a:endParaRPr lang="en-US" sz="2200" dirty="0" smtClean="0">
                <a:solidFill>
                  <a:srgbClr val="003D79"/>
                </a:solidFill>
                <a:latin typeface="Calibri"/>
              </a:endParaRPr>
            </a:p>
            <a:p>
              <a:pPr marL="457200" indent="-457200">
                <a:buAutoNum type="arabicPeriod"/>
              </a:pPr>
              <a:endParaRPr lang="ru-RU" sz="500" dirty="0">
                <a:solidFill>
                  <a:srgbClr val="003D79"/>
                </a:solidFill>
                <a:latin typeface="Calibri"/>
              </a:endParaRPr>
            </a:p>
            <a:p>
              <a:pPr marL="457200" indent="-457200">
                <a:buFontTx/>
                <a:buAutoNum type="arabicPeriod"/>
              </a:pPr>
              <a:r>
                <a:rPr lang="ru-RU" sz="2200" dirty="0" smtClean="0">
                  <a:solidFill>
                    <a:srgbClr val="003D79"/>
                  </a:solidFill>
                  <a:latin typeface="Calibri"/>
                </a:rPr>
                <a:t>Платеж за остаток года </a:t>
              </a:r>
              <a:r>
                <a:rPr lang="en-US" sz="2200" dirty="0" smtClean="0">
                  <a:solidFill>
                    <a:srgbClr val="003D79"/>
                  </a:solidFill>
                  <a:latin typeface="Calibri"/>
                </a:rPr>
                <a:t>~</a:t>
              </a:r>
              <a:r>
                <a:rPr lang="ru-RU" sz="2200" dirty="0" smtClean="0">
                  <a:solidFill>
                    <a:srgbClr val="003D79"/>
                  </a:solidFill>
                  <a:latin typeface="Calibri"/>
                </a:rPr>
                <a:t>0…2000 ₽</a:t>
              </a:r>
              <a:endParaRPr lang="en-US" sz="2200" dirty="0" smtClean="0">
                <a:solidFill>
                  <a:srgbClr val="003D79"/>
                </a:solidFill>
                <a:latin typeface="Calibri"/>
              </a:endParaRPr>
            </a:p>
            <a:p>
              <a:pPr marL="457200" indent="-457200">
                <a:buFontTx/>
                <a:buAutoNum type="arabicPeriod"/>
              </a:pPr>
              <a:endParaRPr lang="ru-RU" sz="500" dirty="0" smtClean="0">
                <a:solidFill>
                  <a:srgbClr val="003D79"/>
                </a:solidFill>
                <a:latin typeface="Calibri"/>
              </a:endParaRPr>
            </a:p>
            <a:p>
              <a:pPr marL="457200" indent="-457200">
                <a:buAutoNum type="arabicPeriod"/>
              </a:pPr>
              <a:r>
                <a:rPr lang="ru-RU" sz="2200" dirty="0" smtClean="0">
                  <a:solidFill>
                    <a:srgbClr val="003D79"/>
                  </a:solidFill>
                  <a:latin typeface="Calibri"/>
                </a:rPr>
                <a:t>Ежегодный платеж</a:t>
              </a:r>
              <a:r>
                <a:rPr lang="en-US" sz="2200" dirty="0" smtClean="0">
                  <a:solidFill>
                    <a:srgbClr val="003D79"/>
                  </a:solidFill>
                  <a:latin typeface="Calibri"/>
                </a:rPr>
                <a:t> ~500…2000 </a:t>
              </a:r>
              <a:r>
                <a:rPr lang="ru-RU" sz="2200" dirty="0">
                  <a:solidFill>
                    <a:srgbClr val="003D79"/>
                  </a:solidFill>
                  <a:latin typeface="Calibri"/>
                </a:rPr>
                <a:t>₽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62" y="3087856"/>
            <a:ext cx="11430000" cy="73152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Почему 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Calibri"/>
              </a:rPr>
              <a:t>с 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Calibri"/>
              </a:rPr>
              <a:t>Cambium Networks </a:t>
            </a:r>
            <a:b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Calibri"/>
              </a:rPr>
            </a:b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Calibri"/>
              </a:rPr>
              <a:t>процесс получения частот проще?</a:t>
            </a:r>
            <a:endParaRPr lang="en-US" sz="4800" dirty="0">
              <a:solidFill>
                <a:schemeClr val="bg2">
                  <a:lumMod val="50000"/>
                </a:scheme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Большинство оборудования </a:t>
            </a:r>
            <a:r>
              <a:rPr lang="en-US" dirty="0"/>
              <a:t>l</a:t>
            </a:r>
            <a:r>
              <a:rPr lang="en-US" b="1" dirty="0" smtClean="0"/>
              <a:t>ow-c</a:t>
            </a:r>
            <a:r>
              <a:rPr lang="en-US" dirty="0" smtClean="0"/>
              <a:t>ost </a:t>
            </a:r>
            <a:r>
              <a:rPr lang="ru-RU" dirty="0" smtClean="0"/>
              <a:t>использует </a:t>
            </a:r>
            <a:r>
              <a:rPr lang="en-US" b="1" dirty="0" smtClean="0"/>
              <a:t>Polling</a:t>
            </a:r>
            <a:endParaRPr lang="en-US" b="1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00" y="1589870"/>
            <a:ext cx="89916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eft Brace 14"/>
          <p:cNvSpPr/>
          <p:nvPr/>
        </p:nvSpPr>
        <p:spPr>
          <a:xfrm rot="5400000" flipV="1">
            <a:off x="2749923" y="1102026"/>
            <a:ext cx="180399" cy="567749"/>
          </a:xfrm>
          <a:prstGeom prst="leftBrace">
            <a:avLst>
              <a:gd name="adj1" fmla="val 29354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313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515" y="2712184"/>
            <a:ext cx="109312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1C87CD"/>
              </a:buClr>
              <a:buFont typeface="Arial" charset="0"/>
              <a:buChar char="•"/>
            </a:pPr>
            <a:r>
              <a:rPr lang="ru-RU" sz="2000" dirty="0">
                <a:solidFill>
                  <a:srgbClr val="313131"/>
                </a:solidFill>
                <a:latin typeface="Calibri"/>
              </a:rPr>
              <a:t>Задержка распространения сигнала </a:t>
            </a:r>
            <a:r>
              <a:rPr lang="en-US" sz="2000" dirty="0">
                <a:solidFill>
                  <a:srgbClr val="313131"/>
                </a:solidFill>
                <a:latin typeface="Calibri"/>
              </a:rPr>
              <a:t>(PD) </a:t>
            </a:r>
            <a:r>
              <a:rPr lang="ru-RU" sz="2000" dirty="0">
                <a:solidFill>
                  <a:srgbClr val="313131"/>
                </a:solidFill>
                <a:latin typeface="Calibri"/>
              </a:rPr>
              <a:t>присуща каждой передаче,</a:t>
            </a:r>
            <a:r>
              <a:rPr lang="en-US" sz="2000" dirty="0">
                <a:solidFill>
                  <a:srgbClr val="313131"/>
                </a:solidFill>
                <a:latin typeface="Calibri"/>
              </a:rPr>
              <a:t> </a:t>
            </a:r>
            <a:r>
              <a:rPr lang="ru-RU" sz="2000" dirty="0">
                <a:solidFill>
                  <a:srgbClr val="313131"/>
                </a:solidFill>
                <a:latin typeface="Calibri"/>
              </a:rPr>
              <a:t>квитанциям </a:t>
            </a:r>
            <a:r>
              <a:rPr lang="en-US" sz="2000" dirty="0">
                <a:solidFill>
                  <a:srgbClr val="313131"/>
                </a:solidFill>
                <a:latin typeface="Calibri"/>
              </a:rPr>
              <a:t>ACK/NACK </a:t>
            </a:r>
            <a:r>
              <a:rPr lang="ru-RU" sz="2000" dirty="0">
                <a:solidFill>
                  <a:srgbClr val="313131"/>
                </a:solidFill>
                <a:latin typeface="Calibri"/>
              </a:rPr>
              <a:t>и повторным передачам в </a:t>
            </a:r>
            <a:r>
              <a:rPr lang="en-US" sz="2000" dirty="0">
                <a:solidFill>
                  <a:srgbClr val="313131"/>
                </a:solidFill>
                <a:latin typeface="Calibri"/>
              </a:rPr>
              <a:t>DL </a:t>
            </a:r>
            <a:r>
              <a:rPr lang="ru-RU" sz="2000" dirty="0">
                <a:solidFill>
                  <a:srgbClr val="313131"/>
                </a:solidFill>
                <a:latin typeface="Calibri"/>
              </a:rPr>
              <a:t>и </a:t>
            </a:r>
            <a:r>
              <a:rPr lang="en-US" sz="2000" dirty="0">
                <a:solidFill>
                  <a:srgbClr val="313131"/>
                </a:solidFill>
                <a:latin typeface="Calibri"/>
              </a:rPr>
              <a:t>UL.</a:t>
            </a:r>
            <a:endParaRPr lang="en-US" sz="2000" dirty="0">
              <a:solidFill>
                <a:srgbClr val="313131"/>
              </a:solidFill>
              <a:latin typeface="Calibri"/>
            </a:endParaRPr>
          </a:p>
          <a:p>
            <a:pPr marL="285750" indent="-285750">
              <a:buClr>
                <a:srgbClr val="1C87CD"/>
              </a:buClr>
              <a:buFont typeface="Arial" charset="0"/>
              <a:buChar char="•"/>
            </a:pPr>
            <a:r>
              <a:rPr lang="en-US" sz="2000" dirty="0">
                <a:solidFill>
                  <a:srgbClr val="313131"/>
                </a:solidFill>
                <a:latin typeface="Calibri"/>
              </a:rPr>
              <a:t>PD </a:t>
            </a:r>
            <a:r>
              <a:rPr lang="ru-RU" sz="2000" dirty="0">
                <a:solidFill>
                  <a:srgbClr val="313131"/>
                </a:solidFill>
                <a:latin typeface="Calibri"/>
              </a:rPr>
              <a:t>присутствует три раза для каждой передачи </a:t>
            </a:r>
            <a:r>
              <a:rPr lang="en-US" sz="2000" dirty="0">
                <a:solidFill>
                  <a:srgbClr val="313131"/>
                </a:solidFill>
                <a:latin typeface="Calibri"/>
              </a:rPr>
              <a:t>(Poll, data, ACK)</a:t>
            </a:r>
            <a:endParaRPr lang="en-US" sz="2000" dirty="0">
              <a:solidFill>
                <a:srgbClr val="313131"/>
              </a:solidFill>
              <a:latin typeface="Calibri"/>
            </a:endParaRPr>
          </a:p>
          <a:p>
            <a:pPr marL="285750" indent="-285750">
              <a:buClr>
                <a:srgbClr val="1C87CD"/>
              </a:buClr>
              <a:buFont typeface="Arial" charset="0"/>
              <a:buChar char="•"/>
            </a:pPr>
            <a:endParaRPr lang="en-US" sz="2000" dirty="0">
              <a:solidFill>
                <a:srgbClr val="313131"/>
              </a:solidFill>
              <a:latin typeface="Calibri"/>
            </a:endParaRPr>
          </a:p>
        </p:txBody>
      </p:sp>
      <p:sp>
        <p:nvSpPr>
          <p:cNvPr id="17" name="Left Brace 16"/>
          <p:cNvSpPr/>
          <p:nvPr/>
        </p:nvSpPr>
        <p:spPr>
          <a:xfrm rot="5400000" flipV="1">
            <a:off x="4143425" y="1080121"/>
            <a:ext cx="180403" cy="611553"/>
          </a:xfrm>
          <a:prstGeom prst="leftBrace">
            <a:avLst>
              <a:gd name="adj1" fmla="val 29354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3131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5400000" flipV="1">
            <a:off x="5852491" y="807989"/>
            <a:ext cx="191266" cy="1144953"/>
          </a:xfrm>
          <a:prstGeom prst="leftBrace">
            <a:avLst>
              <a:gd name="adj1" fmla="val 29354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3131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 rot="5400000" flipV="1">
            <a:off x="7494540" y="849839"/>
            <a:ext cx="183768" cy="1068751"/>
          </a:xfrm>
          <a:prstGeom prst="leftBrace">
            <a:avLst>
              <a:gd name="adj1" fmla="val 29354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3131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 rot="5400000" flipV="1">
            <a:off x="8991987" y="987652"/>
            <a:ext cx="158181" cy="837657"/>
          </a:xfrm>
          <a:prstGeom prst="leftBrace">
            <a:avLst>
              <a:gd name="adj1" fmla="val 29354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313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8516" y="3907606"/>
            <a:ext cx="11055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1C87CD"/>
              </a:buClr>
            </a:pPr>
            <a:r>
              <a:rPr lang="ru-RU" sz="2000" b="1" dirty="0">
                <a:solidFill>
                  <a:srgbClr val="313131"/>
                </a:solidFill>
                <a:latin typeface="Calibri"/>
              </a:rPr>
              <a:t>Чем мне это грозит</a:t>
            </a:r>
            <a:r>
              <a:rPr lang="en-US" sz="2000" b="1" dirty="0">
                <a:solidFill>
                  <a:srgbClr val="313131"/>
                </a:solidFill>
                <a:latin typeface="Calibri"/>
              </a:rPr>
              <a:t>?</a:t>
            </a:r>
            <a:endParaRPr lang="en-US" sz="2000" b="1" dirty="0">
              <a:solidFill>
                <a:srgbClr val="313131"/>
              </a:solidFill>
              <a:latin typeface="Calibri"/>
            </a:endParaRPr>
          </a:p>
          <a:p>
            <a:pPr marL="285750" indent="-285750">
              <a:buClr>
                <a:srgbClr val="1C87CD"/>
              </a:buClr>
              <a:buFont typeface="Arial" charset="0"/>
              <a:buChar char="•"/>
            </a:pPr>
            <a:r>
              <a:rPr lang="ru-RU" sz="2000" dirty="0" smtClean="0">
                <a:solidFill>
                  <a:srgbClr val="313131"/>
                </a:solidFill>
                <a:latin typeface="Calibri"/>
              </a:rPr>
              <a:t>Базовые станции работают несогласованно и мешают друг другу при работе на близких частотах</a:t>
            </a:r>
            <a:endParaRPr lang="ru-RU" sz="2000" dirty="0" smtClean="0">
              <a:solidFill>
                <a:srgbClr val="313131"/>
              </a:solidFill>
              <a:latin typeface="Calibri"/>
            </a:endParaRPr>
          </a:p>
          <a:p>
            <a:pPr marL="285750" indent="-285750">
              <a:buClr>
                <a:srgbClr val="1C87CD"/>
              </a:buClr>
              <a:buFont typeface="Arial" charset="0"/>
              <a:buChar char="•"/>
            </a:pPr>
            <a:r>
              <a:rPr lang="ru-RU" sz="2000" dirty="0" smtClean="0">
                <a:solidFill>
                  <a:srgbClr val="313131"/>
                </a:solidFill>
                <a:latin typeface="Calibri"/>
              </a:rPr>
              <a:t>Индивидуальные </a:t>
            </a:r>
            <a:r>
              <a:rPr lang="ru-RU" sz="2000" dirty="0">
                <a:solidFill>
                  <a:srgbClr val="313131"/>
                </a:solidFill>
                <a:latin typeface="Calibri"/>
              </a:rPr>
              <a:t>задержки ведут к снижению общего канального времени, доступного для передачи данных.</a:t>
            </a:r>
            <a:endParaRPr lang="en-US" sz="2000" dirty="0">
              <a:solidFill>
                <a:srgbClr val="313131"/>
              </a:solidFill>
              <a:latin typeface="Calibri"/>
            </a:endParaRPr>
          </a:p>
          <a:p>
            <a:pPr marL="285750" indent="-285750">
              <a:buClr>
                <a:srgbClr val="1C87CD"/>
              </a:buClr>
              <a:buFont typeface="Arial" charset="0"/>
              <a:buChar char="•"/>
            </a:pPr>
            <a:r>
              <a:rPr lang="ru-RU" sz="2000" dirty="0">
                <a:solidFill>
                  <a:srgbClr val="313131"/>
                </a:solidFill>
                <a:latin typeface="Calibri"/>
              </a:rPr>
              <a:t>С ростом количества абонентов задержка растет в арифметической прогрессии, что существенно снижает пропускную способность.</a:t>
            </a:r>
            <a:endParaRPr lang="ru-RU" sz="2000" dirty="0">
              <a:solidFill>
                <a:srgbClr val="313131"/>
              </a:solidFill>
              <a:latin typeface="Calibri"/>
            </a:endParaRPr>
          </a:p>
          <a:p>
            <a:pPr marL="285750" indent="-285750">
              <a:buClr>
                <a:srgbClr val="1C87CD"/>
              </a:buClr>
              <a:buFont typeface="Arial" charset="0"/>
              <a:buChar char="•"/>
            </a:pPr>
            <a:r>
              <a:rPr lang="ru-RU" sz="2000" dirty="0">
                <a:solidFill>
                  <a:srgbClr val="313131"/>
                </a:solidFill>
                <a:latin typeface="Calibri"/>
              </a:rPr>
              <a:t>«Глухой» абонент может нарушить работу механизма </a:t>
            </a:r>
            <a:r>
              <a:rPr lang="en-US" sz="2000" dirty="0">
                <a:solidFill>
                  <a:srgbClr val="313131"/>
                </a:solidFill>
                <a:latin typeface="Calibri"/>
              </a:rPr>
              <a:t>CCA</a:t>
            </a:r>
            <a:r>
              <a:rPr lang="ru-RU" sz="2000" dirty="0">
                <a:solidFill>
                  <a:srgbClr val="313131"/>
                </a:solidFill>
                <a:latin typeface="Calibri"/>
              </a:rPr>
              <a:t>, вызвать повторные передачи и увеличить задержку для всего сектора. </a:t>
            </a:r>
            <a:endParaRPr lang="en-US" sz="2000" dirty="0">
              <a:solidFill>
                <a:srgbClr val="313131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2001" y="990606"/>
            <a:ext cx="811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CE481E">
                    <a:lumMod val="75000"/>
                  </a:srgbClr>
                </a:solidFill>
              </a:rPr>
              <a:t>No data</a:t>
            </a:r>
            <a:endParaRPr lang="en-GB" sz="1400" dirty="0">
              <a:solidFill>
                <a:srgbClr val="CE481E">
                  <a:lumMod val="75000"/>
                </a:srgb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31262" y="990604"/>
            <a:ext cx="811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CE481E">
                    <a:lumMod val="75000"/>
                  </a:srgbClr>
                </a:solidFill>
              </a:rPr>
              <a:t>No data</a:t>
            </a:r>
            <a:endParaRPr lang="en-GB" sz="1400" dirty="0">
              <a:solidFill>
                <a:srgbClr val="CE481E">
                  <a:lumMod val="75000"/>
                </a:srgb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03703" y="990603"/>
            <a:ext cx="811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CE481E">
                    <a:lumMod val="75000"/>
                  </a:srgbClr>
                </a:solidFill>
              </a:rPr>
              <a:t>No data</a:t>
            </a:r>
            <a:endParaRPr lang="en-GB" sz="1400" dirty="0">
              <a:solidFill>
                <a:srgbClr val="CE481E">
                  <a:lumMod val="75000"/>
                </a:srgb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1503" y="990602"/>
            <a:ext cx="811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CE481E">
                    <a:lumMod val="75000"/>
                  </a:srgbClr>
                </a:solidFill>
              </a:rPr>
              <a:t>No data</a:t>
            </a:r>
            <a:endParaRPr lang="en-GB" sz="1400" dirty="0">
              <a:solidFill>
                <a:srgbClr val="CE481E">
                  <a:lumMod val="75000"/>
                </a:srgb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676806" y="990601"/>
            <a:ext cx="811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CE481E">
                    <a:lumMod val="75000"/>
                  </a:srgbClr>
                </a:solidFill>
              </a:rPr>
              <a:t>No data</a:t>
            </a:r>
            <a:endParaRPr lang="en-GB" sz="1400" dirty="0">
              <a:solidFill>
                <a:srgbClr val="CE481E">
                  <a:lumMod val="75000"/>
                </a:srgbClr>
              </a:solidFill>
            </a:endParaRPr>
          </a:p>
        </p:txBody>
      </p:sp>
      <p:sp>
        <p:nvSpPr>
          <p:cNvPr id="27" name="Left Brace 26"/>
          <p:cNvSpPr/>
          <p:nvPr/>
        </p:nvSpPr>
        <p:spPr>
          <a:xfrm rot="5400000" flipV="1">
            <a:off x="10213966" y="1202360"/>
            <a:ext cx="169293" cy="397129"/>
          </a:xfrm>
          <a:prstGeom prst="leftBrace">
            <a:avLst>
              <a:gd name="adj1" fmla="val 29354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313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933861" y="993944"/>
            <a:ext cx="811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CE481E">
                    <a:lumMod val="75000"/>
                  </a:srgbClr>
                </a:solidFill>
              </a:rPr>
              <a:t>No data</a:t>
            </a:r>
            <a:endParaRPr lang="en-GB" sz="1400" dirty="0">
              <a:solidFill>
                <a:srgbClr val="CE481E">
                  <a:lumMod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 </a:t>
            </a:r>
            <a:r>
              <a:rPr lang="en-US" b="1" dirty="0" smtClean="0"/>
              <a:t>Polling</a:t>
            </a:r>
            <a:r>
              <a:rPr lang="ru-RU" b="1" dirty="0" smtClean="0"/>
              <a:t> работает в пределах одной БС?</a:t>
            </a:r>
            <a:endParaRPr lang="en-GB" b="1" dirty="0"/>
          </a:p>
        </p:txBody>
      </p:sp>
      <p:pic>
        <p:nvPicPr>
          <p:cNvPr id="5" name="Picture 3" descr="ap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626530" y="3468961"/>
            <a:ext cx="6858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8798" y="2576786"/>
            <a:ext cx="1052513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6850630" y="1908991"/>
            <a:ext cx="798511" cy="50641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8310335" y="2974932"/>
            <a:ext cx="725488" cy="54023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7046685" y="3018652"/>
            <a:ext cx="603250" cy="627064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8235724" y="1804048"/>
            <a:ext cx="574675" cy="6080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919430" y="1536748"/>
            <a:ext cx="55335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alibri"/>
                <a:cs typeface="Arial" charset="0"/>
              </a:rPr>
              <a:t>AP4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051449" y="3586186"/>
            <a:ext cx="55335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alibri"/>
                <a:cs typeface="Arial" charset="0"/>
              </a:rPr>
              <a:t>AP3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8376218" y="3483387"/>
            <a:ext cx="55335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alibri"/>
                <a:cs typeface="Arial" charset="0"/>
              </a:rPr>
              <a:t>AP2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8026604" y="1531548"/>
            <a:ext cx="55335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alibri"/>
                <a:cs typeface="Arial" charset="0"/>
              </a:rPr>
              <a:t>AP1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007530" y="3076848"/>
            <a:ext cx="48763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9900"/>
                </a:solidFill>
                <a:latin typeface="Calibri"/>
                <a:cs typeface="Arial" charset="0"/>
              </a:rPr>
              <a:t>SM</a:t>
            </a: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7899172" y="3380061"/>
            <a:ext cx="228600" cy="396875"/>
          </a:xfrm>
          <a:prstGeom prst="rect">
            <a:avLst/>
          </a:prstGeom>
          <a:noFill/>
          <a:ln w="38100" algn="ctr">
            <a:noFill/>
            <a:miter lim="800000"/>
          </a:ln>
        </p:spPr>
        <p:txBody>
          <a:bodyPr>
            <a:spAutoFit/>
          </a:bodyPr>
          <a:lstStyle/>
          <a:p>
            <a:pPr algn="r">
              <a:lnSpc>
                <a:spcPct val="95000"/>
              </a:lnSpc>
              <a:spcBef>
                <a:spcPct val="50000"/>
              </a:spcBef>
            </a:pPr>
            <a:r>
              <a:rPr lang="en-US" sz="700" b="1">
                <a:solidFill>
                  <a:srgbClr val="FFFFFF"/>
                </a:solidFill>
                <a:latin typeface="Calibri"/>
                <a:cs typeface="Arial" charset="0"/>
              </a:rPr>
              <a:t>CMM</a:t>
            </a:r>
          </a:p>
        </p:txBody>
      </p:sp>
      <p:grpSp>
        <p:nvGrpSpPr>
          <p:cNvPr id="24" name="Group 30"/>
          <p:cNvGrpSpPr/>
          <p:nvPr/>
        </p:nvGrpSpPr>
        <p:grpSpPr bwMode="auto">
          <a:xfrm>
            <a:off x="7902347" y="3429273"/>
            <a:ext cx="228600" cy="307975"/>
            <a:chOff x="3836" y="2140"/>
            <a:chExt cx="144" cy="194"/>
          </a:xfrm>
        </p:grpSpPr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3836" y="2140"/>
              <a:ext cx="144" cy="192"/>
            </a:xfrm>
            <a:prstGeom prst="rect">
              <a:avLst/>
            </a:prstGeom>
            <a:solidFill>
              <a:schemeClr val="bg1"/>
            </a:solidFill>
            <a:ln w="38100" algn="ctr">
              <a:noFill/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3928" y="2142"/>
              <a:ext cx="0" cy="19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3896" y="2142"/>
              <a:ext cx="0" cy="19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4" name="AutoShape 210"/>
          <p:cNvSpPr>
            <a:spLocks noChangeArrowheads="1"/>
          </p:cNvSpPr>
          <p:nvPr/>
        </p:nvSpPr>
        <p:spPr bwMode="auto">
          <a:xfrm>
            <a:off x="1953348" y="2029215"/>
            <a:ext cx="2531429" cy="1115795"/>
          </a:xfrm>
          <a:prstGeom prst="wedgeRectCallout">
            <a:avLst>
              <a:gd name="adj1" fmla="val 1084"/>
              <a:gd name="adj2" fmla="val 166520"/>
            </a:avLst>
          </a:prstGeom>
          <a:noFill/>
          <a:ln w="9525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prstClr val="black"/>
                </a:solidFill>
                <a:latin typeface="Calibri"/>
              </a:rPr>
              <a:t>… каждая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AP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начинает передачу/прием независимо от других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" name="Rectangle 46"/>
          <p:cNvSpPr>
            <a:spLocks noChangeArrowheads="1"/>
          </p:cNvSpPr>
          <p:nvPr/>
        </p:nvSpPr>
        <p:spPr bwMode="auto">
          <a:xfrm>
            <a:off x="4702312" y="6147400"/>
            <a:ext cx="241893" cy="228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8" name="Rectangle 41"/>
          <p:cNvSpPr>
            <a:spLocks noChangeArrowheads="1"/>
          </p:cNvSpPr>
          <p:nvPr/>
        </p:nvSpPr>
        <p:spPr bwMode="auto">
          <a:xfrm>
            <a:off x="4089290" y="6147400"/>
            <a:ext cx="239882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9" name="Text Box 22"/>
          <p:cNvSpPr txBox="1">
            <a:spLocks noChangeArrowheads="1"/>
          </p:cNvSpPr>
          <p:nvPr/>
        </p:nvSpPr>
        <p:spPr bwMode="auto">
          <a:xfrm>
            <a:off x="4310981" y="6094134"/>
            <a:ext cx="397866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alibri"/>
                <a:cs typeface="Arial" charset="0"/>
              </a:rPr>
              <a:t>DL</a:t>
            </a:r>
          </a:p>
        </p:txBody>
      </p:sp>
      <p:sp>
        <p:nvSpPr>
          <p:cNvPr id="310" name="Text Box 22"/>
          <p:cNvSpPr txBox="1">
            <a:spLocks noChangeArrowheads="1"/>
          </p:cNvSpPr>
          <p:nvPr/>
        </p:nvSpPr>
        <p:spPr bwMode="auto">
          <a:xfrm>
            <a:off x="4933619" y="6102447"/>
            <a:ext cx="402674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Calibri"/>
                <a:cs typeface="Arial" charset="0"/>
              </a:rPr>
              <a:t>UL</a:t>
            </a:r>
          </a:p>
        </p:txBody>
      </p:sp>
      <p:grpSp>
        <p:nvGrpSpPr>
          <p:cNvPr id="316" name="Group 315"/>
          <p:cNvGrpSpPr/>
          <p:nvPr/>
        </p:nvGrpSpPr>
        <p:grpSpPr>
          <a:xfrm>
            <a:off x="2548503" y="4488177"/>
            <a:ext cx="7405688" cy="1212850"/>
            <a:chOff x="1128485" y="4381772"/>
            <a:chExt cx="7405688" cy="1212850"/>
          </a:xfrm>
        </p:grpSpPr>
        <p:sp>
          <p:nvSpPr>
            <p:cNvPr id="4" name="Line 20"/>
            <p:cNvSpPr>
              <a:spLocks noChangeShapeType="1"/>
            </p:cNvSpPr>
            <p:nvPr/>
          </p:nvSpPr>
          <p:spPr bwMode="auto">
            <a:xfrm flipV="1">
              <a:off x="1599973" y="5594622"/>
              <a:ext cx="6934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V="1">
              <a:off x="1585685" y="4688160"/>
              <a:ext cx="6934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V="1">
              <a:off x="1585685" y="4991372"/>
              <a:ext cx="6934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V="1">
              <a:off x="1585685" y="5294585"/>
              <a:ext cx="6934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1128485" y="4381772"/>
              <a:ext cx="433132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8000"/>
                  </a:solidFill>
                  <a:latin typeface="Calibri"/>
                  <a:cs typeface="Arial" charset="0"/>
                </a:rPr>
                <a:t>AP1</a:t>
              </a: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1128485" y="4686572"/>
              <a:ext cx="433132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8000"/>
                  </a:solidFill>
                  <a:latin typeface="Calibri"/>
                  <a:cs typeface="Arial" charset="0"/>
                </a:rPr>
                <a:t>AP2</a:t>
              </a:r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1128485" y="4991372"/>
              <a:ext cx="433132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8000"/>
                  </a:solidFill>
                  <a:latin typeface="Calibri"/>
                  <a:cs typeface="Arial" charset="0"/>
                </a:rPr>
                <a:t>AP3</a:t>
              </a: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1128485" y="5296172"/>
              <a:ext cx="433132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8000"/>
                  </a:solidFill>
                  <a:latin typeface="Calibri"/>
                  <a:cs typeface="Arial" charset="0"/>
                </a:rPr>
                <a:t>AP4</a:t>
              </a:r>
            </a:p>
          </p:txBody>
        </p:sp>
        <p:sp>
          <p:nvSpPr>
            <p:cNvPr id="29" name="Rectangle 37"/>
            <p:cNvSpPr>
              <a:spLocks noChangeArrowheads="1"/>
            </p:cNvSpPr>
            <p:nvPr/>
          </p:nvSpPr>
          <p:spPr bwMode="auto">
            <a:xfrm>
              <a:off x="1807417" y="4457972"/>
              <a:ext cx="320641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2460257" y="4457972"/>
              <a:ext cx="192944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Rectangle 39"/>
            <p:cNvSpPr>
              <a:spLocks noChangeArrowheads="1"/>
            </p:cNvSpPr>
            <p:nvPr/>
          </p:nvSpPr>
          <p:spPr bwMode="auto">
            <a:xfrm>
              <a:off x="2933005" y="4457972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>
              <a:off x="2675121" y="4457972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Rectangle 41"/>
            <p:cNvSpPr>
              <a:spLocks noChangeArrowheads="1"/>
            </p:cNvSpPr>
            <p:nvPr/>
          </p:nvSpPr>
          <p:spPr bwMode="auto">
            <a:xfrm>
              <a:off x="3962426" y="4453614"/>
              <a:ext cx="239882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Rectangle 42"/>
            <p:cNvSpPr>
              <a:spLocks noChangeArrowheads="1"/>
            </p:cNvSpPr>
            <p:nvPr/>
          </p:nvSpPr>
          <p:spPr bwMode="auto">
            <a:xfrm>
              <a:off x="7509737" y="4458131"/>
              <a:ext cx="2794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Rectangle 46"/>
            <p:cNvSpPr>
              <a:spLocks noChangeArrowheads="1"/>
            </p:cNvSpPr>
            <p:nvPr/>
          </p:nvSpPr>
          <p:spPr bwMode="auto">
            <a:xfrm>
              <a:off x="2744524" y="4459307"/>
              <a:ext cx="168828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Rectangle 40"/>
            <p:cNvSpPr>
              <a:spLocks noChangeArrowheads="1"/>
            </p:cNvSpPr>
            <p:nvPr/>
          </p:nvSpPr>
          <p:spPr bwMode="auto">
            <a:xfrm>
              <a:off x="2150282" y="4457972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Rectangle 37"/>
            <p:cNvSpPr>
              <a:spLocks noChangeArrowheads="1"/>
            </p:cNvSpPr>
            <p:nvPr/>
          </p:nvSpPr>
          <p:spPr bwMode="auto">
            <a:xfrm>
              <a:off x="2217042" y="4458257"/>
              <a:ext cx="147283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Rectangle 40"/>
            <p:cNvSpPr>
              <a:spLocks noChangeArrowheads="1"/>
            </p:cNvSpPr>
            <p:nvPr/>
          </p:nvSpPr>
          <p:spPr bwMode="auto">
            <a:xfrm>
              <a:off x="2386383" y="4457972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Rectangle 46"/>
            <p:cNvSpPr>
              <a:spLocks noChangeArrowheads="1"/>
            </p:cNvSpPr>
            <p:nvPr/>
          </p:nvSpPr>
          <p:spPr bwMode="auto">
            <a:xfrm>
              <a:off x="3004378" y="4457972"/>
              <a:ext cx="325040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Rectangle 39"/>
            <p:cNvSpPr>
              <a:spLocks noChangeArrowheads="1"/>
            </p:cNvSpPr>
            <p:nvPr/>
          </p:nvSpPr>
          <p:spPr bwMode="auto">
            <a:xfrm>
              <a:off x="3351642" y="4453614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Rectangle 46"/>
            <p:cNvSpPr>
              <a:spLocks noChangeArrowheads="1"/>
            </p:cNvSpPr>
            <p:nvPr/>
          </p:nvSpPr>
          <p:spPr bwMode="auto">
            <a:xfrm>
              <a:off x="3421792" y="4453614"/>
              <a:ext cx="214014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Rectangle 39"/>
            <p:cNvSpPr>
              <a:spLocks noChangeArrowheads="1"/>
            </p:cNvSpPr>
            <p:nvPr/>
          </p:nvSpPr>
          <p:spPr bwMode="auto">
            <a:xfrm>
              <a:off x="3659915" y="4457877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Rectangle 46"/>
            <p:cNvSpPr>
              <a:spLocks noChangeArrowheads="1"/>
            </p:cNvSpPr>
            <p:nvPr/>
          </p:nvSpPr>
          <p:spPr bwMode="auto">
            <a:xfrm>
              <a:off x="3728571" y="4453614"/>
              <a:ext cx="147910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Rectangle 39"/>
            <p:cNvSpPr>
              <a:spLocks noChangeArrowheads="1"/>
            </p:cNvSpPr>
            <p:nvPr/>
          </p:nvSpPr>
          <p:spPr bwMode="auto">
            <a:xfrm>
              <a:off x="3895323" y="4454614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Rectangle 38"/>
            <p:cNvSpPr>
              <a:spLocks noChangeArrowheads="1"/>
            </p:cNvSpPr>
            <p:nvPr/>
          </p:nvSpPr>
          <p:spPr bwMode="auto">
            <a:xfrm>
              <a:off x="4536177" y="4454147"/>
              <a:ext cx="192944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Rectangle 40"/>
            <p:cNvSpPr>
              <a:spLocks noChangeArrowheads="1"/>
            </p:cNvSpPr>
            <p:nvPr/>
          </p:nvSpPr>
          <p:spPr bwMode="auto">
            <a:xfrm>
              <a:off x="4751041" y="4454147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Rectangle 40"/>
            <p:cNvSpPr>
              <a:spLocks noChangeArrowheads="1"/>
            </p:cNvSpPr>
            <p:nvPr/>
          </p:nvSpPr>
          <p:spPr bwMode="auto">
            <a:xfrm>
              <a:off x="4226202" y="4454147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Rectangle 37"/>
            <p:cNvSpPr>
              <a:spLocks noChangeArrowheads="1"/>
            </p:cNvSpPr>
            <p:nvPr/>
          </p:nvSpPr>
          <p:spPr bwMode="auto">
            <a:xfrm>
              <a:off x="4292962" y="4454432"/>
              <a:ext cx="147283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" name="Rectangle 40"/>
            <p:cNvSpPr>
              <a:spLocks noChangeArrowheads="1"/>
            </p:cNvSpPr>
            <p:nvPr/>
          </p:nvSpPr>
          <p:spPr bwMode="auto">
            <a:xfrm>
              <a:off x="4462303" y="4454147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Rectangle 41"/>
            <p:cNvSpPr>
              <a:spLocks noChangeArrowheads="1"/>
            </p:cNvSpPr>
            <p:nvPr/>
          </p:nvSpPr>
          <p:spPr bwMode="auto">
            <a:xfrm>
              <a:off x="4819767" y="4456898"/>
              <a:ext cx="209801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Rectangle 38"/>
            <p:cNvSpPr>
              <a:spLocks noChangeArrowheads="1"/>
            </p:cNvSpPr>
            <p:nvPr/>
          </p:nvSpPr>
          <p:spPr bwMode="auto">
            <a:xfrm>
              <a:off x="5582954" y="4457431"/>
              <a:ext cx="192944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Rectangle 40"/>
            <p:cNvSpPr>
              <a:spLocks noChangeArrowheads="1"/>
            </p:cNvSpPr>
            <p:nvPr/>
          </p:nvSpPr>
          <p:spPr bwMode="auto">
            <a:xfrm>
              <a:off x="5797818" y="4457431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Rectangle 40"/>
            <p:cNvSpPr>
              <a:spLocks noChangeArrowheads="1"/>
            </p:cNvSpPr>
            <p:nvPr/>
          </p:nvSpPr>
          <p:spPr bwMode="auto">
            <a:xfrm>
              <a:off x="5050756" y="4457431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Rectangle 37"/>
            <p:cNvSpPr>
              <a:spLocks noChangeArrowheads="1"/>
            </p:cNvSpPr>
            <p:nvPr/>
          </p:nvSpPr>
          <p:spPr bwMode="auto">
            <a:xfrm>
              <a:off x="5117516" y="4457716"/>
              <a:ext cx="369252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Rectangle 40"/>
            <p:cNvSpPr>
              <a:spLocks noChangeArrowheads="1"/>
            </p:cNvSpPr>
            <p:nvPr/>
          </p:nvSpPr>
          <p:spPr bwMode="auto">
            <a:xfrm>
              <a:off x="5509080" y="4457431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Rectangle 39"/>
            <p:cNvSpPr>
              <a:spLocks noChangeArrowheads="1"/>
            </p:cNvSpPr>
            <p:nvPr/>
          </p:nvSpPr>
          <p:spPr bwMode="auto">
            <a:xfrm>
              <a:off x="6762229" y="4459339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Rectangle 46"/>
            <p:cNvSpPr>
              <a:spLocks noChangeArrowheads="1"/>
            </p:cNvSpPr>
            <p:nvPr/>
          </p:nvSpPr>
          <p:spPr bwMode="auto">
            <a:xfrm>
              <a:off x="6827601" y="4460674"/>
              <a:ext cx="168828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Rectangle 46"/>
            <p:cNvSpPr>
              <a:spLocks noChangeArrowheads="1"/>
            </p:cNvSpPr>
            <p:nvPr/>
          </p:nvSpPr>
          <p:spPr bwMode="auto">
            <a:xfrm>
              <a:off x="6411535" y="4459339"/>
              <a:ext cx="325040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Rectangle 39"/>
            <p:cNvSpPr>
              <a:spLocks noChangeArrowheads="1"/>
            </p:cNvSpPr>
            <p:nvPr/>
          </p:nvSpPr>
          <p:spPr bwMode="auto">
            <a:xfrm>
              <a:off x="6343592" y="4454981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Rectangle 46"/>
            <p:cNvSpPr>
              <a:spLocks noChangeArrowheads="1"/>
            </p:cNvSpPr>
            <p:nvPr/>
          </p:nvSpPr>
          <p:spPr bwMode="auto">
            <a:xfrm>
              <a:off x="6105147" y="4454981"/>
              <a:ext cx="214014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Rectangle 39"/>
            <p:cNvSpPr>
              <a:spLocks noChangeArrowheads="1"/>
            </p:cNvSpPr>
            <p:nvPr/>
          </p:nvSpPr>
          <p:spPr bwMode="auto">
            <a:xfrm>
              <a:off x="6035319" y="4459244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Rectangle 46"/>
            <p:cNvSpPr>
              <a:spLocks noChangeArrowheads="1"/>
            </p:cNvSpPr>
            <p:nvPr/>
          </p:nvSpPr>
          <p:spPr bwMode="auto">
            <a:xfrm>
              <a:off x="5864472" y="4454981"/>
              <a:ext cx="147910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" name="Rectangle 39"/>
            <p:cNvSpPr>
              <a:spLocks noChangeArrowheads="1"/>
            </p:cNvSpPr>
            <p:nvPr/>
          </p:nvSpPr>
          <p:spPr bwMode="auto">
            <a:xfrm>
              <a:off x="7016282" y="4460674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" name="Rectangle 42"/>
            <p:cNvSpPr>
              <a:spLocks noChangeArrowheads="1"/>
            </p:cNvSpPr>
            <p:nvPr/>
          </p:nvSpPr>
          <p:spPr bwMode="auto">
            <a:xfrm>
              <a:off x="7085485" y="4457078"/>
              <a:ext cx="33056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" name="Rectangle 40"/>
            <p:cNvSpPr>
              <a:spLocks noChangeArrowheads="1"/>
            </p:cNvSpPr>
            <p:nvPr/>
          </p:nvSpPr>
          <p:spPr bwMode="auto">
            <a:xfrm>
              <a:off x="7435084" y="4453614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" name="Rectangle 38"/>
            <p:cNvSpPr>
              <a:spLocks noChangeArrowheads="1"/>
            </p:cNvSpPr>
            <p:nvPr/>
          </p:nvSpPr>
          <p:spPr bwMode="auto">
            <a:xfrm>
              <a:off x="7887806" y="4457390"/>
              <a:ext cx="192944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" name="Rectangle 40"/>
            <p:cNvSpPr>
              <a:spLocks noChangeArrowheads="1"/>
            </p:cNvSpPr>
            <p:nvPr/>
          </p:nvSpPr>
          <p:spPr bwMode="auto">
            <a:xfrm>
              <a:off x="8102670" y="4457390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" name="Rectangle 40"/>
            <p:cNvSpPr>
              <a:spLocks noChangeArrowheads="1"/>
            </p:cNvSpPr>
            <p:nvPr/>
          </p:nvSpPr>
          <p:spPr bwMode="auto">
            <a:xfrm>
              <a:off x="7813932" y="4457390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" name="Rectangle 41"/>
            <p:cNvSpPr>
              <a:spLocks noChangeArrowheads="1"/>
            </p:cNvSpPr>
            <p:nvPr/>
          </p:nvSpPr>
          <p:spPr bwMode="auto">
            <a:xfrm>
              <a:off x="8171396" y="4460141"/>
              <a:ext cx="209801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Rectangle 40"/>
            <p:cNvSpPr>
              <a:spLocks noChangeArrowheads="1"/>
            </p:cNvSpPr>
            <p:nvPr/>
          </p:nvSpPr>
          <p:spPr bwMode="auto">
            <a:xfrm>
              <a:off x="8402385" y="4460674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" name="Rectangle 39"/>
            <p:cNvSpPr>
              <a:spLocks noChangeArrowheads="1"/>
            </p:cNvSpPr>
            <p:nvPr/>
          </p:nvSpPr>
          <p:spPr bwMode="auto">
            <a:xfrm>
              <a:off x="1994346" y="4747997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Rectangle 41"/>
            <p:cNvSpPr>
              <a:spLocks noChangeArrowheads="1"/>
            </p:cNvSpPr>
            <p:nvPr/>
          </p:nvSpPr>
          <p:spPr bwMode="auto">
            <a:xfrm>
              <a:off x="3023767" y="4743639"/>
              <a:ext cx="239882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Rectangle 46"/>
            <p:cNvSpPr>
              <a:spLocks noChangeArrowheads="1"/>
            </p:cNvSpPr>
            <p:nvPr/>
          </p:nvSpPr>
          <p:spPr bwMode="auto">
            <a:xfrm>
              <a:off x="1805865" y="4749332"/>
              <a:ext cx="168828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" name="Rectangle 46"/>
            <p:cNvSpPr>
              <a:spLocks noChangeArrowheads="1"/>
            </p:cNvSpPr>
            <p:nvPr/>
          </p:nvSpPr>
          <p:spPr bwMode="auto">
            <a:xfrm>
              <a:off x="2065719" y="4747997"/>
              <a:ext cx="325040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" name="Rectangle 39"/>
            <p:cNvSpPr>
              <a:spLocks noChangeArrowheads="1"/>
            </p:cNvSpPr>
            <p:nvPr/>
          </p:nvSpPr>
          <p:spPr bwMode="auto">
            <a:xfrm>
              <a:off x="2412983" y="4743639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" name="Rectangle 46"/>
            <p:cNvSpPr>
              <a:spLocks noChangeArrowheads="1"/>
            </p:cNvSpPr>
            <p:nvPr/>
          </p:nvSpPr>
          <p:spPr bwMode="auto">
            <a:xfrm>
              <a:off x="2483133" y="4743639"/>
              <a:ext cx="214014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Rectangle 39"/>
            <p:cNvSpPr>
              <a:spLocks noChangeArrowheads="1"/>
            </p:cNvSpPr>
            <p:nvPr/>
          </p:nvSpPr>
          <p:spPr bwMode="auto">
            <a:xfrm>
              <a:off x="2721256" y="4747902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ectangle 46"/>
            <p:cNvSpPr>
              <a:spLocks noChangeArrowheads="1"/>
            </p:cNvSpPr>
            <p:nvPr/>
          </p:nvSpPr>
          <p:spPr bwMode="auto">
            <a:xfrm>
              <a:off x="2789912" y="4743639"/>
              <a:ext cx="147910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" name="Rectangle 39"/>
            <p:cNvSpPr>
              <a:spLocks noChangeArrowheads="1"/>
            </p:cNvSpPr>
            <p:nvPr/>
          </p:nvSpPr>
          <p:spPr bwMode="auto">
            <a:xfrm>
              <a:off x="2956664" y="4744639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" name="Rectangle 38"/>
            <p:cNvSpPr>
              <a:spLocks noChangeArrowheads="1"/>
            </p:cNvSpPr>
            <p:nvPr/>
          </p:nvSpPr>
          <p:spPr bwMode="auto">
            <a:xfrm>
              <a:off x="3597518" y="4744172"/>
              <a:ext cx="192944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" name="Rectangle 40"/>
            <p:cNvSpPr>
              <a:spLocks noChangeArrowheads="1"/>
            </p:cNvSpPr>
            <p:nvPr/>
          </p:nvSpPr>
          <p:spPr bwMode="auto">
            <a:xfrm>
              <a:off x="3812382" y="4744172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" name="Rectangle 40"/>
            <p:cNvSpPr>
              <a:spLocks noChangeArrowheads="1"/>
            </p:cNvSpPr>
            <p:nvPr/>
          </p:nvSpPr>
          <p:spPr bwMode="auto">
            <a:xfrm>
              <a:off x="3287543" y="4744172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Rectangle 37"/>
            <p:cNvSpPr>
              <a:spLocks noChangeArrowheads="1"/>
            </p:cNvSpPr>
            <p:nvPr/>
          </p:nvSpPr>
          <p:spPr bwMode="auto">
            <a:xfrm>
              <a:off x="3354303" y="4744457"/>
              <a:ext cx="147283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Rectangle 40"/>
            <p:cNvSpPr>
              <a:spLocks noChangeArrowheads="1"/>
            </p:cNvSpPr>
            <p:nvPr/>
          </p:nvSpPr>
          <p:spPr bwMode="auto">
            <a:xfrm>
              <a:off x="3523644" y="4744172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Rectangle 41"/>
            <p:cNvSpPr>
              <a:spLocks noChangeArrowheads="1"/>
            </p:cNvSpPr>
            <p:nvPr/>
          </p:nvSpPr>
          <p:spPr bwMode="auto">
            <a:xfrm>
              <a:off x="3881108" y="4746923"/>
              <a:ext cx="209801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" name="Rectangle 40"/>
            <p:cNvSpPr>
              <a:spLocks noChangeArrowheads="1"/>
            </p:cNvSpPr>
            <p:nvPr/>
          </p:nvSpPr>
          <p:spPr bwMode="auto">
            <a:xfrm>
              <a:off x="4112097" y="4747456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" name="Rectangle 41"/>
            <p:cNvSpPr>
              <a:spLocks noChangeArrowheads="1"/>
            </p:cNvSpPr>
            <p:nvPr/>
          </p:nvSpPr>
          <p:spPr bwMode="auto">
            <a:xfrm>
              <a:off x="4181572" y="4747282"/>
              <a:ext cx="550424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" name="Rectangle 38"/>
            <p:cNvSpPr>
              <a:spLocks noChangeArrowheads="1"/>
            </p:cNvSpPr>
            <p:nvPr/>
          </p:nvSpPr>
          <p:spPr bwMode="auto">
            <a:xfrm>
              <a:off x="5064978" y="4747815"/>
              <a:ext cx="192944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" name="Rectangle 40"/>
            <p:cNvSpPr>
              <a:spLocks noChangeArrowheads="1"/>
            </p:cNvSpPr>
            <p:nvPr/>
          </p:nvSpPr>
          <p:spPr bwMode="auto">
            <a:xfrm>
              <a:off x="5279842" y="4747815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" name="Rectangle 40"/>
            <p:cNvSpPr>
              <a:spLocks noChangeArrowheads="1"/>
            </p:cNvSpPr>
            <p:nvPr/>
          </p:nvSpPr>
          <p:spPr bwMode="auto">
            <a:xfrm>
              <a:off x="4755003" y="4747815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" name="Rectangle 37"/>
            <p:cNvSpPr>
              <a:spLocks noChangeArrowheads="1"/>
            </p:cNvSpPr>
            <p:nvPr/>
          </p:nvSpPr>
          <p:spPr bwMode="auto">
            <a:xfrm>
              <a:off x="4821763" y="4748100"/>
              <a:ext cx="147283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" name="Rectangle 40"/>
            <p:cNvSpPr>
              <a:spLocks noChangeArrowheads="1"/>
            </p:cNvSpPr>
            <p:nvPr/>
          </p:nvSpPr>
          <p:spPr bwMode="auto">
            <a:xfrm>
              <a:off x="4991104" y="4747815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" name="Rectangle 41"/>
            <p:cNvSpPr>
              <a:spLocks noChangeArrowheads="1"/>
            </p:cNvSpPr>
            <p:nvPr/>
          </p:nvSpPr>
          <p:spPr bwMode="auto">
            <a:xfrm>
              <a:off x="5348568" y="4750566"/>
              <a:ext cx="209801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" name="Rectangle 40"/>
            <p:cNvSpPr>
              <a:spLocks noChangeArrowheads="1"/>
            </p:cNvSpPr>
            <p:nvPr/>
          </p:nvSpPr>
          <p:spPr bwMode="auto">
            <a:xfrm>
              <a:off x="5579557" y="4751099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" name="Rectangle 37"/>
            <p:cNvSpPr>
              <a:spLocks noChangeArrowheads="1"/>
            </p:cNvSpPr>
            <p:nvPr/>
          </p:nvSpPr>
          <p:spPr bwMode="auto">
            <a:xfrm>
              <a:off x="5646317" y="4751384"/>
              <a:ext cx="369252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" name="Rectangle 40"/>
            <p:cNvSpPr>
              <a:spLocks noChangeArrowheads="1"/>
            </p:cNvSpPr>
            <p:nvPr/>
          </p:nvSpPr>
          <p:spPr bwMode="auto">
            <a:xfrm>
              <a:off x="6037881" y="4751099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" name="Rectangle 39"/>
            <p:cNvSpPr>
              <a:spLocks noChangeArrowheads="1"/>
            </p:cNvSpPr>
            <p:nvPr/>
          </p:nvSpPr>
          <p:spPr bwMode="auto">
            <a:xfrm>
              <a:off x="7111206" y="4757027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8" name="Rectangle 46"/>
            <p:cNvSpPr>
              <a:spLocks noChangeArrowheads="1"/>
            </p:cNvSpPr>
            <p:nvPr/>
          </p:nvSpPr>
          <p:spPr bwMode="auto">
            <a:xfrm>
              <a:off x="6760512" y="4757027"/>
              <a:ext cx="325040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" name="Rectangle 39"/>
            <p:cNvSpPr>
              <a:spLocks noChangeArrowheads="1"/>
            </p:cNvSpPr>
            <p:nvPr/>
          </p:nvSpPr>
          <p:spPr bwMode="auto">
            <a:xfrm>
              <a:off x="6692569" y="4752669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0" name="Rectangle 46"/>
            <p:cNvSpPr>
              <a:spLocks noChangeArrowheads="1"/>
            </p:cNvSpPr>
            <p:nvPr/>
          </p:nvSpPr>
          <p:spPr bwMode="auto">
            <a:xfrm>
              <a:off x="6454124" y="4752669"/>
              <a:ext cx="214014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1" name="Rectangle 39"/>
            <p:cNvSpPr>
              <a:spLocks noChangeArrowheads="1"/>
            </p:cNvSpPr>
            <p:nvPr/>
          </p:nvSpPr>
          <p:spPr bwMode="auto">
            <a:xfrm>
              <a:off x="6384296" y="4756932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2" name="Rectangle 46"/>
            <p:cNvSpPr>
              <a:spLocks noChangeArrowheads="1"/>
            </p:cNvSpPr>
            <p:nvPr/>
          </p:nvSpPr>
          <p:spPr bwMode="auto">
            <a:xfrm>
              <a:off x="6110719" y="4752669"/>
              <a:ext cx="250640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3" name="Rectangle 46"/>
            <p:cNvSpPr>
              <a:spLocks noChangeArrowheads="1"/>
            </p:cNvSpPr>
            <p:nvPr/>
          </p:nvSpPr>
          <p:spPr bwMode="auto">
            <a:xfrm>
              <a:off x="7184177" y="4757027"/>
              <a:ext cx="325040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4" name="Rectangle 39"/>
            <p:cNvSpPr>
              <a:spLocks noChangeArrowheads="1"/>
            </p:cNvSpPr>
            <p:nvPr/>
          </p:nvSpPr>
          <p:spPr bwMode="auto">
            <a:xfrm>
              <a:off x="7531441" y="4752669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" name="Rectangle 46"/>
            <p:cNvSpPr>
              <a:spLocks noChangeArrowheads="1"/>
            </p:cNvSpPr>
            <p:nvPr/>
          </p:nvSpPr>
          <p:spPr bwMode="auto">
            <a:xfrm>
              <a:off x="7601591" y="4752669"/>
              <a:ext cx="214014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" name="Rectangle 39"/>
            <p:cNvSpPr>
              <a:spLocks noChangeArrowheads="1"/>
            </p:cNvSpPr>
            <p:nvPr/>
          </p:nvSpPr>
          <p:spPr bwMode="auto">
            <a:xfrm>
              <a:off x="7839714" y="4756932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7" name="Rectangle 46"/>
            <p:cNvSpPr>
              <a:spLocks noChangeArrowheads="1"/>
            </p:cNvSpPr>
            <p:nvPr/>
          </p:nvSpPr>
          <p:spPr bwMode="auto">
            <a:xfrm>
              <a:off x="7908370" y="4752669"/>
              <a:ext cx="147910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8" name="Rectangle 39"/>
            <p:cNvSpPr>
              <a:spLocks noChangeArrowheads="1"/>
            </p:cNvSpPr>
            <p:nvPr/>
          </p:nvSpPr>
          <p:spPr bwMode="auto">
            <a:xfrm>
              <a:off x="8075122" y="4753669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9" name="Rectangle 41"/>
            <p:cNvSpPr>
              <a:spLocks noChangeArrowheads="1"/>
            </p:cNvSpPr>
            <p:nvPr/>
          </p:nvSpPr>
          <p:spPr bwMode="auto">
            <a:xfrm>
              <a:off x="8146102" y="4754581"/>
              <a:ext cx="209801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" name="Rectangle 40"/>
            <p:cNvSpPr>
              <a:spLocks noChangeArrowheads="1"/>
            </p:cNvSpPr>
            <p:nvPr/>
          </p:nvSpPr>
          <p:spPr bwMode="auto">
            <a:xfrm>
              <a:off x="8377091" y="4755114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" name="Rectangle 41"/>
            <p:cNvSpPr>
              <a:spLocks noChangeArrowheads="1"/>
            </p:cNvSpPr>
            <p:nvPr/>
          </p:nvSpPr>
          <p:spPr bwMode="auto">
            <a:xfrm>
              <a:off x="2040065" y="5048798"/>
              <a:ext cx="239882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2" name="Rectangle 46"/>
            <p:cNvSpPr>
              <a:spLocks noChangeArrowheads="1"/>
            </p:cNvSpPr>
            <p:nvPr/>
          </p:nvSpPr>
          <p:spPr bwMode="auto">
            <a:xfrm>
              <a:off x="1806210" y="5048798"/>
              <a:ext cx="147910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3" name="Rectangle 39"/>
            <p:cNvSpPr>
              <a:spLocks noChangeArrowheads="1"/>
            </p:cNvSpPr>
            <p:nvPr/>
          </p:nvSpPr>
          <p:spPr bwMode="auto">
            <a:xfrm>
              <a:off x="1972962" y="5049798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4" name="Rectangle 38"/>
            <p:cNvSpPr>
              <a:spLocks noChangeArrowheads="1"/>
            </p:cNvSpPr>
            <p:nvPr/>
          </p:nvSpPr>
          <p:spPr bwMode="auto">
            <a:xfrm>
              <a:off x="2613816" y="5049331"/>
              <a:ext cx="192944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" name="Rectangle 40"/>
            <p:cNvSpPr>
              <a:spLocks noChangeArrowheads="1"/>
            </p:cNvSpPr>
            <p:nvPr/>
          </p:nvSpPr>
          <p:spPr bwMode="auto">
            <a:xfrm>
              <a:off x="2828680" y="5049331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6" name="Rectangle 40"/>
            <p:cNvSpPr>
              <a:spLocks noChangeArrowheads="1"/>
            </p:cNvSpPr>
            <p:nvPr/>
          </p:nvSpPr>
          <p:spPr bwMode="auto">
            <a:xfrm>
              <a:off x="2303841" y="5049331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7" name="Rectangle 37"/>
            <p:cNvSpPr>
              <a:spLocks noChangeArrowheads="1"/>
            </p:cNvSpPr>
            <p:nvPr/>
          </p:nvSpPr>
          <p:spPr bwMode="auto">
            <a:xfrm>
              <a:off x="2370601" y="5049616"/>
              <a:ext cx="147283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8" name="Rectangle 40"/>
            <p:cNvSpPr>
              <a:spLocks noChangeArrowheads="1"/>
            </p:cNvSpPr>
            <p:nvPr/>
          </p:nvSpPr>
          <p:spPr bwMode="auto">
            <a:xfrm>
              <a:off x="2539942" y="5049331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" name="Rectangle 41"/>
            <p:cNvSpPr>
              <a:spLocks noChangeArrowheads="1"/>
            </p:cNvSpPr>
            <p:nvPr/>
          </p:nvSpPr>
          <p:spPr bwMode="auto">
            <a:xfrm>
              <a:off x="2897406" y="5052082"/>
              <a:ext cx="209801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" name="Rectangle 40"/>
            <p:cNvSpPr>
              <a:spLocks noChangeArrowheads="1"/>
            </p:cNvSpPr>
            <p:nvPr/>
          </p:nvSpPr>
          <p:spPr bwMode="auto">
            <a:xfrm>
              <a:off x="3128395" y="5052615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" name="Rectangle 41"/>
            <p:cNvSpPr>
              <a:spLocks noChangeArrowheads="1"/>
            </p:cNvSpPr>
            <p:nvPr/>
          </p:nvSpPr>
          <p:spPr bwMode="auto">
            <a:xfrm>
              <a:off x="3197870" y="5052441"/>
              <a:ext cx="419092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" name="Rectangle 38"/>
            <p:cNvSpPr>
              <a:spLocks noChangeArrowheads="1"/>
            </p:cNvSpPr>
            <p:nvPr/>
          </p:nvSpPr>
          <p:spPr bwMode="auto">
            <a:xfrm>
              <a:off x="4081276" y="5052974"/>
              <a:ext cx="192944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" name="Rectangle 40"/>
            <p:cNvSpPr>
              <a:spLocks noChangeArrowheads="1"/>
            </p:cNvSpPr>
            <p:nvPr/>
          </p:nvSpPr>
          <p:spPr bwMode="auto">
            <a:xfrm>
              <a:off x="4296140" y="5052974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" name="Rectangle 40"/>
            <p:cNvSpPr>
              <a:spLocks noChangeArrowheads="1"/>
            </p:cNvSpPr>
            <p:nvPr/>
          </p:nvSpPr>
          <p:spPr bwMode="auto">
            <a:xfrm>
              <a:off x="3644203" y="5052082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" name="Rectangle 37"/>
            <p:cNvSpPr>
              <a:spLocks noChangeArrowheads="1"/>
            </p:cNvSpPr>
            <p:nvPr/>
          </p:nvSpPr>
          <p:spPr bwMode="auto">
            <a:xfrm>
              <a:off x="3708637" y="5053259"/>
              <a:ext cx="276708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" name="Rectangle 40"/>
            <p:cNvSpPr>
              <a:spLocks noChangeArrowheads="1"/>
            </p:cNvSpPr>
            <p:nvPr/>
          </p:nvSpPr>
          <p:spPr bwMode="auto">
            <a:xfrm>
              <a:off x="4007402" y="5052974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" name="Rectangle 41"/>
            <p:cNvSpPr>
              <a:spLocks noChangeArrowheads="1"/>
            </p:cNvSpPr>
            <p:nvPr/>
          </p:nvSpPr>
          <p:spPr bwMode="auto">
            <a:xfrm>
              <a:off x="4364866" y="5055725"/>
              <a:ext cx="209801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" name="Rectangle 40"/>
            <p:cNvSpPr>
              <a:spLocks noChangeArrowheads="1"/>
            </p:cNvSpPr>
            <p:nvPr/>
          </p:nvSpPr>
          <p:spPr bwMode="auto">
            <a:xfrm>
              <a:off x="4595855" y="5056258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" name="Rectangle 37"/>
            <p:cNvSpPr>
              <a:spLocks noChangeArrowheads="1"/>
            </p:cNvSpPr>
            <p:nvPr/>
          </p:nvSpPr>
          <p:spPr bwMode="auto">
            <a:xfrm>
              <a:off x="4662615" y="5056543"/>
              <a:ext cx="369252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0" name="Rectangle 40"/>
            <p:cNvSpPr>
              <a:spLocks noChangeArrowheads="1"/>
            </p:cNvSpPr>
            <p:nvPr/>
          </p:nvSpPr>
          <p:spPr bwMode="auto">
            <a:xfrm>
              <a:off x="5054179" y="5056258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" name="Rectangle 39"/>
            <p:cNvSpPr>
              <a:spLocks noChangeArrowheads="1"/>
            </p:cNvSpPr>
            <p:nvPr/>
          </p:nvSpPr>
          <p:spPr bwMode="auto">
            <a:xfrm>
              <a:off x="6124778" y="5058668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" name="Rectangle 46"/>
            <p:cNvSpPr>
              <a:spLocks noChangeArrowheads="1"/>
            </p:cNvSpPr>
            <p:nvPr/>
          </p:nvSpPr>
          <p:spPr bwMode="auto">
            <a:xfrm>
              <a:off x="5774084" y="5058668"/>
              <a:ext cx="325040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" name="Rectangle 39"/>
            <p:cNvSpPr>
              <a:spLocks noChangeArrowheads="1"/>
            </p:cNvSpPr>
            <p:nvPr/>
          </p:nvSpPr>
          <p:spPr bwMode="auto">
            <a:xfrm>
              <a:off x="5706141" y="5054310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" name="Rectangle 46"/>
            <p:cNvSpPr>
              <a:spLocks noChangeArrowheads="1"/>
            </p:cNvSpPr>
            <p:nvPr/>
          </p:nvSpPr>
          <p:spPr bwMode="auto">
            <a:xfrm>
              <a:off x="5467696" y="5054310"/>
              <a:ext cx="214014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" name="Rectangle 39"/>
            <p:cNvSpPr>
              <a:spLocks noChangeArrowheads="1"/>
            </p:cNvSpPr>
            <p:nvPr/>
          </p:nvSpPr>
          <p:spPr bwMode="auto">
            <a:xfrm>
              <a:off x="5397868" y="5058573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" name="Rectangle 46"/>
            <p:cNvSpPr>
              <a:spLocks noChangeArrowheads="1"/>
            </p:cNvSpPr>
            <p:nvPr/>
          </p:nvSpPr>
          <p:spPr bwMode="auto">
            <a:xfrm>
              <a:off x="5124291" y="5054310"/>
              <a:ext cx="250640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" name="Rectangle 38"/>
            <p:cNvSpPr>
              <a:spLocks noChangeArrowheads="1"/>
            </p:cNvSpPr>
            <p:nvPr/>
          </p:nvSpPr>
          <p:spPr bwMode="auto">
            <a:xfrm>
              <a:off x="6568141" y="5052156"/>
              <a:ext cx="192944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" name="Rectangle 40"/>
            <p:cNvSpPr>
              <a:spLocks noChangeArrowheads="1"/>
            </p:cNvSpPr>
            <p:nvPr/>
          </p:nvSpPr>
          <p:spPr bwMode="auto">
            <a:xfrm>
              <a:off x="6783005" y="5052156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" name="Rectangle 37"/>
            <p:cNvSpPr>
              <a:spLocks noChangeArrowheads="1"/>
            </p:cNvSpPr>
            <p:nvPr/>
          </p:nvSpPr>
          <p:spPr bwMode="auto">
            <a:xfrm>
              <a:off x="6195502" y="5052441"/>
              <a:ext cx="276708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" name="Rectangle 40"/>
            <p:cNvSpPr>
              <a:spLocks noChangeArrowheads="1"/>
            </p:cNvSpPr>
            <p:nvPr/>
          </p:nvSpPr>
          <p:spPr bwMode="auto">
            <a:xfrm>
              <a:off x="6494267" y="5052156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" name="Rectangle 41"/>
            <p:cNvSpPr>
              <a:spLocks noChangeArrowheads="1"/>
            </p:cNvSpPr>
            <p:nvPr/>
          </p:nvSpPr>
          <p:spPr bwMode="auto">
            <a:xfrm>
              <a:off x="6851731" y="5054907"/>
              <a:ext cx="209801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" name="Rectangle 40"/>
            <p:cNvSpPr>
              <a:spLocks noChangeArrowheads="1"/>
            </p:cNvSpPr>
            <p:nvPr/>
          </p:nvSpPr>
          <p:spPr bwMode="auto">
            <a:xfrm>
              <a:off x="7082720" y="5055440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" name="Rectangle 38"/>
            <p:cNvSpPr>
              <a:spLocks noChangeArrowheads="1"/>
            </p:cNvSpPr>
            <p:nvPr/>
          </p:nvSpPr>
          <p:spPr bwMode="auto">
            <a:xfrm>
              <a:off x="7391267" y="5056964"/>
              <a:ext cx="192944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" name="Rectangle 40"/>
            <p:cNvSpPr>
              <a:spLocks noChangeArrowheads="1"/>
            </p:cNvSpPr>
            <p:nvPr/>
          </p:nvSpPr>
          <p:spPr bwMode="auto">
            <a:xfrm>
              <a:off x="7606131" y="5056964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" name="Rectangle 37"/>
            <p:cNvSpPr>
              <a:spLocks noChangeArrowheads="1"/>
            </p:cNvSpPr>
            <p:nvPr/>
          </p:nvSpPr>
          <p:spPr bwMode="auto">
            <a:xfrm>
              <a:off x="7148052" y="5057249"/>
              <a:ext cx="147283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" name="Rectangle 40"/>
            <p:cNvSpPr>
              <a:spLocks noChangeArrowheads="1"/>
            </p:cNvSpPr>
            <p:nvPr/>
          </p:nvSpPr>
          <p:spPr bwMode="auto">
            <a:xfrm>
              <a:off x="7317393" y="5056964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" name="Rectangle 41"/>
            <p:cNvSpPr>
              <a:spLocks noChangeArrowheads="1"/>
            </p:cNvSpPr>
            <p:nvPr/>
          </p:nvSpPr>
          <p:spPr bwMode="auto">
            <a:xfrm>
              <a:off x="7674857" y="5059715"/>
              <a:ext cx="209801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" name="Rectangle 40"/>
            <p:cNvSpPr>
              <a:spLocks noChangeArrowheads="1"/>
            </p:cNvSpPr>
            <p:nvPr/>
          </p:nvSpPr>
          <p:spPr bwMode="auto">
            <a:xfrm>
              <a:off x="7905846" y="5060248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" name="Rectangle 37"/>
            <p:cNvSpPr>
              <a:spLocks noChangeArrowheads="1"/>
            </p:cNvSpPr>
            <p:nvPr/>
          </p:nvSpPr>
          <p:spPr bwMode="auto">
            <a:xfrm>
              <a:off x="7972606" y="5060533"/>
              <a:ext cx="466126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" name="Rectangle 38"/>
            <p:cNvSpPr>
              <a:spLocks noChangeArrowheads="1"/>
            </p:cNvSpPr>
            <p:nvPr/>
          </p:nvSpPr>
          <p:spPr bwMode="auto">
            <a:xfrm>
              <a:off x="2116272" y="5348549"/>
              <a:ext cx="192944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" name="Rectangle 40"/>
            <p:cNvSpPr>
              <a:spLocks noChangeArrowheads="1"/>
            </p:cNvSpPr>
            <p:nvPr/>
          </p:nvSpPr>
          <p:spPr bwMode="auto">
            <a:xfrm>
              <a:off x="2331136" y="5348549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" name="Rectangle 37"/>
            <p:cNvSpPr>
              <a:spLocks noChangeArrowheads="1"/>
            </p:cNvSpPr>
            <p:nvPr/>
          </p:nvSpPr>
          <p:spPr bwMode="auto">
            <a:xfrm>
              <a:off x="1805475" y="5348834"/>
              <a:ext cx="214865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" name="Rectangle 40"/>
            <p:cNvSpPr>
              <a:spLocks noChangeArrowheads="1"/>
            </p:cNvSpPr>
            <p:nvPr/>
          </p:nvSpPr>
          <p:spPr bwMode="auto">
            <a:xfrm>
              <a:off x="2042398" y="5348549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" name="Rectangle 41"/>
            <p:cNvSpPr>
              <a:spLocks noChangeArrowheads="1"/>
            </p:cNvSpPr>
            <p:nvPr/>
          </p:nvSpPr>
          <p:spPr bwMode="auto">
            <a:xfrm>
              <a:off x="2399862" y="5351300"/>
              <a:ext cx="209801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" name="Rectangle 40"/>
            <p:cNvSpPr>
              <a:spLocks noChangeArrowheads="1"/>
            </p:cNvSpPr>
            <p:nvPr/>
          </p:nvSpPr>
          <p:spPr bwMode="auto">
            <a:xfrm>
              <a:off x="2630851" y="5351833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" name="Rectangle 38"/>
            <p:cNvSpPr>
              <a:spLocks noChangeArrowheads="1"/>
            </p:cNvSpPr>
            <p:nvPr/>
          </p:nvSpPr>
          <p:spPr bwMode="auto">
            <a:xfrm>
              <a:off x="2939398" y="5353357"/>
              <a:ext cx="192944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0" name="Rectangle 40"/>
            <p:cNvSpPr>
              <a:spLocks noChangeArrowheads="1"/>
            </p:cNvSpPr>
            <p:nvPr/>
          </p:nvSpPr>
          <p:spPr bwMode="auto">
            <a:xfrm>
              <a:off x="3154262" y="5353357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1" name="Rectangle 37"/>
            <p:cNvSpPr>
              <a:spLocks noChangeArrowheads="1"/>
            </p:cNvSpPr>
            <p:nvPr/>
          </p:nvSpPr>
          <p:spPr bwMode="auto">
            <a:xfrm>
              <a:off x="2696183" y="5353642"/>
              <a:ext cx="147283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" name="Rectangle 40"/>
            <p:cNvSpPr>
              <a:spLocks noChangeArrowheads="1"/>
            </p:cNvSpPr>
            <p:nvPr/>
          </p:nvSpPr>
          <p:spPr bwMode="auto">
            <a:xfrm>
              <a:off x="2865524" y="5353357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3" name="Rectangle 41"/>
            <p:cNvSpPr>
              <a:spLocks noChangeArrowheads="1"/>
            </p:cNvSpPr>
            <p:nvPr/>
          </p:nvSpPr>
          <p:spPr bwMode="auto">
            <a:xfrm>
              <a:off x="3222988" y="5356108"/>
              <a:ext cx="209801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4" name="Rectangle 40"/>
            <p:cNvSpPr>
              <a:spLocks noChangeArrowheads="1"/>
            </p:cNvSpPr>
            <p:nvPr/>
          </p:nvSpPr>
          <p:spPr bwMode="auto">
            <a:xfrm>
              <a:off x="3453977" y="5356641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" name="Rectangle 41"/>
            <p:cNvSpPr>
              <a:spLocks noChangeArrowheads="1"/>
            </p:cNvSpPr>
            <p:nvPr/>
          </p:nvSpPr>
          <p:spPr bwMode="auto">
            <a:xfrm>
              <a:off x="3520867" y="5356731"/>
              <a:ext cx="209801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" name="Rectangle 40"/>
            <p:cNvSpPr>
              <a:spLocks noChangeArrowheads="1"/>
            </p:cNvSpPr>
            <p:nvPr/>
          </p:nvSpPr>
          <p:spPr bwMode="auto">
            <a:xfrm>
              <a:off x="3751856" y="5357264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Rectangle 41"/>
            <p:cNvSpPr>
              <a:spLocks noChangeArrowheads="1"/>
            </p:cNvSpPr>
            <p:nvPr/>
          </p:nvSpPr>
          <p:spPr bwMode="auto">
            <a:xfrm>
              <a:off x="3821331" y="5357090"/>
              <a:ext cx="419092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" name="Rectangle 38"/>
            <p:cNvSpPr>
              <a:spLocks noChangeArrowheads="1"/>
            </p:cNvSpPr>
            <p:nvPr/>
          </p:nvSpPr>
          <p:spPr bwMode="auto">
            <a:xfrm>
              <a:off x="4704737" y="5357623"/>
              <a:ext cx="192944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" name="Rectangle 40"/>
            <p:cNvSpPr>
              <a:spLocks noChangeArrowheads="1"/>
            </p:cNvSpPr>
            <p:nvPr/>
          </p:nvSpPr>
          <p:spPr bwMode="auto">
            <a:xfrm>
              <a:off x="4267664" y="5356731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Rectangle 37"/>
            <p:cNvSpPr>
              <a:spLocks noChangeArrowheads="1"/>
            </p:cNvSpPr>
            <p:nvPr/>
          </p:nvSpPr>
          <p:spPr bwMode="auto">
            <a:xfrm>
              <a:off x="4332098" y="5357908"/>
              <a:ext cx="276708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" name="Rectangle 40"/>
            <p:cNvSpPr>
              <a:spLocks noChangeArrowheads="1"/>
            </p:cNvSpPr>
            <p:nvPr/>
          </p:nvSpPr>
          <p:spPr bwMode="auto">
            <a:xfrm>
              <a:off x="4630863" y="5357623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" name="Rectangle 39"/>
            <p:cNvSpPr>
              <a:spLocks noChangeArrowheads="1"/>
            </p:cNvSpPr>
            <p:nvPr/>
          </p:nvSpPr>
          <p:spPr bwMode="auto">
            <a:xfrm>
              <a:off x="5178672" y="5360358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" name="Rectangle 40"/>
            <p:cNvSpPr>
              <a:spLocks noChangeArrowheads="1"/>
            </p:cNvSpPr>
            <p:nvPr/>
          </p:nvSpPr>
          <p:spPr bwMode="auto">
            <a:xfrm>
              <a:off x="4920788" y="5360358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" name="Rectangle 41"/>
            <p:cNvSpPr>
              <a:spLocks noChangeArrowheads="1"/>
            </p:cNvSpPr>
            <p:nvPr/>
          </p:nvSpPr>
          <p:spPr bwMode="auto">
            <a:xfrm>
              <a:off x="6208093" y="5352357"/>
              <a:ext cx="239882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" name="Rectangle 46"/>
            <p:cNvSpPr>
              <a:spLocks noChangeArrowheads="1"/>
            </p:cNvSpPr>
            <p:nvPr/>
          </p:nvSpPr>
          <p:spPr bwMode="auto">
            <a:xfrm>
              <a:off x="4990191" y="5358050"/>
              <a:ext cx="168828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" name="Rectangle 46"/>
            <p:cNvSpPr>
              <a:spLocks noChangeArrowheads="1"/>
            </p:cNvSpPr>
            <p:nvPr/>
          </p:nvSpPr>
          <p:spPr bwMode="auto">
            <a:xfrm>
              <a:off x="5250045" y="5356715"/>
              <a:ext cx="325040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" name="Rectangle 39"/>
            <p:cNvSpPr>
              <a:spLocks noChangeArrowheads="1"/>
            </p:cNvSpPr>
            <p:nvPr/>
          </p:nvSpPr>
          <p:spPr bwMode="auto">
            <a:xfrm>
              <a:off x="5597309" y="5356000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" name="Rectangle 46"/>
            <p:cNvSpPr>
              <a:spLocks noChangeArrowheads="1"/>
            </p:cNvSpPr>
            <p:nvPr/>
          </p:nvSpPr>
          <p:spPr bwMode="auto">
            <a:xfrm>
              <a:off x="5667459" y="5352357"/>
              <a:ext cx="214014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" name="Rectangle 39"/>
            <p:cNvSpPr>
              <a:spLocks noChangeArrowheads="1"/>
            </p:cNvSpPr>
            <p:nvPr/>
          </p:nvSpPr>
          <p:spPr bwMode="auto">
            <a:xfrm>
              <a:off x="5905582" y="5356620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" name="Rectangle 46"/>
            <p:cNvSpPr>
              <a:spLocks noChangeArrowheads="1"/>
            </p:cNvSpPr>
            <p:nvPr/>
          </p:nvSpPr>
          <p:spPr bwMode="auto">
            <a:xfrm>
              <a:off x="5974238" y="5352357"/>
              <a:ext cx="147910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" name="Rectangle 39"/>
            <p:cNvSpPr>
              <a:spLocks noChangeArrowheads="1"/>
            </p:cNvSpPr>
            <p:nvPr/>
          </p:nvSpPr>
          <p:spPr bwMode="auto">
            <a:xfrm>
              <a:off x="6144633" y="5353357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2" name="Rectangle 40"/>
            <p:cNvSpPr>
              <a:spLocks noChangeArrowheads="1"/>
            </p:cNvSpPr>
            <p:nvPr/>
          </p:nvSpPr>
          <p:spPr bwMode="auto">
            <a:xfrm>
              <a:off x="6471869" y="5352890"/>
              <a:ext cx="4571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" name="Rectangle 39"/>
            <p:cNvSpPr>
              <a:spLocks noChangeArrowheads="1"/>
            </p:cNvSpPr>
            <p:nvPr/>
          </p:nvSpPr>
          <p:spPr bwMode="auto">
            <a:xfrm>
              <a:off x="7596704" y="5356295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" name="Rectangle 46"/>
            <p:cNvSpPr>
              <a:spLocks noChangeArrowheads="1"/>
            </p:cNvSpPr>
            <p:nvPr/>
          </p:nvSpPr>
          <p:spPr bwMode="auto">
            <a:xfrm>
              <a:off x="7246010" y="5356295"/>
              <a:ext cx="325040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" name="Rectangle 39"/>
            <p:cNvSpPr>
              <a:spLocks noChangeArrowheads="1"/>
            </p:cNvSpPr>
            <p:nvPr/>
          </p:nvSpPr>
          <p:spPr bwMode="auto">
            <a:xfrm>
              <a:off x="7178067" y="5351937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" name="Rectangle 46"/>
            <p:cNvSpPr>
              <a:spLocks noChangeArrowheads="1"/>
            </p:cNvSpPr>
            <p:nvPr/>
          </p:nvSpPr>
          <p:spPr bwMode="auto">
            <a:xfrm>
              <a:off x="6939622" y="5351937"/>
              <a:ext cx="214014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" name="Rectangle 39"/>
            <p:cNvSpPr>
              <a:spLocks noChangeArrowheads="1"/>
            </p:cNvSpPr>
            <p:nvPr/>
          </p:nvSpPr>
          <p:spPr bwMode="auto">
            <a:xfrm>
              <a:off x="6869794" y="5356200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" name="Rectangle 46"/>
            <p:cNvSpPr>
              <a:spLocks noChangeArrowheads="1"/>
            </p:cNvSpPr>
            <p:nvPr/>
          </p:nvSpPr>
          <p:spPr bwMode="auto">
            <a:xfrm>
              <a:off x="6548053" y="5351937"/>
              <a:ext cx="298804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" name="Rectangle 46"/>
            <p:cNvSpPr>
              <a:spLocks noChangeArrowheads="1"/>
            </p:cNvSpPr>
            <p:nvPr/>
          </p:nvSpPr>
          <p:spPr bwMode="auto">
            <a:xfrm>
              <a:off x="7669675" y="5356295"/>
              <a:ext cx="163929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" name="Rectangle 39"/>
            <p:cNvSpPr>
              <a:spLocks noChangeArrowheads="1"/>
            </p:cNvSpPr>
            <p:nvPr/>
          </p:nvSpPr>
          <p:spPr bwMode="auto">
            <a:xfrm>
              <a:off x="7855828" y="5355918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" name="Rectangle 46"/>
            <p:cNvSpPr>
              <a:spLocks noChangeArrowheads="1"/>
            </p:cNvSpPr>
            <p:nvPr/>
          </p:nvSpPr>
          <p:spPr bwMode="auto">
            <a:xfrm>
              <a:off x="7925978" y="5355918"/>
              <a:ext cx="473100" cy="228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" name="Rectangle 39"/>
            <p:cNvSpPr>
              <a:spLocks noChangeArrowheads="1"/>
            </p:cNvSpPr>
            <p:nvPr/>
          </p:nvSpPr>
          <p:spPr bwMode="auto">
            <a:xfrm>
              <a:off x="8425244" y="5363745"/>
              <a:ext cx="45719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2" name="Down Arrow 311"/>
            <p:cNvSpPr/>
            <p:nvPr/>
          </p:nvSpPr>
          <p:spPr>
            <a:xfrm rot="10800000">
              <a:off x="2128395" y="4869068"/>
              <a:ext cx="148760" cy="24603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Down Arrow 312"/>
            <p:cNvSpPr/>
            <p:nvPr/>
          </p:nvSpPr>
          <p:spPr>
            <a:xfrm rot="10800000">
              <a:off x="3064760" y="4581689"/>
              <a:ext cx="148760" cy="24603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4" name="Down Arrow 313"/>
          <p:cNvSpPr/>
          <p:nvPr/>
        </p:nvSpPr>
        <p:spPr>
          <a:xfrm rot="10800000">
            <a:off x="5406460" y="6129970"/>
            <a:ext cx="148760" cy="246031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Text Box 22"/>
          <p:cNvSpPr txBox="1">
            <a:spLocks noChangeArrowheads="1"/>
          </p:cNvSpPr>
          <p:nvPr/>
        </p:nvSpPr>
        <p:spPr bwMode="auto">
          <a:xfrm>
            <a:off x="5563862" y="6092423"/>
            <a:ext cx="2394373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Calibri"/>
                <a:cs typeface="Arial" charset="0"/>
              </a:rPr>
              <a:t>Внутрисистемная помеха</a:t>
            </a:r>
            <a:endParaRPr lang="en-US" sz="1600" dirty="0">
              <a:solidFill>
                <a:srgbClr val="C00000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4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4000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repeatCount="4000" fill="remove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repeatCount="4000" fill="remove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 фиксированным </a:t>
            </a:r>
            <a:r>
              <a:rPr lang="ru-RU" dirty="0" smtClean="0"/>
              <a:t>кадром и </a:t>
            </a:r>
            <a:r>
              <a:rPr lang="ru-RU" b="1" dirty="0" smtClean="0"/>
              <a:t>синхронизацией ситуация иная</a:t>
            </a:r>
            <a:endParaRPr lang="en-US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78" y="2297754"/>
            <a:ext cx="8088315" cy="148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8833" y="865324"/>
            <a:ext cx="1023446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1C87CD"/>
              </a:buClr>
              <a:buFont typeface="Arial" charset="0"/>
              <a:buChar char="•"/>
              <a:defRPr/>
            </a:pPr>
            <a:r>
              <a:rPr lang="ru-RU" sz="2000" kern="0" dirty="0">
                <a:solidFill>
                  <a:srgbClr val="313131"/>
                </a:solidFill>
                <a:latin typeface="Calibri"/>
              </a:rPr>
              <a:t>Данные для/от всех абонентов плотно «упакованы» в </a:t>
            </a:r>
            <a:r>
              <a:rPr lang="en-US" sz="2000" kern="0" dirty="0">
                <a:solidFill>
                  <a:srgbClr val="313131"/>
                </a:solidFill>
                <a:latin typeface="Calibri"/>
              </a:rPr>
              <a:t>UL &amp; DL</a:t>
            </a:r>
            <a:endParaRPr lang="en-US" sz="2000" kern="0" dirty="0">
              <a:solidFill>
                <a:srgbClr val="313131"/>
              </a:solidFill>
              <a:latin typeface="Calibri"/>
            </a:endParaRPr>
          </a:p>
          <a:p>
            <a:pPr marL="285750" indent="-285750">
              <a:spcBef>
                <a:spcPts val="600"/>
              </a:spcBef>
              <a:buClr>
                <a:srgbClr val="1C87CD"/>
              </a:buClr>
              <a:buFont typeface="Arial" charset="0"/>
              <a:buChar char="•"/>
              <a:defRPr/>
            </a:pPr>
            <a:r>
              <a:rPr lang="ru-RU" sz="2000" kern="0" dirty="0">
                <a:solidFill>
                  <a:srgbClr val="313131"/>
                </a:solidFill>
                <a:latin typeface="Calibri"/>
              </a:rPr>
              <a:t>Задержка распространения до всех станций компенсируется защитным интервалом – </a:t>
            </a:r>
            <a:r>
              <a:rPr lang="en-US" sz="2000" kern="0" dirty="0">
                <a:solidFill>
                  <a:srgbClr val="313131"/>
                </a:solidFill>
                <a:latin typeface="Calibri"/>
              </a:rPr>
              <a:t>TTRG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32611" y="4147886"/>
            <a:ext cx="398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kern="0" dirty="0">
                <a:solidFill>
                  <a:srgbClr val="313131"/>
                </a:solidFill>
                <a:latin typeface="Calibri"/>
              </a:rPr>
              <a:t>Данные, квитанции, повторные передачи выстраиваются по расписанию и передаются вплотную друг к другу. </a:t>
            </a:r>
            <a:endParaRPr lang="en-US" b="1" kern="0" dirty="0">
              <a:solidFill>
                <a:srgbClr val="313131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6812" y="4103434"/>
            <a:ext cx="30423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kern="0" dirty="0">
                <a:solidFill>
                  <a:srgbClr val="313131"/>
                </a:solidFill>
                <a:latin typeface="Calibri"/>
              </a:rPr>
              <a:t>Широковещательное сообщение </a:t>
            </a:r>
            <a:r>
              <a:rPr lang="en-US" b="1" kern="0" dirty="0">
                <a:solidFill>
                  <a:srgbClr val="313131"/>
                </a:solidFill>
                <a:latin typeface="Calibri"/>
              </a:rPr>
              <a:t>– </a:t>
            </a:r>
            <a:r>
              <a:rPr lang="ru-RU" b="1" kern="0" dirty="0">
                <a:solidFill>
                  <a:srgbClr val="313131"/>
                </a:solidFill>
                <a:latin typeface="Calibri"/>
              </a:rPr>
              <a:t>расписание многим </a:t>
            </a:r>
            <a:r>
              <a:rPr lang="en-US" b="1" kern="0" dirty="0">
                <a:solidFill>
                  <a:srgbClr val="313131"/>
                </a:solidFill>
                <a:latin typeface="Calibri"/>
              </a:rPr>
              <a:t>SM</a:t>
            </a:r>
          </a:p>
        </p:txBody>
      </p:sp>
      <p:sp>
        <p:nvSpPr>
          <p:cNvPr id="14" name="Left Brace 13"/>
          <p:cNvSpPr/>
          <p:nvPr/>
        </p:nvSpPr>
        <p:spPr>
          <a:xfrm rot="16200000">
            <a:off x="2621061" y="3588681"/>
            <a:ext cx="164902" cy="685800"/>
          </a:xfrm>
          <a:prstGeom prst="leftBrace">
            <a:avLst>
              <a:gd name="adj1" fmla="val 58784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srgbClr val="313131"/>
              </a:solidFill>
              <a:latin typeface="Calibri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7780649" y="2847329"/>
            <a:ext cx="208927" cy="2209800"/>
          </a:xfrm>
          <a:prstGeom prst="leftBrace">
            <a:avLst>
              <a:gd name="adj1" fmla="val 58784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srgbClr val="313131"/>
              </a:solidFill>
              <a:latin typeface="Calibri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538833" y="5555384"/>
            <a:ext cx="9778959" cy="10176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rgbClr val="009ADD"/>
              </a:buClr>
              <a:buFont typeface="Arial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rgbClr val="009ADD"/>
              </a:buClr>
              <a:buFont typeface="Arial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000"/>
              </a:spcBef>
              <a:buClr>
                <a:srgbClr val="009ADD"/>
              </a:buClr>
              <a:buFont typeface="Wingdings" panose="05000000000000000000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000"/>
              </a:spcBef>
              <a:buClr>
                <a:srgbClr val="009ADD"/>
              </a:buClr>
              <a:buFont typeface="Courier New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000"/>
              </a:spcBef>
              <a:buClr>
                <a:srgbClr val="009ADD"/>
              </a:buClr>
              <a:buFont typeface="Arial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1C87CD"/>
              </a:buClr>
              <a:defRPr/>
            </a:pPr>
            <a:r>
              <a:rPr lang="ru-RU" sz="2200" dirty="0">
                <a:solidFill>
                  <a:srgbClr val="313131"/>
                </a:solidFill>
                <a:latin typeface="Calibri"/>
              </a:rPr>
              <a:t>Более эффективное использование доступной емкости канала</a:t>
            </a:r>
            <a:endParaRPr lang="en-US" sz="2200" dirty="0">
              <a:solidFill>
                <a:srgbClr val="313131"/>
              </a:solidFill>
              <a:latin typeface="Calibri"/>
            </a:endParaRPr>
          </a:p>
          <a:p>
            <a:pPr>
              <a:spcBef>
                <a:spcPts val="600"/>
              </a:spcBef>
              <a:buClr>
                <a:srgbClr val="1C87CD"/>
              </a:buClr>
              <a:defRPr/>
            </a:pPr>
            <a:r>
              <a:rPr lang="ru-RU" sz="2200" dirty="0">
                <a:solidFill>
                  <a:srgbClr val="313131"/>
                </a:solidFill>
                <a:latin typeface="Calibri"/>
              </a:rPr>
              <a:t>Возможность наращивания числа абонентов без ущерба канальной емкости</a:t>
            </a:r>
            <a:endParaRPr lang="en-US" sz="2200" dirty="0">
              <a:solidFill>
                <a:srgbClr val="313131"/>
              </a:solidFill>
              <a:latin typeface="Calibri"/>
            </a:endParaRPr>
          </a:p>
          <a:p>
            <a:pPr>
              <a:spcBef>
                <a:spcPts val="600"/>
              </a:spcBef>
              <a:buClr>
                <a:srgbClr val="1C87CD"/>
              </a:buClr>
              <a:defRPr/>
            </a:pPr>
            <a:r>
              <a:rPr lang="ru-RU" sz="2200" dirty="0">
                <a:solidFill>
                  <a:srgbClr val="313131"/>
                </a:solidFill>
                <a:latin typeface="Calibri"/>
              </a:rPr>
              <a:t>Сохранение стабильности даже в условиях помех</a:t>
            </a:r>
            <a:endParaRPr lang="en-US" sz="2200" dirty="0">
              <a:solidFill>
                <a:srgbClr val="313131"/>
              </a:solidFill>
              <a:latin typeface="Calibri"/>
            </a:endParaRPr>
          </a:p>
          <a:p>
            <a:pPr>
              <a:spcBef>
                <a:spcPts val="600"/>
              </a:spcBef>
              <a:buClr>
                <a:srgbClr val="1C87CD"/>
              </a:buClr>
              <a:defRPr/>
            </a:pPr>
            <a:endParaRPr lang="en-US" sz="2200" dirty="0">
              <a:solidFill>
                <a:srgbClr val="313131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Где брать синхронизацию?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7537" y="1176627"/>
            <a:ext cx="10194925" cy="4884737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Calibri"/>
              </a:rPr>
              <a:t>На рынке есть оборудование со встроенными </a:t>
            </a:r>
            <a:r>
              <a:rPr lang="en-US" sz="2200" dirty="0" smtClean="0">
                <a:latin typeface="Calibri"/>
              </a:rPr>
              <a:t>GPS/</a:t>
            </a:r>
            <a:r>
              <a:rPr lang="en-US" sz="2200" dirty="0" err="1" smtClean="0">
                <a:latin typeface="Calibri"/>
              </a:rPr>
              <a:t>Glonass</a:t>
            </a:r>
            <a:r>
              <a:rPr lang="en-US" sz="2200" dirty="0" smtClean="0">
                <a:latin typeface="Calibri"/>
              </a:rPr>
              <a:t> </a:t>
            </a:r>
            <a:r>
              <a:rPr lang="ru-RU" sz="2200" dirty="0" smtClean="0">
                <a:latin typeface="Calibri"/>
              </a:rPr>
              <a:t>приемниками, либо с внешними синхронизаторами (</a:t>
            </a:r>
            <a:r>
              <a:rPr lang="en-US" sz="2200" dirty="0" smtClean="0">
                <a:latin typeface="Calibri"/>
              </a:rPr>
              <a:t>Cambium Networks, </a:t>
            </a:r>
            <a:r>
              <a:rPr lang="en-US" sz="2200" dirty="0" err="1" smtClean="0">
                <a:latin typeface="Calibri"/>
              </a:rPr>
              <a:t>Infinet</a:t>
            </a:r>
            <a:r>
              <a:rPr lang="en-US" sz="2200" dirty="0" smtClean="0">
                <a:latin typeface="Calibri"/>
              </a:rPr>
              <a:t>, </a:t>
            </a:r>
            <a:r>
              <a:rPr lang="en-US" sz="2200" dirty="0" err="1" smtClean="0">
                <a:latin typeface="Calibri"/>
              </a:rPr>
              <a:t>Radwin</a:t>
            </a:r>
            <a:r>
              <a:rPr lang="ru-RU" sz="2200" dirty="0" smtClean="0">
                <a:latin typeface="Calibri"/>
              </a:rPr>
              <a:t>)</a:t>
            </a:r>
            <a:endParaRPr lang="ru-RU" sz="2200" dirty="0">
              <a:latin typeface="Calibri"/>
            </a:endParaRPr>
          </a:p>
          <a:p>
            <a:r>
              <a:rPr lang="ru-RU" sz="2200" dirty="0" smtClean="0">
                <a:latin typeface="Calibri"/>
              </a:rPr>
              <a:t>При этом только </a:t>
            </a:r>
            <a:r>
              <a:rPr lang="en-US" sz="2200" dirty="0" smtClean="0">
                <a:latin typeface="Calibri"/>
              </a:rPr>
              <a:t>Cambium </a:t>
            </a:r>
            <a:r>
              <a:rPr lang="ru-RU" sz="2200" dirty="0" smtClean="0">
                <a:latin typeface="Calibri"/>
              </a:rPr>
              <a:t>предлагает </a:t>
            </a:r>
            <a:r>
              <a:rPr lang="ru-RU" sz="2200" dirty="0">
                <a:latin typeface="Calibri"/>
              </a:rPr>
              <a:t>возможность </a:t>
            </a:r>
            <a:r>
              <a:rPr lang="ru-RU" sz="2200" dirty="0" smtClean="0">
                <a:latin typeface="Calibri"/>
              </a:rPr>
              <a:t>синхронизации</a:t>
            </a:r>
            <a:r>
              <a:rPr lang="en-US" sz="2200" dirty="0" smtClean="0">
                <a:latin typeface="Calibri"/>
              </a:rPr>
              <a:t> </a:t>
            </a:r>
            <a:r>
              <a:rPr lang="ru-RU" sz="2200" dirty="0" smtClean="0">
                <a:latin typeface="Calibri"/>
              </a:rPr>
              <a:t>по</a:t>
            </a:r>
            <a:r>
              <a:rPr lang="en-US" sz="2200" dirty="0" smtClean="0">
                <a:latin typeface="Calibri"/>
              </a:rPr>
              <a:t> GPS/</a:t>
            </a:r>
            <a:r>
              <a:rPr lang="en-US" sz="2200" dirty="0" err="1" smtClean="0">
                <a:latin typeface="Calibri"/>
              </a:rPr>
              <a:t>Glonass</a:t>
            </a:r>
            <a:r>
              <a:rPr lang="en-US" sz="2200" dirty="0" smtClean="0">
                <a:latin typeface="Calibri"/>
              </a:rPr>
              <a:t> </a:t>
            </a:r>
            <a:r>
              <a:rPr lang="ru-RU" sz="2200" dirty="0" smtClean="0">
                <a:latin typeface="Calibri"/>
              </a:rPr>
              <a:t>в сегменте </a:t>
            </a:r>
            <a:r>
              <a:rPr lang="en-US" sz="2200" dirty="0" smtClean="0">
                <a:latin typeface="Calibri"/>
              </a:rPr>
              <a:t>low-cost</a:t>
            </a:r>
            <a:endParaRPr lang="ru-RU" sz="2200" dirty="0" smtClean="0">
              <a:latin typeface="Calibri"/>
            </a:endParaRPr>
          </a:p>
          <a:p>
            <a:r>
              <a:rPr lang="ru-RU" sz="2200" dirty="0" smtClean="0">
                <a:latin typeface="Calibri"/>
              </a:rPr>
              <a:t>Наличие встроенного приемника </a:t>
            </a:r>
            <a:r>
              <a:rPr lang="en-US" sz="2200" dirty="0" smtClean="0">
                <a:latin typeface="Calibri"/>
              </a:rPr>
              <a:t>GPS/</a:t>
            </a:r>
            <a:r>
              <a:rPr lang="en-US" sz="2200" dirty="0" err="1" smtClean="0">
                <a:latin typeface="Calibri"/>
              </a:rPr>
              <a:t>Glonass</a:t>
            </a:r>
            <a:r>
              <a:rPr lang="en-US" sz="2200" dirty="0" smtClean="0">
                <a:latin typeface="Calibri"/>
              </a:rPr>
              <a:t> </a:t>
            </a:r>
            <a:r>
              <a:rPr lang="ru-RU" sz="2200" dirty="0" smtClean="0">
                <a:latin typeface="Calibri"/>
              </a:rPr>
              <a:t>не означает поддержку синхронизации. Приемник может служить источником точного времени для задач логирования (некоторые модели </a:t>
            </a:r>
            <a:r>
              <a:rPr lang="en-US" sz="2200" dirty="0" err="1" smtClean="0">
                <a:latin typeface="Calibri"/>
              </a:rPr>
              <a:t>Mikrotik</a:t>
            </a:r>
            <a:r>
              <a:rPr lang="ru-RU" sz="2200" dirty="0" smtClean="0">
                <a:latin typeface="Calibri"/>
              </a:rPr>
              <a:t>). </a:t>
            </a:r>
            <a:r>
              <a:rPr lang="ru-RU" sz="2200" dirty="0">
                <a:latin typeface="Calibri"/>
              </a:rPr>
              <a:t>Внимательно изучайте спецификации и проверяйте информацию</a:t>
            </a:r>
            <a:r>
              <a:rPr lang="ru-RU" sz="2200" dirty="0" smtClean="0">
                <a:latin typeface="Calibri"/>
              </a:rPr>
              <a:t>!</a:t>
            </a:r>
            <a:endParaRPr lang="ru-RU" sz="2200" dirty="0" smtClean="0">
              <a:latin typeface="Calibri"/>
            </a:endParaRPr>
          </a:p>
          <a:p>
            <a:r>
              <a:rPr lang="ru-RU" sz="2200" dirty="0" smtClean="0">
                <a:latin typeface="Calibri"/>
              </a:rPr>
              <a:t>Синхронизация позволяет: а) снизить до минимума защитный интервал между смежными секторами; б) повторно использовать частоту в секторах «спина к спине»</a:t>
            </a:r>
            <a:endParaRPr lang="en-US" sz="2200" dirty="0" smtClean="0">
              <a:latin typeface="Calibri"/>
            </a:endParaRPr>
          </a:p>
          <a:p>
            <a:r>
              <a:rPr lang="ru-RU" sz="2200" dirty="0" smtClean="0">
                <a:latin typeface="Calibri"/>
              </a:rPr>
              <a:t>Последнее свойство позволяет </a:t>
            </a:r>
            <a:r>
              <a:rPr lang="ru-RU" sz="2200" u="sng" dirty="0" smtClean="0">
                <a:latin typeface="Calibri"/>
              </a:rPr>
              <a:t>сильно повысить шансы</a:t>
            </a:r>
            <a:r>
              <a:rPr lang="ru-RU" sz="2200" dirty="0" smtClean="0">
                <a:latin typeface="Calibri"/>
              </a:rPr>
              <a:t> подбора номиналов частот при прохождении экспертизы ЭМС в ГРЧЦ.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16681" y="3069770"/>
            <a:ext cx="11196638" cy="1565535"/>
          </a:xfrm>
          <a:prstGeom prst="rect">
            <a:avLst/>
          </a:prstGeom>
          <a:noFill/>
        </p:spPr>
        <p:txBody>
          <a:bodyPr vert="horz" lIns="59436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2.4 ГГц</a:t>
            </a:r>
            <a:endParaRPr lang="en-US" sz="6000" dirty="0">
              <a:solidFill>
                <a:schemeClr val="bg2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 сетях с синхронизацией</a:t>
            </a:r>
            <a:endParaRPr lang="en-GB" b="1" dirty="0"/>
          </a:p>
        </p:txBody>
      </p:sp>
      <p:pic>
        <p:nvPicPr>
          <p:cNvPr id="4" name="Picture 4" descr="sm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37199" y="2609093"/>
            <a:ext cx="1052513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0"/>
          <p:cNvGrpSpPr/>
          <p:nvPr/>
        </p:nvGrpSpPr>
        <p:grpSpPr bwMode="auto">
          <a:xfrm>
            <a:off x="7800748" y="3461580"/>
            <a:ext cx="228600" cy="307975"/>
            <a:chOff x="3836" y="2140"/>
            <a:chExt cx="144" cy="194"/>
          </a:xfrm>
        </p:grpSpPr>
        <p:sp>
          <p:nvSpPr>
            <p:cNvPr id="6" name="Rectangle 31"/>
            <p:cNvSpPr>
              <a:spLocks noChangeArrowheads="1"/>
            </p:cNvSpPr>
            <p:nvPr/>
          </p:nvSpPr>
          <p:spPr bwMode="auto">
            <a:xfrm>
              <a:off x="3836" y="2140"/>
              <a:ext cx="144" cy="192"/>
            </a:xfrm>
            <a:prstGeom prst="rect">
              <a:avLst/>
            </a:prstGeom>
            <a:solidFill>
              <a:schemeClr val="bg1"/>
            </a:solidFill>
            <a:ln w="38100" algn="ctr">
              <a:noFill/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Line 32"/>
            <p:cNvSpPr>
              <a:spLocks noChangeShapeType="1"/>
            </p:cNvSpPr>
            <p:nvPr/>
          </p:nvSpPr>
          <p:spPr bwMode="auto">
            <a:xfrm>
              <a:off x="3928" y="2142"/>
              <a:ext cx="0" cy="19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Line 33"/>
            <p:cNvSpPr>
              <a:spLocks noChangeShapeType="1"/>
            </p:cNvSpPr>
            <p:nvPr/>
          </p:nvSpPr>
          <p:spPr bwMode="auto">
            <a:xfrm>
              <a:off x="3896" y="2142"/>
              <a:ext cx="0" cy="19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3" descr="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474" y="3557550"/>
            <a:ext cx="6858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7042096" y="3078598"/>
            <a:ext cx="603251" cy="73183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8235723" y="2963115"/>
            <a:ext cx="725488" cy="61355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6845073" y="1931229"/>
            <a:ext cx="825501" cy="62731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8166561" y="1792261"/>
            <a:ext cx="542239" cy="7620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512492" y="2161668"/>
            <a:ext cx="55335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alibri"/>
                <a:cs typeface="Arial" charset="0"/>
              </a:rPr>
              <a:t>AP4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688879" y="3198142"/>
            <a:ext cx="55335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alibri"/>
                <a:cs typeface="Arial" charset="0"/>
              </a:rPr>
              <a:t>AP3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8710045" y="2978804"/>
            <a:ext cx="55335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Calibri"/>
                <a:cs typeface="Arial" charset="0"/>
              </a:rPr>
              <a:t>AP2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8561634" y="2034428"/>
            <a:ext cx="55335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alibri"/>
                <a:cs typeface="Arial" charset="0"/>
              </a:rPr>
              <a:t>AP1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189474" y="3165437"/>
            <a:ext cx="48763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9900"/>
                </a:solidFill>
                <a:latin typeface="Calibri"/>
                <a:cs typeface="Arial" charset="0"/>
              </a:rPr>
              <a:t>SM</a:t>
            </a:r>
          </a:p>
        </p:txBody>
      </p:sp>
      <p:grpSp>
        <p:nvGrpSpPr>
          <p:cNvPr id="19" name="Group 18"/>
          <p:cNvGrpSpPr/>
          <p:nvPr/>
        </p:nvGrpSpPr>
        <p:grpSpPr bwMode="auto">
          <a:xfrm>
            <a:off x="3006498" y="4528779"/>
            <a:ext cx="6934200" cy="230188"/>
            <a:chOff x="816" y="2788"/>
            <a:chExt cx="4368" cy="145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953" y="2788"/>
              <a:ext cx="353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542" y="2788"/>
              <a:ext cx="352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130" y="2788"/>
              <a:ext cx="352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V="1">
              <a:off x="816" y="2933"/>
              <a:ext cx="43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410" y="2788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718" y="2788"/>
              <a:ext cx="353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307" y="2788"/>
              <a:ext cx="352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895" y="2788"/>
              <a:ext cx="352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483" y="2788"/>
              <a:ext cx="353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476" y="2788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342" y="2788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996" y="2788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062" y="2788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928" y="2788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591" y="2788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657" y="2788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523" y="2788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168" y="2788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234" y="2788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100" y="2788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763" y="2788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829" y="2788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695" y="2788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4349" y="2788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4415" y="2788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281" y="2788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4944" y="2788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5010" y="2788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4876" y="2788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9" name="Group 48"/>
          <p:cNvGrpSpPr/>
          <p:nvPr/>
        </p:nvGrpSpPr>
        <p:grpSpPr bwMode="auto">
          <a:xfrm>
            <a:off x="3006498" y="4831993"/>
            <a:ext cx="6934200" cy="230187"/>
            <a:chOff x="816" y="2979"/>
            <a:chExt cx="4368" cy="145"/>
          </a:xfrm>
        </p:grpSpPr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953" y="2979"/>
              <a:ext cx="353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1542" y="2979"/>
              <a:ext cx="352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2130" y="2979"/>
              <a:ext cx="352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 flipV="1">
              <a:off x="816" y="3124"/>
              <a:ext cx="43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1410" y="2979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2718" y="2979"/>
              <a:ext cx="353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3307" y="2979"/>
              <a:ext cx="352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3895" y="2979"/>
              <a:ext cx="352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4483" y="2979"/>
              <a:ext cx="353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1476" y="2979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1342" y="2979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1996" y="2979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2062" y="2979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928" y="2979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2591" y="2979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2657" y="2979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2523" y="2979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3168" y="2979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3234" y="2979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3100" y="2979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3763" y="2979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3829" y="2979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3695" y="2979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4349" y="2979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4415" y="2979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4281" y="2979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4944" y="2979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5010" y="2979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4876" y="2979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9" name="Group 78"/>
          <p:cNvGrpSpPr/>
          <p:nvPr/>
        </p:nvGrpSpPr>
        <p:grpSpPr bwMode="auto">
          <a:xfrm>
            <a:off x="3006498" y="5135204"/>
            <a:ext cx="6934200" cy="230188"/>
            <a:chOff x="816" y="3170"/>
            <a:chExt cx="4368" cy="145"/>
          </a:xfrm>
        </p:grpSpPr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953" y="3170"/>
              <a:ext cx="353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1542" y="3170"/>
              <a:ext cx="352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2130" y="3170"/>
              <a:ext cx="352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Line 82"/>
            <p:cNvSpPr>
              <a:spLocks noChangeShapeType="1"/>
            </p:cNvSpPr>
            <p:nvPr/>
          </p:nvSpPr>
          <p:spPr bwMode="auto">
            <a:xfrm flipV="1">
              <a:off x="816" y="3315"/>
              <a:ext cx="43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1410" y="3170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2718" y="3170"/>
              <a:ext cx="353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3307" y="3170"/>
              <a:ext cx="352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3895" y="3170"/>
              <a:ext cx="352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4483" y="3170"/>
              <a:ext cx="353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1476" y="3170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1342" y="3170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1996" y="3170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2062" y="3170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1928" y="3170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2591" y="3170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2657" y="3170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2523" y="3170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3168" y="3170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3234" y="3170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3100" y="3170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3763" y="3170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3829" y="3170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3695" y="3170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4349" y="3170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4415" y="3170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4281" y="3170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4944" y="3170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5010" y="3170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4876" y="3170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9" name="Text Box 138"/>
          <p:cNvSpPr txBox="1">
            <a:spLocks noChangeArrowheads="1"/>
          </p:cNvSpPr>
          <p:nvPr/>
        </p:nvSpPr>
        <p:spPr bwMode="auto">
          <a:xfrm>
            <a:off x="2549298" y="4452580"/>
            <a:ext cx="5132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8000"/>
                </a:solidFill>
                <a:latin typeface="Calibri"/>
                <a:cs typeface="Arial" charset="0"/>
              </a:rPr>
              <a:t>AP1</a:t>
            </a:r>
          </a:p>
        </p:txBody>
      </p:sp>
      <p:sp>
        <p:nvSpPr>
          <p:cNvPr id="110" name="Text Box 139"/>
          <p:cNvSpPr txBox="1">
            <a:spLocks noChangeArrowheads="1"/>
          </p:cNvSpPr>
          <p:nvPr/>
        </p:nvSpPr>
        <p:spPr bwMode="auto">
          <a:xfrm>
            <a:off x="2549298" y="4757380"/>
            <a:ext cx="5132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8000"/>
                </a:solidFill>
                <a:latin typeface="Calibri"/>
                <a:cs typeface="Arial" charset="0"/>
              </a:rPr>
              <a:t>AP2</a:t>
            </a:r>
          </a:p>
        </p:txBody>
      </p:sp>
      <p:sp>
        <p:nvSpPr>
          <p:cNvPr id="111" name="Text Box 140"/>
          <p:cNvSpPr txBox="1">
            <a:spLocks noChangeArrowheads="1"/>
          </p:cNvSpPr>
          <p:nvPr/>
        </p:nvSpPr>
        <p:spPr bwMode="auto">
          <a:xfrm>
            <a:off x="2549298" y="5062180"/>
            <a:ext cx="5132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8000"/>
                </a:solidFill>
                <a:latin typeface="Calibri"/>
                <a:cs typeface="Arial" charset="0"/>
              </a:rPr>
              <a:t>AP3</a:t>
            </a:r>
          </a:p>
        </p:txBody>
      </p:sp>
      <p:sp>
        <p:nvSpPr>
          <p:cNvPr id="112" name="Text Box 141"/>
          <p:cNvSpPr txBox="1">
            <a:spLocks noChangeArrowheads="1"/>
          </p:cNvSpPr>
          <p:nvPr/>
        </p:nvSpPr>
        <p:spPr bwMode="auto">
          <a:xfrm>
            <a:off x="2549298" y="5366980"/>
            <a:ext cx="5132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8000"/>
                </a:solidFill>
                <a:latin typeface="Calibri"/>
                <a:cs typeface="Arial" charset="0"/>
              </a:rPr>
              <a:t>AP4</a:t>
            </a:r>
          </a:p>
        </p:txBody>
      </p:sp>
      <p:grpSp>
        <p:nvGrpSpPr>
          <p:cNvPr id="113" name="Group 144"/>
          <p:cNvGrpSpPr/>
          <p:nvPr/>
        </p:nvGrpSpPr>
        <p:grpSpPr bwMode="auto">
          <a:xfrm>
            <a:off x="3006498" y="5436829"/>
            <a:ext cx="6934200" cy="230188"/>
            <a:chOff x="816" y="3552"/>
            <a:chExt cx="4368" cy="145"/>
          </a:xfrm>
        </p:grpSpPr>
        <p:sp>
          <p:nvSpPr>
            <p:cNvPr id="114" name="Rectangle 145"/>
            <p:cNvSpPr>
              <a:spLocks noChangeArrowheads="1"/>
            </p:cNvSpPr>
            <p:nvPr/>
          </p:nvSpPr>
          <p:spPr bwMode="auto">
            <a:xfrm>
              <a:off x="953" y="3552"/>
              <a:ext cx="353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Rectangle 146"/>
            <p:cNvSpPr>
              <a:spLocks noChangeArrowheads="1"/>
            </p:cNvSpPr>
            <p:nvPr/>
          </p:nvSpPr>
          <p:spPr bwMode="auto">
            <a:xfrm>
              <a:off x="1542" y="3552"/>
              <a:ext cx="352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Rectangle 147"/>
            <p:cNvSpPr>
              <a:spLocks noChangeArrowheads="1"/>
            </p:cNvSpPr>
            <p:nvPr/>
          </p:nvSpPr>
          <p:spPr bwMode="auto">
            <a:xfrm>
              <a:off x="2130" y="3552"/>
              <a:ext cx="352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Line 148"/>
            <p:cNvSpPr>
              <a:spLocks noChangeShapeType="1"/>
            </p:cNvSpPr>
            <p:nvPr/>
          </p:nvSpPr>
          <p:spPr bwMode="auto">
            <a:xfrm flipV="1">
              <a:off x="816" y="3697"/>
              <a:ext cx="43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149"/>
            <p:cNvSpPr>
              <a:spLocks noChangeArrowheads="1"/>
            </p:cNvSpPr>
            <p:nvPr/>
          </p:nvSpPr>
          <p:spPr bwMode="auto">
            <a:xfrm>
              <a:off x="1410" y="3552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Rectangle 150"/>
            <p:cNvSpPr>
              <a:spLocks noChangeArrowheads="1"/>
            </p:cNvSpPr>
            <p:nvPr/>
          </p:nvSpPr>
          <p:spPr bwMode="auto">
            <a:xfrm>
              <a:off x="2718" y="3552"/>
              <a:ext cx="353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Rectangle 151"/>
            <p:cNvSpPr>
              <a:spLocks noChangeArrowheads="1"/>
            </p:cNvSpPr>
            <p:nvPr/>
          </p:nvSpPr>
          <p:spPr bwMode="auto">
            <a:xfrm>
              <a:off x="3307" y="3552"/>
              <a:ext cx="352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Rectangle 152"/>
            <p:cNvSpPr>
              <a:spLocks noChangeArrowheads="1"/>
            </p:cNvSpPr>
            <p:nvPr/>
          </p:nvSpPr>
          <p:spPr bwMode="auto">
            <a:xfrm>
              <a:off x="3895" y="3552"/>
              <a:ext cx="352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Rectangle 153"/>
            <p:cNvSpPr>
              <a:spLocks noChangeArrowheads="1"/>
            </p:cNvSpPr>
            <p:nvPr/>
          </p:nvSpPr>
          <p:spPr bwMode="auto">
            <a:xfrm>
              <a:off x="4483" y="3552"/>
              <a:ext cx="353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Rectangle 154"/>
            <p:cNvSpPr>
              <a:spLocks noChangeArrowheads="1"/>
            </p:cNvSpPr>
            <p:nvPr/>
          </p:nvSpPr>
          <p:spPr bwMode="auto">
            <a:xfrm>
              <a:off x="1476" y="3552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155"/>
            <p:cNvSpPr>
              <a:spLocks noChangeArrowheads="1"/>
            </p:cNvSpPr>
            <p:nvPr/>
          </p:nvSpPr>
          <p:spPr bwMode="auto">
            <a:xfrm>
              <a:off x="1342" y="3552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Rectangle 156"/>
            <p:cNvSpPr>
              <a:spLocks noChangeArrowheads="1"/>
            </p:cNvSpPr>
            <p:nvPr/>
          </p:nvSpPr>
          <p:spPr bwMode="auto">
            <a:xfrm>
              <a:off x="1996" y="3552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Rectangle 157"/>
            <p:cNvSpPr>
              <a:spLocks noChangeArrowheads="1"/>
            </p:cNvSpPr>
            <p:nvPr/>
          </p:nvSpPr>
          <p:spPr bwMode="auto">
            <a:xfrm>
              <a:off x="2062" y="3552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Rectangle 158"/>
            <p:cNvSpPr>
              <a:spLocks noChangeArrowheads="1"/>
            </p:cNvSpPr>
            <p:nvPr/>
          </p:nvSpPr>
          <p:spPr bwMode="auto">
            <a:xfrm>
              <a:off x="1928" y="3552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Rectangle 159"/>
            <p:cNvSpPr>
              <a:spLocks noChangeArrowheads="1"/>
            </p:cNvSpPr>
            <p:nvPr/>
          </p:nvSpPr>
          <p:spPr bwMode="auto">
            <a:xfrm>
              <a:off x="2591" y="3552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Rectangle 160"/>
            <p:cNvSpPr>
              <a:spLocks noChangeArrowheads="1"/>
            </p:cNvSpPr>
            <p:nvPr/>
          </p:nvSpPr>
          <p:spPr bwMode="auto">
            <a:xfrm>
              <a:off x="2657" y="3552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Rectangle 161"/>
            <p:cNvSpPr>
              <a:spLocks noChangeArrowheads="1"/>
            </p:cNvSpPr>
            <p:nvPr/>
          </p:nvSpPr>
          <p:spPr bwMode="auto">
            <a:xfrm>
              <a:off x="2523" y="3552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Rectangle 162"/>
            <p:cNvSpPr>
              <a:spLocks noChangeArrowheads="1"/>
            </p:cNvSpPr>
            <p:nvPr/>
          </p:nvSpPr>
          <p:spPr bwMode="auto">
            <a:xfrm>
              <a:off x="3168" y="3552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Rectangle 163"/>
            <p:cNvSpPr>
              <a:spLocks noChangeArrowheads="1"/>
            </p:cNvSpPr>
            <p:nvPr/>
          </p:nvSpPr>
          <p:spPr bwMode="auto">
            <a:xfrm>
              <a:off x="3234" y="3552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Rectangle 164"/>
            <p:cNvSpPr>
              <a:spLocks noChangeArrowheads="1"/>
            </p:cNvSpPr>
            <p:nvPr/>
          </p:nvSpPr>
          <p:spPr bwMode="auto">
            <a:xfrm>
              <a:off x="3100" y="3552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Rectangle 165"/>
            <p:cNvSpPr>
              <a:spLocks noChangeArrowheads="1"/>
            </p:cNvSpPr>
            <p:nvPr/>
          </p:nvSpPr>
          <p:spPr bwMode="auto">
            <a:xfrm>
              <a:off x="3763" y="3552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Rectangle 166"/>
            <p:cNvSpPr>
              <a:spLocks noChangeArrowheads="1"/>
            </p:cNvSpPr>
            <p:nvPr/>
          </p:nvSpPr>
          <p:spPr bwMode="auto">
            <a:xfrm>
              <a:off x="3829" y="3552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Rectangle 167"/>
            <p:cNvSpPr>
              <a:spLocks noChangeArrowheads="1"/>
            </p:cNvSpPr>
            <p:nvPr/>
          </p:nvSpPr>
          <p:spPr bwMode="auto">
            <a:xfrm>
              <a:off x="3695" y="3552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Rectangle 168"/>
            <p:cNvSpPr>
              <a:spLocks noChangeArrowheads="1"/>
            </p:cNvSpPr>
            <p:nvPr/>
          </p:nvSpPr>
          <p:spPr bwMode="auto">
            <a:xfrm>
              <a:off x="4349" y="3552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Rectangle 169"/>
            <p:cNvSpPr>
              <a:spLocks noChangeArrowheads="1"/>
            </p:cNvSpPr>
            <p:nvPr/>
          </p:nvSpPr>
          <p:spPr bwMode="auto">
            <a:xfrm>
              <a:off x="4415" y="3552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Rectangle 170"/>
            <p:cNvSpPr>
              <a:spLocks noChangeArrowheads="1"/>
            </p:cNvSpPr>
            <p:nvPr/>
          </p:nvSpPr>
          <p:spPr bwMode="auto">
            <a:xfrm>
              <a:off x="4281" y="3552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Rectangle 171"/>
            <p:cNvSpPr>
              <a:spLocks noChangeArrowheads="1"/>
            </p:cNvSpPr>
            <p:nvPr/>
          </p:nvSpPr>
          <p:spPr bwMode="auto">
            <a:xfrm>
              <a:off x="4944" y="3552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Rectangle 172"/>
            <p:cNvSpPr>
              <a:spLocks noChangeArrowheads="1"/>
            </p:cNvSpPr>
            <p:nvPr/>
          </p:nvSpPr>
          <p:spPr bwMode="auto">
            <a:xfrm>
              <a:off x="5010" y="3552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Rectangle 173"/>
            <p:cNvSpPr>
              <a:spLocks noChangeArrowheads="1"/>
            </p:cNvSpPr>
            <p:nvPr/>
          </p:nvSpPr>
          <p:spPr bwMode="auto">
            <a:xfrm>
              <a:off x="4876" y="3552"/>
              <a:ext cx="59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3" name="AutoShape 205"/>
          <p:cNvSpPr>
            <a:spLocks noChangeArrowheads="1"/>
          </p:cNvSpPr>
          <p:nvPr/>
        </p:nvSpPr>
        <p:spPr bwMode="auto">
          <a:xfrm>
            <a:off x="2290536" y="2161668"/>
            <a:ext cx="3241537" cy="1282849"/>
          </a:xfrm>
          <a:prstGeom prst="wedgeRectCallout">
            <a:avLst>
              <a:gd name="adj1" fmla="val -20813"/>
              <a:gd name="adj2" fmla="val 131824"/>
            </a:avLst>
          </a:prstGeom>
          <a:noFill/>
          <a:ln w="9525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prstClr val="black"/>
                </a:solidFill>
                <a:latin typeface="Calibri"/>
              </a:rPr>
              <a:t>… все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AP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начинают передачу одновременно, а потом так же одновременно переключаются в режим приема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8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8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Синхронизация</a:t>
            </a:r>
            <a:r>
              <a:rPr lang="en-US" b="1" dirty="0" smtClean="0"/>
              <a:t> </a:t>
            </a:r>
            <a:r>
              <a:rPr lang="ru-RU" b="1" dirty="0" smtClean="0"/>
              <a:t>экономит частотный ресурс</a:t>
            </a:r>
            <a:endParaRPr lang="en-GB" b="1" dirty="0"/>
          </a:p>
        </p:txBody>
      </p:sp>
      <p:pic>
        <p:nvPicPr>
          <p:cNvPr id="9217" name="Picture 5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7" t="12154" r="27599" b="10475"/>
          <a:stretch>
            <a:fillRect/>
          </a:stretch>
        </p:blipFill>
        <p:spPr bwMode="auto">
          <a:xfrm>
            <a:off x="4837826" y="1124088"/>
            <a:ext cx="24765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353310" y="1651143"/>
            <a:ext cx="390525" cy="5170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FFFFFF"/>
                </a:solidFill>
                <a:latin typeface="Calibri"/>
                <a:ea typeface="Calibri"/>
                <a:cs typeface="Times New Roman" pitchFamily="18" charset="0"/>
              </a:rPr>
              <a:t>А</a:t>
            </a:r>
            <a:endParaRPr lang="en-GB" sz="1100" dirty="0">
              <a:latin typeface="Calibri"/>
              <a:ea typeface="Calibri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458664" y="1651143"/>
            <a:ext cx="390525" cy="5170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Times New Roman" pitchFamily="18" charset="0"/>
              </a:rPr>
              <a:t>B</a:t>
            </a:r>
            <a:endParaRPr lang="en-GB" sz="1100" dirty="0">
              <a:latin typeface="Calibri"/>
              <a:ea typeface="Calibri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880814" y="2670086"/>
            <a:ext cx="390525" cy="5170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Times New Roman" pitchFamily="18" charset="0"/>
              </a:rPr>
              <a:t>C</a:t>
            </a:r>
            <a:endParaRPr lang="en-GB" sz="1100" dirty="0">
              <a:latin typeface="Calibri"/>
              <a:ea typeface="Calibri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13669" y="6162966"/>
            <a:ext cx="42243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 Same Side Corner Rectangle 10"/>
          <p:cNvSpPr/>
          <p:nvPr/>
        </p:nvSpPr>
        <p:spPr>
          <a:xfrm>
            <a:off x="2055622" y="5538852"/>
            <a:ext cx="1103086" cy="595086"/>
          </a:xfrm>
          <a:prstGeom prst="round2SameRect">
            <a:avLst/>
          </a:prstGeom>
          <a:solidFill>
            <a:srgbClr val="93D4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3514306" y="5539083"/>
            <a:ext cx="1103086" cy="595086"/>
          </a:xfrm>
          <a:prstGeom prst="round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>
            <a:off x="4972990" y="5553828"/>
            <a:ext cx="1103086" cy="595086"/>
          </a:xfrm>
          <a:prstGeom prst="round2SameRect">
            <a:avLst/>
          </a:prstGeom>
          <a:solidFill>
            <a:srgbClr val="FF5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44927" y="4673939"/>
            <a:ext cx="8186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 Same Side Corner Rectangle 16"/>
          <p:cNvSpPr/>
          <p:nvPr/>
        </p:nvSpPr>
        <p:spPr>
          <a:xfrm>
            <a:off x="2086880" y="4049825"/>
            <a:ext cx="1103086" cy="595086"/>
          </a:xfrm>
          <a:prstGeom prst="round2SameRect">
            <a:avLst/>
          </a:prstGeom>
          <a:solidFill>
            <a:srgbClr val="93D4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/>
            </a:endParaRPr>
          </a:p>
        </p:txBody>
      </p:sp>
      <p:sp>
        <p:nvSpPr>
          <p:cNvPr id="18" name="Round Same Side Corner Rectangle 17"/>
          <p:cNvSpPr/>
          <p:nvPr/>
        </p:nvSpPr>
        <p:spPr>
          <a:xfrm>
            <a:off x="5548537" y="4050056"/>
            <a:ext cx="1103086" cy="595086"/>
          </a:xfrm>
          <a:prstGeom prst="round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9111789" y="4064801"/>
            <a:ext cx="1103086" cy="595086"/>
          </a:xfrm>
          <a:prstGeom prst="round2SameRect">
            <a:avLst/>
          </a:prstGeom>
          <a:solidFill>
            <a:srgbClr val="FF5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68616" y="5661681"/>
            <a:ext cx="877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</a:rPr>
              <a:t>20 </a:t>
            </a:r>
            <a:r>
              <a:rPr lang="ru-RU" dirty="0">
                <a:latin typeface="Calibri"/>
              </a:rPr>
              <a:t>МГц</a:t>
            </a:r>
            <a:endParaRPr lang="en-GB" dirty="0"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02924" y="5666243"/>
            <a:ext cx="877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</a:rPr>
              <a:t>20 </a:t>
            </a:r>
            <a:r>
              <a:rPr lang="ru-RU" dirty="0">
                <a:latin typeface="Calibri"/>
              </a:rPr>
              <a:t>МГц</a:t>
            </a:r>
            <a:endParaRPr lang="en-GB" dirty="0"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51746" y="5670805"/>
            <a:ext cx="877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</a:rPr>
              <a:t>20 </a:t>
            </a:r>
            <a:r>
              <a:rPr lang="ru-RU" dirty="0">
                <a:latin typeface="Calibri"/>
              </a:rPr>
              <a:t>МГц</a:t>
            </a:r>
            <a:endParaRPr lang="en-GB" dirty="0"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42894" y="4181777"/>
            <a:ext cx="877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</a:rPr>
              <a:t>20 </a:t>
            </a:r>
            <a:r>
              <a:rPr lang="ru-RU" dirty="0">
                <a:latin typeface="Calibri"/>
              </a:rPr>
              <a:t>МГц</a:t>
            </a:r>
            <a:endParaRPr lang="en-GB" dirty="0"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09204" y="4186339"/>
            <a:ext cx="877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</a:rPr>
              <a:t>20 </a:t>
            </a:r>
            <a:r>
              <a:rPr lang="ru-RU" dirty="0">
                <a:latin typeface="Calibri"/>
              </a:rPr>
              <a:t>МГц</a:t>
            </a:r>
            <a:endParaRPr lang="en-GB" dirty="0"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248081" y="4190901"/>
            <a:ext cx="877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</a:rPr>
              <a:t>20 </a:t>
            </a:r>
            <a:r>
              <a:rPr lang="ru-RU" dirty="0">
                <a:latin typeface="Calibri"/>
              </a:rPr>
              <a:t>МГц</a:t>
            </a:r>
            <a:endParaRPr lang="en-GB" dirty="0"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43157" y="4173063"/>
            <a:ext cx="877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/>
              </a:rPr>
              <a:t>4</a:t>
            </a:r>
            <a:r>
              <a:rPr lang="en-US" dirty="0">
                <a:latin typeface="Calibri"/>
              </a:rPr>
              <a:t>0 </a:t>
            </a:r>
            <a:r>
              <a:rPr lang="ru-RU" dirty="0">
                <a:latin typeface="Calibri"/>
              </a:rPr>
              <a:t>МГц</a:t>
            </a:r>
            <a:endParaRPr lang="en-GB" dirty="0"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05510" y="4190901"/>
            <a:ext cx="877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/>
              </a:rPr>
              <a:t>4</a:t>
            </a:r>
            <a:r>
              <a:rPr lang="en-US" dirty="0">
                <a:latin typeface="Calibri"/>
              </a:rPr>
              <a:t>0 </a:t>
            </a:r>
            <a:r>
              <a:rPr lang="ru-RU" dirty="0">
                <a:latin typeface="Calibri"/>
              </a:rPr>
              <a:t>МГц</a:t>
            </a:r>
            <a:endParaRPr lang="en-GB" dirty="0"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 rot="16200000">
            <a:off x="2956468" y="5624122"/>
            <a:ext cx="760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/>
              </a:rPr>
              <a:t>5</a:t>
            </a:r>
            <a:r>
              <a:rPr lang="en-US" dirty="0">
                <a:latin typeface="Calibri"/>
              </a:rPr>
              <a:t> </a:t>
            </a:r>
            <a:r>
              <a:rPr lang="ru-RU" dirty="0">
                <a:latin typeface="Calibri"/>
              </a:rPr>
              <a:t>МГц</a:t>
            </a:r>
            <a:endParaRPr lang="en-GB" dirty="0"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 rot="16200000">
            <a:off x="4407656" y="5602314"/>
            <a:ext cx="760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/>
              </a:rPr>
              <a:t>5</a:t>
            </a:r>
            <a:r>
              <a:rPr lang="en-US" dirty="0">
                <a:latin typeface="Calibri"/>
              </a:rPr>
              <a:t> </a:t>
            </a:r>
            <a:r>
              <a:rPr lang="ru-RU" dirty="0">
                <a:latin typeface="Calibri"/>
              </a:rPr>
              <a:t>МГц</a:t>
            </a:r>
            <a:endParaRPr lang="en-GB" dirty="0"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87091" y="5082873"/>
            <a:ext cx="2540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/>
              </a:rPr>
              <a:t>Сети </a:t>
            </a:r>
            <a:r>
              <a:rPr lang="ru-RU" dirty="0" smtClean="0">
                <a:latin typeface="Calibri"/>
              </a:rPr>
              <a:t>с синхронизацией:</a:t>
            </a:r>
            <a:endParaRPr lang="en-GB" dirty="0"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87092" y="3652544"/>
            <a:ext cx="2663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/>
              </a:rPr>
              <a:t>Сети </a:t>
            </a:r>
            <a:r>
              <a:rPr lang="ru-RU" dirty="0" smtClean="0">
                <a:latin typeface="Calibri"/>
              </a:rPr>
              <a:t>без синхронизации:</a:t>
            </a:r>
            <a:endParaRPr lang="en-GB" dirty="0"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11368" y="1365008"/>
            <a:ext cx="1784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/>
              </a:rPr>
              <a:t>Трехсектоная БС</a:t>
            </a:r>
            <a:endParaRPr lang="en-GB" dirty="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2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 Same Side Corner Rectangle 38"/>
          <p:cNvSpPr/>
          <p:nvPr/>
        </p:nvSpPr>
        <p:spPr>
          <a:xfrm>
            <a:off x="3511883" y="5787976"/>
            <a:ext cx="1103086" cy="595086"/>
          </a:xfrm>
          <a:prstGeom prst="round2Same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повышает вероятность получения РИЧ (требуется вдвое меньше номиналов)</a:t>
            </a:r>
            <a:endParaRPr lang="en-GB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048428" y="6486130"/>
            <a:ext cx="2637683" cy="185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 Same Side Corner Rectangle 10"/>
          <p:cNvSpPr/>
          <p:nvPr/>
        </p:nvSpPr>
        <p:spPr>
          <a:xfrm>
            <a:off x="2061235" y="5775298"/>
            <a:ext cx="1103086" cy="595086"/>
          </a:xfrm>
          <a:prstGeom prst="round2SameRect">
            <a:avLst/>
          </a:prstGeom>
          <a:solidFill>
            <a:srgbClr val="93D4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2054093" y="5876761"/>
            <a:ext cx="1103086" cy="595086"/>
          </a:xfrm>
          <a:prstGeom prst="round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>
            <a:off x="3512777" y="5891506"/>
            <a:ext cx="1103086" cy="595086"/>
          </a:xfrm>
          <a:prstGeom prst="round2SameRect">
            <a:avLst/>
          </a:prstGeom>
          <a:solidFill>
            <a:srgbClr val="FF5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3917" y="5068782"/>
            <a:ext cx="8186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 Same Side Corner Rectangle 16"/>
          <p:cNvSpPr/>
          <p:nvPr/>
        </p:nvSpPr>
        <p:spPr>
          <a:xfrm>
            <a:off x="2055870" y="4444668"/>
            <a:ext cx="1103086" cy="595086"/>
          </a:xfrm>
          <a:prstGeom prst="round2SameRect">
            <a:avLst/>
          </a:prstGeom>
          <a:solidFill>
            <a:srgbClr val="93D4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/>
            </a:endParaRPr>
          </a:p>
        </p:txBody>
      </p:sp>
      <p:sp>
        <p:nvSpPr>
          <p:cNvPr id="18" name="Round Same Side Corner Rectangle 17"/>
          <p:cNvSpPr/>
          <p:nvPr/>
        </p:nvSpPr>
        <p:spPr>
          <a:xfrm>
            <a:off x="4385412" y="4459413"/>
            <a:ext cx="1103086" cy="595086"/>
          </a:xfrm>
          <a:prstGeom prst="round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6773012" y="4459644"/>
            <a:ext cx="1103086" cy="595086"/>
          </a:xfrm>
          <a:prstGeom prst="round2SameRect">
            <a:avLst/>
          </a:prstGeom>
          <a:solidFill>
            <a:srgbClr val="FF5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42711" y="6003921"/>
            <a:ext cx="877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</a:rPr>
              <a:t>20 </a:t>
            </a:r>
            <a:r>
              <a:rPr lang="ru-RU" dirty="0">
                <a:latin typeface="Calibri"/>
              </a:rPr>
              <a:t>МГц</a:t>
            </a:r>
            <a:endParaRPr lang="en-GB" dirty="0"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91533" y="6008483"/>
            <a:ext cx="877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</a:rPr>
              <a:t>20 </a:t>
            </a:r>
            <a:r>
              <a:rPr lang="ru-RU" dirty="0">
                <a:latin typeface="Calibri"/>
              </a:rPr>
              <a:t>МГц</a:t>
            </a:r>
            <a:endParaRPr lang="en-GB" dirty="0"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11884" y="4576620"/>
            <a:ext cx="877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</a:rPr>
              <a:t>20 </a:t>
            </a:r>
            <a:r>
              <a:rPr lang="ru-RU" dirty="0">
                <a:latin typeface="Calibri"/>
              </a:rPr>
              <a:t>МГц</a:t>
            </a:r>
            <a:endParaRPr lang="en-GB" dirty="0"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16041" y="4594577"/>
            <a:ext cx="877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</a:rPr>
              <a:t>20 </a:t>
            </a:r>
            <a:r>
              <a:rPr lang="ru-RU" dirty="0">
                <a:latin typeface="Calibri"/>
              </a:rPr>
              <a:t>МГц</a:t>
            </a:r>
            <a:endParaRPr lang="en-GB" dirty="0"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217071" y="4585744"/>
            <a:ext cx="877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</a:rPr>
              <a:t>20 </a:t>
            </a:r>
            <a:r>
              <a:rPr lang="ru-RU" dirty="0">
                <a:latin typeface="Calibri"/>
              </a:rPr>
              <a:t>МГц</a:t>
            </a:r>
            <a:endParaRPr lang="en-GB" dirty="0"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91882" y="4570241"/>
            <a:ext cx="877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/>
              </a:rPr>
              <a:t>4</a:t>
            </a:r>
            <a:r>
              <a:rPr lang="en-US" dirty="0">
                <a:latin typeface="Calibri"/>
              </a:rPr>
              <a:t>0 </a:t>
            </a:r>
            <a:r>
              <a:rPr lang="ru-RU" dirty="0">
                <a:latin typeface="Calibri"/>
              </a:rPr>
              <a:t>МГц</a:t>
            </a:r>
            <a:endParaRPr lang="en-GB" dirty="0"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53587" y="4585744"/>
            <a:ext cx="877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/>
              </a:rPr>
              <a:t>4</a:t>
            </a:r>
            <a:r>
              <a:rPr lang="en-US" dirty="0">
                <a:latin typeface="Calibri"/>
              </a:rPr>
              <a:t>0 </a:t>
            </a:r>
            <a:r>
              <a:rPr lang="ru-RU" dirty="0">
                <a:latin typeface="Calibri"/>
              </a:rPr>
              <a:t>МГц</a:t>
            </a:r>
            <a:endParaRPr lang="en-GB" dirty="0"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 rot="16200000">
            <a:off x="2947443" y="5939992"/>
            <a:ext cx="760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/>
              </a:rPr>
              <a:t>5</a:t>
            </a:r>
            <a:r>
              <a:rPr lang="en-US" dirty="0">
                <a:latin typeface="Calibri"/>
              </a:rPr>
              <a:t> </a:t>
            </a:r>
            <a:r>
              <a:rPr lang="ru-RU" dirty="0">
                <a:latin typeface="Calibri"/>
              </a:rPr>
              <a:t>МГц</a:t>
            </a:r>
            <a:endParaRPr lang="en-GB" dirty="0"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21850" y="5377009"/>
            <a:ext cx="2540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/>
              </a:rPr>
              <a:t>Сети </a:t>
            </a:r>
            <a:r>
              <a:rPr lang="ru-RU" dirty="0" smtClean="0">
                <a:latin typeface="Calibri"/>
              </a:rPr>
              <a:t>с синхронизацией:</a:t>
            </a:r>
            <a:endParaRPr lang="en-GB" dirty="0"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56082" y="4047387"/>
            <a:ext cx="2663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/>
              </a:rPr>
              <a:t>Сети </a:t>
            </a:r>
            <a:r>
              <a:rPr lang="ru-RU" dirty="0" smtClean="0">
                <a:latin typeface="Calibri"/>
              </a:rPr>
              <a:t>без синхронизации:</a:t>
            </a:r>
            <a:endParaRPr lang="en-GB" dirty="0">
              <a:latin typeface="Calibri"/>
            </a:endParaRPr>
          </a:p>
        </p:txBody>
      </p:sp>
      <p:pic>
        <p:nvPicPr>
          <p:cNvPr id="35" name="Picture 34"/>
          <p:cNvPicPr/>
          <p:nvPr/>
        </p:nvPicPr>
        <p:blipFill rotWithShape="1">
          <a:blip r:embed="rId1" cstate="print"/>
          <a:srcRect l="25275" t="4370" r="25517" b="3131"/>
          <a:stretch>
            <a:fillRect/>
          </a:stretch>
        </p:blipFill>
        <p:spPr bwMode="auto">
          <a:xfrm>
            <a:off x="3292078" y="1442488"/>
            <a:ext cx="2447925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780687" y="1900719"/>
            <a:ext cx="390525" cy="5170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Times New Roman" pitchFamily="18" charset="0"/>
              </a:rPr>
              <a:t>B</a:t>
            </a:r>
            <a:endParaRPr lang="en-GB" sz="1100" dirty="0">
              <a:latin typeface="Calibri"/>
              <a:ea typeface="Calibri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19588" y="1884704"/>
            <a:ext cx="390525" cy="5170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FFFFFF"/>
                </a:solidFill>
                <a:latin typeface="Calibri"/>
                <a:ea typeface="Calibri"/>
                <a:cs typeface="Times New Roman" pitchFamily="18" charset="0"/>
              </a:rPr>
              <a:t>А</a:t>
            </a:r>
            <a:endParaRPr lang="en-GB" sz="1100" dirty="0">
              <a:latin typeface="Calibri"/>
              <a:ea typeface="Calibri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780687" y="2903055"/>
            <a:ext cx="390525" cy="5170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Times New Roman" pitchFamily="18" charset="0"/>
              </a:rPr>
              <a:t>C</a:t>
            </a:r>
            <a:endParaRPr lang="en-GB" sz="1100" dirty="0">
              <a:latin typeface="Calibri"/>
              <a:ea typeface="Calibri"/>
              <a:cs typeface="Times New Roman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3919587" y="2911968"/>
            <a:ext cx="390525" cy="5170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Times New Roman" pitchFamily="18" charset="0"/>
              </a:rPr>
              <a:t>D</a:t>
            </a:r>
            <a:endParaRPr lang="en-GB" sz="1100" dirty="0">
              <a:latin typeface="Calibri"/>
              <a:ea typeface="Calibri"/>
              <a:cs typeface="Times New Roman" pitchFamily="18" charset="0"/>
            </a:endParaRPr>
          </a:p>
        </p:txBody>
      </p:sp>
      <p:sp>
        <p:nvSpPr>
          <p:cNvPr id="40" name="Round Same Side Corner Rectangle 39"/>
          <p:cNvSpPr/>
          <p:nvPr/>
        </p:nvSpPr>
        <p:spPr>
          <a:xfrm>
            <a:off x="9104077" y="4463743"/>
            <a:ext cx="1103086" cy="595086"/>
          </a:xfrm>
          <a:prstGeom prst="round2Same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076110" y="4558085"/>
            <a:ext cx="877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/>
              </a:rPr>
              <a:t>4</a:t>
            </a:r>
            <a:r>
              <a:rPr lang="en-US" dirty="0">
                <a:latin typeface="Calibri"/>
              </a:rPr>
              <a:t>0 </a:t>
            </a:r>
            <a:r>
              <a:rPr lang="ru-RU" dirty="0">
                <a:latin typeface="Calibri"/>
              </a:rPr>
              <a:t>МГц</a:t>
            </a:r>
            <a:endParaRPr lang="en-GB" dirty="0"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96596" y="4570241"/>
            <a:ext cx="877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</a:rPr>
              <a:t>20 </a:t>
            </a:r>
            <a:r>
              <a:rPr lang="ru-RU" dirty="0">
                <a:latin typeface="Calibri"/>
              </a:rPr>
              <a:t>МГц</a:t>
            </a:r>
            <a:endParaRPr lang="en-GB" dirty="0"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219089" y="4589447"/>
            <a:ext cx="877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</a:rPr>
              <a:t>20 </a:t>
            </a:r>
            <a:r>
              <a:rPr lang="ru-RU" dirty="0">
                <a:latin typeface="Calibri"/>
              </a:rPr>
              <a:t>МГц</a:t>
            </a:r>
            <a:endParaRPr lang="en-GB" dirty="0">
              <a:latin typeface="Calibri"/>
            </a:endParaRPr>
          </a:p>
        </p:txBody>
      </p:sp>
      <p:pic>
        <p:nvPicPr>
          <p:cNvPr id="49" name="Picture 48"/>
          <p:cNvPicPr/>
          <p:nvPr/>
        </p:nvPicPr>
        <p:blipFill rotWithShape="1">
          <a:blip r:embed="rId2" cstate="print"/>
          <a:srcRect l="22344" t="2964" r="21016" b="3063"/>
          <a:stretch>
            <a:fillRect/>
          </a:stretch>
        </p:blipFill>
        <p:spPr bwMode="auto">
          <a:xfrm>
            <a:off x="6635553" y="1438043"/>
            <a:ext cx="2505075" cy="242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8068173" y="2018621"/>
            <a:ext cx="390525" cy="5170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Times New Roman" pitchFamily="18" charset="0"/>
              </a:rPr>
              <a:t>B</a:t>
            </a:r>
            <a:endParaRPr lang="en-GB" sz="1100" dirty="0">
              <a:latin typeface="Calibri"/>
              <a:ea typeface="Calibri"/>
              <a:cs typeface="Times New Roman" pitchFamily="18" charset="0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7207074" y="2002606"/>
            <a:ext cx="390525" cy="5170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FFFFFF"/>
                </a:solidFill>
                <a:latin typeface="Calibri"/>
                <a:ea typeface="Calibri"/>
                <a:cs typeface="Times New Roman" pitchFamily="18" charset="0"/>
              </a:rPr>
              <a:t>А</a:t>
            </a:r>
            <a:endParaRPr lang="en-GB" sz="1100" dirty="0">
              <a:latin typeface="Calibri"/>
              <a:ea typeface="Calibri"/>
              <a:cs typeface="Times New Roman" pitchFamily="18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7226980" y="2905500"/>
            <a:ext cx="390525" cy="5170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Times New Roman" pitchFamily="18" charset="0"/>
              </a:rPr>
              <a:t>B</a:t>
            </a:r>
            <a:endParaRPr lang="en-GB" sz="1100" dirty="0">
              <a:latin typeface="Calibri"/>
              <a:ea typeface="Calibri"/>
              <a:cs typeface="Times New Roman" pitchFamily="18" charset="0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8068173" y="2917909"/>
            <a:ext cx="390525" cy="5170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FFFFFF"/>
                </a:solidFill>
                <a:latin typeface="Calibri"/>
                <a:ea typeface="Calibri"/>
                <a:cs typeface="Times New Roman" pitchFamily="18" charset="0"/>
              </a:rPr>
              <a:t>А</a:t>
            </a:r>
            <a:endParaRPr lang="en-GB" sz="1100" dirty="0">
              <a:latin typeface="Calibri"/>
              <a:ea typeface="Calibri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73739" y="1547986"/>
            <a:ext cx="2175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/>
              </a:rPr>
              <a:t>Четырехсектоная БС</a:t>
            </a:r>
            <a:endParaRPr lang="en-GB" dirty="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1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6" grpId="0"/>
      <p:bldP spid="37" grpId="0"/>
      <p:bldP spid="8" grpId="0"/>
      <p:bldP spid="7" grpId="0"/>
      <p:bldP spid="9" grpId="0"/>
      <p:bldP spid="38" grpId="0"/>
      <p:bldP spid="40" grpId="0" animBg="1"/>
      <p:bldP spid="41" grpId="0"/>
      <p:bldP spid="42" grpId="0"/>
      <p:bldP spid="43" grpId="0"/>
      <p:bldP spid="50" grpId="0"/>
      <p:bldP spid="51" grpId="0"/>
      <p:bldP spid="52" grpId="0"/>
      <p:bldP spid="5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работы в 2.4 ГГц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2961" y="1019117"/>
            <a:ext cx="11172305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200" b="1" dirty="0" smtClean="0">
                <a:latin typeface="Calibri"/>
              </a:rPr>
              <a:t>Достоинства</a:t>
            </a:r>
            <a:endParaRPr lang="ru-RU" sz="2200" b="1" dirty="0" smtClean="0">
              <a:latin typeface="Calibri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200" dirty="0" smtClean="0">
                <a:latin typeface="Calibri"/>
              </a:rPr>
              <a:t>Можно использовать оборудование, как устройства малого радиуса действия (УМРД) без необходимости получать разрешение на использование частот (РИЧ) и регистрации радиоэлектронного средства (РЭС)</a:t>
            </a:r>
            <a:endParaRPr lang="ru-RU" sz="2200" dirty="0" smtClean="0">
              <a:latin typeface="Calibri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200" dirty="0" smtClean="0">
                <a:latin typeface="Calibri"/>
              </a:rPr>
              <a:t>Дальность связи в 2.4 ГГц в идеальных условиях выше</a:t>
            </a:r>
            <a:endParaRPr lang="en-US" sz="2200" dirty="0" smtClean="0">
              <a:latin typeface="Calibri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ru-RU" sz="500" dirty="0" smtClean="0">
              <a:latin typeface="Calibri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200" b="1" dirty="0" smtClean="0">
                <a:latin typeface="Calibri"/>
              </a:rPr>
              <a:t>Недостатки</a:t>
            </a:r>
            <a:endParaRPr lang="ru-RU" sz="2200" b="1" dirty="0" smtClean="0">
              <a:latin typeface="Calibri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200" dirty="0" smtClean="0">
                <a:latin typeface="Calibri"/>
              </a:rPr>
              <a:t>Доступная полоса частот – мала. Диапазон 2400…2483.5 МГц позволяет назначить три непересекающихся и одновременно работающих канала</a:t>
            </a:r>
            <a:endParaRPr lang="ru-RU" sz="2200" dirty="0" smtClean="0">
              <a:latin typeface="Calibri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200" dirty="0" smtClean="0">
                <a:latin typeface="Calibri"/>
              </a:rPr>
              <a:t>Спектр 2.4 ГГц очень перегружен помехами, особенно в городах. Уровень помех в точке приема часто превышает уровень полезного сигнала, и связь невозможна.</a:t>
            </a:r>
            <a:endParaRPr lang="ru-RU" sz="2200" dirty="0" smtClean="0">
              <a:latin typeface="Calibri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200" dirty="0" smtClean="0">
                <a:latin typeface="Calibri"/>
              </a:rPr>
              <a:t>Выходная мощность УМРД сильно </a:t>
            </a:r>
            <a:r>
              <a:rPr lang="ru-RU" sz="2200" dirty="0">
                <a:latin typeface="Calibri"/>
              </a:rPr>
              <a:t>ограничена</a:t>
            </a:r>
            <a:r>
              <a:rPr lang="ru-RU" sz="2200" dirty="0" smtClean="0">
                <a:latin typeface="Calibri"/>
              </a:rPr>
              <a:t>* (100 мВт / 20 дБм </a:t>
            </a:r>
            <a:r>
              <a:rPr lang="ru-RU" sz="2200" u="sng" dirty="0" smtClean="0">
                <a:latin typeface="Calibri"/>
              </a:rPr>
              <a:t>ЭИИМ</a:t>
            </a:r>
            <a:r>
              <a:rPr lang="ru-RU" sz="2200" dirty="0" smtClean="0">
                <a:latin typeface="Calibri"/>
              </a:rPr>
              <a:t>) и не позволяет создавать протяженные пролеты</a:t>
            </a:r>
            <a:endParaRPr lang="ru-RU" sz="2200" dirty="0"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2961" y="6106853"/>
            <a:ext cx="436279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_________</a:t>
            </a:r>
            <a:endParaRPr lang="ru-RU" sz="1600" dirty="0" smtClean="0"/>
          </a:p>
          <a:p>
            <a:endParaRPr lang="ru-RU" sz="300" dirty="0" smtClean="0"/>
          </a:p>
          <a:p>
            <a:r>
              <a:rPr lang="ru-RU" sz="1600" dirty="0" smtClean="0"/>
              <a:t>* </a:t>
            </a:r>
            <a:r>
              <a:rPr lang="ru-RU" sz="1600" dirty="0"/>
              <a:t>Но всегда остается на совести оператора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34485" y="2136370"/>
            <a:ext cx="3209389" cy="399054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ЭИИМ?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3331" y="1226041"/>
            <a:ext cx="8388350" cy="460533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2200" dirty="0" smtClean="0">
                <a:latin typeface="Calibri"/>
              </a:rPr>
              <a:t>Эквивалентная изотропная излучаемая мощность. Английский термин – </a:t>
            </a:r>
            <a:r>
              <a:rPr lang="en-US" sz="2200" dirty="0" smtClean="0">
                <a:latin typeface="Calibri"/>
              </a:rPr>
              <a:t>Equivalent</a:t>
            </a:r>
            <a:r>
              <a:rPr lang="ru-RU" sz="2200" dirty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Isotropic Radiated Power (EIRP)</a:t>
            </a:r>
            <a:endParaRPr lang="ru-RU" sz="2200" dirty="0" smtClean="0">
              <a:latin typeface="Calibri"/>
            </a:endParaRPr>
          </a:p>
          <a:p>
            <a:pPr>
              <a:lnSpc>
                <a:spcPct val="110000"/>
              </a:lnSpc>
            </a:pPr>
            <a:r>
              <a:rPr lang="ru-RU" sz="2200" dirty="0" smtClean="0">
                <a:latin typeface="Calibri"/>
              </a:rPr>
              <a:t>Удобнее указывать в дБм</a:t>
            </a:r>
            <a:endParaRPr lang="ru-RU" sz="2200" dirty="0" smtClean="0">
              <a:latin typeface="Calibri"/>
            </a:endParaRPr>
          </a:p>
          <a:p>
            <a:pPr>
              <a:lnSpc>
                <a:spcPct val="110000"/>
              </a:lnSpc>
            </a:pPr>
            <a:r>
              <a:rPr lang="ru-RU" sz="2200" dirty="0" smtClean="0">
                <a:latin typeface="Calibri"/>
              </a:rPr>
              <a:t>Это сумма выходной мощности (в дБм) и коэффициента усиления антенны (в дБи)</a:t>
            </a:r>
            <a:endParaRPr lang="ru-RU" sz="2200" dirty="0" smtClean="0">
              <a:latin typeface="Calibri"/>
            </a:endParaRPr>
          </a:p>
          <a:p>
            <a:pPr>
              <a:lnSpc>
                <a:spcPct val="110000"/>
              </a:lnSpc>
            </a:pPr>
            <a:r>
              <a:rPr lang="ru-RU" sz="2200" dirty="0" smtClean="0">
                <a:latin typeface="Calibri"/>
              </a:rPr>
              <a:t>Например, для оборудования, работающего на выходной мощности 15 дБм и имеющего антенну 5 дБи, ЭИИМ будет равняться:</a:t>
            </a:r>
            <a:endParaRPr lang="ru-RU" sz="2200" dirty="0" smtClean="0">
              <a:latin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latin typeface="Calibri"/>
              </a:rPr>
              <a:t>	</a:t>
            </a:r>
            <a:r>
              <a:rPr lang="ru-RU" sz="2200" dirty="0" smtClean="0">
                <a:latin typeface="Calibri"/>
              </a:rPr>
              <a:t>15 дБм + 5 дБи = 20 дБм (100 мВт)</a:t>
            </a:r>
            <a:endParaRPr lang="ru-RU" sz="2200" dirty="0" smtClean="0">
              <a:latin typeface="Calibri"/>
            </a:endParaRPr>
          </a:p>
          <a:p>
            <a:pPr>
              <a:lnSpc>
                <a:spcPct val="110000"/>
              </a:lnSpc>
            </a:pPr>
            <a:endParaRPr lang="ru-RU" sz="2200" dirty="0">
              <a:latin typeface="Calibri"/>
            </a:endParaRPr>
          </a:p>
          <a:p>
            <a:pPr>
              <a:lnSpc>
                <a:spcPct val="110000"/>
              </a:lnSpc>
            </a:pPr>
            <a:endParaRPr lang="en-GB" sz="2200" dirty="0">
              <a:latin typeface="Calibri"/>
            </a:endParaRPr>
          </a:p>
        </p:txBody>
      </p:sp>
      <p:sp>
        <p:nvSpPr>
          <p:cNvPr id="2" name="Arc 1"/>
          <p:cNvSpPr/>
          <p:nvPr/>
        </p:nvSpPr>
        <p:spPr>
          <a:xfrm>
            <a:off x="9760693" y="2977112"/>
            <a:ext cx="1106598" cy="303507"/>
          </a:xfrm>
          <a:prstGeom prst="arc">
            <a:avLst>
              <a:gd name="adj1" fmla="val 17733729"/>
              <a:gd name="adj2" fmla="val 14707420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c 6"/>
          <p:cNvSpPr/>
          <p:nvPr/>
        </p:nvSpPr>
        <p:spPr>
          <a:xfrm>
            <a:off x="9525837" y="2898949"/>
            <a:ext cx="1537397" cy="441310"/>
          </a:xfrm>
          <a:prstGeom prst="arc">
            <a:avLst>
              <a:gd name="adj1" fmla="val 17212526"/>
              <a:gd name="adj2" fmla="val 15531962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/>
          <p:cNvSpPr/>
          <p:nvPr/>
        </p:nvSpPr>
        <p:spPr>
          <a:xfrm>
            <a:off x="9346246" y="2820785"/>
            <a:ext cx="1892835" cy="590630"/>
          </a:xfrm>
          <a:prstGeom prst="arc">
            <a:avLst>
              <a:gd name="adj1" fmla="val 16978180"/>
              <a:gd name="adj2" fmla="val 15725123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УМРД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38031" y="1083830"/>
            <a:ext cx="10708842" cy="46037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2200" dirty="0" smtClean="0">
                <a:latin typeface="Calibri"/>
              </a:rPr>
              <a:t>Применение УМРД регламентируется решением </a:t>
            </a:r>
            <a:r>
              <a:rPr lang="ru-RU" sz="2200" dirty="0">
                <a:latin typeface="Calibri"/>
              </a:rPr>
              <a:t>ГКРЧ №</a:t>
            </a:r>
            <a:r>
              <a:rPr lang="ru-RU" sz="2200" dirty="0" smtClean="0">
                <a:latin typeface="Calibri"/>
              </a:rPr>
              <a:t>14-29 от </a:t>
            </a:r>
            <a:r>
              <a:rPr lang="ru-RU" sz="2200" dirty="0">
                <a:latin typeface="Calibri"/>
              </a:rPr>
              <a:t>20 ноября 2014 г. </a:t>
            </a:r>
            <a:endParaRPr lang="ru-RU" sz="2200" dirty="0" smtClean="0"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ru-RU" sz="2200" dirty="0" smtClean="0">
                <a:latin typeface="Calibri"/>
              </a:rPr>
              <a:t>Последняя редакция Решения не ограничивает высоту подвеса РЭС</a:t>
            </a:r>
            <a:endParaRPr lang="ru-RU" sz="2200" dirty="0" smtClean="0">
              <a:latin typeface="Calibri"/>
            </a:endParaRPr>
          </a:p>
          <a:p>
            <a:endParaRPr lang="ru-RU" sz="2200" dirty="0">
              <a:latin typeface="Calibri"/>
            </a:endParaRPr>
          </a:p>
          <a:p>
            <a:endParaRPr lang="ru-RU" sz="2200" dirty="0" smtClean="0">
              <a:latin typeface="Calibri"/>
            </a:endParaRPr>
          </a:p>
          <a:p>
            <a:endParaRPr lang="ru-RU" sz="500" dirty="0" smtClean="0">
              <a:latin typeface="Calibri"/>
            </a:endParaRPr>
          </a:p>
          <a:p>
            <a:endParaRPr lang="en-US" sz="2200" dirty="0" smtClean="0">
              <a:latin typeface="Calibri"/>
            </a:endParaRPr>
          </a:p>
          <a:p>
            <a:r>
              <a:rPr lang="en-US" sz="2200" dirty="0" smtClean="0">
                <a:latin typeface="Calibri"/>
              </a:rPr>
              <a:t>Cambium </a:t>
            </a:r>
            <a:r>
              <a:rPr lang="ru-RU" sz="2200" dirty="0" smtClean="0">
                <a:latin typeface="Calibri"/>
              </a:rPr>
              <a:t>сделал дополнительное заключение экспертизы, подтверждающее возможность применения оборудования как УМРД, но это не обязательно.</a:t>
            </a:r>
            <a:endParaRPr lang="ru-RU" sz="2200" dirty="0" smtClean="0">
              <a:latin typeface="Calibri"/>
            </a:endParaRPr>
          </a:p>
          <a:p>
            <a:endParaRPr lang="ru-RU" sz="2200" dirty="0">
              <a:latin typeface="Calibri"/>
            </a:endParaRPr>
          </a:p>
          <a:p>
            <a:endParaRPr lang="en-GB" sz="2200" dirty="0"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7545" y="2334249"/>
            <a:ext cx="4888642" cy="1493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80" y="5048250"/>
            <a:ext cx="3923665" cy="16617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925" y="1359839"/>
            <a:ext cx="5659786" cy="3262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УМРД не требуется регистрировать!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401" y="1359839"/>
            <a:ext cx="5659787" cy="5384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773084" y="3657599"/>
            <a:ext cx="5377627" cy="9650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557561" y="4308765"/>
            <a:ext cx="5377627" cy="10612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82612" y="937752"/>
            <a:ext cx="10258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/>
              </a:rPr>
              <a:t>Регистрация любых РЭС регламентируется Постановлением Правительства №837</a:t>
            </a:r>
            <a:r>
              <a:rPr lang="en-US" dirty="0" smtClean="0">
                <a:latin typeface="Calibri"/>
              </a:rPr>
              <a:t> </a:t>
            </a:r>
            <a:r>
              <a:rPr lang="ru-RU" dirty="0" smtClean="0">
                <a:latin typeface="Calibri"/>
              </a:rPr>
              <a:t>от 13 октября 2011 г.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80505" y="2936766"/>
            <a:ext cx="11196638" cy="1565535"/>
          </a:xfrm>
          <a:prstGeom prst="rect">
            <a:avLst/>
          </a:prstGeom>
          <a:noFill/>
        </p:spPr>
        <p:txBody>
          <a:bodyPr vert="horz" lIns="59436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 ГГц</a:t>
            </a:r>
            <a:endParaRPr lang="en-US" sz="6000" dirty="0">
              <a:solidFill>
                <a:schemeClr val="bg2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диапазоне</a:t>
            </a:r>
            <a:r>
              <a:rPr lang="ru-RU" b="1" dirty="0" smtClean="0"/>
              <a:t> 5 ГГц всё сложнее…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9535" y="1347172"/>
            <a:ext cx="4649921" cy="5510828"/>
          </a:xfrm>
          <a:prstGeom prst="rect">
            <a:avLst/>
          </a:prstGeom>
        </p:spPr>
      </p:pic>
      <p:sp>
        <p:nvSpPr>
          <p:cNvPr id="7" name="&quot;No&quot; Symbol 6"/>
          <p:cNvSpPr/>
          <p:nvPr/>
        </p:nvSpPr>
        <p:spPr>
          <a:xfrm rot="5400000">
            <a:off x="5508806" y="2016272"/>
            <a:ext cx="515043" cy="538621"/>
          </a:xfrm>
          <a:prstGeom prst="noSmoking">
            <a:avLst>
              <a:gd name="adj" fmla="val 991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&quot;No&quot; Symbol 7"/>
          <p:cNvSpPr/>
          <p:nvPr/>
        </p:nvSpPr>
        <p:spPr>
          <a:xfrm rot="5400000">
            <a:off x="5715629" y="3923481"/>
            <a:ext cx="560908" cy="562167"/>
          </a:xfrm>
          <a:prstGeom prst="noSmoking">
            <a:avLst>
              <a:gd name="adj" fmla="val 991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38953" y="1649754"/>
            <a:ext cx="3215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/>
              </a:rPr>
              <a:t>Шаг не требуется, поскольку есть обобщенные решения ГКРЧ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538953" y="3961130"/>
            <a:ext cx="3215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/>
              </a:rPr>
              <a:t>Шаг не требуется, поскольку лицензия у оператора, как правило, имеется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11935" y="918234"/>
            <a:ext cx="11175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/>
              </a:rPr>
              <a:t>В диапазоне 5 ГГц есть положение об УМРД, но только внутри зданий. Процедура получения РИЧ на уличное оборудование – многоступенчатая: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V="1">
            <a:off x="2044931" y="2966000"/>
            <a:ext cx="7328263" cy="273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536963" y="2051601"/>
            <a:ext cx="1632857" cy="8490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5.150…5.350 </a:t>
            </a:r>
            <a:r>
              <a:rPr lang="ru-RU" b="1" dirty="0" smtClean="0"/>
              <a:t>ГГц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5258394" y="2051601"/>
            <a:ext cx="3735977" cy="8490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5.650…6.425</a:t>
            </a:r>
            <a:endParaRPr lang="en-US" b="1" dirty="0" smtClean="0"/>
          </a:p>
          <a:p>
            <a:pPr algn="ctr"/>
            <a:r>
              <a:rPr lang="ru-RU" b="1" dirty="0" smtClean="0"/>
              <a:t>ГГц</a:t>
            </a:r>
            <a:endParaRPr lang="en-GB" b="1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3180308" y="2577380"/>
            <a:ext cx="372292" cy="1606731"/>
          </a:xfrm>
          <a:prstGeom prst="rightBrace">
            <a:avLst>
              <a:gd name="adj1" fmla="val 36904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300580" y="3795489"/>
            <a:ext cx="30445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/>
              </a:rPr>
              <a:t>Есть шанс получить частоты во многих регионах, но с ограничением выходной мощности 100 мВт и менее на выходе передатчика. </a:t>
            </a:r>
            <a:endParaRPr lang="en-GB" dirty="0">
              <a:latin typeface="Calibri"/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7919951" y="2463473"/>
            <a:ext cx="372292" cy="1828800"/>
          </a:xfrm>
          <a:prstGeom prst="rightBrace">
            <a:avLst>
              <a:gd name="adj1" fmla="val 36904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95889" y="3817260"/>
            <a:ext cx="1578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/>
              </a:rPr>
              <a:t>Практически без шансов.</a:t>
            </a:r>
            <a:endParaRPr lang="en-GB" dirty="0">
              <a:latin typeface="Calibri"/>
            </a:endParaRPr>
          </a:p>
        </p:txBody>
      </p:sp>
      <p:sp>
        <p:nvSpPr>
          <p:cNvPr id="12" name="Right Brace 11"/>
          <p:cNvSpPr/>
          <p:nvPr/>
        </p:nvSpPr>
        <p:spPr>
          <a:xfrm rot="5400000">
            <a:off x="5988821" y="2442394"/>
            <a:ext cx="372292" cy="1876703"/>
          </a:xfrm>
          <a:prstGeom prst="rightBrace">
            <a:avLst>
              <a:gd name="adj1" fmla="val 36904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283137" y="3817260"/>
            <a:ext cx="30068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/>
              </a:rPr>
              <a:t>Неплохие шансы получения частот, начиная с 5900 МГц во всех регионах, за исключением крупных городов.</a:t>
            </a:r>
            <a:endParaRPr lang="en-GB" dirty="0">
              <a:latin typeface="Calibri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0" y="187325"/>
            <a:ext cx="11430000" cy="730250"/>
          </a:xfrm>
          <a:prstGeom prst="rect">
            <a:avLst/>
          </a:prstGeom>
          <a:noFill/>
        </p:spPr>
        <p:txBody>
          <a:bodyPr vert="horz" lIns="59436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Когда мы говорим «5 ГГц», что мы имеем в виду?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06830" y="1051325"/>
            <a:ext cx="10706793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000" dirty="0">
                <a:latin typeface="Calibri"/>
              </a:rPr>
              <a:t>В соответствии с </a:t>
            </a:r>
            <a:r>
              <a:rPr lang="ru-RU" sz="2000" dirty="0" smtClean="0">
                <a:latin typeface="Calibri"/>
              </a:rPr>
              <a:t>решение </a:t>
            </a:r>
            <a:r>
              <a:rPr lang="ru-RU" sz="2000" dirty="0">
                <a:latin typeface="Calibri"/>
              </a:rPr>
              <a:t>ГКРЧ от 15.07.2010 № </a:t>
            </a:r>
            <a:r>
              <a:rPr lang="ru-RU" sz="2000" dirty="0" smtClean="0">
                <a:latin typeface="Calibri"/>
              </a:rPr>
              <a:t>10-07-02 в России выделены следующие поддиапазоны частот для БШПД: 5150…5350 МГц и 5650…6425 МГц:</a:t>
            </a:r>
            <a:endParaRPr lang="en-GB" sz="2000" dirty="0" smtClean="0"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6830" y="5764915"/>
            <a:ext cx="4685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1"/>
              </a:rPr>
              <a:t>http://www.grfc.ru/grfc/service/fixed_service/</a:t>
            </a:r>
            <a:endParaRPr lang="ru-RU" dirty="0"/>
          </a:p>
          <a:p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5544868" y="5624521"/>
            <a:ext cx="6184670" cy="711789"/>
            <a:chOff x="3864234" y="646450"/>
            <a:chExt cx="6793865" cy="878571"/>
          </a:xfrm>
        </p:grpSpPr>
        <p:sp>
          <p:nvSpPr>
            <p:cNvPr id="20" name="Left Arrow 19"/>
            <p:cNvSpPr/>
            <p:nvPr/>
          </p:nvSpPr>
          <p:spPr>
            <a:xfrm>
              <a:off x="3864234" y="646450"/>
              <a:ext cx="6793865" cy="878571"/>
            </a:xfrm>
            <a:prstGeom prst="leftArrow">
              <a:avLst>
                <a:gd name="adj1" fmla="val 60959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21684" y="871045"/>
              <a:ext cx="5941136" cy="417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Здесь можно посмотреть действующие решения ГКРЧ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ambium">
      <a:dk1>
        <a:sysClr val="windowText" lastClr="000000"/>
      </a:dk1>
      <a:lt1>
        <a:sysClr val="window" lastClr="FFFFFF"/>
      </a:lt1>
      <a:dk2>
        <a:srgbClr val="003D79"/>
      </a:dk2>
      <a:lt2>
        <a:srgbClr val="E7E7E7"/>
      </a:lt2>
      <a:accent1>
        <a:srgbClr val="009ADD"/>
      </a:accent1>
      <a:accent2>
        <a:srgbClr val="DC5F13"/>
      </a:accent2>
      <a:accent3>
        <a:srgbClr val="7A9C49"/>
      </a:accent3>
      <a:accent4>
        <a:srgbClr val="D08900"/>
      </a:accent4>
      <a:accent5>
        <a:srgbClr val="904799"/>
      </a:accent5>
      <a:accent6>
        <a:srgbClr val="C5093B"/>
      </a:accent6>
      <a:hlink>
        <a:srgbClr val="009ADD"/>
      </a:hlink>
      <a:folHlink>
        <a:srgbClr val="008995"/>
      </a:folHlink>
    </a:clrScheme>
    <a:fontScheme name="Cambium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ctr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7829</Words>
  <Application>Kingsoft Office WPP</Application>
  <PresentationFormat>Custom</PresentationFormat>
  <Paragraphs>313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Theme</vt:lpstr>
      <vt:lpstr>Получение частот. Как? Где? И сколько это стоит?</vt:lpstr>
      <vt:lpstr>PowerPoint 演示文稿</vt:lpstr>
      <vt:lpstr>Особенности работы в 2.4 ГГц</vt:lpstr>
      <vt:lpstr>Что такое ЭИИМ?</vt:lpstr>
      <vt:lpstr>УМРД</vt:lpstr>
      <vt:lpstr>УМРД не требуется регистрировать!</vt:lpstr>
      <vt:lpstr>PowerPoint 演示文稿</vt:lpstr>
      <vt:lpstr>В диапазоне 5 ГГц всё сложнее…</vt:lpstr>
      <vt:lpstr>PowerPoint 演示文稿</vt:lpstr>
      <vt:lpstr>PowerPoint 演示文稿</vt:lpstr>
      <vt:lpstr>PowerPoint 演示文稿</vt:lpstr>
      <vt:lpstr>Этап 1. ГРЧЦ</vt:lpstr>
      <vt:lpstr>Этап 2. Роскомнадзор</vt:lpstr>
      <vt:lpstr>Ежегодные платежи</vt:lpstr>
      <vt:lpstr>Почему с Cambium Networks  процесс получения частот проще?</vt:lpstr>
      <vt:lpstr>Большинство оборудования low-cost использует Polling</vt:lpstr>
      <vt:lpstr>Как Polling работает в пределах одной БС?</vt:lpstr>
      <vt:lpstr>С фиксированным кадром и синхронизацией ситуация иная</vt:lpstr>
      <vt:lpstr>Где брать синхронизацию?</vt:lpstr>
      <vt:lpstr>В сетях с синхронизацией</vt:lpstr>
      <vt:lpstr>Синхронизация экономит частотный ресурс</vt:lpstr>
      <vt:lpstr>И повышает вероятность получения РИЧ (требуется вдвое меньше номиналов)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Golovanov</dc:creator>
  <cp:lastModifiedBy>andrey</cp:lastModifiedBy>
  <cp:revision>115</cp:revision>
  <dcterms:created xsi:type="dcterms:W3CDTF">2018-06-18T04:54:08Z</dcterms:created>
  <dcterms:modified xsi:type="dcterms:W3CDTF">2018-06-18T04:54:08Z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0x0101007749C4BCC738314AA62D4D2521265035</vt:lpwstr>
  </property>
  <property fmtid="{D5CDD505-2E9C-101B-9397-08002B2CF9AE}" pid="3" name="_dlc_DocIdItemGuid">
    <vt:lpwstr>511f3c1a-85a7-4c1d-8fbf-a425447c0091</vt:lpwstr>
  </property>
  <property fmtid="{D5CDD505-2E9C-101B-9397-08002B2CF9AE}" pid="4" name="KSOProductBuildVer">
    <vt:lpwstr>  25-10.1.0.5707</vt:lpwstr>
  </property>
</Properties>
</file>