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sldIdLst>
    <p:sldId id="370" r:id="rId6"/>
    <p:sldId id="396" r:id="rId7"/>
    <p:sldId id="294" r:id="rId8"/>
    <p:sldId id="395" r:id="rId9"/>
    <p:sldId id="394" r:id="rId10"/>
    <p:sldId id="389" r:id="rId11"/>
    <p:sldId id="390" r:id="rId12"/>
    <p:sldId id="332" r:id="rId13"/>
    <p:sldId id="376" r:id="rId14"/>
    <p:sldId id="380" r:id="rId15"/>
    <p:sldId id="381" r:id="rId16"/>
    <p:sldId id="384" r:id="rId17"/>
    <p:sldId id="298" r:id="rId18"/>
    <p:sldId id="347" r:id="rId19"/>
    <p:sldId id="386" r:id="rId20"/>
    <p:sldId id="297" r:id="rId21"/>
    <p:sldId id="391" r:id="rId22"/>
    <p:sldId id="392" r:id="rId23"/>
    <p:sldId id="388" r:id="rId24"/>
    <p:sldId id="383" r:id="rId25"/>
    <p:sldId id="397" r:id="rId26"/>
    <p:sldId id="398" r:id="rId27"/>
    <p:sldId id="399" r:id="rId28"/>
    <p:sldId id="282"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s" id="{BBEEEF00-7ECE-4FDB-A9FB-FDEDCAC6EBB6}">
          <p14:sldIdLst/>
        </p14:section>
        <p14:section name="Untitled Section" id="{0697BB8C-F1E0-4F9A-A3B6-5BC41687EE5B}">
          <p14:sldIdLst>
            <p14:sldId id="370"/>
            <p14:sldId id="396"/>
            <p14:sldId id="294"/>
            <p14:sldId id="395"/>
            <p14:sldId id="394"/>
            <p14:sldId id="389"/>
            <p14:sldId id="390"/>
            <p14:sldId id="332"/>
            <p14:sldId id="376"/>
            <p14:sldId id="380"/>
            <p14:sldId id="381"/>
            <p14:sldId id="384"/>
            <p14:sldId id="298"/>
            <p14:sldId id="347"/>
            <p14:sldId id="386"/>
            <p14:sldId id="297"/>
            <p14:sldId id="391"/>
            <p14:sldId id="392"/>
            <p14:sldId id="388"/>
            <p14:sldId id="383"/>
            <p14:sldId id="397"/>
            <p14:sldId id="398"/>
            <p14:sldId id="399"/>
            <p14:sldId id="282"/>
          </p14:sldIdLst>
        </p14:section>
        <p14:section name="Untitled Section" id="{937D99AA-DE2E-4B5A-99A9-2D986B212291}">
          <p14:sldIdLst/>
        </p14:section>
        <p14:section name="Untitled Section" id="{ADE3D6F6-ED83-474A-974E-5CDD53A6F66C}">
          <p14:sldIdLst/>
        </p14:section>
        <p14:section name="Untitled Section" id="{4254AF75-1B6A-41E8-AAAA-6670DDB3A28B}">
          <p14:sldIdLst/>
        </p14:section>
        <p14:section name="Untitled Section" id="{35EC7275-8163-4681-B019-C70203968382}">
          <p14:sldIdLst/>
        </p14:section>
        <p14:section name="Untitled Section" id="{E812965B-619D-43A1-8504-F24DB74EBB55}">
          <p14:sldIdLst/>
        </p14:section>
        <p14:section name="Untitled Section" id="{9D875082-163E-4CA4-8F93-CB5072B28F28}">
          <p14:sldIdLst/>
        </p14:section>
        <p14:section name="Misc" id="{0E6B6147-B3E0-4BFA-BB2A-A642FF7B17EB}">
          <p14:sldIdLst/>
        </p14:section>
      </p14:sectionLst>
    </p:ext>
    <p:ext uri="{EFAFB233-063F-42B5-8137-9DF3F51BA10A}">
      <p15:sldGuideLst xmlns:p15="http://schemas.microsoft.com/office/powerpoint/2012/main">
        <p15:guide id="1" orient="horz" pos="2160">
          <p15:clr>
            <a:srgbClr val="A4A3A4"/>
          </p15:clr>
        </p15:guide>
        <p15:guide id="2" orient="horz" pos="834">
          <p15:clr>
            <a:srgbClr val="A4A3A4"/>
          </p15:clr>
        </p15:guide>
        <p15:guide id="3" orient="horz" pos="3864">
          <p15:clr>
            <a:srgbClr val="A4A3A4"/>
          </p15:clr>
        </p15:guide>
        <p15:guide id="4" pos="3839">
          <p15:clr>
            <a:srgbClr val="A4A3A4"/>
          </p15:clr>
        </p15:guide>
        <p15:guide id="5" pos="389">
          <p15:clr>
            <a:srgbClr val="A4A3A4"/>
          </p15:clr>
        </p15:guide>
        <p15:guide id="6" pos="7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5959"/>
    <a:srgbClr val="003D79"/>
    <a:srgbClr val="009ADD"/>
    <a:srgbClr val="8DC1EB"/>
    <a:srgbClr val="231F20"/>
    <a:srgbClr val="C5093B"/>
    <a:srgbClr val="C8DFF4"/>
    <a:srgbClr val="DBE9F8"/>
    <a:srgbClr val="B5D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autoAdjust="0"/>
    <p:restoredTop sz="95501" autoAdjust="0"/>
  </p:normalViewPr>
  <p:slideViewPr>
    <p:cSldViewPr snapToGrid="0">
      <p:cViewPr varScale="1">
        <p:scale>
          <a:sx n="87" d="100"/>
          <a:sy n="87" d="100"/>
        </p:scale>
        <p:origin x="900" y="56"/>
      </p:cViewPr>
      <p:guideLst>
        <p:guide orient="horz" pos="2160"/>
        <p:guide orient="horz" pos="834"/>
        <p:guide orient="horz" pos="3864"/>
        <p:guide pos="3839"/>
        <p:guide pos="389"/>
        <p:guide pos="7295"/>
      </p:guideLst>
    </p:cSldViewPr>
  </p:slideViewPr>
  <p:outlineViewPr>
    <p:cViewPr>
      <p:scale>
        <a:sx n="33" d="100"/>
        <a:sy n="33" d="100"/>
      </p:scale>
      <p:origin x="0" y="-620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D44F2-F090-4753-AC56-B83767C6E048}"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399-CEB6-40D3-946B-73E89A2FA9AF}" type="slidenum">
              <a:rPr lang="en-US" smtClean="0"/>
              <a:t>‹#›</a:t>
            </a:fld>
            <a:endParaRPr lang="en-US"/>
          </a:p>
        </p:txBody>
      </p:sp>
    </p:spTree>
    <p:extLst>
      <p:ext uri="{BB962C8B-B14F-4D97-AF65-F5344CB8AC3E}">
        <p14:creationId xmlns:p14="http://schemas.microsoft.com/office/powerpoint/2010/main" val="1130397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0E3BB-6D78-44F2-A5F5-23C87A826ED9}" type="slidenum">
              <a:rPr lang="en-US" smtClean="0"/>
              <a:t>1</a:t>
            </a:fld>
            <a:endParaRPr lang="en-US"/>
          </a:p>
        </p:txBody>
      </p:sp>
    </p:spTree>
    <p:extLst>
      <p:ext uri="{BB962C8B-B14F-4D97-AF65-F5344CB8AC3E}">
        <p14:creationId xmlns:p14="http://schemas.microsoft.com/office/powerpoint/2010/main" val="394336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dirty="0"/>
              <a:t> </a:t>
            </a:r>
          </a:p>
        </p:txBody>
      </p:sp>
      <p:sp>
        <p:nvSpPr>
          <p:cNvPr id="5" name="Slide Number Placeholder 4"/>
          <p:cNvSpPr>
            <a:spLocks noGrp="1"/>
          </p:cNvSpPr>
          <p:nvPr>
            <p:ph type="sldNum" sz="quarter" idx="11"/>
          </p:nvPr>
        </p:nvSpPr>
        <p:spPr/>
        <p:txBody>
          <a:bodyPr/>
          <a:lstStyle/>
          <a:p>
            <a:fld id="{F7E7555C-22F0-418F-91E8-832810FBEA76}" type="slidenum">
              <a:rPr lang="en-US" smtClean="0"/>
              <a:pPr/>
              <a:t>17</a:t>
            </a:fld>
            <a:endParaRPr lang="en-US" dirty="0"/>
          </a:p>
        </p:txBody>
      </p:sp>
    </p:spTree>
    <p:extLst>
      <p:ext uri="{BB962C8B-B14F-4D97-AF65-F5344CB8AC3E}">
        <p14:creationId xmlns:p14="http://schemas.microsoft.com/office/powerpoint/2010/main" val="392864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0E3BB-6D78-44F2-A5F5-23C87A826ED9}" type="slidenum">
              <a:rPr lang="en-US" smtClean="0"/>
              <a:t>2</a:t>
            </a:fld>
            <a:endParaRPr lang="en-US"/>
          </a:p>
        </p:txBody>
      </p:sp>
    </p:spTree>
    <p:extLst>
      <p:ext uri="{BB962C8B-B14F-4D97-AF65-F5344CB8AC3E}">
        <p14:creationId xmlns:p14="http://schemas.microsoft.com/office/powerpoint/2010/main" val="6329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51D299-88FD-F04F-9229-4AE7D790F007}" type="slidenum">
              <a:rPr lang="en-US" smtClean="0"/>
              <a:pPr/>
              <a:t>6</a:t>
            </a:fld>
            <a:endParaRPr lang="en-US" dirty="0"/>
          </a:p>
        </p:txBody>
      </p:sp>
    </p:spTree>
    <p:extLst>
      <p:ext uri="{BB962C8B-B14F-4D97-AF65-F5344CB8AC3E}">
        <p14:creationId xmlns:p14="http://schemas.microsoft.com/office/powerpoint/2010/main" val="371137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51D299-88FD-F04F-9229-4AE7D790F007}" type="slidenum">
              <a:rPr lang="en-US" smtClean="0"/>
              <a:pPr/>
              <a:t>7</a:t>
            </a:fld>
            <a:endParaRPr lang="en-US" dirty="0"/>
          </a:p>
        </p:txBody>
      </p:sp>
    </p:spTree>
    <p:extLst>
      <p:ext uri="{BB962C8B-B14F-4D97-AF65-F5344CB8AC3E}">
        <p14:creationId xmlns:p14="http://schemas.microsoft.com/office/powerpoint/2010/main" val="283077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7555C-22F0-418F-91E8-832810FBEA76}" type="slidenum">
              <a:rPr lang="en-US" smtClean="0"/>
              <a:pPr/>
              <a:t>8</a:t>
            </a:fld>
            <a:endParaRPr lang="en-US" dirty="0"/>
          </a:p>
        </p:txBody>
      </p:sp>
    </p:spTree>
    <p:extLst>
      <p:ext uri="{BB962C8B-B14F-4D97-AF65-F5344CB8AC3E}">
        <p14:creationId xmlns:p14="http://schemas.microsoft.com/office/powerpoint/2010/main" val="419801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7555C-22F0-418F-91E8-832810FBEA76}" type="slidenum">
              <a:rPr lang="en-US" smtClean="0"/>
              <a:pPr/>
              <a:t>9</a:t>
            </a:fld>
            <a:endParaRPr lang="en-US" dirty="0"/>
          </a:p>
        </p:txBody>
      </p:sp>
    </p:spTree>
    <p:extLst>
      <p:ext uri="{BB962C8B-B14F-4D97-AF65-F5344CB8AC3E}">
        <p14:creationId xmlns:p14="http://schemas.microsoft.com/office/powerpoint/2010/main" val="254525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 Wi-Fi based OEM products typically</a:t>
            </a:r>
            <a:r>
              <a:rPr lang="en-US" baseline="0" dirty="0"/>
              <a:t> offer filter designs that filter out signals that are outside the permitted range. They however do nothing to mitigate the interference from adjacent channel transmission, which is more common and a major cause of poor performance.  Based on Cambium’s long experience in noisy outdoor environments, we’ve created filters that work across multiple channels. The dynamic filtering technology employed masks out all of the other channels but the channels of interest, markedly improving the clarity of the receiving signals, resulting in fewer retransmissions and higher throughputs across the board for all clients.</a:t>
            </a:r>
            <a:endParaRPr lang="en-US" dirty="0"/>
          </a:p>
          <a:p>
            <a:endParaRPr lang="en-US" dirty="0"/>
          </a:p>
        </p:txBody>
      </p:sp>
      <p:sp>
        <p:nvSpPr>
          <p:cNvPr id="4" name="Slide Number Placeholder 3"/>
          <p:cNvSpPr>
            <a:spLocks noGrp="1"/>
          </p:cNvSpPr>
          <p:nvPr>
            <p:ph type="sldNum" sz="quarter" idx="10"/>
          </p:nvPr>
        </p:nvSpPr>
        <p:spPr/>
        <p:txBody>
          <a:bodyPr/>
          <a:lstStyle/>
          <a:p>
            <a:fld id="{F7E7555C-22F0-418F-91E8-832810FBEA76}" type="slidenum">
              <a:rPr lang="en-US" smtClean="0"/>
              <a:pPr/>
              <a:t>13</a:t>
            </a:fld>
            <a:endParaRPr lang="en-US" dirty="0"/>
          </a:p>
        </p:txBody>
      </p:sp>
    </p:spTree>
    <p:extLst>
      <p:ext uri="{BB962C8B-B14F-4D97-AF65-F5344CB8AC3E}">
        <p14:creationId xmlns:p14="http://schemas.microsoft.com/office/powerpoint/2010/main" val="207876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7555C-22F0-418F-91E8-832810FBEA76}" type="slidenum">
              <a:rPr lang="en-US" smtClean="0"/>
              <a:pPr/>
              <a:t>14</a:t>
            </a:fld>
            <a:endParaRPr lang="en-US"/>
          </a:p>
        </p:txBody>
      </p:sp>
    </p:spTree>
    <p:extLst>
      <p:ext uri="{BB962C8B-B14F-4D97-AF65-F5344CB8AC3E}">
        <p14:creationId xmlns:p14="http://schemas.microsoft.com/office/powerpoint/2010/main" val="410895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7555C-22F0-418F-91E8-832810FBEA76}" type="slidenum">
              <a:rPr lang="en-US" smtClean="0"/>
              <a:pPr/>
              <a:t>16</a:t>
            </a:fld>
            <a:endParaRPr lang="en-US" dirty="0"/>
          </a:p>
        </p:txBody>
      </p:sp>
    </p:spTree>
    <p:extLst>
      <p:ext uri="{BB962C8B-B14F-4D97-AF65-F5344CB8AC3E}">
        <p14:creationId xmlns:p14="http://schemas.microsoft.com/office/powerpoint/2010/main" val="3950118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1805940"/>
            <a:ext cx="768096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897380"/>
            <a:ext cx="7589520" cy="2560320"/>
          </a:xfrm>
          <a:noFill/>
          <a:ln>
            <a:noFill/>
          </a:ln>
        </p:spPr>
        <p:txBody>
          <a:bodyPr lIns="594360" rIns="182880" anchor="ct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5016500"/>
            <a:ext cx="7680960" cy="685800"/>
          </a:xfrm>
          <a:noFill/>
        </p:spPr>
        <p:txBody>
          <a:bodyPr lIns="603504" rIns="182880" anchor="t"/>
          <a:lstStyle>
            <a:lvl1pPr marL="0" indent="0" algn="l">
              <a:lnSpc>
                <a:spcPct val="90000"/>
              </a:lnSpc>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Picture Placeholder 4"/>
          <p:cNvSpPr>
            <a:spLocks noGrp="1"/>
          </p:cNvSpPr>
          <p:nvPr>
            <p:ph type="pic" sz="quarter" idx="10"/>
          </p:nvPr>
        </p:nvSpPr>
        <p:spPr>
          <a:xfrm>
            <a:off x="7708265" y="1805940"/>
            <a:ext cx="4480560" cy="2743200"/>
          </a:xfrm>
          <a:ln>
            <a:noFill/>
          </a:ln>
        </p:spPr>
        <p:txBody>
          <a:bodyPr anchor="ctr"/>
          <a:lstStyle>
            <a:lvl1pPr marL="0" indent="0" algn="ctr">
              <a:buNone/>
              <a:defRPr/>
            </a:lvl1pPr>
          </a:lstStyle>
          <a:p>
            <a:endParaRPr lang="en-US" dirty="0"/>
          </a:p>
        </p:txBody>
      </p:sp>
      <p:grpSp>
        <p:nvGrpSpPr>
          <p:cNvPr id="9" name="Group 8"/>
          <p:cNvGrpSpPr>
            <a:grpSpLocks noChangeAspect="1"/>
          </p:cNvGrpSpPr>
          <p:nvPr userDrawn="1"/>
        </p:nvGrpSpPr>
        <p:grpSpPr>
          <a:xfrm>
            <a:off x="610187" y="1055295"/>
            <a:ext cx="2743200" cy="410285"/>
            <a:chOff x="547108" y="2827019"/>
            <a:chExt cx="8049784" cy="1203962"/>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123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2-Logo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9520" y="2827019"/>
            <a:ext cx="8049784" cy="1203962"/>
          </a:xfrm>
          <a:prstGeom prst="rect">
            <a:avLst/>
          </a:prstGeom>
        </p:spPr>
      </p:pic>
    </p:spTree>
    <p:extLst>
      <p:ext uri="{BB962C8B-B14F-4D97-AF65-F5344CB8AC3E}">
        <p14:creationId xmlns:p14="http://schemas.microsoft.com/office/powerpoint/2010/main" val="12397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0" y="1805940"/>
            <a:ext cx="7680960"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897380"/>
            <a:ext cx="7589520" cy="2560320"/>
          </a:xfrm>
          <a:noFill/>
          <a:ln>
            <a:noFill/>
          </a:ln>
        </p:spPr>
        <p:txBody>
          <a:bodyPr lIns="594360" rIns="182880" anchor="ct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5016500"/>
            <a:ext cx="7680960" cy="685800"/>
          </a:xfrm>
          <a:noFill/>
        </p:spPr>
        <p:txBody>
          <a:bodyPr lIns="603504" rIns="182880" anchor="t"/>
          <a:lstStyle>
            <a:lvl1pPr marL="0" indent="0" algn="l">
              <a:lnSpc>
                <a:spcPct val="90000"/>
              </a:lnSpc>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Picture Placeholder 4"/>
          <p:cNvSpPr>
            <a:spLocks noGrp="1"/>
          </p:cNvSpPr>
          <p:nvPr>
            <p:ph type="pic" sz="quarter" idx="10"/>
          </p:nvPr>
        </p:nvSpPr>
        <p:spPr>
          <a:xfrm>
            <a:off x="7708265" y="1805940"/>
            <a:ext cx="4480560" cy="2743200"/>
          </a:xfrm>
          <a:ln>
            <a:noFill/>
          </a:ln>
        </p:spPr>
        <p:txBody>
          <a:bodyPr anchor="ctr"/>
          <a:lstStyle>
            <a:lvl1pPr marL="0" indent="0" algn="ctr">
              <a:buNone/>
              <a:defRPr/>
            </a:lvl1pPr>
          </a:lstStyle>
          <a:p>
            <a:endParaRPr lang="en-US"/>
          </a:p>
        </p:txBody>
      </p:sp>
      <p:grpSp>
        <p:nvGrpSpPr>
          <p:cNvPr id="10" name="Group 9"/>
          <p:cNvGrpSpPr>
            <a:grpSpLocks noChangeAspect="1"/>
          </p:cNvGrpSpPr>
          <p:nvPr userDrawn="1"/>
        </p:nvGrpSpPr>
        <p:grpSpPr>
          <a:xfrm>
            <a:off x="610187" y="1055295"/>
            <a:ext cx="2743200" cy="410285"/>
            <a:chOff x="547108" y="2827019"/>
            <a:chExt cx="8049784" cy="1203962"/>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12349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088" userDrawn="1">
          <p15:clr>
            <a:srgbClr val="FBAE40"/>
          </p15:clr>
        </p15:guide>
        <p15:guide id="2" pos="383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Section Hea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08"/>
            <a:ext cx="12197396" cy="6858000"/>
          </a:xfrm>
          <a:prstGeom prst="rect">
            <a:avLst/>
          </a:prstGeom>
        </p:spPr>
      </p:pic>
      <p:sp>
        <p:nvSpPr>
          <p:cNvPr id="4" name="Rectangle 3"/>
          <p:cNvSpPr/>
          <p:nvPr userDrawn="1"/>
        </p:nvSpPr>
        <p:spPr>
          <a:xfrm>
            <a:off x="0" y="1064102"/>
            <a:ext cx="4480560" cy="4480560"/>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2855344"/>
            <a:ext cx="4389120" cy="2156642"/>
          </a:xfrm>
          <a:noFill/>
          <a:ln>
            <a:noFill/>
          </a:ln>
        </p:spPr>
        <p:txBody>
          <a:bodyPr lIns="594360" rIns="182880" anchor="t"/>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1607556"/>
            <a:ext cx="4389120" cy="1078302"/>
          </a:xfrm>
          <a:noFill/>
        </p:spPr>
        <p:txBody>
          <a:bodyPr lIns="603504" rIns="182880" anchor="b"/>
          <a:lstStyle>
            <a:lvl1pPr marL="0" indent="0" algn="l">
              <a:lnSpc>
                <a:spcPct val="90000"/>
              </a:lnSpc>
              <a:spcBef>
                <a:spcPts val="3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5101" y="6378277"/>
            <a:ext cx="1645920" cy="246171"/>
          </a:xfrm>
          <a:prstGeom prst="rect">
            <a:avLst/>
          </a:prstGeom>
        </p:spPr>
      </p:pic>
    </p:spTree>
    <p:extLst>
      <p:ext uri="{BB962C8B-B14F-4D97-AF65-F5344CB8AC3E}">
        <p14:creationId xmlns:p14="http://schemas.microsoft.com/office/powerpoint/2010/main" val="291669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3-Logo Slide">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9520" y="2827019"/>
            <a:ext cx="8049784" cy="1203962"/>
          </a:xfrm>
          <a:prstGeom prst="rect">
            <a:avLst/>
          </a:prstGeom>
        </p:spPr>
      </p:pic>
    </p:spTree>
    <p:extLst>
      <p:ext uri="{BB962C8B-B14F-4D97-AF65-F5344CB8AC3E}">
        <p14:creationId xmlns:p14="http://schemas.microsoft.com/office/powerpoint/2010/main" val="36380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1805940"/>
            <a:ext cx="7680960" cy="274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897380"/>
            <a:ext cx="7589520" cy="2560320"/>
          </a:xfrm>
          <a:noFill/>
          <a:ln>
            <a:noFill/>
          </a:ln>
        </p:spPr>
        <p:txBody>
          <a:bodyPr lIns="594360" rIns="182880" anchor="ct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5016500"/>
            <a:ext cx="7680960" cy="685800"/>
          </a:xfrm>
          <a:noFill/>
        </p:spPr>
        <p:txBody>
          <a:bodyPr lIns="603504" rIns="182880" anchor="t"/>
          <a:lstStyle>
            <a:lvl1pPr marL="0" indent="0" algn="l">
              <a:lnSpc>
                <a:spcPct val="90000"/>
              </a:lnSpc>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Picture Placeholder 4"/>
          <p:cNvSpPr>
            <a:spLocks noGrp="1"/>
          </p:cNvSpPr>
          <p:nvPr>
            <p:ph type="pic" sz="quarter" idx="10"/>
          </p:nvPr>
        </p:nvSpPr>
        <p:spPr>
          <a:xfrm>
            <a:off x="7708265" y="1805940"/>
            <a:ext cx="4480560" cy="2743200"/>
          </a:xfrm>
          <a:ln>
            <a:noFill/>
          </a:ln>
        </p:spPr>
        <p:txBody>
          <a:bodyPr anchor="ctr"/>
          <a:lstStyle>
            <a:lvl1pPr marL="0" indent="0" algn="ctr">
              <a:buNone/>
              <a:defRPr/>
            </a:lvl1pPr>
          </a:lstStyle>
          <a:p>
            <a:endParaRPr lang="en-US"/>
          </a:p>
        </p:txBody>
      </p:sp>
      <p:grpSp>
        <p:nvGrpSpPr>
          <p:cNvPr id="10" name="Group 9"/>
          <p:cNvGrpSpPr>
            <a:grpSpLocks noChangeAspect="1"/>
          </p:cNvGrpSpPr>
          <p:nvPr userDrawn="1"/>
        </p:nvGrpSpPr>
        <p:grpSpPr>
          <a:xfrm>
            <a:off x="610187" y="1055295"/>
            <a:ext cx="2743200" cy="410285"/>
            <a:chOff x="547108" y="2827019"/>
            <a:chExt cx="8049784" cy="1203962"/>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18046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Section Hea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70"/>
            <a:ext cx="12193700" cy="6858000"/>
          </a:xfrm>
          <a:prstGeom prst="rect">
            <a:avLst/>
          </a:prstGeom>
        </p:spPr>
      </p:pic>
      <p:sp>
        <p:nvSpPr>
          <p:cNvPr id="4" name="Rectangle 3"/>
          <p:cNvSpPr/>
          <p:nvPr userDrawn="1"/>
        </p:nvSpPr>
        <p:spPr>
          <a:xfrm>
            <a:off x="0" y="1064102"/>
            <a:ext cx="4480560" cy="448056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2855344"/>
            <a:ext cx="4389120" cy="2156642"/>
          </a:xfrm>
          <a:noFill/>
          <a:ln>
            <a:noFill/>
          </a:ln>
        </p:spPr>
        <p:txBody>
          <a:bodyPr lIns="594360" rIns="182880" anchor="t"/>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1607556"/>
            <a:ext cx="4389120" cy="1078302"/>
          </a:xfrm>
          <a:noFill/>
        </p:spPr>
        <p:txBody>
          <a:bodyPr lIns="603504" rIns="182880" anchor="b"/>
          <a:lstStyle>
            <a:lvl1pPr marL="0" indent="0" algn="l">
              <a:lnSpc>
                <a:spcPct val="90000"/>
              </a:lnSpc>
              <a:spcBef>
                <a:spcPts val="3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5101" y="6378277"/>
            <a:ext cx="1645920" cy="246171"/>
          </a:xfrm>
          <a:prstGeom prst="rect">
            <a:avLst/>
          </a:prstGeom>
        </p:spPr>
      </p:pic>
    </p:spTree>
    <p:extLst>
      <p:ext uri="{BB962C8B-B14F-4D97-AF65-F5344CB8AC3E}">
        <p14:creationId xmlns:p14="http://schemas.microsoft.com/office/powerpoint/2010/main" val="232971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4-Logo Slide">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9520" y="2827019"/>
            <a:ext cx="8049784" cy="1203962"/>
          </a:xfrm>
          <a:prstGeom prst="rect">
            <a:avLst/>
          </a:prstGeom>
        </p:spPr>
      </p:pic>
    </p:spTree>
    <p:extLst>
      <p:ext uri="{BB962C8B-B14F-4D97-AF65-F5344CB8AC3E}">
        <p14:creationId xmlns:p14="http://schemas.microsoft.com/office/powerpoint/2010/main" val="24518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1805940"/>
            <a:ext cx="7680960" cy="27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897380"/>
            <a:ext cx="7589520" cy="2560320"/>
          </a:xfrm>
          <a:noFill/>
          <a:ln>
            <a:noFill/>
          </a:ln>
        </p:spPr>
        <p:txBody>
          <a:bodyPr lIns="594360" rIns="182880" anchor="ct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5016500"/>
            <a:ext cx="7680960" cy="685800"/>
          </a:xfrm>
          <a:noFill/>
        </p:spPr>
        <p:txBody>
          <a:bodyPr lIns="603504" rIns="182880" anchor="t"/>
          <a:lstStyle>
            <a:lvl1pPr marL="0" indent="0" algn="l">
              <a:lnSpc>
                <a:spcPct val="90000"/>
              </a:lnSpc>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Picture Placeholder 4"/>
          <p:cNvSpPr>
            <a:spLocks noGrp="1"/>
          </p:cNvSpPr>
          <p:nvPr>
            <p:ph type="pic" sz="quarter" idx="10"/>
          </p:nvPr>
        </p:nvSpPr>
        <p:spPr>
          <a:xfrm>
            <a:off x="7708265" y="1805940"/>
            <a:ext cx="4480560" cy="2743200"/>
          </a:xfrm>
          <a:ln>
            <a:noFill/>
          </a:ln>
        </p:spPr>
        <p:txBody>
          <a:bodyPr anchor="ctr"/>
          <a:lstStyle>
            <a:lvl1pPr marL="0" indent="0" algn="ctr">
              <a:buNone/>
              <a:defRPr/>
            </a:lvl1pPr>
          </a:lstStyle>
          <a:p>
            <a:endParaRPr lang="en-US"/>
          </a:p>
        </p:txBody>
      </p:sp>
      <p:grpSp>
        <p:nvGrpSpPr>
          <p:cNvPr id="10" name="Group 9"/>
          <p:cNvGrpSpPr>
            <a:grpSpLocks noChangeAspect="1"/>
          </p:cNvGrpSpPr>
          <p:nvPr userDrawn="1"/>
        </p:nvGrpSpPr>
        <p:grpSpPr>
          <a:xfrm>
            <a:off x="610187" y="1055295"/>
            <a:ext cx="2743200" cy="410285"/>
            <a:chOff x="547108" y="2827019"/>
            <a:chExt cx="8049784" cy="1203962"/>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282198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Section Hea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2"/>
            <a:ext cx="12192000" cy="6858000"/>
          </a:xfrm>
          <a:prstGeom prst="rect">
            <a:avLst/>
          </a:prstGeom>
        </p:spPr>
      </p:pic>
      <p:sp>
        <p:nvSpPr>
          <p:cNvPr id="4" name="Rectangle 3"/>
          <p:cNvSpPr/>
          <p:nvPr userDrawn="1"/>
        </p:nvSpPr>
        <p:spPr>
          <a:xfrm>
            <a:off x="0" y="1064102"/>
            <a:ext cx="4480560" cy="4480560"/>
          </a:xfrm>
          <a:prstGeom prst="rect">
            <a:avLst/>
          </a:prstGeom>
          <a:solidFill>
            <a:schemeClr val="accent4">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2855344"/>
            <a:ext cx="4389120" cy="2156642"/>
          </a:xfrm>
          <a:noFill/>
          <a:ln>
            <a:noFill/>
          </a:ln>
        </p:spPr>
        <p:txBody>
          <a:bodyPr lIns="594360" rIns="182880" anchor="t"/>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1607556"/>
            <a:ext cx="4389120" cy="1078302"/>
          </a:xfrm>
          <a:noFill/>
        </p:spPr>
        <p:txBody>
          <a:bodyPr lIns="603504" rIns="182880" anchor="b"/>
          <a:lstStyle>
            <a:lvl1pPr marL="0" indent="0" algn="l">
              <a:lnSpc>
                <a:spcPct val="90000"/>
              </a:lnSpc>
              <a:spcBef>
                <a:spcPts val="3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5101" y="6378277"/>
            <a:ext cx="1645920" cy="246171"/>
          </a:xfrm>
          <a:prstGeom prst="rect">
            <a:avLst/>
          </a:prstGeom>
        </p:spPr>
      </p:pic>
    </p:spTree>
    <p:extLst>
      <p:ext uri="{BB962C8B-B14F-4D97-AF65-F5344CB8AC3E}">
        <p14:creationId xmlns:p14="http://schemas.microsoft.com/office/powerpoint/2010/main" val="18965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5-Logo Slide">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9520" y="2827019"/>
            <a:ext cx="8049784" cy="1203962"/>
          </a:xfrm>
          <a:prstGeom prst="rect">
            <a:avLst/>
          </a:prstGeom>
        </p:spPr>
      </p:pic>
    </p:spTree>
    <p:extLst>
      <p:ext uri="{BB962C8B-B14F-4D97-AF65-F5344CB8AC3E}">
        <p14:creationId xmlns:p14="http://schemas.microsoft.com/office/powerpoint/2010/main" val="115802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Section Hea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 y="0"/>
            <a:ext cx="12188230" cy="6858000"/>
          </a:xfrm>
          <a:prstGeom prst="rect">
            <a:avLst/>
          </a:prstGeom>
        </p:spPr>
      </p:pic>
      <p:sp>
        <p:nvSpPr>
          <p:cNvPr id="4" name="Rectangle 3"/>
          <p:cNvSpPr/>
          <p:nvPr userDrawn="1"/>
        </p:nvSpPr>
        <p:spPr>
          <a:xfrm>
            <a:off x="0" y="1064102"/>
            <a:ext cx="4480560" cy="4480560"/>
          </a:xfrm>
          <a:prstGeom prst="rect">
            <a:avLst/>
          </a:prstGeom>
          <a:solidFill>
            <a:srgbClr val="003D7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2855344"/>
            <a:ext cx="4389120" cy="2156642"/>
          </a:xfrm>
          <a:noFill/>
          <a:ln>
            <a:noFill/>
          </a:ln>
        </p:spPr>
        <p:txBody>
          <a:bodyPr lIns="594360" rIns="182880" anchor="t"/>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1607556"/>
            <a:ext cx="4389120" cy="1078302"/>
          </a:xfrm>
          <a:noFill/>
        </p:spPr>
        <p:txBody>
          <a:bodyPr lIns="603504" rIns="182880" anchor="b"/>
          <a:lstStyle>
            <a:lvl1pPr marL="0" indent="0" algn="l">
              <a:lnSpc>
                <a:spcPct val="90000"/>
              </a:lnSpc>
              <a:spcBef>
                <a:spcPts val="3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5101" y="6378277"/>
            <a:ext cx="1645920" cy="246171"/>
          </a:xfrm>
          <a:prstGeom prst="rect">
            <a:avLst/>
          </a:prstGeom>
        </p:spPr>
      </p:pic>
    </p:spTree>
    <p:extLst>
      <p:ext uri="{BB962C8B-B14F-4D97-AF65-F5344CB8AC3E}">
        <p14:creationId xmlns:p14="http://schemas.microsoft.com/office/powerpoint/2010/main" val="293486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4" name="Rectangle 3"/>
          <p:cNvSpPr/>
          <p:nvPr userDrawn="1"/>
        </p:nvSpPr>
        <p:spPr>
          <a:xfrm>
            <a:off x="0" y="1805940"/>
            <a:ext cx="7680960" cy="274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897380"/>
            <a:ext cx="7589520" cy="2560320"/>
          </a:xfrm>
          <a:noFill/>
          <a:ln>
            <a:noFill/>
          </a:ln>
        </p:spPr>
        <p:txBody>
          <a:bodyPr lIns="594360" rIns="182880" anchor="ct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5016500"/>
            <a:ext cx="7680960" cy="685800"/>
          </a:xfrm>
          <a:noFill/>
        </p:spPr>
        <p:txBody>
          <a:bodyPr lIns="603504" rIns="182880" anchor="t"/>
          <a:lstStyle>
            <a:lvl1pPr marL="0" indent="0" algn="l">
              <a:lnSpc>
                <a:spcPct val="90000"/>
              </a:lnSpc>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Picture Placeholder 4"/>
          <p:cNvSpPr>
            <a:spLocks noGrp="1"/>
          </p:cNvSpPr>
          <p:nvPr>
            <p:ph type="pic" sz="quarter" idx="10"/>
          </p:nvPr>
        </p:nvSpPr>
        <p:spPr>
          <a:xfrm>
            <a:off x="7708265" y="1805940"/>
            <a:ext cx="4480560" cy="2743200"/>
          </a:xfrm>
          <a:ln>
            <a:noFill/>
          </a:ln>
        </p:spPr>
        <p:txBody>
          <a:bodyPr anchor="ctr"/>
          <a:lstStyle>
            <a:lvl1pPr marL="0" indent="0" algn="ctr">
              <a:buNone/>
              <a:defRPr/>
            </a:lvl1pPr>
          </a:lstStyle>
          <a:p>
            <a:endParaRPr lang="en-US"/>
          </a:p>
        </p:txBody>
      </p:sp>
      <p:grpSp>
        <p:nvGrpSpPr>
          <p:cNvPr id="10" name="Group 9"/>
          <p:cNvGrpSpPr>
            <a:grpSpLocks noChangeAspect="1"/>
          </p:cNvGrpSpPr>
          <p:nvPr userDrawn="1"/>
        </p:nvGrpSpPr>
        <p:grpSpPr>
          <a:xfrm>
            <a:off x="610187" y="1055295"/>
            <a:ext cx="2743200" cy="410285"/>
            <a:chOff x="547108" y="2827019"/>
            <a:chExt cx="8049784" cy="1203962"/>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204155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Section Hea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1"/>
            <a:ext cx="12191679" cy="6858000"/>
          </a:xfrm>
          <a:prstGeom prst="rect">
            <a:avLst/>
          </a:prstGeom>
        </p:spPr>
      </p:pic>
      <p:sp>
        <p:nvSpPr>
          <p:cNvPr id="4" name="Rectangle 3"/>
          <p:cNvSpPr/>
          <p:nvPr userDrawn="1"/>
        </p:nvSpPr>
        <p:spPr>
          <a:xfrm>
            <a:off x="0" y="1064102"/>
            <a:ext cx="4480560" cy="4480560"/>
          </a:xfrm>
          <a:prstGeom prst="rect">
            <a:avLst/>
          </a:prstGeom>
          <a:solidFill>
            <a:schemeClr val="accent5">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2855344"/>
            <a:ext cx="4389120" cy="2156642"/>
          </a:xfrm>
          <a:noFill/>
          <a:ln>
            <a:noFill/>
          </a:ln>
        </p:spPr>
        <p:txBody>
          <a:bodyPr lIns="594360" rIns="182880" anchor="t"/>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1607556"/>
            <a:ext cx="4389120" cy="1078302"/>
          </a:xfrm>
          <a:noFill/>
        </p:spPr>
        <p:txBody>
          <a:bodyPr lIns="603504" rIns="182880" anchor="b"/>
          <a:lstStyle>
            <a:lvl1pPr marL="0" indent="0" algn="l">
              <a:lnSpc>
                <a:spcPct val="90000"/>
              </a:lnSpc>
              <a:spcBef>
                <a:spcPts val="3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5101" y="6378277"/>
            <a:ext cx="1645920" cy="246171"/>
          </a:xfrm>
          <a:prstGeom prst="rect">
            <a:avLst/>
          </a:prstGeom>
        </p:spPr>
      </p:pic>
    </p:spTree>
    <p:extLst>
      <p:ext uri="{BB962C8B-B14F-4D97-AF65-F5344CB8AC3E}">
        <p14:creationId xmlns:p14="http://schemas.microsoft.com/office/powerpoint/2010/main" val="223280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6-Logo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9520" y="2827019"/>
            <a:ext cx="8049784" cy="1203962"/>
          </a:xfrm>
          <a:prstGeom prst="rect">
            <a:avLst/>
          </a:prstGeom>
        </p:spPr>
      </p:pic>
    </p:spTree>
    <p:extLst>
      <p:ext uri="{BB962C8B-B14F-4D97-AF65-F5344CB8AC3E}">
        <p14:creationId xmlns:p14="http://schemas.microsoft.com/office/powerpoint/2010/main" val="22445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4" name="Rectangle 3"/>
          <p:cNvSpPr/>
          <p:nvPr userDrawn="1"/>
        </p:nvSpPr>
        <p:spPr>
          <a:xfrm>
            <a:off x="0" y="1805940"/>
            <a:ext cx="7680960" cy="2743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897380"/>
            <a:ext cx="7589520" cy="2560320"/>
          </a:xfrm>
          <a:noFill/>
          <a:ln>
            <a:noFill/>
          </a:ln>
        </p:spPr>
        <p:txBody>
          <a:bodyPr lIns="594360" rIns="182880" anchor="ct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5016500"/>
            <a:ext cx="7680960" cy="685800"/>
          </a:xfrm>
          <a:noFill/>
        </p:spPr>
        <p:txBody>
          <a:bodyPr lIns="603504" rIns="182880" anchor="t"/>
          <a:lstStyle>
            <a:lvl1pPr marL="0" indent="0" algn="l">
              <a:lnSpc>
                <a:spcPct val="90000"/>
              </a:lnSpc>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Picture Placeholder 4"/>
          <p:cNvSpPr>
            <a:spLocks noGrp="1"/>
          </p:cNvSpPr>
          <p:nvPr>
            <p:ph type="pic" sz="quarter" idx="10"/>
          </p:nvPr>
        </p:nvSpPr>
        <p:spPr>
          <a:xfrm>
            <a:off x="7708265" y="1805940"/>
            <a:ext cx="4480560" cy="2743200"/>
          </a:xfrm>
          <a:ln>
            <a:noFill/>
          </a:ln>
        </p:spPr>
        <p:txBody>
          <a:bodyPr anchor="ctr"/>
          <a:lstStyle>
            <a:lvl1pPr marL="0" indent="0" algn="ctr">
              <a:buNone/>
              <a:defRPr/>
            </a:lvl1pPr>
          </a:lstStyle>
          <a:p>
            <a:endParaRPr lang="en-US"/>
          </a:p>
        </p:txBody>
      </p:sp>
      <p:grpSp>
        <p:nvGrpSpPr>
          <p:cNvPr id="10" name="Group 9"/>
          <p:cNvGrpSpPr>
            <a:grpSpLocks noChangeAspect="1"/>
          </p:cNvGrpSpPr>
          <p:nvPr userDrawn="1"/>
        </p:nvGrpSpPr>
        <p:grpSpPr>
          <a:xfrm>
            <a:off x="610187" y="1055295"/>
            <a:ext cx="2743200" cy="410285"/>
            <a:chOff x="547108" y="2827019"/>
            <a:chExt cx="8049784" cy="1203962"/>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111350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Section Hea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68" y="0"/>
            <a:ext cx="12188290" cy="6858000"/>
          </a:xfrm>
          <a:prstGeom prst="rect">
            <a:avLst/>
          </a:prstGeom>
        </p:spPr>
      </p:pic>
      <p:sp>
        <p:nvSpPr>
          <p:cNvPr id="4" name="Rectangle 3"/>
          <p:cNvSpPr/>
          <p:nvPr userDrawn="1"/>
        </p:nvSpPr>
        <p:spPr>
          <a:xfrm>
            <a:off x="0" y="1064102"/>
            <a:ext cx="4480560" cy="4480560"/>
          </a:xfrm>
          <a:prstGeom prst="rect">
            <a:avLst/>
          </a:prstGeom>
          <a:solidFill>
            <a:schemeClr val="accent6">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2855344"/>
            <a:ext cx="4389120" cy="2156642"/>
          </a:xfrm>
          <a:noFill/>
          <a:ln>
            <a:noFill/>
          </a:ln>
        </p:spPr>
        <p:txBody>
          <a:bodyPr lIns="594360" rIns="182880" anchor="t"/>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1607556"/>
            <a:ext cx="4389120" cy="1078302"/>
          </a:xfrm>
          <a:noFill/>
        </p:spPr>
        <p:txBody>
          <a:bodyPr lIns="603504" rIns="182880" anchor="b"/>
          <a:lstStyle>
            <a:lvl1pPr marL="0" indent="0" algn="l">
              <a:lnSpc>
                <a:spcPct val="90000"/>
              </a:lnSpc>
              <a:spcBef>
                <a:spcPts val="3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5101" y="6378277"/>
            <a:ext cx="1645920" cy="246171"/>
          </a:xfrm>
          <a:prstGeom prst="rect">
            <a:avLst/>
          </a:prstGeom>
        </p:spPr>
      </p:pic>
    </p:spTree>
    <p:extLst>
      <p:ext uri="{BB962C8B-B14F-4D97-AF65-F5344CB8AC3E}">
        <p14:creationId xmlns:p14="http://schemas.microsoft.com/office/powerpoint/2010/main" val="13269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7-Logo Slide">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9520" y="2827019"/>
            <a:ext cx="8049784" cy="1203962"/>
          </a:xfrm>
          <a:prstGeom prst="rect">
            <a:avLst/>
          </a:prstGeom>
        </p:spPr>
      </p:pic>
    </p:spTree>
    <p:extLst>
      <p:ext uri="{BB962C8B-B14F-4D97-AF65-F5344CB8AC3E}">
        <p14:creationId xmlns:p14="http://schemas.microsoft.com/office/powerpoint/2010/main" val="210090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97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87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09441" y="1314451"/>
            <a:ext cx="5383398" cy="481964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5986" y="1314451"/>
            <a:ext cx="5383398" cy="481964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09441" y="1314451"/>
            <a:ext cx="5383398" cy="481964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6197600" y="1314451"/>
            <a:ext cx="5385816" cy="4818888"/>
          </a:xfrm>
        </p:spPr>
        <p:txBody>
          <a:bodyPr/>
          <a:lstStyle/>
          <a:p>
            <a:endParaRPr lang="en-US"/>
          </a:p>
        </p:txBody>
      </p:sp>
    </p:spTree>
    <p:extLst>
      <p:ext uri="{BB962C8B-B14F-4D97-AF65-F5344CB8AC3E}">
        <p14:creationId xmlns:p14="http://schemas.microsoft.com/office/powerpoint/2010/main" val="193183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761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Logo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9520" y="2827019"/>
            <a:ext cx="8049784" cy="1203962"/>
          </a:xfrm>
          <a:prstGeom prst="rect">
            <a:avLst/>
          </a:prstGeom>
        </p:spPr>
      </p:pic>
    </p:spTree>
    <p:extLst>
      <p:ext uri="{BB962C8B-B14F-4D97-AF65-F5344CB8AC3E}">
        <p14:creationId xmlns:p14="http://schemas.microsoft.com/office/powerpoint/2010/main" val="227593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1805940"/>
            <a:ext cx="7680960"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897380"/>
            <a:ext cx="7589520" cy="2560320"/>
          </a:xfrm>
          <a:noFill/>
          <a:ln>
            <a:noFill/>
          </a:ln>
        </p:spPr>
        <p:txBody>
          <a:bodyPr lIns="594360" rIns="182880" anchor="ct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5016500"/>
            <a:ext cx="7680960" cy="685800"/>
          </a:xfrm>
          <a:noFill/>
        </p:spPr>
        <p:txBody>
          <a:bodyPr lIns="603504" rIns="182880" anchor="t"/>
          <a:lstStyle>
            <a:lvl1pPr marL="0" indent="0" algn="l">
              <a:lnSpc>
                <a:spcPct val="90000"/>
              </a:lnSpc>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Picture Placeholder 4"/>
          <p:cNvSpPr>
            <a:spLocks noGrp="1"/>
          </p:cNvSpPr>
          <p:nvPr>
            <p:ph type="pic" sz="quarter" idx="10"/>
          </p:nvPr>
        </p:nvSpPr>
        <p:spPr>
          <a:xfrm>
            <a:off x="7708265" y="1805940"/>
            <a:ext cx="4480560" cy="2743200"/>
          </a:xfrm>
          <a:ln>
            <a:noFill/>
          </a:ln>
        </p:spPr>
        <p:txBody>
          <a:bodyPr anchor="ctr"/>
          <a:lstStyle>
            <a:lvl1pPr marL="0" indent="0" algn="ctr">
              <a:buNone/>
              <a:defRPr/>
            </a:lvl1pPr>
          </a:lstStyle>
          <a:p>
            <a:endParaRPr lang="en-US"/>
          </a:p>
        </p:txBody>
      </p:sp>
      <p:grpSp>
        <p:nvGrpSpPr>
          <p:cNvPr id="10" name="Group 9"/>
          <p:cNvGrpSpPr>
            <a:grpSpLocks noChangeAspect="1"/>
          </p:cNvGrpSpPr>
          <p:nvPr userDrawn="1"/>
        </p:nvGrpSpPr>
        <p:grpSpPr>
          <a:xfrm>
            <a:off x="610187" y="1055295"/>
            <a:ext cx="2743200" cy="410285"/>
            <a:chOff x="547108" y="2827019"/>
            <a:chExt cx="8049784" cy="1203962"/>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29886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Section Hea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22"/>
            <a:ext cx="12193884" cy="6858000"/>
          </a:xfrm>
          <a:prstGeom prst="rect">
            <a:avLst/>
          </a:prstGeom>
        </p:spPr>
      </p:pic>
      <p:sp>
        <p:nvSpPr>
          <p:cNvPr id="4" name="Rectangle 3"/>
          <p:cNvSpPr/>
          <p:nvPr userDrawn="1"/>
        </p:nvSpPr>
        <p:spPr>
          <a:xfrm>
            <a:off x="0" y="1064102"/>
            <a:ext cx="4480560" cy="4480560"/>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2855344"/>
            <a:ext cx="4389120" cy="2156642"/>
          </a:xfrm>
          <a:noFill/>
          <a:ln>
            <a:noFill/>
          </a:ln>
        </p:spPr>
        <p:txBody>
          <a:bodyPr lIns="594360" rIns="182880" anchor="t"/>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1607556"/>
            <a:ext cx="4389120" cy="1078302"/>
          </a:xfrm>
          <a:noFill/>
        </p:spPr>
        <p:txBody>
          <a:bodyPr lIns="603504" rIns="182880" anchor="b"/>
          <a:lstStyle>
            <a:lvl1pPr marL="0" indent="0" algn="l">
              <a:lnSpc>
                <a:spcPct val="90000"/>
              </a:lnSpc>
              <a:spcBef>
                <a:spcPts val="3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2" name="Group 11"/>
          <p:cNvGrpSpPr>
            <a:grpSpLocks noChangeAspect="1"/>
          </p:cNvGrpSpPr>
          <p:nvPr userDrawn="1"/>
        </p:nvGrpSpPr>
        <p:grpSpPr>
          <a:xfrm>
            <a:off x="9955101" y="6378277"/>
            <a:ext cx="1645920" cy="246171"/>
            <a:chOff x="547108" y="2827019"/>
            <a:chExt cx="8049784" cy="1203962"/>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468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016" userDrawn="1">
          <p15:clr>
            <a:srgbClr val="FBAE40"/>
          </p15:clr>
        </p15:guide>
        <p15:guide id="2"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47030"/>
            <a:ext cx="11585448" cy="822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186714"/>
            <a:ext cx="11430000" cy="731520"/>
          </a:xfrm>
          <a:prstGeom prst="rect">
            <a:avLst/>
          </a:prstGeom>
          <a:noFill/>
        </p:spPr>
        <p:txBody>
          <a:bodyPr vert="horz" lIns="5943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441" y="1314451"/>
            <a:ext cx="10969943" cy="4811714"/>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785755" y="6457059"/>
            <a:ext cx="125034" cy="123111"/>
          </a:xfrm>
          <a:prstGeom prst="rect">
            <a:avLst/>
          </a:prstGeom>
          <a:noFill/>
        </p:spPr>
        <p:txBody>
          <a:bodyPr wrap="none" lIns="0" tIns="0" rIns="0" bIns="0" rtlCol="0" anchor="ctr">
            <a:spAutoFit/>
          </a:bodyPr>
          <a:lstStyle/>
          <a:p>
            <a:pPr algn="ctr"/>
            <a:fld id="{E58DB30A-552A-4094-924C-042A97270B29}" type="slidenum">
              <a:rPr lang="en-US" sz="800" b="0" smtClean="0"/>
              <a:pPr algn="ctr"/>
              <a:t>‹#›</a:t>
            </a:fld>
            <a:endParaRPr lang="en-US" sz="800" b="0" dirty="0"/>
          </a:p>
        </p:txBody>
      </p:sp>
      <p:grpSp>
        <p:nvGrpSpPr>
          <p:cNvPr id="12" name="Group 11"/>
          <p:cNvGrpSpPr>
            <a:grpSpLocks noChangeAspect="1"/>
          </p:cNvGrpSpPr>
          <p:nvPr userDrawn="1"/>
        </p:nvGrpSpPr>
        <p:grpSpPr>
          <a:xfrm>
            <a:off x="9955101" y="6378277"/>
            <a:ext cx="1645920" cy="246171"/>
            <a:chOff x="547108" y="2827019"/>
            <a:chExt cx="8049784" cy="1203962"/>
          </a:xfrm>
        </p:grpSpPr>
        <p:pic>
          <p:nvPicPr>
            <p:cNvPr id="13" name="Picture 12"/>
            <p:cNvPicPr>
              <a:picLocks noChangeAspect="1"/>
            </p:cNvPicPr>
            <p:nvPr/>
          </p:nvPicPr>
          <p:blipFill rotWithShape="1">
            <a:blip r:embed="rId28" cstate="print">
              <a:extLst>
                <a:ext uri="{28A0092B-C50C-407E-A947-70E740481C1C}">
                  <a14:useLocalDpi xmlns:a14="http://schemas.microsoft.com/office/drawing/2010/main" val="0"/>
                </a:ext>
              </a:extLst>
            </a:blip>
            <a:srcRect r="82185"/>
            <a:stretch/>
          </p:blipFill>
          <p:spPr>
            <a:xfrm>
              <a:off x="547108" y="2827019"/>
              <a:ext cx="1434092" cy="1203962"/>
            </a:xfrm>
            <a:prstGeom prst="rect">
              <a:avLst/>
            </a:prstGeom>
          </p:spPr>
        </p:pic>
        <p:pic>
          <p:nvPicPr>
            <p:cNvPr id="14" name="Picture 13"/>
            <p:cNvPicPr>
              <a:picLocks noChangeAspect="1"/>
            </p:cNvPicPr>
            <p:nvPr/>
          </p:nvPicPr>
          <p:blipFill rotWithShape="1">
            <a:blip r:embed="rId29" cstate="print">
              <a:extLst>
                <a:ext uri="{28A0092B-C50C-407E-A947-70E740481C1C}">
                  <a14:useLocalDpi xmlns:a14="http://schemas.microsoft.com/office/drawing/2010/main" val="0"/>
                </a:ext>
              </a:extLst>
            </a:blip>
            <a:srcRect l="17816"/>
            <a:stretch/>
          </p:blipFill>
          <p:spPr>
            <a:xfrm>
              <a:off x="1981200" y="2827019"/>
              <a:ext cx="6615692" cy="1203962"/>
            </a:xfrm>
            <a:prstGeom prst="rect">
              <a:avLst/>
            </a:prstGeom>
          </p:spPr>
        </p:pic>
      </p:grpSp>
    </p:spTree>
    <p:extLst>
      <p:ext uri="{BB962C8B-B14F-4D97-AF65-F5344CB8AC3E}">
        <p14:creationId xmlns:p14="http://schemas.microsoft.com/office/powerpoint/2010/main" val="1879635922"/>
      </p:ext>
    </p:extLst>
  </p:cSld>
  <p:clrMap bg1="lt1" tx1="dk1" bg2="lt2" tx2="dk2" accent1="accent1" accent2="accent2" accent3="accent3" accent4="accent4" accent5="accent5" accent6="accent6" hlink="hlink" folHlink="folHlink"/>
  <p:sldLayoutIdLst>
    <p:sldLayoutId id="2147483659" r:id="rId1"/>
    <p:sldLayoutId id="2147483667" r:id="rId2"/>
    <p:sldLayoutId id="2147483650" r:id="rId3"/>
    <p:sldLayoutId id="2147483652" r:id="rId4"/>
    <p:sldLayoutId id="2147483666" r:id="rId5"/>
    <p:sldLayoutId id="2147483654" r:id="rId6"/>
    <p:sldLayoutId id="2147483674" r:id="rId7"/>
    <p:sldLayoutId id="2147483660" r:id="rId8"/>
    <p:sldLayoutId id="2147483668" r:id="rId9"/>
    <p:sldLayoutId id="2147483675" r:id="rId10"/>
    <p:sldLayoutId id="2147483661" r:id="rId11"/>
    <p:sldLayoutId id="2147483669" r:id="rId12"/>
    <p:sldLayoutId id="2147483676" r:id="rId13"/>
    <p:sldLayoutId id="2147483662" r:id="rId14"/>
    <p:sldLayoutId id="2147483670" r:id="rId15"/>
    <p:sldLayoutId id="2147483677" r:id="rId16"/>
    <p:sldLayoutId id="2147483663" r:id="rId17"/>
    <p:sldLayoutId id="2147483671" r:id="rId18"/>
    <p:sldLayoutId id="2147483678" r:id="rId19"/>
    <p:sldLayoutId id="2147483664" r:id="rId20"/>
    <p:sldLayoutId id="2147483672" r:id="rId21"/>
    <p:sldLayoutId id="2147483679" r:id="rId22"/>
    <p:sldLayoutId id="2147483665" r:id="rId23"/>
    <p:sldLayoutId id="2147483673" r:id="rId24"/>
    <p:sldLayoutId id="2147483680" r:id="rId25"/>
    <p:sldLayoutId id="214748365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85750" indent="-28575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68580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85850" indent="-2286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3pPr>
      <a:lvl4pPr marL="1543050" indent="-2286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4pPr>
      <a:lvl5pPr marL="2000250" indent="-228600"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23" y="1594907"/>
            <a:ext cx="11139777" cy="2889380"/>
          </a:xfrm>
          <a:prstGeom prst="rect">
            <a:avLst/>
          </a:prstGeom>
        </p:spPr>
      </p:pic>
      <p:sp>
        <p:nvSpPr>
          <p:cNvPr id="2" name="TextBox 1"/>
          <p:cNvSpPr txBox="1"/>
          <p:nvPr/>
        </p:nvSpPr>
        <p:spPr>
          <a:xfrm>
            <a:off x="3503612" y="228600"/>
            <a:ext cx="5181600" cy="523220"/>
          </a:xfrm>
          <a:prstGeom prst="rect">
            <a:avLst/>
          </a:prstGeom>
          <a:noFill/>
        </p:spPr>
        <p:txBody>
          <a:bodyPr wrap="square" rtlCol="0">
            <a:spAutoFit/>
          </a:bodyPr>
          <a:lstStyle/>
          <a:p>
            <a:r>
              <a:rPr lang="en-US" sz="2800" dirty="0">
                <a:solidFill>
                  <a:schemeClr val="bg1"/>
                </a:solidFill>
              </a:rPr>
              <a:t>CAMBIUM NETWORKS</a:t>
            </a:r>
          </a:p>
        </p:txBody>
      </p:sp>
      <p:sp>
        <p:nvSpPr>
          <p:cNvPr id="4" name="TextBox 3"/>
          <p:cNvSpPr txBox="1"/>
          <p:nvPr/>
        </p:nvSpPr>
        <p:spPr>
          <a:xfrm>
            <a:off x="3379967" y="5487838"/>
            <a:ext cx="5181600" cy="523220"/>
          </a:xfrm>
          <a:prstGeom prst="rect">
            <a:avLst/>
          </a:prstGeom>
          <a:noFill/>
        </p:spPr>
        <p:txBody>
          <a:bodyPr wrap="square" rtlCol="0">
            <a:spAutoFit/>
          </a:bodyPr>
          <a:lstStyle/>
          <a:p>
            <a:r>
              <a:rPr lang="en-US" sz="2800" dirty="0"/>
              <a:t>PTP PRODUCT PORTFOLIO</a:t>
            </a:r>
          </a:p>
        </p:txBody>
      </p:sp>
    </p:spTree>
    <p:extLst>
      <p:ext uri="{BB962C8B-B14F-4D97-AF65-F5344CB8AC3E}">
        <p14:creationId xmlns:p14="http://schemas.microsoft.com/office/powerpoint/2010/main" val="303708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Resilient Network &amp; Aggressive Network</a:t>
            </a:r>
          </a:p>
        </p:txBody>
      </p:sp>
      <p:grpSp>
        <p:nvGrpSpPr>
          <p:cNvPr id="4" name="Group 3"/>
          <p:cNvGrpSpPr/>
          <p:nvPr/>
        </p:nvGrpSpPr>
        <p:grpSpPr>
          <a:xfrm>
            <a:off x="684807" y="1388750"/>
            <a:ext cx="5009411" cy="2002844"/>
            <a:chOff x="377236" y="1574636"/>
            <a:chExt cx="2987864" cy="978063"/>
          </a:xfrm>
        </p:grpSpPr>
        <p:sp>
          <p:nvSpPr>
            <p:cNvPr id="5" name="Rounded Rectangle 4"/>
            <p:cNvSpPr/>
            <p:nvPr/>
          </p:nvSpPr>
          <p:spPr>
            <a:xfrm>
              <a:off x="377236" y="1574636"/>
              <a:ext cx="551765" cy="968107"/>
            </a:xfrm>
            <a:prstGeom prst="roundRect">
              <a:avLst>
                <a:gd name="adj" fmla="val 1478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13335" y="1574636"/>
              <a:ext cx="551765" cy="968107"/>
            </a:xfrm>
            <a:prstGeom prst="roundRect">
              <a:avLst>
                <a:gd name="adj" fmla="val 1478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990581" y="1638485"/>
              <a:ext cx="1695450" cy="40938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a:off x="1000106" y="2143310"/>
              <a:ext cx="1695450" cy="40938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455047" y="1989181"/>
              <a:ext cx="396142" cy="139015"/>
            </a:xfrm>
            <a:prstGeom prst="rect">
              <a:avLst/>
            </a:prstGeom>
            <a:noFill/>
          </p:spPr>
          <p:txBody>
            <a:bodyPr wrap="square" lIns="0" tIns="0" rIns="0" bIns="0" rtlCol="0" anchor="ctr">
              <a:spAutoFit/>
            </a:bodyPr>
            <a:lstStyle/>
            <a:p>
              <a:r>
                <a:rPr lang="en-US" sz="1600" dirty="0"/>
                <a:t>PTP 550</a:t>
              </a:r>
            </a:p>
          </p:txBody>
        </p:sp>
        <p:sp>
          <p:nvSpPr>
            <p:cNvPr id="10" name="TextBox 9"/>
            <p:cNvSpPr txBox="1"/>
            <p:nvPr/>
          </p:nvSpPr>
          <p:spPr>
            <a:xfrm rot="16200000">
              <a:off x="2869011" y="1987396"/>
              <a:ext cx="399712" cy="139015"/>
            </a:xfrm>
            <a:prstGeom prst="rect">
              <a:avLst/>
            </a:prstGeom>
            <a:noFill/>
          </p:spPr>
          <p:txBody>
            <a:bodyPr wrap="square" lIns="0" tIns="0" rIns="0" bIns="0" rtlCol="0" anchor="ctr">
              <a:spAutoFit/>
            </a:bodyPr>
            <a:lstStyle/>
            <a:p>
              <a:r>
                <a:rPr lang="en-US" sz="1600" dirty="0"/>
                <a:t>PTP 550</a:t>
              </a:r>
            </a:p>
          </p:txBody>
        </p:sp>
        <p:sp>
          <p:nvSpPr>
            <p:cNvPr id="11" name="TextBox 10"/>
            <p:cNvSpPr txBox="1"/>
            <p:nvPr/>
          </p:nvSpPr>
          <p:spPr>
            <a:xfrm>
              <a:off x="1442924" y="1783692"/>
              <a:ext cx="790763" cy="118974"/>
            </a:xfrm>
            <a:prstGeom prst="rect">
              <a:avLst/>
            </a:prstGeom>
            <a:noFill/>
          </p:spPr>
          <p:txBody>
            <a:bodyPr wrap="square" lIns="0" tIns="0" rIns="0" bIns="0" rtlCol="0" anchor="ctr">
              <a:spAutoFit/>
            </a:bodyPr>
            <a:lstStyle/>
            <a:p>
              <a:r>
                <a:rPr lang="en-US"/>
                <a:t>CHANNEL </a:t>
              </a:r>
              <a:r>
                <a:rPr lang="en-US" dirty="0"/>
                <a:t>A</a:t>
              </a:r>
            </a:p>
          </p:txBody>
        </p:sp>
        <p:sp>
          <p:nvSpPr>
            <p:cNvPr id="12" name="TextBox 11"/>
            <p:cNvSpPr txBox="1"/>
            <p:nvPr/>
          </p:nvSpPr>
          <p:spPr>
            <a:xfrm>
              <a:off x="1442924" y="2296668"/>
              <a:ext cx="777819" cy="118974"/>
            </a:xfrm>
            <a:prstGeom prst="rect">
              <a:avLst/>
            </a:prstGeom>
            <a:noFill/>
          </p:spPr>
          <p:txBody>
            <a:bodyPr wrap="square" lIns="0" tIns="0" rIns="0" bIns="0" rtlCol="0" anchor="ctr">
              <a:spAutoFit/>
            </a:bodyPr>
            <a:lstStyle/>
            <a:p>
              <a:r>
                <a:rPr lang="en-US" dirty="0"/>
                <a:t>CHANNEL B</a:t>
              </a:r>
            </a:p>
          </p:txBody>
        </p:sp>
      </p:grpSp>
      <p:sp>
        <p:nvSpPr>
          <p:cNvPr id="14" name="TextBox 13"/>
          <p:cNvSpPr txBox="1"/>
          <p:nvPr/>
        </p:nvSpPr>
        <p:spPr>
          <a:xfrm>
            <a:off x="6503530" y="1615769"/>
            <a:ext cx="4693714" cy="553998"/>
          </a:xfrm>
          <a:prstGeom prst="rect">
            <a:avLst/>
          </a:prstGeom>
          <a:noFill/>
        </p:spPr>
        <p:txBody>
          <a:bodyPr wrap="square" lIns="0" tIns="0" rIns="0" bIns="0" rtlCol="0" anchor="ctr">
            <a:spAutoFit/>
          </a:bodyPr>
          <a:lstStyle/>
          <a:p>
            <a:r>
              <a:rPr lang="en-US" dirty="0">
                <a:solidFill>
                  <a:schemeClr val="bg2">
                    <a:lumMod val="50000"/>
                  </a:schemeClr>
                </a:solidFill>
              </a:rPr>
              <a:t>CHANNEL A: SAFE and STABLE</a:t>
            </a:r>
          </a:p>
          <a:p>
            <a:r>
              <a:rPr lang="en-US" dirty="0"/>
              <a:t>RELIABLE/GURANTEED LINK to customers</a:t>
            </a:r>
          </a:p>
        </p:txBody>
      </p:sp>
      <p:sp>
        <p:nvSpPr>
          <p:cNvPr id="15" name="TextBox 14"/>
          <p:cNvSpPr txBox="1"/>
          <p:nvPr/>
        </p:nvSpPr>
        <p:spPr>
          <a:xfrm>
            <a:off x="6503530" y="2436205"/>
            <a:ext cx="4289574" cy="553998"/>
          </a:xfrm>
          <a:prstGeom prst="rect">
            <a:avLst/>
          </a:prstGeom>
          <a:noFill/>
        </p:spPr>
        <p:txBody>
          <a:bodyPr wrap="square" lIns="0" tIns="0" rIns="0" bIns="0" rtlCol="0" anchor="ctr">
            <a:spAutoFit/>
          </a:bodyPr>
          <a:lstStyle/>
          <a:p>
            <a:r>
              <a:rPr lang="en-US" dirty="0">
                <a:solidFill>
                  <a:schemeClr val="bg2">
                    <a:lumMod val="50000"/>
                  </a:schemeClr>
                </a:solidFill>
              </a:rPr>
              <a:t>CHANNEL B: AGGRESSIVE</a:t>
            </a:r>
          </a:p>
          <a:p>
            <a:r>
              <a:rPr lang="en-US" dirty="0"/>
              <a:t>Strive for better throughput for customers</a:t>
            </a:r>
          </a:p>
        </p:txBody>
      </p:sp>
      <p:pic>
        <p:nvPicPr>
          <p:cNvPr id="16" name="Picture 15"/>
          <p:cNvPicPr>
            <a:picLocks noChangeAspect="1"/>
          </p:cNvPicPr>
          <p:nvPr/>
        </p:nvPicPr>
        <p:blipFill>
          <a:blip r:embed="rId2"/>
          <a:stretch>
            <a:fillRect/>
          </a:stretch>
        </p:blipFill>
        <p:spPr>
          <a:xfrm>
            <a:off x="724144" y="3735341"/>
            <a:ext cx="10705856" cy="1990476"/>
          </a:xfrm>
          <a:prstGeom prst="rect">
            <a:avLst/>
          </a:prstGeom>
        </p:spPr>
      </p:pic>
      <p:sp>
        <p:nvSpPr>
          <p:cNvPr id="18" name="Rounded Rectangle 17"/>
          <p:cNvSpPr/>
          <p:nvPr/>
        </p:nvSpPr>
        <p:spPr>
          <a:xfrm>
            <a:off x="2471525" y="3881718"/>
            <a:ext cx="453703" cy="1440531"/>
          </a:xfrm>
          <a:prstGeom prst="roundRect">
            <a:avLst>
              <a:gd name="adj" fmla="val 30303"/>
            </a:avLst>
          </a:prstGeom>
          <a:solidFill>
            <a:srgbClr val="FF00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670184" y="3881717"/>
            <a:ext cx="666122" cy="1440531"/>
          </a:xfrm>
          <a:prstGeom prst="roundRect">
            <a:avLst>
              <a:gd name="adj" fmla="val 30303"/>
            </a:avLst>
          </a:prstGeom>
          <a:solidFill>
            <a:srgbClr val="FF00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80884" y="3449392"/>
            <a:ext cx="1287532" cy="369332"/>
          </a:xfrm>
          <a:prstGeom prst="rect">
            <a:avLst/>
          </a:prstGeom>
        </p:spPr>
        <p:txBody>
          <a:bodyPr wrap="none">
            <a:spAutoFit/>
          </a:bodyPr>
          <a:lstStyle/>
          <a:p>
            <a:r>
              <a:rPr lang="en-US" dirty="0"/>
              <a:t>RELIABLE</a:t>
            </a:r>
          </a:p>
        </p:txBody>
      </p:sp>
      <p:sp>
        <p:nvSpPr>
          <p:cNvPr id="22" name="Rectangle 21"/>
          <p:cNvSpPr/>
          <p:nvPr/>
        </p:nvSpPr>
        <p:spPr>
          <a:xfrm>
            <a:off x="9154294" y="3439197"/>
            <a:ext cx="1697901" cy="369332"/>
          </a:xfrm>
          <a:prstGeom prst="rect">
            <a:avLst/>
          </a:prstGeom>
        </p:spPr>
        <p:txBody>
          <a:bodyPr wrap="none">
            <a:spAutoFit/>
          </a:bodyPr>
          <a:lstStyle/>
          <a:p>
            <a:r>
              <a:rPr lang="en-US" dirty="0"/>
              <a:t>AGGRESSIVE</a:t>
            </a:r>
          </a:p>
        </p:txBody>
      </p:sp>
      <p:sp>
        <p:nvSpPr>
          <p:cNvPr id="23" name="TextBox 22"/>
          <p:cNvSpPr txBox="1"/>
          <p:nvPr/>
        </p:nvSpPr>
        <p:spPr>
          <a:xfrm>
            <a:off x="2384012" y="3705635"/>
            <a:ext cx="881275" cy="246221"/>
          </a:xfrm>
          <a:prstGeom prst="rect">
            <a:avLst/>
          </a:prstGeom>
          <a:noFill/>
        </p:spPr>
        <p:txBody>
          <a:bodyPr wrap="square" lIns="0" tIns="0" rIns="0" bIns="0" rtlCol="0" anchor="ctr">
            <a:spAutoFit/>
          </a:bodyPr>
          <a:lstStyle/>
          <a:p>
            <a:r>
              <a:rPr lang="en-US" sz="1600" dirty="0"/>
              <a:t>20 MHz</a:t>
            </a:r>
          </a:p>
        </p:txBody>
      </p:sp>
      <p:sp>
        <p:nvSpPr>
          <p:cNvPr id="24" name="TextBox 23"/>
          <p:cNvSpPr txBox="1"/>
          <p:nvPr/>
        </p:nvSpPr>
        <p:spPr>
          <a:xfrm>
            <a:off x="9670184" y="3705635"/>
            <a:ext cx="881275" cy="246221"/>
          </a:xfrm>
          <a:prstGeom prst="rect">
            <a:avLst/>
          </a:prstGeom>
          <a:noFill/>
        </p:spPr>
        <p:txBody>
          <a:bodyPr wrap="square" lIns="0" tIns="0" rIns="0" bIns="0" rtlCol="0" anchor="ctr">
            <a:spAutoFit/>
          </a:bodyPr>
          <a:lstStyle/>
          <a:p>
            <a:r>
              <a:rPr lang="en-US" sz="1600" dirty="0"/>
              <a:t>40 MHz</a:t>
            </a:r>
          </a:p>
        </p:txBody>
      </p:sp>
      <p:sp>
        <p:nvSpPr>
          <p:cNvPr id="25" name="TextBox 24"/>
          <p:cNvSpPr txBox="1"/>
          <p:nvPr/>
        </p:nvSpPr>
        <p:spPr>
          <a:xfrm>
            <a:off x="9351205" y="5748423"/>
            <a:ext cx="1304080" cy="243631"/>
          </a:xfrm>
          <a:prstGeom prst="rect">
            <a:avLst/>
          </a:prstGeom>
          <a:noFill/>
        </p:spPr>
        <p:txBody>
          <a:bodyPr wrap="square" lIns="0" tIns="0" rIns="0" bIns="0" rtlCol="0" anchor="ctr">
            <a:spAutoFit/>
          </a:bodyPr>
          <a:lstStyle/>
          <a:p>
            <a:r>
              <a:rPr lang="en-US" dirty="0"/>
              <a:t>CHANNEL B</a:t>
            </a:r>
          </a:p>
        </p:txBody>
      </p:sp>
      <p:sp>
        <p:nvSpPr>
          <p:cNvPr id="26" name="TextBox 25"/>
          <p:cNvSpPr txBox="1"/>
          <p:nvPr/>
        </p:nvSpPr>
        <p:spPr>
          <a:xfrm>
            <a:off x="2046336" y="5744962"/>
            <a:ext cx="1304080" cy="276999"/>
          </a:xfrm>
          <a:prstGeom prst="rect">
            <a:avLst/>
          </a:prstGeom>
          <a:noFill/>
        </p:spPr>
        <p:txBody>
          <a:bodyPr wrap="square" lIns="0" tIns="0" rIns="0" bIns="0" rtlCol="0" anchor="ctr">
            <a:spAutoFit/>
          </a:bodyPr>
          <a:lstStyle/>
          <a:p>
            <a:r>
              <a:rPr lang="en-US" dirty="0"/>
              <a:t>CHANNEL A</a:t>
            </a:r>
          </a:p>
        </p:txBody>
      </p:sp>
    </p:spTree>
    <p:extLst>
      <p:ext uri="{BB962C8B-B14F-4D97-AF65-F5344CB8AC3E}">
        <p14:creationId xmlns:p14="http://schemas.microsoft.com/office/powerpoint/2010/main" val="12844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Network &amp; Non-DFS Network</a:t>
            </a:r>
          </a:p>
        </p:txBody>
      </p:sp>
      <p:grpSp>
        <p:nvGrpSpPr>
          <p:cNvPr id="4" name="Group 3"/>
          <p:cNvGrpSpPr/>
          <p:nvPr/>
        </p:nvGrpSpPr>
        <p:grpSpPr>
          <a:xfrm>
            <a:off x="684807" y="1388750"/>
            <a:ext cx="5009411" cy="2002844"/>
            <a:chOff x="377236" y="1574636"/>
            <a:chExt cx="2987864" cy="978063"/>
          </a:xfrm>
        </p:grpSpPr>
        <p:sp>
          <p:nvSpPr>
            <p:cNvPr id="5" name="Rounded Rectangle 4"/>
            <p:cNvSpPr/>
            <p:nvPr/>
          </p:nvSpPr>
          <p:spPr>
            <a:xfrm>
              <a:off x="377236" y="1574636"/>
              <a:ext cx="551765" cy="968107"/>
            </a:xfrm>
            <a:prstGeom prst="roundRect">
              <a:avLst>
                <a:gd name="adj" fmla="val 1478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13335" y="1574636"/>
              <a:ext cx="551765" cy="968107"/>
            </a:xfrm>
            <a:prstGeom prst="roundRect">
              <a:avLst>
                <a:gd name="adj" fmla="val 1478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990581" y="1638485"/>
              <a:ext cx="1695450" cy="40938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a:off x="1000106" y="2143310"/>
              <a:ext cx="1695450" cy="40938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455047" y="1989181"/>
              <a:ext cx="396142" cy="139015"/>
            </a:xfrm>
            <a:prstGeom prst="rect">
              <a:avLst/>
            </a:prstGeom>
            <a:noFill/>
          </p:spPr>
          <p:txBody>
            <a:bodyPr wrap="square" lIns="0" tIns="0" rIns="0" bIns="0" rtlCol="0" anchor="ctr">
              <a:spAutoFit/>
            </a:bodyPr>
            <a:lstStyle/>
            <a:p>
              <a:r>
                <a:rPr lang="en-US" sz="1600" dirty="0"/>
                <a:t>PTP 550</a:t>
              </a:r>
            </a:p>
          </p:txBody>
        </p:sp>
        <p:sp>
          <p:nvSpPr>
            <p:cNvPr id="10" name="TextBox 9"/>
            <p:cNvSpPr txBox="1"/>
            <p:nvPr/>
          </p:nvSpPr>
          <p:spPr>
            <a:xfrm rot="16200000">
              <a:off x="2869011" y="1987396"/>
              <a:ext cx="399712" cy="139015"/>
            </a:xfrm>
            <a:prstGeom prst="rect">
              <a:avLst/>
            </a:prstGeom>
            <a:noFill/>
          </p:spPr>
          <p:txBody>
            <a:bodyPr wrap="square" lIns="0" tIns="0" rIns="0" bIns="0" rtlCol="0" anchor="ctr">
              <a:spAutoFit/>
            </a:bodyPr>
            <a:lstStyle/>
            <a:p>
              <a:r>
                <a:rPr lang="en-US" sz="1600" dirty="0"/>
                <a:t>PTP 550</a:t>
              </a:r>
            </a:p>
          </p:txBody>
        </p:sp>
        <p:sp>
          <p:nvSpPr>
            <p:cNvPr id="11" name="TextBox 10"/>
            <p:cNvSpPr txBox="1"/>
            <p:nvPr/>
          </p:nvSpPr>
          <p:spPr>
            <a:xfrm>
              <a:off x="1442924" y="1783692"/>
              <a:ext cx="790763" cy="118974"/>
            </a:xfrm>
            <a:prstGeom prst="rect">
              <a:avLst/>
            </a:prstGeom>
            <a:noFill/>
          </p:spPr>
          <p:txBody>
            <a:bodyPr wrap="square" lIns="0" tIns="0" rIns="0" bIns="0" rtlCol="0" anchor="ctr">
              <a:spAutoFit/>
            </a:bodyPr>
            <a:lstStyle/>
            <a:p>
              <a:r>
                <a:rPr lang="en-US" dirty="0"/>
                <a:t>CHANNEL A</a:t>
              </a:r>
            </a:p>
          </p:txBody>
        </p:sp>
        <p:sp>
          <p:nvSpPr>
            <p:cNvPr id="12" name="TextBox 11"/>
            <p:cNvSpPr txBox="1"/>
            <p:nvPr/>
          </p:nvSpPr>
          <p:spPr>
            <a:xfrm>
              <a:off x="1442924" y="2296668"/>
              <a:ext cx="777819" cy="118974"/>
            </a:xfrm>
            <a:prstGeom prst="rect">
              <a:avLst/>
            </a:prstGeom>
            <a:noFill/>
          </p:spPr>
          <p:txBody>
            <a:bodyPr wrap="square" lIns="0" tIns="0" rIns="0" bIns="0" rtlCol="0" anchor="ctr">
              <a:spAutoFit/>
            </a:bodyPr>
            <a:lstStyle/>
            <a:p>
              <a:r>
                <a:rPr lang="en-US" dirty="0"/>
                <a:t>CHANNEL B</a:t>
              </a:r>
            </a:p>
          </p:txBody>
        </p:sp>
      </p:grpSp>
      <p:sp>
        <p:nvSpPr>
          <p:cNvPr id="14" name="TextBox 13"/>
          <p:cNvSpPr txBox="1"/>
          <p:nvPr/>
        </p:nvSpPr>
        <p:spPr>
          <a:xfrm>
            <a:off x="6439273" y="1198392"/>
            <a:ext cx="4693714" cy="276999"/>
          </a:xfrm>
          <a:prstGeom prst="rect">
            <a:avLst/>
          </a:prstGeom>
          <a:noFill/>
        </p:spPr>
        <p:txBody>
          <a:bodyPr wrap="square" lIns="0" tIns="0" rIns="0" bIns="0" rtlCol="0" anchor="ctr">
            <a:spAutoFit/>
          </a:bodyPr>
          <a:lstStyle/>
          <a:p>
            <a:r>
              <a:rPr lang="en-US" dirty="0">
                <a:solidFill>
                  <a:schemeClr val="bg2">
                    <a:lumMod val="50000"/>
                  </a:schemeClr>
                </a:solidFill>
              </a:rPr>
              <a:t>CHANNEL A: DFS NETWORK</a:t>
            </a:r>
          </a:p>
        </p:txBody>
      </p:sp>
      <p:sp>
        <p:nvSpPr>
          <p:cNvPr id="15" name="TextBox 14"/>
          <p:cNvSpPr txBox="1"/>
          <p:nvPr/>
        </p:nvSpPr>
        <p:spPr>
          <a:xfrm>
            <a:off x="6435240" y="1494845"/>
            <a:ext cx="4289574" cy="276999"/>
          </a:xfrm>
          <a:prstGeom prst="rect">
            <a:avLst/>
          </a:prstGeom>
          <a:noFill/>
        </p:spPr>
        <p:txBody>
          <a:bodyPr wrap="square" lIns="0" tIns="0" rIns="0" bIns="0" rtlCol="0" anchor="ctr">
            <a:spAutoFit/>
          </a:bodyPr>
          <a:lstStyle/>
          <a:p>
            <a:r>
              <a:rPr lang="en-US" dirty="0">
                <a:solidFill>
                  <a:schemeClr val="bg2">
                    <a:lumMod val="50000"/>
                  </a:schemeClr>
                </a:solidFill>
              </a:rPr>
              <a:t>CHANNEL B: NON-DFS NETWORK</a:t>
            </a:r>
          </a:p>
        </p:txBody>
      </p:sp>
      <p:pic>
        <p:nvPicPr>
          <p:cNvPr id="16" name="Picture 15"/>
          <p:cNvPicPr>
            <a:picLocks noChangeAspect="1"/>
          </p:cNvPicPr>
          <p:nvPr/>
        </p:nvPicPr>
        <p:blipFill>
          <a:blip r:embed="rId2"/>
          <a:stretch>
            <a:fillRect/>
          </a:stretch>
        </p:blipFill>
        <p:spPr>
          <a:xfrm>
            <a:off x="724144" y="3735341"/>
            <a:ext cx="10705856" cy="1990476"/>
          </a:xfrm>
          <a:prstGeom prst="rect">
            <a:avLst/>
          </a:prstGeom>
        </p:spPr>
      </p:pic>
      <p:sp>
        <p:nvSpPr>
          <p:cNvPr id="18" name="Rounded Rectangle 17"/>
          <p:cNvSpPr/>
          <p:nvPr/>
        </p:nvSpPr>
        <p:spPr>
          <a:xfrm>
            <a:off x="5850219" y="3881716"/>
            <a:ext cx="1178109" cy="1440531"/>
          </a:xfrm>
          <a:prstGeom prst="roundRect">
            <a:avLst>
              <a:gd name="adj" fmla="val 30303"/>
            </a:avLst>
          </a:prstGeom>
          <a:solidFill>
            <a:srgbClr val="FF00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670184" y="3881717"/>
            <a:ext cx="666122" cy="1440531"/>
          </a:xfrm>
          <a:prstGeom prst="roundRect">
            <a:avLst>
              <a:gd name="adj" fmla="val 30303"/>
            </a:avLst>
          </a:prstGeom>
          <a:solidFill>
            <a:srgbClr val="FF00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94218" y="3343403"/>
            <a:ext cx="1890261" cy="369332"/>
          </a:xfrm>
          <a:prstGeom prst="rect">
            <a:avLst/>
          </a:prstGeom>
        </p:spPr>
        <p:txBody>
          <a:bodyPr wrap="none">
            <a:spAutoFit/>
          </a:bodyPr>
          <a:lstStyle/>
          <a:p>
            <a:r>
              <a:rPr lang="en-US" dirty="0"/>
              <a:t>DFS NETWORK</a:t>
            </a:r>
          </a:p>
        </p:txBody>
      </p:sp>
      <p:sp>
        <p:nvSpPr>
          <p:cNvPr id="22" name="Rectangle 21"/>
          <p:cNvSpPr/>
          <p:nvPr/>
        </p:nvSpPr>
        <p:spPr>
          <a:xfrm>
            <a:off x="8904844" y="3343403"/>
            <a:ext cx="2467342" cy="369332"/>
          </a:xfrm>
          <a:prstGeom prst="rect">
            <a:avLst/>
          </a:prstGeom>
        </p:spPr>
        <p:txBody>
          <a:bodyPr wrap="none">
            <a:spAutoFit/>
          </a:bodyPr>
          <a:lstStyle/>
          <a:p>
            <a:r>
              <a:rPr lang="en-US" dirty="0"/>
              <a:t>NON DFS NETWORK</a:t>
            </a:r>
          </a:p>
        </p:txBody>
      </p:sp>
      <p:sp>
        <p:nvSpPr>
          <p:cNvPr id="23" name="TextBox 22"/>
          <p:cNvSpPr txBox="1"/>
          <p:nvPr/>
        </p:nvSpPr>
        <p:spPr>
          <a:xfrm>
            <a:off x="6077072" y="3663313"/>
            <a:ext cx="881275" cy="246221"/>
          </a:xfrm>
          <a:prstGeom prst="rect">
            <a:avLst/>
          </a:prstGeom>
          <a:noFill/>
        </p:spPr>
        <p:txBody>
          <a:bodyPr wrap="square" lIns="0" tIns="0" rIns="0" bIns="0" rtlCol="0" anchor="ctr">
            <a:spAutoFit/>
          </a:bodyPr>
          <a:lstStyle/>
          <a:p>
            <a:r>
              <a:rPr lang="en-US" sz="1600" dirty="0"/>
              <a:t>80 MHz</a:t>
            </a:r>
          </a:p>
        </p:txBody>
      </p:sp>
      <p:sp>
        <p:nvSpPr>
          <p:cNvPr id="24" name="TextBox 23"/>
          <p:cNvSpPr txBox="1"/>
          <p:nvPr/>
        </p:nvSpPr>
        <p:spPr>
          <a:xfrm>
            <a:off x="9670184" y="3645806"/>
            <a:ext cx="881275" cy="246221"/>
          </a:xfrm>
          <a:prstGeom prst="rect">
            <a:avLst/>
          </a:prstGeom>
          <a:noFill/>
        </p:spPr>
        <p:txBody>
          <a:bodyPr wrap="square" lIns="0" tIns="0" rIns="0" bIns="0" rtlCol="0" anchor="ctr">
            <a:spAutoFit/>
          </a:bodyPr>
          <a:lstStyle/>
          <a:p>
            <a:r>
              <a:rPr lang="en-US" sz="1600" dirty="0"/>
              <a:t>40 MHz</a:t>
            </a:r>
          </a:p>
        </p:txBody>
      </p:sp>
      <p:sp>
        <p:nvSpPr>
          <p:cNvPr id="3" name="TextBox 2"/>
          <p:cNvSpPr txBox="1"/>
          <p:nvPr/>
        </p:nvSpPr>
        <p:spPr>
          <a:xfrm>
            <a:off x="6435240" y="1865371"/>
            <a:ext cx="5434031" cy="1384995"/>
          </a:xfrm>
          <a:prstGeom prst="rect">
            <a:avLst/>
          </a:prstGeom>
          <a:noFill/>
        </p:spPr>
        <p:txBody>
          <a:bodyPr wrap="square" lIns="0" tIns="0" rIns="0" bIns="0" rtlCol="0" anchor="ctr">
            <a:spAutoFit/>
          </a:bodyPr>
          <a:lstStyle/>
          <a:p>
            <a:r>
              <a:rPr lang="en-US" dirty="0"/>
              <a:t>All traffic gets rerouted in case of DFS HIT from Channel A to Channel B, after DFS is resolved, radio is restored to original state of shared traffic between CHANNEL A &amp; B</a:t>
            </a:r>
          </a:p>
          <a:p>
            <a:endParaRPr lang="en-US" dirty="0"/>
          </a:p>
        </p:txBody>
      </p:sp>
      <p:sp>
        <p:nvSpPr>
          <p:cNvPr id="25" name="TextBox 24"/>
          <p:cNvSpPr txBox="1"/>
          <p:nvPr/>
        </p:nvSpPr>
        <p:spPr>
          <a:xfrm>
            <a:off x="5855455" y="5752215"/>
            <a:ext cx="1325782" cy="243631"/>
          </a:xfrm>
          <a:prstGeom prst="rect">
            <a:avLst/>
          </a:prstGeom>
          <a:noFill/>
        </p:spPr>
        <p:txBody>
          <a:bodyPr wrap="square" lIns="0" tIns="0" rIns="0" bIns="0" rtlCol="0" anchor="ctr">
            <a:spAutoFit/>
          </a:bodyPr>
          <a:lstStyle/>
          <a:p>
            <a:r>
              <a:rPr lang="en-US" dirty="0"/>
              <a:t>CHANNEL A</a:t>
            </a:r>
          </a:p>
        </p:txBody>
      </p:sp>
      <p:sp>
        <p:nvSpPr>
          <p:cNvPr id="26" name="TextBox 25"/>
          <p:cNvSpPr txBox="1"/>
          <p:nvPr/>
        </p:nvSpPr>
        <p:spPr>
          <a:xfrm>
            <a:off x="9351205" y="5748423"/>
            <a:ext cx="1304080" cy="243631"/>
          </a:xfrm>
          <a:prstGeom prst="rect">
            <a:avLst/>
          </a:prstGeom>
          <a:noFill/>
        </p:spPr>
        <p:txBody>
          <a:bodyPr wrap="square" lIns="0" tIns="0" rIns="0" bIns="0" rtlCol="0" anchor="ctr">
            <a:spAutoFit/>
          </a:bodyPr>
          <a:lstStyle/>
          <a:p>
            <a:r>
              <a:rPr lang="en-US" dirty="0"/>
              <a:t>CHANNEL B</a:t>
            </a:r>
          </a:p>
        </p:txBody>
      </p:sp>
    </p:spTree>
    <p:extLst>
      <p:ext uri="{BB962C8B-B14F-4D97-AF65-F5344CB8AC3E}">
        <p14:creationId xmlns:p14="http://schemas.microsoft.com/office/powerpoint/2010/main" val="22759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550 : KEY DIFFERENTIATING FEATURE</a:t>
            </a:r>
          </a:p>
        </p:txBody>
      </p:sp>
      <p:sp>
        <p:nvSpPr>
          <p:cNvPr id="3" name="Content Placeholder 2"/>
          <p:cNvSpPr>
            <a:spLocks noGrp="1"/>
          </p:cNvSpPr>
          <p:nvPr>
            <p:ph idx="1"/>
          </p:nvPr>
        </p:nvSpPr>
        <p:spPr>
          <a:xfrm>
            <a:off x="540429" y="1124670"/>
            <a:ext cx="10969943" cy="4811714"/>
          </a:xfrm>
        </p:spPr>
        <p:txBody>
          <a:bodyPr/>
          <a:lstStyle/>
          <a:p>
            <a:pPr lvl="0"/>
            <a:r>
              <a:rPr lang="en-US" dirty="0"/>
              <a:t>1.36 </a:t>
            </a:r>
            <a:r>
              <a:rPr lang="en-US" dirty="0" err="1"/>
              <a:t>Gbps</a:t>
            </a:r>
            <a:r>
              <a:rPr lang="en-US" dirty="0"/>
              <a:t> Headline Throughput </a:t>
            </a:r>
          </a:p>
          <a:p>
            <a:pPr lvl="0"/>
            <a:r>
              <a:rPr lang="en-US" dirty="0"/>
              <a:t>Asymmetric non adjacent Channel Bonding (Scenario Below)</a:t>
            </a:r>
          </a:p>
          <a:p>
            <a:pPr lvl="1"/>
            <a:r>
              <a:rPr lang="en-US" dirty="0"/>
              <a:t>DFS and Non-DFS</a:t>
            </a:r>
          </a:p>
          <a:p>
            <a:pPr lvl="1"/>
            <a:r>
              <a:rPr lang="en-US" dirty="0"/>
              <a:t>Aggressive and Resilient Network</a:t>
            </a:r>
          </a:p>
          <a:p>
            <a:pPr lvl="0"/>
            <a:r>
              <a:rPr lang="en-US" dirty="0"/>
              <a:t>Asymmetric modulation between two channel </a:t>
            </a:r>
          </a:p>
          <a:p>
            <a:pPr lvl="0"/>
            <a:r>
              <a:rPr lang="en-US" dirty="0"/>
              <a:t>Link Resilience: </a:t>
            </a:r>
          </a:p>
          <a:p>
            <a:pPr lvl="1"/>
            <a:r>
              <a:rPr lang="en-US" dirty="0"/>
              <a:t>Only 1 channel can move during DSO, hence link is always established </a:t>
            </a:r>
          </a:p>
          <a:p>
            <a:pPr lvl="0"/>
            <a:r>
              <a:rPr lang="en-US" dirty="0"/>
              <a:t>Small form factor and Metal enclosure : Durable</a:t>
            </a:r>
          </a:p>
          <a:p>
            <a:r>
              <a:rPr lang="en-US" dirty="0"/>
              <a:t>SPF port : </a:t>
            </a:r>
          </a:p>
          <a:p>
            <a:pPr lvl="1"/>
            <a:r>
              <a:rPr lang="en-US" dirty="0"/>
              <a:t>Commercial and Residential complex have fiber built in, hence easier to deploy </a:t>
            </a:r>
          </a:p>
          <a:p>
            <a:r>
              <a:rPr lang="en-US" dirty="0"/>
              <a:t>ARQ supported</a:t>
            </a:r>
          </a:p>
        </p:txBody>
      </p:sp>
    </p:spTree>
    <p:extLst>
      <p:ext uri="{BB962C8B-B14F-4D97-AF65-F5344CB8AC3E}">
        <p14:creationId xmlns:p14="http://schemas.microsoft.com/office/powerpoint/2010/main" val="23119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N-Bold"/>
              </a:rPr>
              <a:t>PTP 450i: Comprehensive Network solution</a:t>
            </a:r>
          </a:p>
        </p:txBody>
      </p:sp>
      <p:sp>
        <p:nvSpPr>
          <p:cNvPr id="6" name="Content Placeholder 5"/>
          <p:cNvSpPr>
            <a:spLocks noGrp="1"/>
          </p:cNvSpPr>
          <p:nvPr>
            <p:ph sz="half" idx="2"/>
          </p:nvPr>
        </p:nvSpPr>
        <p:spPr>
          <a:xfrm>
            <a:off x="7128163" y="1034250"/>
            <a:ext cx="4291187" cy="5447132"/>
          </a:xfrm>
          <a:noFill/>
        </p:spPr>
        <p:txBody>
          <a:bodyPr wrap="square" rtlCol="0">
            <a:spAutoFit/>
          </a:bodyPr>
          <a:lstStyle/>
          <a:p>
            <a:pPr marL="0" indent="0">
              <a:lnSpc>
                <a:spcPts val="1600"/>
              </a:lnSpc>
              <a:buNone/>
            </a:pPr>
            <a:r>
              <a:rPr lang="en-US" sz="1600" b="1" dirty="0">
                <a:solidFill>
                  <a:schemeClr val="accent1"/>
                </a:solidFill>
              </a:rPr>
              <a:t>Frequency Bands/Channels</a:t>
            </a:r>
          </a:p>
          <a:p>
            <a:pPr marL="171450" lvl="1" indent="-171450">
              <a:buSzPct val="110000"/>
              <a:buFont typeface="Arial" panose="020B0604020202020204" pitchFamily="34" charset="0"/>
              <a:buChar char="•"/>
            </a:pPr>
            <a:r>
              <a:rPr lang="en-US" sz="1200" dirty="0">
                <a:solidFill>
                  <a:schemeClr val="tx1">
                    <a:lumMod val="65000"/>
                    <a:lumOff val="35000"/>
                  </a:schemeClr>
                </a:solidFill>
              </a:rPr>
              <a:t>900 MHz, 3 GHz, 4900 – 5925 MHz</a:t>
            </a:r>
          </a:p>
          <a:p>
            <a:pPr marL="171450" lvl="1" indent="-171450">
              <a:buSzPct val="110000"/>
              <a:buFont typeface="Arial" panose="020B0604020202020204" pitchFamily="34" charset="0"/>
              <a:buChar char="•"/>
            </a:pPr>
            <a:r>
              <a:rPr lang="en-US" sz="1200" dirty="0">
                <a:solidFill>
                  <a:schemeClr val="tx1">
                    <a:lumMod val="65000"/>
                    <a:lumOff val="35000"/>
                  </a:schemeClr>
                </a:solidFill>
              </a:rPr>
              <a:t>5, 7, 10, 15, 20, 30, 40 MHz</a:t>
            </a:r>
          </a:p>
          <a:p>
            <a:pPr marL="0" indent="0">
              <a:lnSpc>
                <a:spcPts val="1600"/>
              </a:lnSpc>
              <a:buNone/>
            </a:pPr>
            <a:r>
              <a:rPr lang="en-US" sz="1600" b="1" dirty="0">
                <a:solidFill>
                  <a:schemeClr val="accent1"/>
                </a:solidFill>
              </a:rPr>
              <a:t>Aggregate Capacity</a:t>
            </a:r>
          </a:p>
          <a:p>
            <a:pPr marL="171450" lvl="1" indent="-171450">
              <a:buSzPct val="110000"/>
              <a:buFont typeface="Arial" panose="020B0604020202020204" pitchFamily="34" charset="0"/>
              <a:buChar char="•"/>
            </a:pPr>
            <a:r>
              <a:rPr lang="en-US" sz="1200" dirty="0">
                <a:solidFill>
                  <a:schemeClr val="tx1">
                    <a:lumMod val="65000"/>
                    <a:lumOff val="35000"/>
                  </a:schemeClr>
                </a:solidFill>
              </a:rPr>
              <a:t>Up to 300 Mbps</a:t>
            </a:r>
          </a:p>
          <a:p>
            <a:pPr marL="0" indent="0">
              <a:lnSpc>
                <a:spcPts val="1600"/>
              </a:lnSpc>
              <a:buNone/>
            </a:pPr>
            <a:r>
              <a:rPr lang="en-US" sz="1600" b="1" dirty="0">
                <a:solidFill>
                  <a:schemeClr val="accent1"/>
                </a:solidFill>
              </a:rPr>
              <a:t>Interfaces</a:t>
            </a:r>
          </a:p>
          <a:p>
            <a:pPr marL="171450" lvl="1" indent="-171450">
              <a:buSzPct val="110000"/>
              <a:buFont typeface="Arial" panose="020B0604020202020204" pitchFamily="34" charset="0"/>
              <a:buChar char="•"/>
            </a:pPr>
            <a:r>
              <a:rPr lang="en-US" sz="1200" dirty="0">
                <a:solidFill>
                  <a:schemeClr val="tx1">
                    <a:lumMod val="65000"/>
                    <a:lumOff val="35000"/>
                  </a:schemeClr>
                </a:solidFill>
              </a:rPr>
              <a:t>1 x Ethernet 100/1000 </a:t>
            </a:r>
            <a:r>
              <a:rPr lang="en-US" sz="1200" dirty="0" err="1">
                <a:solidFill>
                  <a:schemeClr val="tx1">
                    <a:lumMod val="65000"/>
                    <a:lumOff val="35000"/>
                  </a:schemeClr>
                </a:solidFill>
              </a:rPr>
              <a:t>BaseT</a:t>
            </a:r>
            <a:r>
              <a:rPr lang="en-US" sz="1200" dirty="0">
                <a:solidFill>
                  <a:schemeClr val="tx1">
                    <a:lumMod val="65000"/>
                    <a:lumOff val="35000"/>
                  </a:schemeClr>
                </a:solidFill>
              </a:rPr>
              <a:t> with PoE</a:t>
            </a:r>
          </a:p>
          <a:p>
            <a:pPr marL="171450" lvl="1" indent="-171450">
              <a:buSzPct val="110000"/>
              <a:buFont typeface="Arial" panose="020B0604020202020204" pitchFamily="34" charset="0"/>
              <a:buChar char="•"/>
            </a:pPr>
            <a:r>
              <a:rPr lang="en-GB" sz="1200" dirty="0">
                <a:solidFill>
                  <a:schemeClr val="tx1">
                    <a:lumMod val="65000"/>
                    <a:lumOff val="35000"/>
                  </a:schemeClr>
                </a:solidFill>
              </a:rPr>
              <a:t>1 x Ethernet 100/1000 </a:t>
            </a:r>
            <a:r>
              <a:rPr lang="en-GB" sz="1200" dirty="0" err="1">
                <a:solidFill>
                  <a:schemeClr val="tx1">
                    <a:lumMod val="65000"/>
                    <a:lumOff val="35000"/>
                  </a:schemeClr>
                </a:solidFill>
              </a:rPr>
              <a:t>BaseT</a:t>
            </a:r>
            <a:r>
              <a:rPr lang="en-GB" sz="1200" dirty="0">
                <a:solidFill>
                  <a:schemeClr val="tx1">
                    <a:lumMod val="65000"/>
                    <a:lumOff val="35000"/>
                  </a:schemeClr>
                </a:solidFill>
              </a:rPr>
              <a:t> AUX Port with PoE Output</a:t>
            </a:r>
          </a:p>
          <a:p>
            <a:pPr marL="0" lvl="1" indent="0">
              <a:lnSpc>
                <a:spcPts val="1600"/>
              </a:lnSpc>
              <a:spcBef>
                <a:spcPts val="1800"/>
              </a:spcBef>
              <a:buNone/>
            </a:pPr>
            <a:r>
              <a:rPr lang="en-US" sz="1600" b="1" dirty="0">
                <a:solidFill>
                  <a:schemeClr val="accent1"/>
                </a:solidFill>
              </a:rPr>
              <a:t>Adaptive Modulation</a:t>
            </a:r>
          </a:p>
          <a:p>
            <a:pPr marL="171450" lvl="1" indent="-171450">
              <a:buSzPct val="110000"/>
              <a:buFont typeface="Arial" panose="020B0604020202020204" pitchFamily="34" charset="0"/>
              <a:buChar char="•"/>
            </a:pPr>
            <a:r>
              <a:rPr lang="en-US" sz="1200" dirty="0">
                <a:solidFill>
                  <a:schemeClr val="tx1">
                    <a:lumMod val="65000"/>
                    <a:lumOff val="35000"/>
                  </a:schemeClr>
                </a:solidFill>
              </a:rPr>
              <a:t>QPSK to 256QAM</a:t>
            </a:r>
          </a:p>
          <a:p>
            <a:pPr marL="0" indent="0">
              <a:lnSpc>
                <a:spcPts val="1600"/>
              </a:lnSpc>
              <a:buNone/>
            </a:pPr>
            <a:r>
              <a:rPr lang="en-US" sz="1600" b="1" dirty="0">
                <a:solidFill>
                  <a:schemeClr val="accent1"/>
                </a:solidFill>
              </a:rPr>
              <a:t>Latency </a:t>
            </a:r>
          </a:p>
          <a:p>
            <a:pPr marL="171450" lvl="1" indent="-171450">
              <a:buSzPct val="110000"/>
              <a:buFont typeface="Arial" panose="020B0604020202020204" pitchFamily="34" charset="0"/>
              <a:buChar char="•"/>
            </a:pPr>
            <a:r>
              <a:rPr lang="en-US" sz="1200" dirty="0">
                <a:solidFill>
                  <a:schemeClr val="tx1">
                    <a:lumMod val="65000"/>
                    <a:lumOff val="35000"/>
                  </a:schemeClr>
                </a:solidFill>
              </a:rPr>
              <a:t>3 – 5ms</a:t>
            </a:r>
          </a:p>
          <a:p>
            <a:pPr marL="0" indent="0">
              <a:lnSpc>
                <a:spcPts val="1600"/>
              </a:lnSpc>
              <a:buNone/>
            </a:pPr>
            <a:r>
              <a:rPr lang="en-US" sz="1600" b="1" dirty="0" err="1">
                <a:solidFill>
                  <a:schemeClr val="accent1"/>
                </a:solidFill>
              </a:rPr>
              <a:t>Ouput</a:t>
            </a:r>
            <a:r>
              <a:rPr lang="en-US" sz="1600" b="1" dirty="0">
                <a:solidFill>
                  <a:schemeClr val="accent1"/>
                </a:solidFill>
              </a:rPr>
              <a:t> Power &amp; Antenna Gain</a:t>
            </a:r>
          </a:p>
          <a:p>
            <a:pPr marL="171450" lvl="1" indent="-171450">
              <a:buSzPct val="110000"/>
              <a:buFont typeface="Arial" panose="020B0604020202020204" pitchFamily="34" charset="0"/>
              <a:buChar char="•"/>
            </a:pPr>
            <a:r>
              <a:rPr lang="en-GB" sz="1200" dirty="0">
                <a:solidFill>
                  <a:schemeClr val="tx1">
                    <a:lumMod val="65000"/>
                    <a:lumOff val="35000"/>
                  </a:schemeClr>
                </a:solidFill>
              </a:rPr>
              <a:t>27 dBm combined output power</a:t>
            </a:r>
          </a:p>
          <a:p>
            <a:pPr marL="171450" lvl="1" indent="-171450">
              <a:buSzPct val="110000"/>
              <a:buFont typeface="Arial" panose="020B0604020202020204" pitchFamily="34" charset="0"/>
              <a:buChar char="•"/>
            </a:pPr>
            <a:r>
              <a:rPr lang="en-US" sz="1200" dirty="0">
                <a:solidFill>
                  <a:schemeClr val="tx1">
                    <a:lumMod val="65000"/>
                    <a:lumOff val="35000"/>
                  </a:schemeClr>
                </a:solidFill>
              </a:rPr>
              <a:t>23 </a:t>
            </a:r>
            <a:r>
              <a:rPr lang="en-US" sz="1200" dirty="0" err="1">
                <a:solidFill>
                  <a:schemeClr val="tx1">
                    <a:lumMod val="65000"/>
                    <a:lumOff val="35000"/>
                  </a:schemeClr>
                </a:solidFill>
              </a:rPr>
              <a:t>dBi</a:t>
            </a:r>
            <a:r>
              <a:rPr lang="en-US" sz="1200" dirty="0">
                <a:solidFill>
                  <a:schemeClr val="tx1">
                    <a:lumMod val="65000"/>
                    <a:lumOff val="35000"/>
                  </a:schemeClr>
                </a:solidFill>
              </a:rPr>
              <a:t> integrated antenna</a:t>
            </a:r>
          </a:p>
          <a:p>
            <a:pPr marL="0" indent="0">
              <a:lnSpc>
                <a:spcPts val="1600"/>
              </a:lnSpc>
              <a:buNone/>
            </a:pPr>
            <a:r>
              <a:rPr lang="en-US" sz="1600" b="1" dirty="0">
                <a:solidFill>
                  <a:schemeClr val="accent1"/>
                </a:solidFill>
              </a:rPr>
              <a:t>Physical and Security</a:t>
            </a:r>
          </a:p>
          <a:p>
            <a:pPr marL="171450" lvl="1" indent="-171450">
              <a:buSzPct val="110000"/>
              <a:buFont typeface="Arial" panose="020B0604020202020204" pitchFamily="34" charset="0"/>
              <a:buChar char="•"/>
            </a:pPr>
            <a:r>
              <a:rPr lang="en-US" sz="1200" dirty="0">
                <a:solidFill>
                  <a:schemeClr val="tx1">
                    <a:lumMod val="65000"/>
                    <a:lumOff val="35000"/>
                  </a:schemeClr>
                </a:solidFill>
              </a:rPr>
              <a:t>128-bit AES, HTTPS and SNMPv3</a:t>
            </a:r>
          </a:p>
          <a:p>
            <a:pPr marL="171450" lvl="1" indent="-171450">
              <a:buSzPct val="110000"/>
              <a:buFont typeface="Arial" panose="020B0604020202020204" pitchFamily="34" charset="0"/>
              <a:buChar char="•"/>
            </a:pPr>
            <a:r>
              <a:rPr lang="en-GB" sz="1200" dirty="0">
                <a:solidFill>
                  <a:schemeClr val="tx1">
                    <a:lumMod val="65000"/>
                    <a:lumOff val="35000"/>
                  </a:schemeClr>
                </a:solidFill>
              </a:rPr>
              <a:t>All metal enclosure, IP 67</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44" y="226235"/>
            <a:ext cx="2120573" cy="318086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298" y="-175671"/>
            <a:ext cx="2842702" cy="426405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273974013"/>
              </p:ext>
            </p:extLst>
          </p:nvPr>
        </p:nvGraphicFramePr>
        <p:xfrm>
          <a:off x="600365" y="3407097"/>
          <a:ext cx="5831608" cy="2588457"/>
        </p:xfrm>
        <a:graphic>
          <a:graphicData uri="http://schemas.openxmlformats.org/drawingml/2006/table">
            <a:tbl>
              <a:tblPr bandRow="1">
                <a:tableStyleId>{3C2FFA5D-87B4-456A-9821-1D502468CF0F}</a:tableStyleId>
              </a:tblPr>
              <a:tblGrid>
                <a:gridCol w="5831608">
                  <a:extLst>
                    <a:ext uri="{9D8B030D-6E8A-4147-A177-3AD203B41FA5}">
                      <a16:colId xmlns:a16="http://schemas.microsoft.com/office/drawing/2014/main" val="20000"/>
                    </a:ext>
                  </a:extLst>
                </a:gridCol>
              </a:tblGrid>
              <a:tr h="352587">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lang="en-US" sz="1600" dirty="0"/>
                        <a:t>Max Throughput : 300+ Mbps @ 40 MHz channel</a:t>
                      </a:r>
                      <a:endParaRPr lang="en-US" sz="1600" dirty="0">
                        <a:solidFill>
                          <a:schemeClr val="bg1"/>
                        </a:solidFill>
                      </a:endParaRPr>
                    </a:p>
                  </a:txBody>
                  <a:tcPr marL="68598" marR="68598" marT="34299" marB="34299"/>
                </a:tc>
                <a:extLst>
                  <a:ext uri="{0D108BD9-81ED-4DB2-BD59-A6C34878D82A}">
                    <a16:rowId xmlns:a16="http://schemas.microsoft.com/office/drawing/2014/main" val="10000"/>
                  </a:ext>
                </a:extLst>
              </a:tr>
              <a:tr h="627761">
                <a:tc>
                  <a:txBody>
                    <a:bodyPr/>
                    <a:lstStyle/>
                    <a:p>
                      <a:pPr algn="just"/>
                      <a:r>
                        <a:rPr lang="en-US" sz="1600" dirty="0"/>
                        <a:t>Multiple band options, including </a:t>
                      </a:r>
                      <a:r>
                        <a:rPr lang="en-US" sz="1600" baseline="0" dirty="0"/>
                        <a:t>900MHz, 3300 – 3900 MHz and 4900 to 5925 MHz with high processing power</a:t>
                      </a:r>
                      <a:endParaRPr lang="en-US" sz="1600" dirty="0">
                        <a:solidFill>
                          <a:schemeClr val="bg1"/>
                        </a:solidFill>
                      </a:endParaRPr>
                    </a:p>
                  </a:txBody>
                  <a:tcPr marL="68598" marR="68598" marT="34299" marB="34299"/>
                </a:tc>
                <a:extLst>
                  <a:ext uri="{0D108BD9-81ED-4DB2-BD59-A6C34878D82A}">
                    <a16:rowId xmlns:a16="http://schemas.microsoft.com/office/drawing/2014/main" val="10001"/>
                  </a:ext>
                </a:extLst>
              </a:tr>
              <a:tr h="6277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t>Dynamic</a:t>
                      </a:r>
                      <a:r>
                        <a:rPr lang="en-US" sz="1600" baseline="0" dirty="0"/>
                        <a:t> Filtering for optimal performance in high noise environments</a:t>
                      </a:r>
                      <a:endParaRPr lang="en-US" sz="1600" dirty="0"/>
                    </a:p>
                  </a:txBody>
                  <a:tcPr marL="68598" marR="68598" marT="34299" marB="34299"/>
                </a:tc>
                <a:extLst>
                  <a:ext uri="{0D108BD9-81ED-4DB2-BD59-A6C34878D82A}">
                    <a16:rowId xmlns:a16="http://schemas.microsoft.com/office/drawing/2014/main" val="10002"/>
                  </a:ext>
                </a:extLst>
              </a:tr>
              <a:tr h="627761">
                <a:tc>
                  <a:txBody>
                    <a:bodyPr/>
                    <a:lstStyle/>
                    <a:p>
                      <a:r>
                        <a:rPr lang="en-US" sz="1600" dirty="0"/>
                        <a:t>Multi-function AUX port</a:t>
                      </a:r>
                      <a:r>
                        <a:rPr lang="en-US" sz="1600" baseline="0" dirty="0"/>
                        <a:t> allowing to add camera, Wi-Fi hot spot, GPS Sync or alignment tone</a:t>
                      </a:r>
                      <a:endParaRPr lang="en-US" sz="1600" b="0" dirty="0">
                        <a:solidFill>
                          <a:schemeClr val="bg1"/>
                        </a:solidFill>
                      </a:endParaRPr>
                    </a:p>
                  </a:txBody>
                  <a:tcPr marL="68598" marR="68598" marT="34299" marB="34299"/>
                </a:tc>
                <a:extLst>
                  <a:ext uri="{0D108BD9-81ED-4DB2-BD59-A6C34878D82A}">
                    <a16:rowId xmlns:a16="http://schemas.microsoft.com/office/drawing/2014/main" val="10004"/>
                  </a:ext>
                </a:extLst>
              </a:tr>
              <a:tr h="35258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aseline="0" dirty="0"/>
                        <a:t>ATEX/HAZLOC certified models for hazardous deployments</a:t>
                      </a:r>
                      <a:endParaRPr lang="en-US" sz="1600" b="0" dirty="0">
                        <a:solidFill>
                          <a:schemeClr val="bg1"/>
                        </a:solidFill>
                      </a:endParaRPr>
                    </a:p>
                  </a:txBody>
                  <a:tcPr marL="68598" marR="68598" marT="34299" marB="3429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645767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N-Bold"/>
              </a:rPr>
              <a:t>PTP 450i</a:t>
            </a:r>
            <a:r>
              <a:rPr lang="en-US" cap="all" dirty="0"/>
              <a:t>: ATEX and HAZLOC Certified</a:t>
            </a:r>
          </a:p>
        </p:txBody>
      </p:sp>
      <p:sp>
        <p:nvSpPr>
          <p:cNvPr id="3" name="Content Placeholder 2"/>
          <p:cNvSpPr>
            <a:spLocks noGrp="1"/>
          </p:cNvSpPr>
          <p:nvPr>
            <p:ph sz="half" idx="1"/>
          </p:nvPr>
        </p:nvSpPr>
        <p:spPr/>
        <p:txBody>
          <a:bodyPr>
            <a:normAutofit/>
          </a:bodyPr>
          <a:lstStyle/>
          <a:p>
            <a:pPr>
              <a:buNone/>
            </a:pPr>
            <a:r>
              <a:rPr lang="en-US" sz="2000" dirty="0">
                <a:solidFill>
                  <a:srgbClr val="292929"/>
                </a:solidFill>
              </a:rPr>
              <a:t> </a:t>
            </a:r>
          </a:p>
        </p:txBody>
      </p:sp>
      <p:sp>
        <p:nvSpPr>
          <p:cNvPr id="8" name="Content Placeholder 7"/>
          <p:cNvSpPr>
            <a:spLocks noGrp="1"/>
          </p:cNvSpPr>
          <p:nvPr>
            <p:ph sz="half" idx="2"/>
          </p:nvPr>
        </p:nvSpPr>
        <p:spPr/>
        <p:txBody>
          <a:bodyPr/>
          <a:lstStyle/>
          <a:p>
            <a:pPr>
              <a:lnSpc>
                <a:spcPct val="100000"/>
              </a:lnSpc>
            </a:pPr>
            <a:r>
              <a:rPr lang="en-US" b="1" dirty="0">
                <a:solidFill>
                  <a:srgbClr val="292929"/>
                </a:solidFill>
              </a:rPr>
              <a:t>ATEX </a:t>
            </a:r>
            <a:r>
              <a:rPr lang="en-US" dirty="0">
                <a:solidFill>
                  <a:srgbClr val="292929"/>
                </a:solidFill>
              </a:rPr>
              <a:t>(Atmospheres Exposable) Equipment Group II</a:t>
            </a:r>
          </a:p>
          <a:p>
            <a:pPr lvl="1">
              <a:lnSpc>
                <a:spcPct val="100000"/>
              </a:lnSpc>
            </a:pPr>
            <a:r>
              <a:rPr lang="en-US" dirty="0">
                <a:solidFill>
                  <a:srgbClr val="292929"/>
                </a:solidFill>
              </a:rPr>
              <a:t>Category 3 / Zone 2</a:t>
            </a:r>
          </a:p>
          <a:p>
            <a:pPr lvl="1">
              <a:lnSpc>
                <a:spcPct val="100000"/>
              </a:lnSpc>
            </a:pPr>
            <a:r>
              <a:rPr lang="en-US" dirty="0">
                <a:solidFill>
                  <a:srgbClr val="292929"/>
                </a:solidFill>
              </a:rPr>
              <a:t>Gas Group IIC</a:t>
            </a:r>
          </a:p>
          <a:p>
            <a:pPr lvl="1">
              <a:lnSpc>
                <a:spcPct val="100000"/>
              </a:lnSpc>
            </a:pPr>
            <a:r>
              <a:rPr lang="en-US" dirty="0">
                <a:solidFill>
                  <a:srgbClr val="292929"/>
                </a:solidFill>
              </a:rPr>
              <a:t>Temperature Class T4</a:t>
            </a:r>
          </a:p>
          <a:p>
            <a:pPr>
              <a:lnSpc>
                <a:spcPct val="100000"/>
              </a:lnSpc>
              <a:spcBef>
                <a:spcPct val="20000"/>
              </a:spcBef>
              <a:defRPr/>
            </a:pPr>
            <a:endParaRPr lang="en-US" b="1" dirty="0">
              <a:solidFill>
                <a:srgbClr val="292929"/>
              </a:solidFill>
            </a:endParaRPr>
          </a:p>
          <a:p>
            <a:pPr>
              <a:lnSpc>
                <a:spcPct val="100000"/>
              </a:lnSpc>
              <a:spcBef>
                <a:spcPct val="20000"/>
              </a:spcBef>
              <a:defRPr/>
            </a:pPr>
            <a:r>
              <a:rPr lang="en-US" b="1" dirty="0">
                <a:solidFill>
                  <a:srgbClr val="292929"/>
                </a:solidFill>
              </a:rPr>
              <a:t>HAZLOC</a:t>
            </a:r>
            <a:r>
              <a:rPr lang="en-US" dirty="0">
                <a:solidFill>
                  <a:srgbClr val="292929"/>
                </a:solidFill>
              </a:rPr>
              <a:t> (Hazardous Locations)</a:t>
            </a:r>
          </a:p>
          <a:p>
            <a:pPr marL="742950" lvl="1" indent="-342900">
              <a:lnSpc>
                <a:spcPct val="100000"/>
              </a:lnSpc>
              <a:spcBef>
                <a:spcPct val="20000"/>
              </a:spcBef>
              <a:defRPr/>
            </a:pPr>
            <a:r>
              <a:rPr lang="en-US" dirty="0">
                <a:solidFill>
                  <a:srgbClr val="292929"/>
                </a:solidFill>
              </a:rPr>
              <a:t>Class 1 Location</a:t>
            </a:r>
          </a:p>
          <a:p>
            <a:pPr marL="742950" lvl="1" indent="-342900">
              <a:lnSpc>
                <a:spcPct val="100000"/>
              </a:lnSpc>
              <a:spcBef>
                <a:spcPct val="20000"/>
              </a:spcBef>
              <a:defRPr/>
            </a:pPr>
            <a:r>
              <a:rPr lang="en-US" dirty="0">
                <a:solidFill>
                  <a:srgbClr val="292929"/>
                </a:solidFill>
              </a:rPr>
              <a:t>Division 2</a:t>
            </a:r>
          </a:p>
          <a:p>
            <a:pPr marL="742950" lvl="1" indent="-342900">
              <a:lnSpc>
                <a:spcPct val="100000"/>
              </a:lnSpc>
              <a:spcBef>
                <a:spcPct val="20000"/>
              </a:spcBef>
              <a:defRPr/>
            </a:pPr>
            <a:r>
              <a:rPr lang="en-US" dirty="0">
                <a:solidFill>
                  <a:srgbClr val="292929"/>
                </a:solidFill>
              </a:rPr>
              <a:t>Gas Groups A, B, C, D</a:t>
            </a:r>
          </a:p>
          <a:p>
            <a:pPr>
              <a:lnSpc>
                <a:spcPct val="100000"/>
              </a:lnSpc>
              <a:spcBef>
                <a:spcPct val="20000"/>
              </a:spcBef>
              <a:defRPr/>
            </a:pPr>
            <a:endParaRPr lang="en-US" dirty="0">
              <a:solidFill>
                <a:srgbClr val="292929"/>
              </a:solidFill>
            </a:endParaRPr>
          </a:p>
          <a:p>
            <a:pPr>
              <a:lnSpc>
                <a:spcPct val="100000"/>
              </a:lnSpc>
            </a:pPr>
            <a:endParaRPr lang="en-US" dirty="0"/>
          </a:p>
        </p:txBody>
      </p:sp>
      <p:sp>
        <p:nvSpPr>
          <p:cNvPr id="5" name="Slide Number Placeholder 4"/>
          <p:cNvSpPr>
            <a:spLocks noGrp="1"/>
          </p:cNvSpPr>
          <p:nvPr>
            <p:ph type="sldNum" sz="quarter" idx="4294967295"/>
          </p:nvPr>
        </p:nvSpPr>
        <p:spPr>
          <a:xfrm>
            <a:off x="11655425" y="6375400"/>
            <a:ext cx="533400" cy="365125"/>
          </a:xfrm>
          <a:prstGeom prst="rect">
            <a:avLst/>
          </a:prstGeom>
        </p:spPr>
        <p:txBody>
          <a:bodyPr/>
          <a:lstStyle/>
          <a:p>
            <a:fld id="{14ED5164-A1E6-4084-B524-A73C11AAB69D}" type="slidenum">
              <a:rPr lang="en-US" smtClean="0"/>
              <a:pPr/>
              <a:t>14</a:t>
            </a:fld>
            <a:endParaRPr lang="en-US"/>
          </a:p>
        </p:txBody>
      </p:sp>
      <p:pic>
        <p:nvPicPr>
          <p:cNvPr id="12" name="Picture 11" descr="Oil Platform_108354304_5-4x6-031212.jpg"/>
          <p:cNvPicPr>
            <a:picLocks noChangeAspect="1"/>
          </p:cNvPicPr>
          <p:nvPr/>
        </p:nvPicPr>
        <p:blipFill>
          <a:blip r:embed="rId3" cstate="email"/>
          <a:srcRect/>
          <a:stretch>
            <a:fillRect/>
          </a:stretch>
        </p:blipFill>
        <p:spPr>
          <a:xfrm>
            <a:off x="881332" y="1256663"/>
            <a:ext cx="4470984" cy="487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706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450i : KEY DIFFERENTIATING FEATURE</a:t>
            </a:r>
          </a:p>
        </p:txBody>
      </p:sp>
      <p:sp>
        <p:nvSpPr>
          <p:cNvPr id="3" name="Content Placeholder 2"/>
          <p:cNvSpPr>
            <a:spLocks noGrp="1"/>
          </p:cNvSpPr>
          <p:nvPr>
            <p:ph idx="1"/>
          </p:nvPr>
        </p:nvSpPr>
        <p:spPr>
          <a:xfrm>
            <a:off x="540429" y="1124670"/>
            <a:ext cx="10969943" cy="4811714"/>
          </a:xfrm>
        </p:spPr>
        <p:txBody>
          <a:bodyPr/>
          <a:lstStyle/>
          <a:p>
            <a:pPr lvl="0"/>
            <a:r>
              <a:rPr lang="en-US" sz="2000" dirty="0"/>
              <a:t>300 Mbps Headline Throughput </a:t>
            </a:r>
          </a:p>
          <a:p>
            <a:pPr lvl="0"/>
            <a:r>
              <a:rPr lang="en-US" sz="2000" dirty="0"/>
              <a:t>Narrow Channel Bandwidth supported including 5/10/15 MHz</a:t>
            </a:r>
          </a:p>
          <a:p>
            <a:pPr lvl="0"/>
            <a:r>
              <a:rPr lang="en-US" sz="2000" dirty="0"/>
              <a:t>Dynamic Filtering for optimal performance in high noise environments</a:t>
            </a:r>
          </a:p>
          <a:p>
            <a:pPr lvl="0"/>
            <a:r>
              <a:rPr lang="en-US" sz="2000" dirty="0"/>
              <a:t>Aux Port Supported can support</a:t>
            </a:r>
          </a:p>
          <a:p>
            <a:pPr lvl="1"/>
            <a:r>
              <a:rPr lang="en-US" sz="1800" dirty="0"/>
              <a:t>Wi-Fi Hotspot </a:t>
            </a:r>
          </a:p>
          <a:p>
            <a:pPr lvl="1"/>
            <a:r>
              <a:rPr lang="en-US" sz="1800" dirty="0"/>
              <a:t>Camera</a:t>
            </a:r>
          </a:p>
          <a:p>
            <a:pPr lvl="1"/>
            <a:r>
              <a:rPr lang="en-US" sz="1800" dirty="0"/>
              <a:t>GPS Sync</a:t>
            </a:r>
          </a:p>
          <a:p>
            <a:pPr lvl="0"/>
            <a:r>
              <a:rPr lang="en-US" sz="2000" dirty="0"/>
              <a:t>Single platform multiple solution</a:t>
            </a:r>
          </a:p>
          <a:p>
            <a:pPr lvl="1"/>
            <a:r>
              <a:rPr lang="en-US" sz="1800" dirty="0"/>
              <a:t>PMP 450i</a:t>
            </a:r>
          </a:p>
          <a:p>
            <a:pPr lvl="1"/>
            <a:r>
              <a:rPr lang="en-US" sz="1800" dirty="0"/>
              <a:t>PTP 450i</a:t>
            </a:r>
          </a:p>
          <a:p>
            <a:pPr lvl="1"/>
            <a:r>
              <a:rPr lang="en-US" sz="1800" dirty="0"/>
              <a:t>Public Safety (4.9 GHz)</a:t>
            </a:r>
          </a:p>
          <a:p>
            <a:pPr lvl="1"/>
            <a:r>
              <a:rPr lang="en-US" sz="1800" dirty="0"/>
              <a:t>ATEX/HAZLOC</a:t>
            </a:r>
          </a:p>
          <a:p>
            <a:r>
              <a:rPr lang="en-US" sz="2000" dirty="0"/>
              <a:t>ARQ supported</a:t>
            </a:r>
          </a:p>
        </p:txBody>
      </p:sp>
    </p:spTree>
    <p:extLst>
      <p:ext uri="{BB962C8B-B14F-4D97-AF65-F5344CB8AC3E}">
        <p14:creationId xmlns:p14="http://schemas.microsoft.com/office/powerpoint/2010/main" val="6064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N-Bold"/>
              </a:rPr>
              <a:t>PTP 670 : Field Proven Reliability</a:t>
            </a:r>
          </a:p>
        </p:txBody>
      </p:sp>
      <p:sp>
        <p:nvSpPr>
          <p:cNvPr id="10" name="TextBox 9"/>
          <p:cNvSpPr txBox="1"/>
          <p:nvPr/>
        </p:nvSpPr>
        <p:spPr>
          <a:xfrm>
            <a:off x="6980213" y="1110887"/>
            <a:ext cx="4557957" cy="5170646"/>
          </a:xfrm>
          <a:prstGeom prst="rect">
            <a:avLst/>
          </a:prstGeom>
          <a:noFill/>
        </p:spPr>
        <p:txBody>
          <a:bodyPr wrap="square" rtlCol="0">
            <a:spAutoFit/>
          </a:bodyPr>
          <a:lstStyle/>
          <a:p>
            <a:pPr>
              <a:lnSpc>
                <a:spcPts val="1600"/>
              </a:lnSpc>
            </a:pPr>
            <a:r>
              <a:rPr lang="en-US" sz="1600" b="1" dirty="0">
                <a:solidFill>
                  <a:schemeClr val="accent1"/>
                </a:solidFill>
              </a:rPr>
              <a:t>Frequency Bands/Channels</a:t>
            </a:r>
            <a:endParaRPr lang="en-US" sz="1400" b="1" dirty="0">
              <a:solidFill>
                <a:srgbClr val="1F497D"/>
              </a:solidFill>
            </a:endParaRP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4.9 GHz to 6.05 GHz</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5, 10, 15, 20, 30, 40, and 45 MHz channels</a:t>
            </a:r>
          </a:p>
          <a:p>
            <a:pPr>
              <a:lnSpc>
                <a:spcPts val="1600"/>
              </a:lnSpc>
            </a:pPr>
            <a:endParaRPr lang="en-US" sz="1600" b="1" dirty="0">
              <a:solidFill>
                <a:schemeClr val="accent1"/>
              </a:solidFill>
            </a:endParaRPr>
          </a:p>
          <a:p>
            <a:pPr>
              <a:lnSpc>
                <a:spcPts val="1600"/>
              </a:lnSpc>
            </a:pPr>
            <a:r>
              <a:rPr lang="en-US" sz="1600" b="1" dirty="0">
                <a:solidFill>
                  <a:schemeClr val="accent1"/>
                </a:solidFill>
              </a:rPr>
              <a:t>Aggregate Capacity</a:t>
            </a:r>
            <a:endParaRPr lang="en-US" sz="1400" b="1" dirty="0">
              <a:solidFill>
                <a:srgbClr val="1F497D"/>
              </a:solidFill>
            </a:endParaRP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450 Mbps, with 900k PPS</a:t>
            </a:r>
            <a:endParaRPr lang="en-US" sz="1600" b="1" dirty="0">
              <a:solidFill>
                <a:srgbClr val="009ADD"/>
              </a:solidFill>
            </a:endParaRPr>
          </a:p>
          <a:p>
            <a:pPr>
              <a:lnSpc>
                <a:spcPts val="1600"/>
              </a:lnSpc>
              <a:spcBef>
                <a:spcPts val="1200"/>
              </a:spcBef>
            </a:pPr>
            <a:r>
              <a:rPr lang="en-US" sz="1600" b="1" dirty="0">
                <a:solidFill>
                  <a:srgbClr val="009ADD"/>
                </a:solidFill>
              </a:rPr>
              <a:t>Interfaces</a:t>
            </a:r>
            <a:endParaRPr lang="en-US" sz="1400" b="1" dirty="0">
              <a:solidFill>
                <a:srgbClr val="009ADD"/>
              </a:solidFill>
            </a:endParaRP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1 x Ethernet 100/1000 </a:t>
            </a:r>
            <a:r>
              <a:rPr lang="en-US" sz="1200" dirty="0" err="1">
                <a:solidFill>
                  <a:schemeClr val="tx1">
                    <a:lumMod val="65000"/>
                    <a:lumOff val="35000"/>
                  </a:schemeClr>
                </a:solidFill>
              </a:rPr>
              <a:t>BaseT</a:t>
            </a:r>
            <a:r>
              <a:rPr lang="en-US" sz="1200" dirty="0">
                <a:solidFill>
                  <a:schemeClr val="tx1">
                    <a:lumMod val="65000"/>
                    <a:lumOff val="35000"/>
                  </a:schemeClr>
                </a:solidFill>
              </a:rPr>
              <a:t> with PoE</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1 x Ethernet 100/1000 </a:t>
            </a:r>
            <a:r>
              <a:rPr lang="en-US" sz="1200" dirty="0" err="1">
                <a:solidFill>
                  <a:schemeClr val="tx1">
                    <a:lumMod val="65000"/>
                    <a:lumOff val="35000"/>
                  </a:schemeClr>
                </a:solidFill>
              </a:rPr>
              <a:t>BaseT</a:t>
            </a:r>
            <a:r>
              <a:rPr lang="en-US" sz="1200" dirty="0">
                <a:solidFill>
                  <a:schemeClr val="tx1">
                    <a:lumMod val="65000"/>
                    <a:lumOff val="35000"/>
                  </a:schemeClr>
                </a:solidFill>
              </a:rPr>
              <a:t> with 802.3at PoE Output</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1 x SFP slot port</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8 x T1/E1 support with external Network Indoor Unit (NIDU)</a:t>
            </a:r>
          </a:p>
          <a:p>
            <a:pPr>
              <a:lnSpc>
                <a:spcPts val="1600"/>
              </a:lnSpc>
              <a:spcBef>
                <a:spcPts val="1200"/>
              </a:spcBef>
            </a:pPr>
            <a:r>
              <a:rPr lang="en-US" sz="1600" b="1" dirty="0">
                <a:solidFill>
                  <a:srgbClr val="009ADD"/>
                </a:solidFill>
              </a:rPr>
              <a:t>Adaptive Modulation</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BPSK to 256 QAM</a:t>
            </a:r>
          </a:p>
          <a:p>
            <a:pPr>
              <a:lnSpc>
                <a:spcPts val="1600"/>
              </a:lnSpc>
              <a:spcBef>
                <a:spcPts val="1200"/>
              </a:spcBef>
              <a:buSzPct val="110000"/>
            </a:pPr>
            <a:r>
              <a:rPr lang="en-US" sz="1600" b="1" dirty="0">
                <a:solidFill>
                  <a:srgbClr val="009ADD"/>
                </a:solidFill>
              </a:rPr>
              <a:t>Latency</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1 – 3 </a:t>
            </a:r>
            <a:r>
              <a:rPr lang="en-US" sz="1200" dirty="0" err="1">
                <a:solidFill>
                  <a:schemeClr val="tx1">
                    <a:lumMod val="65000"/>
                    <a:lumOff val="35000"/>
                  </a:schemeClr>
                </a:solidFill>
              </a:rPr>
              <a:t>ms</a:t>
            </a:r>
            <a:endParaRPr lang="en-US" sz="1200" dirty="0">
              <a:solidFill>
                <a:schemeClr val="tx1">
                  <a:lumMod val="65000"/>
                  <a:lumOff val="35000"/>
                </a:schemeClr>
              </a:solidFill>
            </a:endParaRPr>
          </a:p>
          <a:p>
            <a:pPr>
              <a:lnSpc>
                <a:spcPts val="1600"/>
              </a:lnSpc>
              <a:spcBef>
                <a:spcPts val="1200"/>
              </a:spcBef>
              <a:buSzPct val="110000"/>
            </a:pPr>
            <a:r>
              <a:rPr lang="en-US" sz="1600" b="1" dirty="0">
                <a:solidFill>
                  <a:srgbClr val="009ADD"/>
                </a:solidFill>
              </a:rPr>
              <a:t>Output Power &amp; Antenna Gain</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27 </a:t>
            </a:r>
            <a:r>
              <a:rPr lang="en-US" sz="1200" dirty="0" err="1">
                <a:solidFill>
                  <a:schemeClr val="tx1">
                    <a:lumMod val="65000"/>
                    <a:lumOff val="35000"/>
                  </a:schemeClr>
                </a:solidFill>
              </a:rPr>
              <a:t>dBm</a:t>
            </a:r>
            <a:r>
              <a:rPr lang="en-US" sz="1200" dirty="0">
                <a:solidFill>
                  <a:schemeClr val="tx1">
                    <a:lumMod val="65000"/>
                    <a:lumOff val="35000"/>
                  </a:schemeClr>
                </a:solidFill>
              </a:rPr>
              <a:t> combined output power</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23 dBi integrated antenna </a:t>
            </a:r>
          </a:p>
          <a:p>
            <a:pPr>
              <a:lnSpc>
                <a:spcPts val="1600"/>
              </a:lnSpc>
              <a:spcBef>
                <a:spcPts val="1200"/>
              </a:spcBef>
              <a:buSzPct val="110000"/>
            </a:pPr>
            <a:r>
              <a:rPr lang="en-US" sz="1600" b="1" dirty="0">
                <a:solidFill>
                  <a:srgbClr val="009ADD"/>
                </a:solidFill>
              </a:rPr>
              <a:t>Physical and Security</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128-bit and 256-bit AES, HTTPS and SNMPv3</a:t>
            </a:r>
          </a:p>
          <a:p>
            <a:pPr marL="171450" indent="-171450">
              <a:lnSpc>
                <a:spcPts val="1600"/>
              </a:lnSpc>
              <a:buSzPct val="110000"/>
              <a:buFont typeface="Arial" panose="020B0604020202020204" pitchFamily="34" charset="0"/>
              <a:buChar char="•"/>
            </a:pPr>
            <a:r>
              <a:rPr lang="en-US" sz="1200" dirty="0">
                <a:solidFill>
                  <a:schemeClr val="tx1">
                    <a:lumMod val="65000"/>
                    <a:lumOff val="35000"/>
                  </a:schemeClr>
                </a:solidFill>
              </a:rPr>
              <a:t>All metal enclosure, IP67</a:t>
            </a:r>
          </a:p>
        </p:txBody>
      </p:sp>
      <p:graphicFrame>
        <p:nvGraphicFramePr>
          <p:cNvPr id="21" name="Table 20"/>
          <p:cNvGraphicFramePr>
            <a:graphicFrameLocks noGrp="1"/>
          </p:cNvGraphicFramePr>
          <p:nvPr>
            <p:extLst>
              <p:ext uri="{D42A27DB-BD31-4B8C-83A1-F6EECF244321}">
                <p14:modId xmlns:p14="http://schemas.microsoft.com/office/powerpoint/2010/main" val="3438644179"/>
              </p:ext>
            </p:extLst>
          </p:nvPr>
        </p:nvGraphicFramePr>
        <p:xfrm>
          <a:off x="515816" y="3492366"/>
          <a:ext cx="6236790" cy="2814320"/>
        </p:xfrm>
        <a:graphic>
          <a:graphicData uri="http://schemas.openxmlformats.org/drawingml/2006/table">
            <a:tbl>
              <a:tblPr bandRow="1">
                <a:tableStyleId>{3C2FFA5D-87B4-456A-9821-1D502468CF0F}</a:tableStyleId>
              </a:tblPr>
              <a:tblGrid>
                <a:gridCol w="6236790">
                  <a:extLst>
                    <a:ext uri="{9D8B030D-6E8A-4147-A177-3AD203B41FA5}">
                      <a16:colId xmlns:a16="http://schemas.microsoft.com/office/drawing/2014/main" val="20000"/>
                    </a:ext>
                  </a:extLst>
                </a:gridCol>
              </a:tblGrid>
              <a:tr h="370840">
                <a:tc>
                  <a:txBody>
                    <a:bodyPr/>
                    <a:lstStyle/>
                    <a:p>
                      <a:pPr marL="0" marR="0" indent="0" algn="just" defTabSz="914395" rtl="0" eaLnBrk="1" fontAlgn="auto" latinLnBrk="0" hangingPunct="1">
                        <a:lnSpc>
                          <a:spcPct val="100000"/>
                        </a:lnSpc>
                        <a:spcBef>
                          <a:spcPts val="0"/>
                        </a:spcBef>
                        <a:spcAft>
                          <a:spcPts val="0"/>
                        </a:spcAft>
                        <a:buClrTx/>
                        <a:buSzTx/>
                        <a:buFontTx/>
                        <a:buNone/>
                        <a:tabLst/>
                        <a:defRPr/>
                      </a:pPr>
                      <a:r>
                        <a:rPr lang="en-US" sz="1600" dirty="0"/>
                        <a:t>Support</a:t>
                      </a:r>
                      <a:r>
                        <a:rPr lang="en-US" sz="1600" baseline="0" dirty="0"/>
                        <a:t> both PTP and HCMP (High Capacity MultiPoint)</a:t>
                      </a:r>
                      <a:endParaRPr lang="en-US" sz="1600" b="0" dirty="0">
                        <a:solidFill>
                          <a:schemeClr val="bg1"/>
                        </a:solidFill>
                      </a:endParaRPr>
                    </a:p>
                  </a:txBody>
                  <a:tcPr/>
                </a:tc>
                <a:extLst>
                  <a:ext uri="{0D108BD9-81ED-4DB2-BD59-A6C34878D82A}">
                    <a16:rowId xmlns:a16="http://schemas.microsoft.com/office/drawing/2014/main" val="10000"/>
                  </a:ext>
                </a:extLst>
              </a:tr>
              <a:tr h="370840">
                <a:tc>
                  <a:txBody>
                    <a:bodyPr/>
                    <a:lstStyle/>
                    <a:p>
                      <a:pPr algn="just"/>
                      <a:r>
                        <a:rPr lang="en-US" sz="1600" b="0" dirty="0">
                          <a:solidFill>
                            <a:schemeClr val="dk1"/>
                          </a:solidFill>
                        </a:rPr>
                        <a:t>450</a:t>
                      </a:r>
                      <a:r>
                        <a:rPr lang="en-US" sz="1600" b="0" baseline="0" dirty="0">
                          <a:solidFill>
                            <a:schemeClr val="dk1"/>
                          </a:solidFill>
                        </a:rPr>
                        <a:t> Mbps Full Capacity by Default</a:t>
                      </a:r>
                      <a:endParaRPr lang="en-US" sz="1600" b="0" dirty="0">
                        <a:solidFill>
                          <a:schemeClr val="bg1"/>
                        </a:solidFill>
                      </a:endParaRPr>
                    </a:p>
                  </a:txBody>
                  <a:tcPr/>
                </a:tc>
                <a:extLst>
                  <a:ext uri="{0D108BD9-81ED-4DB2-BD59-A6C34878D82A}">
                    <a16:rowId xmlns:a16="http://schemas.microsoft.com/office/drawing/2014/main" val="10001"/>
                  </a:ext>
                </a:extLst>
              </a:tr>
              <a:tr h="185420">
                <a:tc>
                  <a:txBody>
                    <a:bodyPr/>
                    <a:lstStyle/>
                    <a:p>
                      <a:pPr algn="just"/>
                      <a:r>
                        <a:rPr lang="en-US" sz="1600" dirty="0"/>
                        <a:t>Dynamic Spectrum Optimization (DSO) enables to continually scan the band for low interference channels</a:t>
                      </a:r>
                      <a:endParaRPr lang="en-US" sz="1600" b="0" dirty="0">
                        <a:solidFill>
                          <a:schemeClr val="bg1"/>
                        </a:solidFill>
                      </a:endParaRPr>
                    </a:p>
                  </a:txBody>
                  <a:tcPr/>
                </a:tc>
                <a:extLst>
                  <a:ext uri="{0D108BD9-81ED-4DB2-BD59-A6C34878D82A}">
                    <a16:rowId xmlns:a16="http://schemas.microsoft.com/office/drawing/2014/main" val="10002"/>
                  </a:ext>
                </a:extLst>
              </a:tr>
              <a:tr h="18542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i="1" dirty="0" err="1"/>
                        <a:t>i</a:t>
                      </a:r>
                      <a:r>
                        <a:rPr lang="en-US" sz="1600" i="1" dirty="0"/>
                        <a:t>-</a:t>
                      </a:r>
                      <a:r>
                        <a:rPr lang="en-US" sz="1600" dirty="0"/>
                        <a:t>OFDM (intelligent Orthogonal Frequency Division Multiplexing) transmits over 1024 sub-carrier and results in high resilience to multi-path interference</a:t>
                      </a:r>
                      <a:endParaRPr lang="en-US" sz="1600" b="0" dirty="0">
                        <a:solidFill>
                          <a:schemeClr val="bg1"/>
                        </a:solidFill>
                      </a:endParaRPr>
                    </a:p>
                  </a:txBody>
                  <a:tcPr/>
                </a:tc>
                <a:extLst>
                  <a:ext uri="{0D108BD9-81ED-4DB2-BD59-A6C34878D82A}">
                    <a16:rowId xmlns:a16="http://schemas.microsoft.com/office/drawing/2014/main" val="10004"/>
                  </a:ext>
                </a:extLst>
              </a:tr>
              <a:tr h="18542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t>Supports Non Line-of-Sight (NLOS) applications</a:t>
                      </a:r>
                      <a:endParaRPr lang="en-US" sz="1600" b="0" dirty="0">
                        <a:solidFill>
                          <a:schemeClr val="bg1"/>
                        </a:solidFill>
                      </a:endParaRPr>
                    </a:p>
                  </a:txBody>
                  <a:tcPr/>
                </a:tc>
                <a:extLst>
                  <a:ext uri="{0D108BD9-81ED-4DB2-BD59-A6C34878D82A}">
                    <a16:rowId xmlns:a16="http://schemas.microsoft.com/office/drawing/2014/main" val="10003"/>
                  </a:ext>
                </a:extLst>
              </a:tr>
              <a:tr h="185420">
                <a:tc>
                  <a:txBody>
                    <a:bodyPr/>
                    <a:lstStyle/>
                    <a:p>
                      <a:pPr algn="just"/>
                      <a:r>
                        <a:rPr lang="en-US" sz="1600" dirty="0"/>
                        <a:t>Supports</a:t>
                      </a:r>
                      <a:r>
                        <a:rPr lang="en-US" sz="1600" baseline="0" dirty="0"/>
                        <a:t> </a:t>
                      </a:r>
                      <a:r>
                        <a:rPr lang="en-US" sz="1600" baseline="0" dirty="0" err="1"/>
                        <a:t>SyncE</a:t>
                      </a:r>
                      <a:r>
                        <a:rPr lang="en-US" sz="1600" baseline="0" dirty="0"/>
                        <a:t> and 1588v2 Transparent Clock</a:t>
                      </a:r>
                      <a:endParaRPr lang="en-US" sz="1600" b="0" dirty="0">
                        <a:solidFill>
                          <a:schemeClr val="bg1"/>
                        </a:solidFill>
                      </a:endParaRPr>
                    </a:p>
                  </a:txBody>
                  <a:tcPr/>
                </a:tc>
                <a:extLst>
                  <a:ext uri="{0D108BD9-81ED-4DB2-BD59-A6C34878D82A}">
                    <a16:rowId xmlns:a16="http://schemas.microsoft.com/office/drawing/2014/main" val="10005"/>
                  </a:ext>
                </a:extLst>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714" y="993156"/>
            <a:ext cx="1873085" cy="2590800"/>
          </a:xfrm>
          <a:prstGeom prst="rect">
            <a:avLst/>
          </a:prstGeom>
        </p:spPr>
      </p:pic>
      <p:pic>
        <p:nvPicPr>
          <p:cNvPr id="6" name="Picture 5"/>
          <p:cNvPicPr>
            <a:picLocks noChangeAspect="1"/>
          </p:cNvPicPr>
          <p:nvPr/>
        </p:nvPicPr>
        <p:blipFill>
          <a:blip r:embed="rId4"/>
          <a:stretch>
            <a:fillRect/>
          </a:stretch>
        </p:blipFill>
        <p:spPr>
          <a:xfrm>
            <a:off x="4093816" y="1321996"/>
            <a:ext cx="1621184" cy="1933120"/>
          </a:xfrm>
          <a:prstGeom prst="rect">
            <a:avLst/>
          </a:prstGeom>
        </p:spPr>
      </p:pic>
    </p:spTree>
    <p:extLst>
      <p:ext uri="{BB962C8B-B14F-4D97-AF65-F5344CB8AC3E}">
        <p14:creationId xmlns:p14="http://schemas.microsoft.com/office/powerpoint/2010/main" val="20938183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descr="C:\Users\vmp764\AppData\Local\Temp\Rar$DRa0.641\Buildings\PNGs - Transparent Bkgrnd\1-Building-Wide-Tall-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096" y="687203"/>
            <a:ext cx="1828959" cy="251481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vmp764\AppData\Local\Temp\Rar$DRa0.641\Buildings\PNGs - Transparent Bkgrnd\1-Building-Wide-Tall-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650" y="2574267"/>
            <a:ext cx="1828959" cy="251481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vmp764\AppData\Local\Temp\Rar$DRa0.049\Buildings\PNGs - Transparent Bkgrnd\2-Building-Wide-Short-1-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198" y="4467200"/>
            <a:ext cx="1600339" cy="16003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HCMP Deployment Scenarios</a:t>
            </a:r>
          </a:p>
        </p:txBody>
      </p:sp>
      <p:pic>
        <p:nvPicPr>
          <p:cNvPr id="3074" name="Picture 2" descr="C:\Users\vmp764\AppData\Local\Temp\Rar$DRa0.641\Buildings\PNGs - Transparent Bkgrnd\1-Building-Wide-Tall-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788" y="2678944"/>
            <a:ext cx="1828959" cy="25148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28936" y="5539734"/>
            <a:ext cx="697627" cy="200055"/>
          </a:xfrm>
          <a:prstGeom prst="rect">
            <a:avLst/>
          </a:prstGeom>
          <a:noFill/>
        </p:spPr>
        <p:txBody>
          <a:bodyPr wrap="none" rtlCol="0">
            <a:spAutoFit/>
          </a:bodyPr>
          <a:lstStyle/>
          <a:p>
            <a:r>
              <a:rPr lang="en-US" sz="700" dirty="0"/>
              <a:t>Fiber to EPC</a:t>
            </a:r>
          </a:p>
        </p:txBody>
      </p:sp>
      <p:cxnSp>
        <p:nvCxnSpPr>
          <p:cNvPr id="13" name="Straight Arrow Connector 12"/>
          <p:cNvCxnSpPr/>
          <p:nvPr/>
        </p:nvCxnSpPr>
        <p:spPr>
          <a:xfrm>
            <a:off x="3018704" y="2846295"/>
            <a:ext cx="1188725" cy="0"/>
          </a:xfrm>
          <a:prstGeom prst="straightConnector1">
            <a:avLst/>
          </a:prstGeom>
          <a:ln w="12700">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799072" y="2545766"/>
            <a:ext cx="734496" cy="261610"/>
          </a:xfrm>
          <a:prstGeom prst="rect">
            <a:avLst/>
          </a:prstGeom>
          <a:noFill/>
        </p:spPr>
        <p:txBody>
          <a:bodyPr wrap="none" rtlCol="0">
            <a:spAutoFit/>
          </a:bodyPr>
          <a:lstStyle/>
          <a:p>
            <a:r>
              <a:rPr lang="en-US" sz="1100" b="1" dirty="0">
                <a:solidFill>
                  <a:schemeClr val="tx2">
                    <a:lumMod val="50000"/>
                    <a:lumOff val="50000"/>
                  </a:schemeClr>
                </a:solidFill>
              </a:rPr>
              <a:t>PTP 670</a:t>
            </a:r>
          </a:p>
        </p:txBody>
      </p:sp>
      <p:pic>
        <p:nvPicPr>
          <p:cNvPr id="3082" name="Picture 10" descr="C:\Users\vmp764\AppData\Local\Temp\Rar$DRa0.083\Buildings\PNGs - Transparent Bkgrnd\3-Building-Wide-Short-2-Yel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889" y="4510843"/>
            <a:ext cx="1600339" cy="1600339"/>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Arrow Connector 76"/>
          <p:cNvCxnSpPr/>
          <p:nvPr/>
        </p:nvCxnSpPr>
        <p:spPr>
          <a:xfrm flipV="1">
            <a:off x="5130400" y="3642233"/>
            <a:ext cx="29671" cy="1349979"/>
          </a:xfrm>
          <a:prstGeom prst="straightConnector1">
            <a:avLst/>
          </a:prstGeom>
          <a:ln w="28575">
            <a:solidFill>
              <a:schemeClr val="accent2"/>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82" name="Picture 9" descr="C:\Users\vmp764\AppData\Local\Temp\Rar$DRa0.049\Buildings\PNGs - Transparent Bkgrnd\2-Building-Wide-Short-1-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07" y="3768617"/>
            <a:ext cx="1600339" cy="1600339"/>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3"/>
          <p:cNvCxnSpPr/>
          <p:nvPr/>
        </p:nvCxnSpPr>
        <p:spPr>
          <a:xfrm flipH="1" flipV="1">
            <a:off x="5229226" y="3642232"/>
            <a:ext cx="1040336" cy="2043290"/>
          </a:xfrm>
          <a:prstGeom prst="straightConnector1">
            <a:avLst/>
          </a:prstGeom>
          <a:ln w="28575" cmpd="sng">
            <a:solidFill>
              <a:schemeClr val="accent2"/>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545587" y="4546936"/>
            <a:ext cx="88586" cy="313967"/>
            <a:chOff x="6369937" y="1201567"/>
            <a:chExt cx="2267741" cy="5017864"/>
          </a:xfrm>
        </p:grpSpPr>
        <p:sp>
          <p:nvSpPr>
            <p:cNvPr id="35" name="Rectangle 34"/>
            <p:cNvSpPr/>
            <p:nvPr/>
          </p:nvSpPr>
          <p:spPr>
            <a:xfrm>
              <a:off x="6504139" y="1337593"/>
              <a:ext cx="188453" cy="4881838"/>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6" name="Rounded Rectangle 35"/>
            <p:cNvSpPr/>
            <p:nvPr/>
          </p:nvSpPr>
          <p:spPr>
            <a:xfrm>
              <a:off x="8142052" y="1281545"/>
              <a:ext cx="435171" cy="336326"/>
            </a:xfrm>
            <a:prstGeom prst="roundRect">
              <a:avLst>
                <a:gd name="adj" fmla="val 3407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7" name="Rectangle 36"/>
            <p:cNvSpPr/>
            <p:nvPr/>
          </p:nvSpPr>
          <p:spPr>
            <a:xfrm>
              <a:off x="6369937" y="1201567"/>
              <a:ext cx="2267741" cy="15995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8" name="Oval 37"/>
            <p:cNvSpPr/>
            <p:nvPr/>
          </p:nvSpPr>
          <p:spPr>
            <a:xfrm>
              <a:off x="8305954" y="1434245"/>
              <a:ext cx="107366" cy="1090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9" name="Oval 38"/>
            <p:cNvSpPr/>
            <p:nvPr/>
          </p:nvSpPr>
          <p:spPr>
            <a:xfrm>
              <a:off x="8330977" y="1337593"/>
              <a:ext cx="45719" cy="1511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cxnSp>
        <p:nvCxnSpPr>
          <p:cNvPr id="111" name="Straight Arrow Connector 110"/>
          <p:cNvCxnSpPr/>
          <p:nvPr/>
        </p:nvCxnSpPr>
        <p:spPr>
          <a:xfrm flipH="1" flipV="1">
            <a:off x="5292457" y="3618447"/>
            <a:ext cx="1196578" cy="954537"/>
          </a:xfrm>
          <a:prstGeom prst="straightConnector1">
            <a:avLst/>
          </a:prstGeom>
          <a:ln w="31750">
            <a:solidFill>
              <a:schemeClr val="accent2"/>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683030" y="2302682"/>
            <a:ext cx="692818" cy="415498"/>
          </a:xfrm>
          <a:prstGeom prst="rect">
            <a:avLst/>
          </a:prstGeom>
          <a:noFill/>
        </p:spPr>
        <p:txBody>
          <a:bodyPr wrap="none" rtlCol="0">
            <a:spAutoFit/>
          </a:bodyPr>
          <a:lstStyle/>
          <a:p>
            <a:pPr algn="ctr"/>
            <a:r>
              <a:rPr lang="en-US" sz="700" dirty="0"/>
              <a:t>Macro Cell </a:t>
            </a:r>
          </a:p>
          <a:p>
            <a:pPr algn="ctr"/>
            <a:r>
              <a:rPr lang="en-US" sz="700" dirty="0"/>
              <a:t>Aggregation </a:t>
            </a:r>
          </a:p>
          <a:p>
            <a:pPr algn="ctr"/>
            <a:r>
              <a:rPr lang="en-US" sz="700" dirty="0"/>
              <a:t>Point</a:t>
            </a:r>
          </a:p>
        </p:txBody>
      </p:sp>
      <p:sp>
        <p:nvSpPr>
          <p:cNvPr id="115" name="TextBox 114"/>
          <p:cNvSpPr txBox="1"/>
          <p:nvPr/>
        </p:nvSpPr>
        <p:spPr>
          <a:xfrm rot="20736207">
            <a:off x="6969902" y="2364338"/>
            <a:ext cx="734496" cy="261610"/>
          </a:xfrm>
          <a:prstGeom prst="rect">
            <a:avLst/>
          </a:prstGeom>
          <a:noFill/>
        </p:spPr>
        <p:txBody>
          <a:bodyPr wrap="none" rtlCol="0">
            <a:spAutoFit/>
          </a:bodyPr>
          <a:lstStyle/>
          <a:p>
            <a:r>
              <a:rPr lang="en-US" sz="1100" b="1" dirty="0">
                <a:solidFill>
                  <a:srgbClr val="0000FF"/>
                </a:solidFill>
              </a:rPr>
              <a:t>PTP 670</a:t>
            </a:r>
          </a:p>
        </p:txBody>
      </p:sp>
      <p:pic>
        <p:nvPicPr>
          <p:cNvPr id="116" name="Picture 10" descr="C:\Users\vmp764\AppData\Local\Temp\Rar$DRa0.083\Buildings\PNGs - Transparent Bkgrnd\3-Building-Wide-Short-2-Yel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3141" y="3804222"/>
            <a:ext cx="1600339" cy="1600339"/>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Arrow Connector 116"/>
          <p:cNvCxnSpPr/>
          <p:nvPr/>
        </p:nvCxnSpPr>
        <p:spPr>
          <a:xfrm flipV="1">
            <a:off x="5630954" y="2277632"/>
            <a:ext cx="3142187" cy="924390"/>
          </a:xfrm>
          <a:prstGeom prst="straightConnector1">
            <a:avLst/>
          </a:prstGeom>
          <a:ln w="12700">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flipV="1">
            <a:off x="8773140" y="2277633"/>
            <a:ext cx="786944" cy="1364601"/>
          </a:xfrm>
          <a:prstGeom prst="straightConnector1">
            <a:avLst/>
          </a:prstGeom>
          <a:ln w="12700">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122909" y="2313793"/>
            <a:ext cx="1194558" cy="307777"/>
          </a:xfrm>
          <a:prstGeom prst="rect">
            <a:avLst/>
          </a:prstGeom>
          <a:noFill/>
        </p:spPr>
        <p:txBody>
          <a:bodyPr wrap="none" rtlCol="0">
            <a:spAutoFit/>
          </a:bodyPr>
          <a:lstStyle/>
          <a:p>
            <a:pPr algn="ctr"/>
            <a:r>
              <a:rPr lang="en-US" sz="700" dirty="0"/>
              <a:t>Point To Point</a:t>
            </a:r>
          </a:p>
          <a:p>
            <a:pPr algn="ctr"/>
            <a:r>
              <a:rPr lang="en-US" sz="700" dirty="0"/>
              <a:t>(High Capacity Backhaul)</a:t>
            </a:r>
          </a:p>
        </p:txBody>
      </p:sp>
      <p:sp>
        <p:nvSpPr>
          <p:cNvPr id="113" name="Parallelogram 112"/>
          <p:cNvSpPr/>
          <p:nvPr/>
        </p:nvSpPr>
        <p:spPr>
          <a:xfrm>
            <a:off x="5090914" y="3472450"/>
            <a:ext cx="138312" cy="115260"/>
          </a:xfrm>
          <a:prstGeom prst="parallelogram">
            <a:avLst/>
          </a:prstGeom>
          <a:solidFill>
            <a:srgbClr val="0000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86" name="Group 3085"/>
          <p:cNvGrpSpPr/>
          <p:nvPr/>
        </p:nvGrpSpPr>
        <p:grpSpPr>
          <a:xfrm>
            <a:off x="4317468" y="2782357"/>
            <a:ext cx="197783" cy="491659"/>
            <a:chOff x="3384348" y="2788665"/>
            <a:chExt cx="197783" cy="491659"/>
          </a:xfrm>
        </p:grpSpPr>
        <p:pic>
          <p:nvPicPr>
            <p:cNvPr id="14" name="Picture 7" descr="C:\Users\vmp764\AppData\Local\Temp\Rar$DRa0.560\Products Antennas and Towers\PNGs - Transparent Bkgrnd\15-Tower-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348" y="2828248"/>
              <a:ext cx="197783" cy="452076"/>
            </a:xfrm>
            <a:prstGeom prst="rect">
              <a:avLst/>
            </a:prstGeom>
            <a:noFill/>
            <a:extLst>
              <a:ext uri="{909E8E84-426E-40DD-AFC4-6F175D3DCCD1}">
                <a14:hiddenFill xmlns:a14="http://schemas.microsoft.com/office/drawing/2010/main">
                  <a:solidFill>
                    <a:srgbClr val="FFFFFF"/>
                  </a:solidFill>
                </a14:hiddenFill>
              </a:ext>
            </a:extLst>
          </p:spPr>
        </p:pic>
        <p:sp>
          <p:nvSpPr>
            <p:cNvPr id="132" name="Parallelogram 131"/>
            <p:cNvSpPr/>
            <p:nvPr/>
          </p:nvSpPr>
          <p:spPr>
            <a:xfrm>
              <a:off x="3423110" y="2788665"/>
              <a:ext cx="138312" cy="115260"/>
            </a:xfrm>
            <a:prstGeom prst="parallelogram">
              <a:avLst/>
            </a:prstGeom>
            <a:solidFill>
              <a:srgbClr val="0000FF"/>
            </a:solidFill>
            <a:ln w="12700">
              <a:noFill/>
            </a:ln>
            <a:effectLst>
              <a:glow rad="19050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8" name="Picture 6" descr="C:\Users\vmp764\AppData\Local\Temp\Rar$DRa0.077\Buildings\PNGs - Transparent Bkgrnd\1-Building-Wide-Tall-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70" y="2640098"/>
            <a:ext cx="1828959" cy="25148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383155" y="3295714"/>
            <a:ext cx="8273" cy="1337415"/>
          </a:xfrm>
          <a:prstGeom prst="line">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819097" y="4609538"/>
            <a:ext cx="1614471" cy="959582"/>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95" name="Group 3094"/>
          <p:cNvGrpSpPr/>
          <p:nvPr/>
        </p:nvGrpSpPr>
        <p:grpSpPr>
          <a:xfrm>
            <a:off x="2628780" y="2771225"/>
            <a:ext cx="197783" cy="527146"/>
            <a:chOff x="1106367" y="2771225"/>
            <a:chExt cx="197783" cy="527146"/>
          </a:xfrm>
        </p:grpSpPr>
        <p:pic>
          <p:nvPicPr>
            <p:cNvPr id="3079" name="Picture 7" descr="C:\Users\vmp764\AppData\Local\Temp\Rar$DRa0.560\Products Antennas and Towers\PNGs - Transparent Bkgrnd\15-Tower-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367" y="2846295"/>
              <a:ext cx="197783" cy="452076"/>
            </a:xfrm>
            <a:prstGeom prst="rect">
              <a:avLst/>
            </a:prstGeom>
            <a:noFill/>
            <a:extLst>
              <a:ext uri="{909E8E84-426E-40DD-AFC4-6F175D3DCCD1}">
                <a14:hiddenFill xmlns:a14="http://schemas.microsoft.com/office/drawing/2010/main">
                  <a:solidFill>
                    <a:srgbClr val="FFFFFF"/>
                  </a:solidFill>
                </a14:hiddenFill>
              </a:ext>
            </a:extLst>
          </p:spPr>
        </p:pic>
        <p:sp>
          <p:nvSpPr>
            <p:cNvPr id="133" name="Parallelogram 132"/>
            <p:cNvSpPr/>
            <p:nvPr/>
          </p:nvSpPr>
          <p:spPr>
            <a:xfrm>
              <a:off x="1136102" y="2771225"/>
              <a:ext cx="138312" cy="115260"/>
            </a:xfrm>
            <a:prstGeom prst="parallelogram">
              <a:avLst/>
            </a:prstGeom>
            <a:solidFill>
              <a:srgbClr val="0000FF"/>
            </a:solidFill>
            <a:ln w="12700">
              <a:noFill/>
            </a:ln>
            <a:effectLst>
              <a:glow rad="19050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85" name="Group 3084"/>
          <p:cNvGrpSpPr/>
          <p:nvPr/>
        </p:nvGrpSpPr>
        <p:grpSpPr>
          <a:xfrm>
            <a:off x="5023422" y="5092975"/>
            <a:ext cx="151270" cy="313967"/>
            <a:chOff x="3331970" y="5069475"/>
            <a:chExt cx="151270" cy="313967"/>
          </a:xfrm>
        </p:grpSpPr>
        <p:grpSp>
          <p:nvGrpSpPr>
            <p:cNvPr id="70" name="Group 69"/>
            <p:cNvGrpSpPr/>
            <p:nvPr/>
          </p:nvGrpSpPr>
          <p:grpSpPr>
            <a:xfrm>
              <a:off x="3394654" y="5069475"/>
              <a:ext cx="88586" cy="313967"/>
              <a:chOff x="6369937" y="1201567"/>
              <a:chExt cx="2267741" cy="5017864"/>
            </a:xfrm>
          </p:grpSpPr>
          <p:sp>
            <p:nvSpPr>
              <p:cNvPr id="71" name="Rectangle 70"/>
              <p:cNvSpPr/>
              <p:nvPr/>
            </p:nvSpPr>
            <p:spPr>
              <a:xfrm>
                <a:off x="6504139" y="1337593"/>
                <a:ext cx="188453" cy="4881838"/>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2" name="Rounded Rectangle 71"/>
              <p:cNvSpPr/>
              <p:nvPr/>
            </p:nvSpPr>
            <p:spPr>
              <a:xfrm>
                <a:off x="8142052" y="1281545"/>
                <a:ext cx="435171" cy="336326"/>
              </a:xfrm>
              <a:prstGeom prst="roundRect">
                <a:avLst>
                  <a:gd name="adj" fmla="val 3407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3" name="Rectangle 72"/>
              <p:cNvSpPr/>
              <p:nvPr/>
            </p:nvSpPr>
            <p:spPr>
              <a:xfrm>
                <a:off x="6369937" y="1201567"/>
                <a:ext cx="2267741" cy="15995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4" name="Oval 73"/>
              <p:cNvSpPr/>
              <p:nvPr/>
            </p:nvSpPr>
            <p:spPr>
              <a:xfrm>
                <a:off x="8305954" y="1434245"/>
                <a:ext cx="107366" cy="1090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5" name="Oval 74"/>
              <p:cNvSpPr/>
              <p:nvPr/>
            </p:nvSpPr>
            <p:spPr>
              <a:xfrm>
                <a:off x="8330977" y="1337593"/>
                <a:ext cx="45719" cy="1511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134" name="Parallelogram 133"/>
            <p:cNvSpPr/>
            <p:nvPr/>
          </p:nvSpPr>
          <p:spPr>
            <a:xfrm>
              <a:off x="3331970" y="5136132"/>
              <a:ext cx="138312" cy="115260"/>
            </a:xfrm>
            <a:prstGeom prst="parallelogram">
              <a:avLst/>
            </a:prstGeom>
            <a:solidFill>
              <a:srgbClr val="0000FF"/>
            </a:solidFill>
            <a:ln w="12700">
              <a:noFill/>
            </a:ln>
            <a:effectLst>
              <a:glow rad="5334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72" name="Group 3071"/>
          <p:cNvGrpSpPr/>
          <p:nvPr/>
        </p:nvGrpSpPr>
        <p:grpSpPr>
          <a:xfrm>
            <a:off x="6167065" y="5764901"/>
            <a:ext cx="151669" cy="313967"/>
            <a:chOff x="4644652" y="5764900"/>
            <a:chExt cx="151669" cy="313967"/>
          </a:xfrm>
        </p:grpSpPr>
        <p:grpSp>
          <p:nvGrpSpPr>
            <p:cNvPr id="21" name="Group 20"/>
            <p:cNvGrpSpPr/>
            <p:nvPr/>
          </p:nvGrpSpPr>
          <p:grpSpPr>
            <a:xfrm>
              <a:off x="4707735" y="5764900"/>
              <a:ext cx="88586" cy="313967"/>
              <a:chOff x="6369937" y="1201567"/>
              <a:chExt cx="2267741" cy="5017864"/>
            </a:xfrm>
          </p:grpSpPr>
          <p:sp>
            <p:nvSpPr>
              <p:cNvPr id="22" name="Rectangle 21"/>
              <p:cNvSpPr/>
              <p:nvPr/>
            </p:nvSpPr>
            <p:spPr>
              <a:xfrm>
                <a:off x="6504139" y="1337593"/>
                <a:ext cx="188453" cy="4881838"/>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3" name="Rounded Rectangle 22"/>
              <p:cNvSpPr/>
              <p:nvPr/>
            </p:nvSpPr>
            <p:spPr>
              <a:xfrm>
                <a:off x="8142052" y="1281545"/>
                <a:ext cx="435171" cy="336326"/>
              </a:xfrm>
              <a:prstGeom prst="roundRect">
                <a:avLst>
                  <a:gd name="adj" fmla="val 3407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4" name="Rectangle 23"/>
              <p:cNvSpPr/>
              <p:nvPr/>
            </p:nvSpPr>
            <p:spPr>
              <a:xfrm>
                <a:off x="6369937" y="1201567"/>
                <a:ext cx="2267741" cy="15995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5" name="Oval 24"/>
              <p:cNvSpPr/>
              <p:nvPr/>
            </p:nvSpPr>
            <p:spPr>
              <a:xfrm>
                <a:off x="8305954" y="1434245"/>
                <a:ext cx="107366" cy="1090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6" name="Oval 25"/>
              <p:cNvSpPr/>
              <p:nvPr/>
            </p:nvSpPr>
            <p:spPr>
              <a:xfrm>
                <a:off x="8330977" y="1337593"/>
                <a:ext cx="45719" cy="1511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135" name="Parallelogram 134"/>
            <p:cNvSpPr/>
            <p:nvPr/>
          </p:nvSpPr>
          <p:spPr>
            <a:xfrm>
              <a:off x="4644652" y="5818045"/>
              <a:ext cx="138312" cy="115260"/>
            </a:xfrm>
            <a:prstGeom prst="parallelogram">
              <a:avLst/>
            </a:prstGeom>
            <a:solidFill>
              <a:srgbClr val="0000FF"/>
            </a:solidFill>
            <a:ln w="12700">
              <a:noFill/>
            </a:ln>
            <a:effectLst>
              <a:glow rad="508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6" name="Parallelogram 135"/>
          <p:cNvSpPr/>
          <p:nvPr/>
        </p:nvSpPr>
        <p:spPr>
          <a:xfrm>
            <a:off x="6489035" y="4604391"/>
            <a:ext cx="138312" cy="115260"/>
          </a:xfrm>
          <a:prstGeom prst="parallelogram">
            <a:avLst/>
          </a:prstGeom>
          <a:solidFill>
            <a:srgbClr val="0000FF"/>
          </a:solidFill>
          <a:ln w="12700">
            <a:noFill/>
          </a:ln>
          <a:effectLst>
            <a:glow rad="5334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nvSpPr>
        <p:spPr>
          <a:xfrm>
            <a:off x="6664569" y="1991681"/>
            <a:ext cx="747319" cy="307777"/>
          </a:xfrm>
          <a:prstGeom prst="rect">
            <a:avLst/>
          </a:prstGeom>
          <a:noFill/>
        </p:spPr>
        <p:txBody>
          <a:bodyPr wrap="none" rtlCol="0">
            <a:spAutoFit/>
          </a:bodyPr>
          <a:lstStyle/>
          <a:p>
            <a:pPr algn="ctr"/>
            <a:r>
              <a:rPr lang="en-US" sz="700" dirty="0"/>
              <a:t>Point To Point</a:t>
            </a:r>
          </a:p>
          <a:p>
            <a:pPr algn="ctr"/>
            <a:r>
              <a:rPr lang="en-US" sz="700" dirty="0"/>
              <a:t>(NLOS)</a:t>
            </a:r>
          </a:p>
        </p:txBody>
      </p:sp>
      <p:pic>
        <p:nvPicPr>
          <p:cNvPr id="138" name="Picture 9" descr="C:\Users\vmp764\AppData\Local\Temp\Rar$DRa0.049\Buildings\PNGs - Transparent Bkgrnd\2-Building-Wide-Short-1-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014" y="4611431"/>
            <a:ext cx="1600339" cy="1600339"/>
          </a:xfrm>
          <a:prstGeom prst="rect">
            <a:avLst/>
          </a:prstGeom>
          <a:noFill/>
          <a:extLst>
            <a:ext uri="{909E8E84-426E-40DD-AFC4-6F175D3DCCD1}">
              <a14:hiddenFill xmlns:a14="http://schemas.microsoft.com/office/drawing/2010/main">
                <a:solidFill>
                  <a:srgbClr val="FFFFFF"/>
                </a:solidFill>
              </a14:hiddenFill>
            </a:ext>
          </a:extLst>
        </p:spPr>
      </p:pic>
      <p:grpSp>
        <p:nvGrpSpPr>
          <p:cNvPr id="3073" name="Group 3072"/>
          <p:cNvGrpSpPr/>
          <p:nvPr/>
        </p:nvGrpSpPr>
        <p:grpSpPr>
          <a:xfrm>
            <a:off x="8018359" y="5278030"/>
            <a:ext cx="152500" cy="313967"/>
            <a:chOff x="6495947" y="5278029"/>
            <a:chExt cx="152500" cy="313967"/>
          </a:xfrm>
        </p:grpSpPr>
        <p:grpSp>
          <p:nvGrpSpPr>
            <p:cNvPr id="93" name="Group 92"/>
            <p:cNvGrpSpPr/>
            <p:nvPr/>
          </p:nvGrpSpPr>
          <p:grpSpPr>
            <a:xfrm flipH="1">
              <a:off x="6495947" y="5278029"/>
              <a:ext cx="88586" cy="313967"/>
              <a:chOff x="6369937" y="1201567"/>
              <a:chExt cx="2267741" cy="5017864"/>
            </a:xfrm>
          </p:grpSpPr>
          <p:sp>
            <p:nvSpPr>
              <p:cNvPr id="94" name="Rectangle 93"/>
              <p:cNvSpPr/>
              <p:nvPr/>
            </p:nvSpPr>
            <p:spPr>
              <a:xfrm>
                <a:off x="6504139" y="1337593"/>
                <a:ext cx="188453" cy="4881838"/>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5" name="Rounded Rectangle 94"/>
              <p:cNvSpPr/>
              <p:nvPr/>
            </p:nvSpPr>
            <p:spPr>
              <a:xfrm>
                <a:off x="8142052" y="1281545"/>
                <a:ext cx="435171" cy="336326"/>
              </a:xfrm>
              <a:prstGeom prst="roundRect">
                <a:avLst>
                  <a:gd name="adj" fmla="val 3407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6" name="Rectangle 95"/>
              <p:cNvSpPr/>
              <p:nvPr/>
            </p:nvSpPr>
            <p:spPr>
              <a:xfrm>
                <a:off x="6369937" y="1201567"/>
                <a:ext cx="2267741" cy="15995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7" name="Oval 96"/>
              <p:cNvSpPr/>
              <p:nvPr/>
            </p:nvSpPr>
            <p:spPr>
              <a:xfrm>
                <a:off x="8305954" y="1434245"/>
                <a:ext cx="107366" cy="1090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8" name="Oval 97"/>
              <p:cNvSpPr/>
              <p:nvPr/>
            </p:nvSpPr>
            <p:spPr>
              <a:xfrm>
                <a:off x="8330977" y="1337593"/>
                <a:ext cx="45719" cy="1511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139" name="Parallelogram 138"/>
            <p:cNvSpPr/>
            <p:nvPr/>
          </p:nvSpPr>
          <p:spPr>
            <a:xfrm>
              <a:off x="6510135" y="5353969"/>
              <a:ext cx="138312" cy="115260"/>
            </a:xfrm>
            <a:prstGeom prst="parallelogram">
              <a:avLst/>
            </a:prstGeom>
            <a:solidFill>
              <a:srgbClr val="0000FF"/>
            </a:solidFill>
            <a:ln w="12700">
              <a:noFill/>
            </a:ln>
            <a:effectLst>
              <a:glow rad="508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0" name="Straight Arrow Connector 139"/>
          <p:cNvCxnSpPr>
            <a:stCxn id="139" idx="5"/>
          </p:cNvCxnSpPr>
          <p:nvPr/>
        </p:nvCxnSpPr>
        <p:spPr>
          <a:xfrm flipH="1" flipV="1">
            <a:off x="6634173" y="4611431"/>
            <a:ext cx="1412782" cy="800169"/>
          </a:xfrm>
          <a:prstGeom prst="straightConnector1">
            <a:avLst/>
          </a:prstGeom>
          <a:ln w="12700">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rot="1735464">
            <a:off x="6935803" y="5100644"/>
            <a:ext cx="734496" cy="261610"/>
          </a:xfrm>
          <a:prstGeom prst="rect">
            <a:avLst/>
          </a:prstGeom>
          <a:noFill/>
        </p:spPr>
        <p:txBody>
          <a:bodyPr wrap="none" rtlCol="0">
            <a:spAutoFit/>
          </a:bodyPr>
          <a:lstStyle/>
          <a:p>
            <a:r>
              <a:rPr lang="en-US" sz="1100" b="1" dirty="0">
                <a:solidFill>
                  <a:srgbClr val="0000FF"/>
                </a:solidFill>
              </a:rPr>
              <a:t>PTP 670</a:t>
            </a:r>
          </a:p>
        </p:txBody>
      </p:sp>
      <p:sp>
        <p:nvSpPr>
          <p:cNvPr id="144" name="TextBox 143"/>
          <p:cNvSpPr txBox="1"/>
          <p:nvPr/>
        </p:nvSpPr>
        <p:spPr>
          <a:xfrm>
            <a:off x="7375875" y="5656636"/>
            <a:ext cx="718466" cy="307777"/>
          </a:xfrm>
          <a:prstGeom prst="rect">
            <a:avLst/>
          </a:prstGeom>
          <a:noFill/>
        </p:spPr>
        <p:txBody>
          <a:bodyPr wrap="none" rtlCol="0">
            <a:spAutoFit/>
          </a:bodyPr>
          <a:lstStyle/>
          <a:p>
            <a:pPr algn="ctr"/>
            <a:r>
              <a:rPr lang="en-US" sz="700" dirty="0"/>
              <a:t>Street Level</a:t>
            </a:r>
          </a:p>
          <a:p>
            <a:pPr algn="ctr"/>
            <a:r>
              <a:rPr lang="en-US" sz="700" dirty="0"/>
              <a:t>Point to Point</a:t>
            </a:r>
          </a:p>
        </p:txBody>
      </p:sp>
      <p:sp>
        <p:nvSpPr>
          <p:cNvPr id="120" name="TextBox 119"/>
          <p:cNvSpPr txBox="1"/>
          <p:nvPr/>
        </p:nvSpPr>
        <p:spPr>
          <a:xfrm>
            <a:off x="1690102" y="1060547"/>
            <a:ext cx="2435282" cy="923330"/>
          </a:xfrm>
          <a:prstGeom prst="rect">
            <a:avLst/>
          </a:prstGeom>
          <a:noFill/>
        </p:spPr>
        <p:txBody>
          <a:bodyPr wrap="none" rtlCol="0">
            <a:spAutoFit/>
          </a:bodyPr>
          <a:lstStyle/>
          <a:p>
            <a:pPr marL="285750" indent="-285750">
              <a:buFont typeface="Arial" panose="020B0604020202020204" pitchFamily="34" charset="0"/>
              <a:buChar char="•"/>
            </a:pPr>
            <a:r>
              <a:rPr lang="en-US" dirty="0"/>
              <a:t>Building to Building</a:t>
            </a:r>
          </a:p>
          <a:p>
            <a:pPr marL="285750" indent="-285750">
              <a:buFont typeface="Arial" panose="020B0604020202020204" pitchFamily="34" charset="0"/>
              <a:buChar char="•"/>
            </a:pPr>
            <a:r>
              <a:rPr lang="en-US" dirty="0"/>
              <a:t>Building to Street</a:t>
            </a:r>
          </a:p>
          <a:p>
            <a:pPr marL="285750" indent="-285750">
              <a:buFont typeface="Arial" panose="020B0604020202020204" pitchFamily="34" charset="0"/>
              <a:buChar char="•"/>
            </a:pPr>
            <a:r>
              <a:rPr lang="en-US" dirty="0"/>
              <a:t>Street to Street</a:t>
            </a:r>
          </a:p>
        </p:txBody>
      </p:sp>
      <p:pic>
        <p:nvPicPr>
          <p:cNvPr id="3084" name="Picture 12" descr="C:\Users\vmp764\AppData\Local\Temp\Rar$DRa0.027\Trees and Nature\PNGs - Transparent Bkgrnd\35-Trees-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4976" y="5463918"/>
            <a:ext cx="903378" cy="903378"/>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Arrow Connector 148"/>
          <p:cNvCxnSpPr/>
          <p:nvPr/>
        </p:nvCxnSpPr>
        <p:spPr>
          <a:xfrm flipV="1">
            <a:off x="4525315" y="5875675"/>
            <a:ext cx="1568025" cy="105954"/>
          </a:xfrm>
          <a:prstGeom prst="straightConnector1">
            <a:avLst/>
          </a:prstGeom>
          <a:ln w="12700">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94" name="Group 3093"/>
          <p:cNvGrpSpPr/>
          <p:nvPr/>
        </p:nvGrpSpPr>
        <p:grpSpPr>
          <a:xfrm>
            <a:off x="4283220" y="5943029"/>
            <a:ext cx="152500" cy="313967"/>
            <a:chOff x="2760808" y="5943028"/>
            <a:chExt cx="152500" cy="313967"/>
          </a:xfrm>
        </p:grpSpPr>
        <p:grpSp>
          <p:nvGrpSpPr>
            <p:cNvPr id="105" name="Group 104"/>
            <p:cNvGrpSpPr/>
            <p:nvPr/>
          </p:nvGrpSpPr>
          <p:grpSpPr>
            <a:xfrm>
              <a:off x="2824722" y="5943028"/>
              <a:ext cx="88586" cy="313967"/>
              <a:chOff x="6369937" y="1201567"/>
              <a:chExt cx="2267741" cy="5017864"/>
            </a:xfrm>
          </p:grpSpPr>
          <p:sp>
            <p:nvSpPr>
              <p:cNvPr id="106" name="Rectangle 105"/>
              <p:cNvSpPr/>
              <p:nvPr/>
            </p:nvSpPr>
            <p:spPr>
              <a:xfrm>
                <a:off x="6504139" y="1337593"/>
                <a:ext cx="188453" cy="4881838"/>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07" name="Rounded Rectangle 106"/>
              <p:cNvSpPr/>
              <p:nvPr/>
            </p:nvSpPr>
            <p:spPr>
              <a:xfrm>
                <a:off x="8142052" y="1281545"/>
                <a:ext cx="435171" cy="336326"/>
              </a:xfrm>
              <a:prstGeom prst="roundRect">
                <a:avLst>
                  <a:gd name="adj" fmla="val 3407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08" name="Rectangle 107"/>
              <p:cNvSpPr/>
              <p:nvPr/>
            </p:nvSpPr>
            <p:spPr>
              <a:xfrm>
                <a:off x="6369937" y="1201567"/>
                <a:ext cx="2267741" cy="15995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09" name="Oval 108"/>
              <p:cNvSpPr/>
              <p:nvPr/>
            </p:nvSpPr>
            <p:spPr>
              <a:xfrm>
                <a:off x="8305954" y="1434245"/>
                <a:ext cx="107366" cy="1090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10" name="Oval 109"/>
              <p:cNvSpPr/>
              <p:nvPr/>
            </p:nvSpPr>
            <p:spPr>
              <a:xfrm>
                <a:off x="8330977" y="1337593"/>
                <a:ext cx="45719" cy="1511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151" name="Parallelogram 150"/>
            <p:cNvSpPr/>
            <p:nvPr/>
          </p:nvSpPr>
          <p:spPr>
            <a:xfrm>
              <a:off x="2760808" y="6021237"/>
              <a:ext cx="138312" cy="115260"/>
            </a:xfrm>
            <a:prstGeom prst="parallelogram">
              <a:avLst/>
            </a:prstGeom>
            <a:solidFill>
              <a:srgbClr val="0000FF"/>
            </a:solidFill>
            <a:ln w="12700">
              <a:noFill/>
            </a:ln>
            <a:effectLst>
              <a:glow rad="647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2" name="TextBox 151"/>
          <p:cNvSpPr txBox="1"/>
          <p:nvPr/>
        </p:nvSpPr>
        <p:spPr>
          <a:xfrm>
            <a:off x="5431816" y="6136498"/>
            <a:ext cx="718466" cy="307777"/>
          </a:xfrm>
          <a:prstGeom prst="rect">
            <a:avLst/>
          </a:prstGeom>
          <a:solidFill>
            <a:schemeClr val="bg1"/>
          </a:solidFill>
        </p:spPr>
        <p:txBody>
          <a:bodyPr wrap="none" rtlCol="0">
            <a:spAutoFit/>
          </a:bodyPr>
          <a:lstStyle/>
          <a:p>
            <a:pPr algn="ctr"/>
            <a:r>
              <a:rPr lang="en-US" sz="700" dirty="0"/>
              <a:t>Point to Point</a:t>
            </a:r>
          </a:p>
          <a:p>
            <a:pPr algn="ctr"/>
            <a:r>
              <a:rPr lang="en-US" sz="700" dirty="0"/>
              <a:t>(NLOS)</a:t>
            </a:r>
          </a:p>
        </p:txBody>
      </p:sp>
      <p:sp>
        <p:nvSpPr>
          <p:cNvPr id="156" name="Parallelogram 155"/>
          <p:cNvSpPr/>
          <p:nvPr/>
        </p:nvSpPr>
        <p:spPr>
          <a:xfrm>
            <a:off x="5518270" y="3240741"/>
            <a:ext cx="138312" cy="115260"/>
          </a:xfrm>
          <a:prstGeom prst="parallelogram">
            <a:avLst/>
          </a:prstGeom>
          <a:solidFill>
            <a:srgbClr val="0000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roup 158"/>
          <p:cNvGrpSpPr/>
          <p:nvPr/>
        </p:nvGrpSpPr>
        <p:grpSpPr>
          <a:xfrm>
            <a:off x="9484102" y="3754723"/>
            <a:ext cx="152500" cy="313967"/>
            <a:chOff x="7961690" y="3754722"/>
            <a:chExt cx="152500" cy="313967"/>
          </a:xfrm>
        </p:grpSpPr>
        <p:grpSp>
          <p:nvGrpSpPr>
            <p:cNvPr id="162" name="Group 161"/>
            <p:cNvGrpSpPr/>
            <p:nvPr/>
          </p:nvGrpSpPr>
          <p:grpSpPr>
            <a:xfrm flipH="1">
              <a:off x="7961690" y="3754722"/>
              <a:ext cx="88586" cy="313967"/>
              <a:chOff x="6369937" y="1201567"/>
              <a:chExt cx="2267741" cy="5017864"/>
            </a:xfrm>
          </p:grpSpPr>
          <p:sp>
            <p:nvSpPr>
              <p:cNvPr id="164" name="Rectangle 163"/>
              <p:cNvSpPr/>
              <p:nvPr/>
            </p:nvSpPr>
            <p:spPr>
              <a:xfrm>
                <a:off x="6504139" y="1337593"/>
                <a:ext cx="188453" cy="4881838"/>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5" name="Rounded Rectangle 164"/>
              <p:cNvSpPr/>
              <p:nvPr/>
            </p:nvSpPr>
            <p:spPr>
              <a:xfrm>
                <a:off x="8142052" y="1281545"/>
                <a:ext cx="435171" cy="336326"/>
              </a:xfrm>
              <a:prstGeom prst="roundRect">
                <a:avLst>
                  <a:gd name="adj" fmla="val 3407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6" name="Rectangle 165"/>
              <p:cNvSpPr/>
              <p:nvPr/>
            </p:nvSpPr>
            <p:spPr>
              <a:xfrm>
                <a:off x="6369937" y="1201567"/>
                <a:ext cx="2267741" cy="15995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7" name="Oval 166"/>
              <p:cNvSpPr/>
              <p:nvPr/>
            </p:nvSpPr>
            <p:spPr>
              <a:xfrm>
                <a:off x="8305954" y="1434245"/>
                <a:ext cx="107366" cy="1090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8" name="Oval 167"/>
              <p:cNvSpPr/>
              <p:nvPr/>
            </p:nvSpPr>
            <p:spPr>
              <a:xfrm>
                <a:off x="8330977" y="1337593"/>
                <a:ext cx="45719" cy="1511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163" name="Parallelogram 162"/>
            <p:cNvSpPr/>
            <p:nvPr/>
          </p:nvSpPr>
          <p:spPr>
            <a:xfrm>
              <a:off x="7975878" y="3830662"/>
              <a:ext cx="138312" cy="115260"/>
            </a:xfrm>
            <a:prstGeom prst="parallelogram">
              <a:avLst/>
            </a:prstGeom>
            <a:solidFill>
              <a:srgbClr val="0000FF"/>
            </a:solidFill>
            <a:ln w="12700">
              <a:noFill/>
            </a:ln>
            <a:effectLst>
              <a:glow rad="5334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TextBox 183"/>
          <p:cNvSpPr txBox="1"/>
          <p:nvPr/>
        </p:nvSpPr>
        <p:spPr>
          <a:xfrm>
            <a:off x="2293518" y="2431609"/>
            <a:ext cx="638316" cy="200055"/>
          </a:xfrm>
          <a:prstGeom prst="rect">
            <a:avLst/>
          </a:prstGeom>
          <a:noFill/>
        </p:spPr>
        <p:txBody>
          <a:bodyPr wrap="none" rtlCol="0">
            <a:spAutoFit/>
          </a:bodyPr>
          <a:lstStyle/>
          <a:p>
            <a:pPr algn="ctr"/>
            <a:r>
              <a:rPr lang="en-US" sz="700" dirty="0"/>
              <a:t>Macro Cell </a:t>
            </a:r>
          </a:p>
        </p:txBody>
      </p:sp>
      <p:pic>
        <p:nvPicPr>
          <p:cNvPr id="206" name="Picture 9" descr="C:\Users\vmp764\AppData\Local\Temp\Rar$DRa0.049\Buildings\PNGs - Transparent Bkgrnd\2-Building-Wide-Short-1-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2988" y="5107803"/>
            <a:ext cx="1600339" cy="1600339"/>
          </a:xfrm>
          <a:prstGeom prst="rect">
            <a:avLst/>
          </a:prstGeom>
          <a:noFill/>
          <a:extLst>
            <a:ext uri="{909E8E84-426E-40DD-AFC4-6F175D3DCCD1}">
              <a14:hiddenFill xmlns:a14="http://schemas.microsoft.com/office/drawing/2010/main">
                <a:solidFill>
                  <a:srgbClr val="FFFFFF"/>
                </a:solidFill>
              </a14:hiddenFill>
            </a:ext>
          </a:extLst>
        </p:spPr>
      </p:pic>
      <p:grpSp>
        <p:nvGrpSpPr>
          <p:cNvPr id="198" name="Group 197"/>
          <p:cNvGrpSpPr/>
          <p:nvPr/>
        </p:nvGrpSpPr>
        <p:grpSpPr>
          <a:xfrm>
            <a:off x="9528395" y="6187934"/>
            <a:ext cx="152500" cy="313967"/>
            <a:chOff x="6495947" y="5278029"/>
            <a:chExt cx="152500" cy="313967"/>
          </a:xfrm>
        </p:grpSpPr>
        <p:grpSp>
          <p:nvGrpSpPr>
            <p:cNvPr id="199" name="Group 198"/>
            <p:cNvGrpSpPr/>
            <p:nvPr/>
          </p:nvGrpSpPr>
          <p:grpSpPr>
            <a:xfrm flipH="1">
              <a:off x="6495947" y="5278029"/>
              <a:ext cx="88586" cy="313967"/>
              <a:chOff x="6369937" y="1201567"/>
              <a:chExt cx="2267741" cy="5017864"/>
            </a:xfrm>
          </p:grpSpPr>
          <p:sp>
            <p:nvSpPr>
              <p:cNvPr id="201" name="Rectangle 200"/>
              <p:cNvSpPr/>
              <p:nvPr/>
            </p:nvSpPr>
            <p:spPr>
              <a:xfrm>
                <a:off x="6504139" y="1337593"/>
                <a:ext cx="188453" cy="4881838"/>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02" name="Rounded Rectangle 201"/>
              <p:cNvSpPr/>
              <p:nvPr/>
            </p:nvSpPr>
            <p:spPr>
              <a:xfrm>
                <a:off x="8142052" y="1281545"/>
                <a:ext cx="435171" cy="336326"/>
              </a:xfrm>
              <a:prstGeom prst="roundRect">
                <a:avLst>
                  <a:gd name="adj" fmla="val 3407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03" name="Rectangle 202"/>
              <p:cNvSpPr/>
              <p:nvPr/>
            </p:nvSpPr>
            <p:spPr>
              <a:xfrm>
                <a:off x="6369937" y="1201567"/>
                <a:ext cx="2267741" cy="15995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04" name="Oval 203"/>
              <p:cNvSpPr/>
              <p:nvPr/>
            </p:nvSpPr>
            <p:spPr>
              <a:xfrm>
                <a:off x="8305954" y="1434245"/>
                <a:ext cx="107366" cy="1090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05" name="Oval 204"/>
              <p:cNvSpPr/>
              <p:nvPr/>
            </p:nvSpPr>
            <p:spPr>
              <a:xfrm>
                <a:off x="8330977" y="1337593"/>
                <a:ext cx="45719" cy="1511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200" name="Parallelogram 199"/>
            <p:cNvSpPr/>
            <p:nvPr/>
          </p:nvSpPr>
          <p:spPr>
            <a:xfrm>
              <a:off x="6510135" y="5353969"/>
              <a:ext cx="138312" cy="115260"/>
            </a:xfrm>
            <a:prstGeom prst="parallelogram">
              <a:avLst/>
            </a:prstGeom>
            <a:solidFill>
              <a:srgbClr val="0000FF"/>
            </a:solidFill>
            <a:ln w="12700">
              <a:noFill/>
            </a:ln>
            <a:effectLst>
              <a:glow rad="508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07" name="Straight Arrow Connector 206"/>
          <p:cNvCxnSpPr/>
          <p:nvPr/>
        </p:nvCxnSpPr>
        <p:spPr>
          <a:xfrm flipH="1" flipV="1">
            <a:off x="8209096" y="5469229"/>
            <a:ext cx="1200016" cy="667268"/>
          </a:xfrm>
          <a:prstGeom prst="straightConnector1">
            <a:avLst/>
          </a:prstGeom>
          <a:ln w="12700">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Footer Placeholder 29"/>
          <p:cNvSpPr txBox="1">
            <a:spLocks/>
          </p:cNvSpPr>
          <p:nvPr/>
        </p:nvSpPr>
        <p:spPr>
          <a:xfrm>
            <a:off x="3656012" y="6416676"/>
            <a:ext cx="50292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a:t>Copyright 2017 Cambium Networks, Inc. All Rights Reserved.</a:t>
            </a:r>
          </a:p>
        </p:txBody>
      </p:sp>
      <p:sp>
        <p:nvSpPr>
          <p:cNvPr id="112" name="TextBox 111"/>
          <p:cNvSpPr txBox="1"/>
          <p:nvPr/>
        </p:nvSpPr>
        <p:spPr>
          <a:xfrm>
            <a:off x="5524910" y="3485888"/>
            <a:ext cx="1189749" cy="261610"/>
          </a:xfrm>
          <a:prstGeom prst="rect">
            <a:avLst/>
          </a:prstGeom>
          <a:noFill/>
        </p:spPr>
        <p:txBody>
          <a:bodyPr wrap="none" rtlCol="0">
            <a:spAutoFit/>
          </a:bodyPr>
          <a:lstStyle/>
          <a:p>
            <a:r>
              <a:rPr lang="en-US" sz="1100" b="1" dirty="0">
                <a:solidFill>
                  <a:srgbClr val="FF0000"/>
                </a:solidFill>
              </a:rPr>
              <a:t>PTP 670 HCMP</a:t>
            </a:r>
          </a:p>
        </p:txBody>
      </p:sp>
    </p:spTree>
    <p:extLst>
      <p:ext uri="{BB962C8B-B14F-4D97-AF65-F5344CB8AC3E}">
        <p14:creationId xmlns:p14="http://schemas.microsoft.com/office/powerpoint/2010/main" val="264006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HCMP Mode: Explained</a:t>
            </a:r>
          </a:p>
        </p:txBody>
      </p:sp>
      <p:sp>
        <p:nvSpPr>
          <p:cNvPr id="4" name="Footer Placeholder 3"/>
          <p:cNvSpPr>
            <a:spLocks noGrp="1"/>
          </p:cNvSpPr>
          <p:nvPr>
            <p:ph type="ftr" sz="quarter" idx="4294967295"/>
          </p:nvPr>
        </p:nvSpPr>
        <p:spPr/>
        <p:txBody>
          <a:bodyPr/>
          <a:lstStyle/>
          <a:p>
            <a:endParaRPr lang="en-US" dirty="0"/>
          </a:p>
        </p:txBody>
      </p:sp>
      <p:sp>
        <p:nvSpPr>
          <p:cNvPr id="5" name="Slide Number Placeholder 4"/>
          <p:cNvSpPr>
            <a:spLocks noGrp="1"/>
          </p:cNvSpPr>
          <p:nvPr>
            <p:ph type="sldNum" sz="quarter" idx="4294967295"/>
          </p:nvPr>
        </p:nvSpPr>
        <p:spPr/>
        <p:txBody>
          <a:bodyPr/>
          <a:lstStyle/>
          <a:p>
            <a:fld id="{14ED5164-A1E6-4084-B524-A73C11AAB69D}" type="slidenum">
              <a:rPr lang="en-US" smtClean="0"/>
              <a:pPr/>
              <a:t>18</a:t>
            </a:fld>
            <a:endParaRPr lang="en-US"/>
          </a:p>
        </p:txBody>
      </p:sp>
      <p:sp>
        <p:nvSpPr>
          <p:cNvPr id="7" name="TextBox 6"/>
          <p:cNvSpPr txBox="1"/>
          <p:nvPr/>
        </p:nvSpPr>
        <p:spPr>
          <a:xfrm>
            <a:off x="5470462" y="1091332"/>
            <a:ext cx="6083364" cy="2246769"/>
          </a:xfrm>
          <a:prstGeom prst="rect">
            <a:avLst/>
          </a:prstGeom>
          <a:noFill/>
          <a:ln w="38100">
            <a:solidFill>
              <a:schemeClr val="tx1"/>
            </a:solidFill>
          </a:ln>
        </p:spPr>
        <p:txBody>
          <a:bodyPr wrap="square" rtlCol="0">
            <a:spAutoFit/>
          </a:bodyPr>
          <a:lstStyle/>
          <a:p>
            <a:r>
              <a:rPr lang="en-US" sz="2000" dirty="0"/>
              <a:t>SCENARIO: </a:t>
            </a:r>
          </a:p>
          <a:p>
            <a:endParaRPr lang="en-US" sz="2000" dirty="0"/>
          </a:p>
          <a:p>
            <a:r>
              <a:rPr lang="en-US" sz="2000" dirty="0"/>
              <a:t>HCMP MASTER: 1 </a:t>
            </a:r>
          </a:p>
          <a:p>
            <a:r>
              <a:rPr lang="en-US" sz="2000" dirty="0"/>
              <a:t>CONNECTORIZED PTP 670 + SECTOR ANTENNA</a:t>
            </a:r>
          </a:p>
          <a:p>
            <a:endParaRPr lang="en-US" sz="2000" dirty="0"/>
          </a:p>
          <a:p>
            <a:r>
              <a:rPr lang="en-US" sz="2000" dirty="0"/>
              <a:t>REMOTE NODES:</a:t>
            </a:r>
          </a:p>
          <a:p>
            <a:r>
              <a:rPr lang="en-US" sz="2000" dirty="0"/>
              <a:t>TWO INTEGRATED PTP 670</a:t>
            </a:r>
          </a:p>
        </p:txBody>
      </p:sp>
      <p:sp>
        <p:nvSpPr>
          <p:cNvPr id="6" name="TextBox 5"/>
          <p:cNvSpPr txBox="1"/>
          <p:nvPr/>
        </p:nvSpPr>
        <p:spPr>
          <a:xfrm>
            <a:off x="10444163" y="5779458"/>
            <a:ext cx="2219326" cy="523220"/>
          </a:xfrm>
          <a:prstGeom prst="rect">
            <a:avLst/>
          </a:prstGeom>
          <a:noFill/>
        </p:spPr>
        <p:txBody>
          <a:bodyPr wrap="square" rtlCol="0">
            <a:spAutoFit/>
          </a:bodyPr>
          <a:lstStyle/>
          <a:p>
            <a:r>
              <a:rPr lang="en-US" sz="1400" dirty="0"/>
              <a:t>*RN: Remote Node</a:t>
            </a:r>
          </a:p>
          <a:p>
            <a:r>
              <a:rPr lang="en-US" sz="1400" dirty="0"/>
              <a:t>*M : Master</a:t>
            </a:r>
          </a:p>
        </p:txBody>
      </p:sp>
      <p:sp>
        <p:nvSpPr>
          <p:cNvPr id="18" name="TextBox 17"/>
          <p:cNvSpPr txBox="1"/>
          <p:nvPr/>
        </p:nvSpPr>
        <p:spPr>
          <a:xfrm>
            <a:off x="3600938" y="2378933"/>
            <a:ext cx="970709" cy="307777"/>
          </a:xfrm>
          <a:prstGeom prst="rect">
            <a:avLst/>
          </a:prstGeom>
          <a:noFill/>
        </p:spPr>
        <p:txBody>
          <a:bodyPr wrap="square" rtlCol="0">
            <a:spAutoFit/>
          </a:bodyPr>
          <a:lstStyle/>
          <a:p>
            <a:r>
              <a:rPr lang="en-US" sz="1400" dirty="0"/>
              <a:t>PTP 670</a:t>
            </a:r>
          </a:p>
        </p:txBody>
      </p:sp>
      <p:sp>
        <p:nvSpPr>
          <p:cNvPr id="20" name="TextBox 19"/>
          <p:cNvSpPr txBox="1"/>
          <p:nvPr/>
        </p:nvSpPr>
        <p:spPr>
          <a:xfrm>
            <a:off x="3596613" y="1711487"/>
            <a:ext cx="970709" cy="307777"/>
          </a:xfrm>
          <a:prstGeom prst="rect">
            <a:avLst/>
          </a:prstGeom>
          <a:noFill/>
        </p:spPr>
        <p:txBody>
          <a:bodyPr wrap="square" rtlCol="0">
            <a:spAutoFit/>
          </a:bodyPr>
          <a:lstStyle/>
          <a:p>
            <a:r>
              <a:rPr lang="en-US" sz="1400" dirty="0"/>
              <a:t>PTP 670</a:t>
            </a:r>
          </a:p>
        </p:txBody>
      </p:sp>
      <p:sp>
        <p:nvSpPr>
          <p:cNvPr id="22" name="TextBox 21"/>
          <p:cNvSpPr txBox="1"/>
          <p:nvPr/>
        </p:nvSpPr>
        <p:spPr>
          <a:xfrm>
            <a:off x="1045224" y="2438333"/>
            <a:ext cx="881480" cy="307777"/>
          </a:xfrm>
          <a:prstGeom prst="rect">
            <a:avLst/>
          </a:prstGeom>
          <a:noFill/>
        </p:spPr>
        <p:txBody>
          <a:bodyPr wrap="square" rtlCol="0">
            <a:spAutoFit/>
          </a:bodyPr>
          <a:lstStyle/>
          <a:p>
            <a:r>
              <a:rPr lang="en-US" sz="1400" dirty="0"/>
              <a:t>PTP 670</a:t>
            </a:r>
          </a:p>
        </p:txBody>
      </p:sp>
      <p:sp>
        <p:nvSpPr>
          <p:cNvPr id="41" name="TextBox 40"/>
          <p:cNvSpPr txBox="1"/>
          <p:nvPr/>
        </p:nvSpPr>
        <p:spPr>
          <a:xfrm>
            <a:off x="3663706" y="1955731"/>
            <a:ext cx="970709" cy="307777"/>
          </a:xfrm>
          <a:prstGeom prst="rect">
            <a:avLst/>
          </a:prstGeom>
          <a:noFill/>
        </p:spPr>
        <p:txBody>
          <a:bodyPr wrap="square" rtlCol="0">
            <a:spAutoFit/>
          </a:bodyPr>
          <a:lstStyle/>
          <a:p>
            <a:r>
              <a:rPr lang="en-US" sz="1400" i="1" dirty="0"/>
              <a:t>RM 1</a:t>
            </a:r>
          </a:p>
        </p:txBody>
      </p:sp>
      <p:sp>
        <p:nvSpPr>
          <p:cNvPr id="42" name="TextBox 41"/>
          <p:cNvSpPr txBox="1"/>
          <p:nvPr/>
        </p:nvSpPr>
        <p:spPr>
          <a:xfrm>
            <a:off x="318913" y="2437394"/>
            <a:ext cx="970709" cy="307777"/>
          </a:xfrm>
          <a:prstGeom prst="rect">
            <a:avLst/>
          </a:prstGeom>
          <a:noFill/>
        </p:spPr>
        <p:txBody>
          <a:bodyPr wrap="square" rtlCol="0">
            <a:spAutoFit/>
          </a:bodyPr>
          <a:lstStyle/>
          <a:p>
            <a:r>
              <a:rPr lang="en-US" sz="1400" i="1" dirty="0"/>
              <a:t>Master</a:t>
            </a:r>
          </a:p>
        </p:txBody>
      </p:sp>
      <p:sp>
        <p:nvSpPr>
          <p:cNvPr id="43" name="TextBox 42"/>
          <p:cNvSpPr txBox="1"/>
          <p:nvPr/>
        </p:nvSpPr>
        <p:spPr>
          <a:xfrm>
            <a:off x="3663707" y="2615852"/>
            <a:ext cx="970709" cy="307777"/>
          </a:xfrm>
          <a:prstGeom prst="rect">
            <a:avLst/>
          </a:prstGeom>
          <a:noFill/>
        </p:spPr>
        <p:txBody>
          <a:bodyPr wrap="square" rtlCol="0">
            <a:spAutoFit/>
          </a:bodyPr>
          <a:lstStyle/>
          <a:p>
            <a:r>
              <a:rPr lang="en-US" sz="1400" i="1" dirty="0"/>
              <a:t>RM 2</a:t>
            </a:r>
          </a:p>
        </p:txBody>
      </p:sp>
      <p:sp>
        <p:nvSpPr>
          <p:cNvPr id="9" name="Rectangle 8"/>
          <p:cNvSpPr/>
          <p:nvPr/>
        </p:nvSpPr>
        <p:spPr>
          <a:xfrm>
            <a:off x="440102" y="3722695"/>
            <a:ext cx="7694541" cy="782203"/>
          </a:xfrm>
          <a:prstGeom prst="rect">
            <a:avLst/>
          </a:prstGeom>
          <a:solidFill>
            <a:srgbClr val="D08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562301" y="3907828"/>
            <a:ext cx="4600298" cy="431790"/>
          </a:xfrm>
          <a:prstGeom prst="rect">
            <a:avLst/>
          </a:prstGeom>
          <a:noFill/>
        </p:spPr>
        <p:txBody>
          <a:bodyPr wrap="square" rtlCol="0">
            <a:spAutoFit/>
          </a:bodyPr>
          <a:lstStyle/>
          <a:p>
            <a:r>
              <a:rPr lang="en-US" dirty="0">
                <a:solidFill>
                  <a:schemeClr val="bg1"/>
                </a:solidFill>
              </a:rPr>
              <a:t>Total Frame Capacity 360 Mbps</a:t>
            </a:r>
          </a:p>
        </p:txBody>
      </p:sp>
      <p:sp>
        <p:nvSpPr>
          <p:cNvPr id="44" name="Rectangle 43"/>
          <p:cNvSpPr/>
          <p:nvPr/>
        </p:nvSpPr>
        <p:spPr>
          <a:xfrm>
            <a:off x="440102" y="4664464"/>
            <a:ext cx="7694541" cy="782203"/>
          </a:xfrm>
          <a:prstGeom prst="rect">
            <a:avLst/>
          </a:prstGeom>
          <a:solidFill>
            <a:srgbClr val="D089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5" name="Straight Connector 44"/>
          <p:cNvCxnSpPr/>
          <p:nvPr/>
        </p:nvCxnSpPr>
        <p:spPr>
          <a:xfrm>
            <a:off x="1628799" y="4657701"/>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87371" y="4663916"/>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52480" y="465875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63974" y="4657701"/>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65186" y="4642182"/>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9654" y="5668667"/>
            <a:ext cx="7694541" cy="782203"/>
          </a:xfrm>
          <a:prstGeom prst="rect">
            <a:avLst/>
          </a:prstGeom>
          <a:solidFill>
            <a:srgbClr val="D08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5" name="Straight Connector 24"/>
          <p:cNvCxnSpPr>
            <a:stCxn id="23" idx="0"/>
            <a:endCxn id="23" idx="2"/>
          </p:cNvCxnSpPr>
          <p:nvPr/>
        </p:nvCxnSpPr>
        <p:spPr>
          <a:xfrm>
            <a:off x="4306924" y="566866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07760" y="566866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54887" y="566866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61472" y="566866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16459" y="566866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95829" y="566866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52740" y="5668667"/>
            <a:ext cx="0" cy="782203"/>
          </a:xfrm>
          <a:prstGeom prst="line">
            <a:avLst/>
          </a:prstGeom>
          <a:ln w="76200">
            <a:solidFill>
              <a:srgbClr val="3D0079"/>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15681" y="5821261"/>
            <a:ext cx="7707843" cy="449348"/>
            <a:chOff x="322784" y="5829846"/>
            <a:chExt cx="7888487" cy="449348"/>
          </a:xfrm>
        </p:grpSpPr>
        <p:sp>
          <p:nvSpPr>
            <p:cNvPr id="33" name="TextBox 32"/>
            <p:cNvSpPr txBox="1"/>
            <p:nvPr/>
          </p:nvSpPr>
          <p:spPr>
            <a:xfrm>
              <a:off x="322784" y="5829846"/>
              <a:ext cx="1061099" cy="431790"/>
            </a:xfrm>
            <a:prstGeom prst="rect">
              <a:avLst/>
            </a:prstGeom>
            <a:noFill/>
          </p:spPr>
          <p:txBody>
            <a:bodyPr wrap="square" rtlCol="0">
              <a:spAutoFit/>
            </a:bodyPr>
            <a:lstStyle/>
            <a:p>
              <a:r>
                <a:rPr lang="en-US" dirty="0"/>
                <a:t>Master</a:t>
              </a:r>
            </a:p>
          </p:txBody>
        </p:sp>
        <p:sp>
          <p:nvSpPr>
            <p:cNvPr id="34" name="TextBox 33"/>
            <p:cNvSpPr txBox="1"/>
            <p:nvPr/>
          </p:nvSpPr>
          <p:spPr>
            <a:xfrm>
              <a:off x="4272234" y="5857201"/>
              <a:ext cx="1292029" cy="338554"/>
            </a:xfrm>
            <a:prstGeom prst="rect">
              <a:avLst/>
            </a:prstGeom>
            <a:noFill/>
          </p:spPr>
          <p:txBody>
            <a:bodyPr wrap="square" rtlCol="0">
              <a:spAutoFit/>
            </a:bodyPr>
            <a:lstStyle/>
            <a:p>
              <a:r>
                <a:rPr lang="en-US" sz="1600" dirty="0"/>
                <a:t>RM 1 RX</a:t>
              </a:r>
            </a:p>
          </p:txBody>
        </p:sp>
        <p:sp>
          <p:nvSpPr>
            <p:cNvPr id="35" name="TextBox 34"/>
            <p:cNvSpPr txBox="1"/>
            <p:nvPr/>
          </p:nvSpPr>
          <p:spPr>
            <a:xfrm>
              <a:off x="3311567" y="5835482"/>
              <a:ext cx="1061099" cy="431790"/>
            </a:xfrm>
            <a:prstGeom prst="rect">
              <a:avLst/>
            </a:prstGeom>
            <a:noFill/>
          </p:spPr>
          <p:txBody>
            <a:bodyPr wrap="square" rtlCol="0">
              <a:spAutoFit/>
            </a:bodyPr>
            <a:lstStyle/>
            <a:p>
              <a:r>
                <a:rPr lang="en-US" dirty="0"/>
                <a:t>Master</a:t>
              </a:r>
            </a:p>
          </p:txBody>
        </p:sp>
        <p:sp>
          <p:nvSpPr>
            <p:cNvPr id="36" name="TextBox 35"/>
            <p:cNvSpPr txBox="1"/>
            <p:nvPr/>
          </p:nvSpPr>
          <p:spPr>
            <a:xfrm>
              <a:off x="1358232" y="5840908"/>
              <a:ext cx="1061099" cy="431790"/>
            </a:xfrm>
            <a:prstGeom prst="rect">
              <a:avLst/>
            </a:prstGeom>
            <a:noFill/>
          </p:spPr>
          <p:txBody>
            <a:bodyPr wrap="square" rtlCol="0">
              <a:spAutoFit/>
            </a:bodyPr>
            <a:lstStyle/>
            <a:p>
              <a:r>
                <a:rPr lang="en-US" dirty="0"/>
                <a:t>Master</a:t>
              </a:r>
            </a:p>
          </p:txBody>
        </p:sp>
        <p:sp>
          <p:nvSpPr>
            <p:cNvPr id="37" name="TextBox 36"/>
            <p:cNvSpPr txBox="1"/>
            <p:nvPr/>
          </p:nvSpPr>
          <p:spPr>
            <a:xfrm>
              <a:off x="2361472" y="5842005"/>
              <a:ext cx="1061099" cy="431790"/>
            </a:xfrm>
            <a:prstGeom prst="rect">
              <a:avLst/>
            </a:prstGeom>
            <a:noFill/>
          </p:spPr>
          <p:txBody>
            <a:bodyPr wrap="square" rtlCol="0">
              <a:spAutoFit/>
            </a:bodyPr>
            <a:lstStyle/>
            <a:p>
              <a:r>
                <a:rPr lang="en-US" dirty="0"/>
                <a:t>Master</a:t>
              </a:r>
            </a:p>
          </p:txBody>
        </p:sp>
        <p:sp>
          <p:nvSpPr>
            <p:cNvPr id="38" name="TextBox 37"/>
            <p:cNvSpPr txBox="1"/>
            <p:nvPr/>
          </p:nvSpPr>
          <p:spPr>
            <a:xfrm>
              <a:off x="5392932" y="5847404"/>
              <a:ext cx="1061099" cy="431790"/>
            </a:xfrm>
            <a:prstGeom prst="rect">
              <a:avLst/>
            </a:prstGeom>
            <a:noFill/>
          </p:spPr>
          <p:txBody>
            <a:bodyPr wrap="square" rtlCol="0">
              <a:spAutoFit/>
            </a:bodyPr>
            <a:lstStyle/>
            <a:p>
              <a:r>
                <a:rPr lang="en-US" dirty="0"/>
                <a:t>RM 1</a:t>
              </a:r>
            </a:p>
          </p:txBody>
        </p:sp>
        <p:sp>
          <p:nvSpPr>
            <p:cNvPr id="39" name="TextBox 38"/>
            <p:cNvSpPr txBox="1"/>
            <p:nvPr/>
          </p:nvSpPr>
          <p:spPr>
            <a:xfrm>
              <a:off x="6306689" y="5844679"/>
              <a:ext cx="1061099" cy="431790"/>
            </a:xfrm>
            <a:prstGeom prst="rect">
              <a:avLst/>
            </a:prstGeom>
            <a:noFill/>
          </p:spPr>
          <p:txBody>
            <a:bodyPr wrap="square" rtlCol="0">
              <a:spAutoFit/>
            </a:bodyPr>
            <a:lstStyle/>
            <a:p>
              <a:r>
                <a:rPr lang="en-US" dirty="0"/>
                <a:t>RM 2</a:t>
              </a:r>
            </a:p>
          </p:txBody>
        </p:sp>
        <p:sp>
          <p:nvSpPr>
            <p:cNvPr id="40" name="TextBox 39"/>
            <p:cNvSpPr txBox="1"/>
            <p:nvPr/>
          </p:nvSpPr>
          <p:spPr>
            <a:xfrm>
              <a:off x="7150172" y="5842005"/>
              <a:ext cx="1061099" cy="431790"/>
            </a:xfrm>
            <a:prstGeom prst="rect">
              <a:avLst/>
            </a:prstGeom>
            <a:noFill/>
          </p:spPr>
          <p:txBody>
            <a:bodyPr wrap="square" rtlCol="0">
              <a:spAutoFit/>
            </a:bodyPr>
            <a:lstStyle/>
            <a:p>
              <a:r>
                <a:rPr lang="en-US" dirty="0"/>
                <a:t>RM 2</a:t>
              </a:r>
            </a:p>
          </p:txBody>
        </p:sp>
      </p:grpSp>
      <p:sp>
        <p:nvSpPr>
          <p:cNvPr id="51" name="TextBox 50"/>
          <p:cNvSpPr txBox="1"/>
          <p:nvPr/>
        </p:nvSpPr>
        <p:spPr>
          <a:xfrm>
            <a:off x="532974" y="4848424"/>
            <a:ext cx="1061099" cy="431790"/>
          </a:xfrm>
          <a:prstGeom prst="rect">
            <a:avLst/>
          </a:prstGeom>
          <a:noFill/>
        </p:spPr>
        <p:txBody>
          <a:bodyPr wrap="square" rtlCol="0">
            <a:spAutoFit/>
          </a:bodyPr>
          <a:lstStyle/>
          <a:p>
            <a:r>
              <a:rPr lang="en-US" dirty="0"/>
              <a:t>Master</a:t>
            </a:r>
          </a:p>
        </p:txBody>
      </p:sp>
      <p:sp>
        <p:nvSpPr>
          <p:cNvPr id="52" name="TextBox 51"/>
          <p:cNvSpPr txBox="1"/>
          <p:nvPr/>
        </p:nvSpPr>
        <p:spPr>
          <a:xfrm>
            <a:off x="4522560" y="4840735"/>
            <a:ext cx="1061099" cy="431790"/>
          </a:xfrm>
          <a:prstGeom prst="rect">
            <a:avLst/>
          </a:prstGeom>
          <a:noFill/>
        </p:spPr>
        <p:txBody>
          <a:bodyPr wrap="square" rtlCol="0">
            <a:spAutoFit/>
          </a:bodyPr>
          <a:lstStyle/>
          <a:p>
            <a:r>
              <a:rPr lang="en-US" dirty="0"/>
              <a:t>Master</a:t>
            </a:r>
          </a:p>
        </p:txBody>
      </p:sp>
      <p:sp>
        <p:nvSpPr>
          <p:cNvPr id="53" name="TextBox 52"/>
          <p:cNvSpPr txBox="1"/>
          <p:nvPr/>
        </p:nvSpPr>
        <p:spPr>
          <a:xfrm>
            <a:off x="3087670" y="4846116"/>
            <a:ext cx="1061099" cy="431790"/>
          </a:xfrm>
          <a:prstGeom prst="rect">
            <a:avLst/>
          </a:prstGeom>
          <a:noFill/>
        </p:spPr>
        <p:txBody>
          <a:bodyPr wrap="square" rtlCol="0">
            <a:spAutoFit/>
          </a:bodyPr>
          <a:lstStyle/>
          <a:p>
            <a:r>
              <a:rPr lang="en-US" dirty="0"/>
              <a:t>Master</a:t>
            </a:r>
          </a:p>
        </p:txBody>
      </p:sp>
      <p:sp>
        <p:nvSpPr>
          <p:cNvPr id="54" name="TextBox 53"/>
          <p:cNvSpPr txBox="1"/>
          <p:nvPr/>
        </p:nvSpPr>
        <p:spPr>
          <a:xfrm>
            <a:off x="1702376" y="4855897"/>
            <a:ext cx="1061099" cy="431790"/>
          </a:xfrm>
          <a:prstGeom prst="rect">
            <a:avLst/>
          </a:prstGeom>
          <a:noFill/>
        </p:spPr>
        <p:txBody>
          <a:bodyPr wrap="square" rtlCol="0">
            <a:spAutoFit/>
          </a:bodyPr>
          <a:lstStyle/>
          <a:p>
            <a:r>
              <a:rPr lang="en-US" dirty="0"/>
              <a:t>Master</a:t>
            </a:r>
          </a:p>
        </p:txBody>
      </p:sp>
      <p:sp>
        <p:nvSpPr>
          <p:cNvPr id="55" name="TextBox 54"/>
          <p:cNvSpPr txBox="1"/>
          <p:nvPr/>
        </p:nvSpPr>
        <p:spPr>
          <a:xfrm>
            <a:off x="5883132" y="4848424"/>
            <a:ext cx="1061099" cy="431790"/>
          </a:xfrm>
          <a:prstGeom prst="rect">
            <a:avLst/>
          </a:prstGeom>
          <a:noFill/>
        </p:spPr>
        <p:txBody>
          <a:bodyPr wrap="square" rtlCol="0">
            <a:spAutoFit/>
          </a:bodyPr>
          <a:lstStyle/>
          <a:p>
            <a:r>
              <a:rPr lang="en-US" dirty="0"/>
              <a:t>RM 1</a:t>
            </a:r>
          </a:p>
        </p:txBody>
      </p:sp>
      <p:sp>
        <p:nvSpPr>
          <p:cNvPr id="56" name="TextBox 55"/>
          <p:cNvSpPr txBox="1"/>
          <p:nvPr/>
        </p:nvSpPr>
        <p:spPr>
          <a:xfrm>
            <a:off x="7084343" y="4845118"/>
            <a:ext cx="1061099" cy="431790"/>
          </a:xfrm>
          <a:prstGeom prst="rect">
            <a:avLst/>
          </a:prstGeom>
          <a:noFill/>
        </p:spPr>
        <p:txBody>
          <a:bodyPr wrap="square" rtlCol="0">
            <a:spAutoFit/>
          </a:bodyPr>
          <a:lstStyle/>
          <a:p>
            <a:r>
              <a:rPr lang="en-US" dirty="0"/>
              <a:t>RM 2</a:t>
            </a:r>
          </a:p>
        </p:txBody>
      </p:sp>
      <p:sp>
        <p:nvSpPr>
          <p:cNvPr id="57" name="TextBox 56"/>
          <p:cNvSpPr txBox="1"/>
          <p:nvPr/>
        </p:nvSpPr>
        <p:spPr>
          <a:xfrm>
            <a:off x="8205996" y="4856342"/>
            <a:ext cx="1871453" cy="646331"/>
          </a:xfrm>
          <a:prstGeom prst="rect">
            <a:avLst/>
          </a:prstGeom>
          <a:noFill/>
        </p:spPr>
        <p:txBody>
          <a:bodyPr wrap="square" rtlCol="0">
            <a:spAutoFit/>
          </a:bodyPr>
          <a:lstStyle/>
          <a:p>
            <a:r>
              <a:rPr lang="en-US" dirty="0"/>
              <a:t>TDD 1:2 MODE</a:t>
            </a:r>
          </a:p>
          <a:p>
            <a:endParaRPr lang="en-US" dirty="0"/>
          </a:p>
        </p:txBody>
      </p:sp>
      <p:sp>
        <p:nvSpPr>
          <p:cNvPr id="58" name="TextBox 57"/>
          <p:cNvSpPr txBox="1"/>
          <p:nvPr/>
        </p:nvSpPr>
        <p:spPr>
          <a:xfrm>
            <a:off x="8229632" y="5717903"/>
            <a:ext cx="1847817" cy="646331"/>
          </a:xfrm>
          <a:prstGeom prst="rect">
            <a:avLst/>
          </a:prstGeom>
          <a:noFill/>
        </p:spPr>
        <p:txBody>
          <a:bodyPr wrap="square" rtlCol="0">
            <a:spAutoFit/>
          </a:bodyPr>
          <a:lstStyle/>
          <a:p>
            <a:r>
              <a:rPr lang="en-US" dirty="0"/>
              <a:t>TDD 1:1 MODE</a:t>
            </a:r>
          </a:p>
          <a:p>
            <a:endParaRPr lang="en-US" dirty="0"/>
          </a:p>
        </p:txBody>
      </p:sp>
      <p:sp>
        <p:nvSpPr>
          <p:cNvPr id="8" name="Pie 7"/>
          <p:cNvSpPr/>
          <p:nvPr/>
        </p:nvSpPr>
        <p:spPr>
          <a:xfrm rot="19970653">
            <a:off x="-109984" y="615081"/>
            <a:ext cx="3362116" cy="3205634"/>
          </a:xfrm>
          <a:prstGeom prst="pie">
            <a:avLst>
              <a:gd name="adj1" fmla="val 220101"/>
              <a:gd name="adj2" fmla="val 34134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9" name="Group 58"/>
          <p:cNvGrpSpPr/>
          <p:nvPr/>
        </p:nvGrpSpPr>
        <p:grpSpPr>
          <a:xfrm>
            <a:off x="1344274" y="2082059"/>
            <a:ext cx="152500" cy="313967"/>
            <a:chOff x="2760808" y="5943028"/>
            <a:chExt cx="152500" cy="313967"/>
          </a:xfrm>
        </p:grpSpPr>
        <p:grpSp>
          <p:nvGrpSpPr>
            <p:cNvPr id="60" name="Group 59"/>
            <p:cNvGrpSpPr/>
            <p:nvPr/>
          </p:nvGrpSpPr>
          <p:grpSpPr>
            <a:xfrm>
              <a:off x="2824722" y="5943028"/>
              <a:ext cx="88586" cy="313967"/>
              <a:chOff x="6369937" y="1201567"/>
              <a:chExt cx="2267741" cy="5017864"/>
            </a:xfrm>
          </p:grpSpPr>
          <p:sp>
            <p:nvSpPr>
              <p:cNvPr id="62" name="Rectangle 61"/>
              <p:cNvSpPr/>
              <p:nvPr/>
            </p:nvSpPr>
            <p:spPr>
              <a:xfrm>
                <a:off x="6504139" y="1337593"/>
                <a:ext cx="188453" cy="488183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63" name="Rounded Rectangle 62"/>
              <p:cNvSpPr/>
              <p:nvPr/>
            </p:nvSpPr>
            <p:spPr>
              <a:xfrm>
                <a:off x="8142052" y="1281545"/>
                <a:ext cx="435171" cy="336326"/>
              </a:xfrm>
              <a:prstGeom prst="roundRect">
                <a:avLst>
                  <a:gd name="adj" fmla="val 34078"/>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64" name="Rectangle 63"/>
              <p:cNvSpPr/>
              <p:nvPr/>
            </p:nvSpPr>
            <p:spPr>
              <a:xfrm>
                <a:off x="6369937" y="1201567"/>
                <a:ext cx="2267741" cy="1599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65" name="Oval 64"/>
              <p:cNvSpPr/>
              <p:nvPr/>
            </p:nvSpPr>
            <p:spPr>
              <a:xfrm>
                <a:off x="8305954" y="1434245"/>
                <a:ext cx="107366" cy="10907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66" name="Oval 65"/>
              <p:cNvSpPr/>
              <p:nvPr/>
            </p:nvSpPr>
            <p:spPr>
              <a:xfrm>
                <a:off x="8330977" y="1337593"/>
                <a:ext cx="45719" cy="15119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61" name="Parallelogram 60"/>
            <p:cNvSpPr/>
            <p:nvPr/>
          </p:nvSpPr>
          <p:spPr>
            <a:xfrm>
              <a:off x="2760808" y="6021237"/>
              <a:ext cx="138312" cy="115260"/>
            </a:xfrm>
            <a:prstGeom prst="parallelogram">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67" name="Group 66"/>
          <p:cNvGrpSpPr/>
          <p:nvPr/>
        </p:nvGrpSpPr>
        <p:grpSpPr>
          <a:xfrm>
            <a:off x="3339806" y="1729537"/>
            <a:ext cx="152500" cy="313967"/>
            <a:chOff x="2760808" y="5943028"/>
            <a:chExt cx="152500" cy="313967"/>
          </a:xfrm>
        </p:grpSpPr>
        <p:grpSp>
          <p:nvGrpSpPr>
            <p:cNvPr id="68" name="Group 67"/>
            <p:cNvGrpSpPr/>
            <p:nvPr/>
          </p:nvGrpSpPr>
          <p:grpSpPr>
            <a:xfrm>
              <a:off x="2824722" y="5943028"/>
              <a:ext cx="88586" cy="313967"/>
              <a:chOff x="6369937" y="1201567"/>
              <a:chExt cx="2267741" cy="5017864"/>
            </a:xfrm>
          </p:grpSpPr>
          <p:sp>
            <p:nvSpPr>
              <p:cNvPr id="70" name="Rectangle 69"/>
              <p:cNvSpPr/>
              <p:nvPr/>
            </p:nvSpPr>
            <p:spPr>
              <a:xfrm>
                <a:off x="6504139" y="1337593"/>
                <a:ext cx="188453" cy="488183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1" name="Rounded Rectangle 70"/>
              <p:cNvSpPr/>
              <p:nvPr/>
            </p:nvSpPr>
            <p:spPr>
              <a:xfrm>
                <a:off x="8142052" y="1281545"/>
                <a:ext cx="435171" cy="336326"/>
              </a:xfrm>
              <a:prstGeom prst="roundRect">
                <a:avLst>
                  <a:gd name="adj" fmla="val 34078"/>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2" name="Rectangle 71"/>
              <p:cNvSpPr/>
              <p:nvPr/>
            </p:nvSpPr>
            <p:spPr>
              <a:xfrm>
                <a:off x="6369937" y="1201567"/>
                <a:ext cx="2267741" cy="1599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3" name="Oval 72"/>
              <p:cNvSpPr/>
              <p:nvPr/>
            </p:nvSpPr>
            <p:spPr>
              <a:xfrm>
                <a:off x="8305954" y="1434245"/>
                <a:ext cx="107366" cy="10907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4" name="Oval 73"/>
              <p:cNvSpPr/>
              <p:nvPr/>
            </p:nvSpPr>
            <p:spPr>
              <a:xfrm>
                <a:off x="8330977" y="1337593"/>
                <a:ext cx="45719" cy="15119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69" name="Parallelogram 68"/>
            <p:cNvSpPr/>
            <p:nvPr/>
          </p:nvSpPr>
          <p:spPr>
            <a:xfrm>
              <a:off x="2760808" y="6021237"/>
              <a:ext cx="138312" cy="115260"/>
            </a:xfrm>
            <a:prstGeom prst="parallelogram">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75" name="Group 74"/>
          <p:cNvGrpSpPr/>
          <p:nvPr/>
        </p:nvGrpSpPr>
        <p:grpSpPr>
          <a:xfrm>
            <a:off x="3326311" y="2454613"/>
            <a:ext cx="152500" cy="313967"/>
            <a:chOff x="2760808" y="5943028"/>
            <a:chExt cx="152500" cy="313967"/>
          </a:xfrm>
        </p:grpSpPr>
        <p:grpSp>
          <p:nvGrpSpPr>
            <p:cNvPr id="76" name="Group 75"/>
            <p:cNvGrpSpPr/>
            <p:nvPr/>
          </p:nvGrpSpPr>
          <p:grpSpPr>
            <a:xfrm>
              <a:off x="2824722" y="5943028"/>
              <a:ext cx="88586" cy="313967"/>
              <a:chOff x="6369937" y="1201567"/>
              <a:chExt cx="2267741" cy="5017864"/>
            </a:xfrm>
          </p:grpSpPr>
          <p:sp>
            <p:nvSpPr>
              <p:cNvPr id="78" name="Rectangle 77"/>
              <p:cNvSpPr/>
              <p:nvPr/>
            </p:nvSpPr>
            <p:spPr>
              <a:xfrm>
                <a:off x="6504139" y="1337593"/>
                <a:ext cx="188453" cy="488183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9" name="Rounded Rectangle 78"/>
              <p:cNvSpPr/>
              <p:nvPr/>
            </p:nvSpPr>
            <p:spPr>
              <a:xfrm>
                <a:off x="8142052" y="1281545"/>
                <a:ext cx="435171" cy="336326"/>
              </a:xfrm>
              <a:prstGeom prst="roundRect">
                <a:avLst>
                  <a:gd name="adj" fmla="val 34078"/>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80" name="Rectangle 79"/>
              <p:cNvSpPr/>
              <p:nvPr/>
            </p:nvSpPr>
            <p:spPr>
              <a:xfrm>
                <a:off x="6369937" y="1201567"/>
                <a:ext cx="2267741" cy="1599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81" name="Oval 80"/>
              <p:cNvSpPr/>
              <p:nvPr/>
            </p:nvSpPr>
            <p:spPr>
              <a:xfrm>
                <a:off x="8305954" y="1434245"/>
                <a:ext cx="107366" cy="10907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82" name="Oval 81"/>
              <p:cNvSpPr/>
              <p:nvPr/>
            </p:nvSpPr>
            <p:spPr>
              <a:xfrm>
                <a:off x="8330977" y="1337593"/>
                <a:ext cx="45719" cy="15119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sp>
          <p:nvSpPr>
            <p:cNvPr id="77" name="Parallelogram 76"/>
            <p:cNvSpPr/>
            <p:nvPr/>
          </p:nvSpPr>
          <p:spPr>
            <a:xfrm>
              <a:off x="2760808" y="6021237"/>
              <a:ext cx="138312" cy="115260"/>
            </a:xfrm>
            <a:prstGeom prst="parallelogram">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cxnSp>
        <p:nvCxnSpPr>
          <p:cNvPr id="17" name="Straight Connector 16"/>
          <p:cNvCxnSpPr/>
          <p:nvPr/>
        </p:nvCxnSpPr>
        <p:spPr>
          <a:xfrm flipH="1">
            <a:off x="1599650" y="1890776"/>
            <a:ext cx="1690817" cy="320934"/>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1612420" y="2230971"/>
            <a:ext cx="1589397" cy="357951"/>
          </a:xfrm>
          <a:prstGeom prst="line">
            <a:avLst/>
          </a:prstGeom>
          <a:ln w="76200">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54908" y="2967475"/>
            <a:ext cx="2743279" cy="523220"/>
          </a:xfrm>
          <a:prstGeom prst="rect">
            <a:avLst/>
          </a:prstGeom>
          <a:noFill/>
        </p:spPr>
        <p:txBody>
          <a:bodyPr wrap="square" rtlCol="0">
            <a:spAutoFit/>
          </a:bodyPr>
          <a:lstStyle/>
          <a:p>
            <a:r>
              <a:rPr lang="en-US" sz="1400" dirty="0">
                <a:solidFill>
                  <a:schemeClr val="bg1">
                    <a:lumMod val="65000"/>
                  </a:schemeClr>
                </a:solidFill>
                <a:latin typeface="Gadugi" panose="020B0502040204020203" pitchFamily="34" charset="0"/>
              </a:rPr>
              <a:t>GRAY: TX FREQUENCY</a:t>
            </a:r>
          </a:p>
          <a:p>
            <a:r>
              <a:rPr lang="en-US" sz="1400" dirty="0">
                <a:solidFill>
                  <a:schemeClr val="bg1">
                    <a:lumMod val="65000"/>
                  </a:schemeClr>
                </a:solidFill>
                <a:latin typeface="Gadugi" panose="020B0502040204020203" pitchFamily="34" charset="0"/>
              </a:rPr>
              <a:t>BROWN: RX FREQUENCY</a:t>
            </a:r>
          </a:p>
        </p:txBody>
      </p:sp>
    </p:spTree>
    <p:extLst>
      <p:ext uri="{BB962C8B-B14F-4D97-AF65-F5344CB8AC3E}">
        <p14:creationId xmlns:p14="http://schemas.microsoft.com/office/powerpoint/2010/main" val="268958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670 : KEY DIFFERENTIATING FEATURE</a:t>
            </a:r>
          </a:p>
        </p:txBody>
      </p:sp>
      <p:sp>
        <p:nvSpPr>
          <p:cNvPr id="3" name="Content Placeholder 2"/>
          <p:cNvSpPr>
            <a:spLocks noGrp="1"/>
          </p:cNvSpPr>
          <p:nvPr>
            <p:ph idx="1"/>
          </p:nvPr>
        </p:nvSpPr>
        <p:spPr>
          <a:xfrm>
            <a:off x="540429" y="1124670"/>
            <a:ext cx="10969943" cy="4811714"/>
          </a:xfrm>
        </p:spPr>
        <p:txBody>
          <a:bodyPr/>
          <a:lstStyle/>
          <a:p>
            <a:pPr lvl="0"/>
            <a:r>
              <a:rPr lang="en-US" sz="2000" dirty="0"/>
              <a:t>450+ Mbps Headline Throughput </a:t>
            </a:r>
          </a:p>
          <a:p>
            <a:pPr lvl="0"/>
            <a:r>
              <a:rPr lang="en-US" sz="2000" dirty="0"/>
              <a:t>Best Spectral efficiency (Maximum Bang for your Buck): 10.1 bits/Hz</a:t>
            </a:r>
          </a:p>
          <a:p>
            <a:pPr lvl="0"/>
            <a:r>
              <a:rPr lang="en-US" sz="2000" dirty="0"/>
              <a:t>Narrow Channel Bandwidth supported including 5/10/15 MHz</a:t>
            </a:r>
          </a:p>
          <a:p>
            <a:pPr lvl="0"/>
            <a:r>
              <a:rPr lang="en-US" sz="2000" dirty="0"/>
              <a:t>850K Packets per second processing ideal for Backhaul solution</a:t>
            </a:r>
          </a:p>
          <a:p>
            <a:pPr lvl="0"/>
            <a:r>
              <a:rPr lang="en-US" sz="2000" dirty="0"/>
              <a:t>HCMP (High Capacity Multi-Point) supported</a:t>
            </a:r>
          </a:p>
          <a:p>
            <a:pPr lvl="0"/>
            <a:r>
              <a:rPr lang="en-US" sz="2000" dirty="0"/>
              <a:t>Topline security features</a:t>
            </a:r>
          </a:p>
          <a:p>
            <a:pPr lvl="1"/>
            <a:r>
              <a:rPr lang="en-US" sz="1400" dirty="0"/>
              <a:t>OTAR (Over the Air Rekeying)</a:t>
            </a:r>
          </a:p>
          <a:p>
            <a:pPr lvl="1"/>
            <a:r>
              <a:rPr lang="en-US" sz="1400" dirty="0"/>
              <a:t>AES 128/256 Encryption</a:t>
            </a:r>
          </a:p>
          <a:p>
            <a:pPr lvl="1"/>
            <a:r>
              <a:rPr lang="en-US" sz="1400" dirty="0"/>
              <a:t>Encrypt security parameters</a:t>
            </a:r>
          </a:p>
          <a:p>
            <a:pPr lvl="1"/>
            <a:r>
              <a:rPr lang="en-US" sz="1400" dirty="0"/>
              <a:t>Un-used port lock down</a:t>
            </a:r>
          </a:p>
          <a:p>
            <a:pPr lvl="1"/>
            <a:r>
              <a:rPr lang="en-US" sz="1400" dirty="0"/>
              <a:t>Multiple Level Access</a:t>
            </a:r>
          </a:p>
          <a:p>
            <a:r>
              <a:rPr lang="en-US" sz="1800" dirty="0"/>
              <a:t>Flexibility and Versatility built into Radio</a:t>
            </a:r>
          </a:p>
          <a:p>
            <a:pPr lvl="1"/>
            <a:r>
              <a:rPr lang="en-US" sz="1400" dirty="0"/>
              <a:t>Split frequency</a:t>
            </a:r>
          </a:p>
          <a:p>
            <a:pPr lvl="1"/>
            <a:r>
              <a:rPr lang="en-US" sz="1400" dirty="0"/>
              <a:t>Adaptive duty cycle</a:t>
            </a:r>
          </a:p>
          <a:p>
            <a:pPr lvl="1"/>
            <a:r>
              <a:rPr lang="en-US" sz="1400" dirty="0"/>
              <a:t>Supports IEEE 1588v2 and </a:t>
            </a:r>
            <a:r>
              <a:rPr lang="en-US" sz="1400" dirty="0" err="1"/>
              <a:t>SyncE</a:t>
            </a:r>
            <a:endParaRPr lang="en-US" sz="1400" dirty="0"/>
          </a:p>
          <a:p>
            <a:endParaRPr lang="en-US" sz="1800" dirty="0"/>
          </a:p>
          <a:p>
            <a:pPr lvl="1"/>
            <a:endParaRPr lang="en-US" sz="1400" dirty="0"/>
          </a:p>
        </p:txBody>
      </p:sp>
    </p:spTree>
    <p:extLst>
      <p:ext uri="{BB962C8B-B14F-4D97-AF65-F5344CB8AC3E}">
        <p14:creationId xmlns:p14="http://schemas.microsoft.com/office/powerpoint/2010/main" val="151618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PTP Portfolio: Summary</a:t>
            </a:r>
          </a:p>
        </p:txBody>
      </p:sp>
      <p:sp>
        <p:nvSpPr>
          <p:cNvPr id="8" name="Content Placeholder 7"/>
          <p:cNvSpPr>
            <a:spLocks noGrp="1"/>
          </p:cNvSpPr>
          <p:nvPr>
            <p:ph sz="half" idx="1"/>
          </p:nvPr>
        </p:nvSpPr>
        <p:spPr>
          <a:xfrm>
            <a:off x="623455" y="1190503"/>
            <a:ext cx="4062117" cy="5040559"/>
          </a:xfrm>
        </p:spPr>
        <p:txBody>
          <a:bodyPr/>
          <a:lstStyle/>
          <a:p>
            <a:pPr marL="0" indent="0">
              <a:buNone/>
            </a:pPr>
            <a:r>
              <a:rPr lang="en-US" dirty="0"/>
              <a:t>Sub 6 GHz</a:t>
            </a:r>
          </a:p>
        </p:txBody>
      </p:sp>
      <p:sp>
        <p:nvSpPr>
          <p:cNvPr id="10" name="Content Placeholder 9"/>
          <p:cNvSpPr>
            <a:spLocks noGrp="1"/>
          </p:cNvSpPr>
          <p:nvPr>
            <p:ph sz="half" idx="2"/>
          </p:nvPr>
        </p:nvSpPr>
        <p:spPr>
          <a:xfrm>
            <a:off x="4825505" y="1190504"/>
            <a:ext cx="6739577" cy="3390625"/>
          </a:xfrm>
        </p:spPr>
        <p:txBody>
          <a:bodyPr/>
          <a:lstStyle/>
          <a:p>
            <a:pPr marL="0" indent="0">
              <a:buNone/>
            </a:pPr>
            <a:r>
              <a:rPr lang="en-US" dirty="0"/>
              <a:t>Licensed Microwave</a:t>
            </a:r>
          </a:p>
        </p:txBody>
      </p:sp>
      <p:sp>
        <p:nvSpPr>
          <p:cNvPr id="6" name="Rectangle 5"/>
          <p:cNvSpPr/>
          <p:nvPr/>
        </p:nvSpPr>
        <p:spPr>
          <a:xfrm>
            <a:off x="509155" y="1190502"/>
            <a:ext cx="4176417" cy="5040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34706" y="1627120"/>
            <a:ext cx="1380594" cy="176587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392" y="696463"/>
            <a:ext cx="2236555" cy="3354834"/>
          </a:xfrm>
          <a:prstGeom prst="rect">
            <a:avLst/>
          </a:prstGeom>
        </p:spPr>
      </p:pic>
      <p:pic>
        <p:nvPicPr>
          <p:cNvPr id="17" name="Picture 16"/>
          <p:cNvPicPr>
            <a:picLocks noChangeAspect="1"/>
          </p:cNvPicPr>
          <p:nvPr/>
        </p:nvPicPr>
        <p:blipFill>
          <a:blip r:embed="rId5"/>
          <a:stretch>
            <a:fillRect/>
          </a:stretch>
        </p:blipFill>
        <p:spPr>
          <a:xfrm>
            <a:off x="885975" y="3901974"/>
            <a:ext cx="1416449" cy="1688992"/>
          </a:xfrm>
          <a:prstGeom prst="rect">
            <a:avLst/>
          </a:prstGeom>
        </p:spPr>
      </p:pic>
      <p:pic>
        <p:nvPicPr>
          <p:cNvPr id="25604" name="Picture 4" descr="http://wwwstatic.cambiumnetworks.com/assets/55ba7dc47187a26f40cfe3e5/PTP700_C_300x3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5625" y="3917970"/>
            <a:ext cx="2226188" cy="16696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34810" y="3440308"/>
            <a:ext cx="918778" cy="307777"/>
          </a:xfrm>
          <a:prstGeom prst="rect">
            <a:avLst/>
          </a:prstGeom>
          <a:noFill/>
        </p:spPr>
        <p:txBody>
          <a:bodyPr wrap="none" rtlCol="0">
            <a:spAutoFit/>
          </a:bodyPr>
          <a:lstStyle/>
          <a:p>
            <a:r>
              <a:rPr lang="en-US" sz="1400" dirty="0"/>
              <a:t>PTP 450i</a:t>
            </a:r>
          </a:p>
        </p:txBody>
      </p:sp>
      <p:sp>
        <p:nvSpPr>
          <p:cNvPr id="21" name="TextBox 20"/>
          <p:cNvSpPr txBox="1"/>
          <p:nvPr/>
        </p:nvSpPr>
        <p:spPr>
          <a:xfrm>
            <a:off x="1134810" y="5683262"/>
            <a:ext cx="878702" cy="307777"/>
          </a:xfrm>
          <a:prstGeom prst="rect">
            <a:avLst/>
          </a:prstGeom>
          <a:noFill/>
        </p:spPr>
        <p:txBody>
          <a:bodyPr wrap="none" rtlCol="0">
            <a:spAutoFit/>
          </a:bodyPr>
          <a:lstStyle/>
          <a:p>
            <a:r>
              <a:rPr lang="en-US" sz="1400" dirty="0"/>
              <a:t>PTP 670</a:t>
            </a:r>
          </a:p>
        </p:txBody>
      </p:sp>
      <p:sp>
        <p:nvSpPr>
          <p:cNvPr id="22" name="TextBox 21"/>
          <p:cNvSpPr txBox="1"/>
          <p:nvPr/>
        </p:nvSpPr>
        <p:spPr>
          <a:xfrm>
            <a:off x="3079368" y="3510761"/>
            <a:ext cx="878702" cy="307777"/>
          </a:xfrm>
          <a:prstGeom prst="rect">
            <a:avLst/>
          </a:prstGeom>
          <a:noFill/>
        </p:spPr>
        <p:txBody>
          <a:bodyPr wrap="none" rtlCol="0">
            <a:spAutoFit/>
          </a:bodyPr>
          <a:lstStyle/>
          <a:p>
            <a:r>
              <a:rPr lang="en-US" sz="1400" dirty="0"/>
              <a:t>PTP 550</a:t>
            </a:r>
            <a:endParaRPr lang="en-US" sz="1400" b="1" dirty="0">
              <a:solidFill>
                <a:srgbClr val="FF0000"/>
              </a:solidFill>
            </a:endParaRPr>
          </a:p>
        </p:txBody>
      </p:sp>
      <p:sp>
        <p:nvSpPr>
          <p:cNvPr id="23" name="TextBox 22"/>
          <p:cNvSpPr txBox="1"/>
          <p:nvPr/>
        </p:nvSpPr>
        <p:spPr>
          <a:xfrm>
            <a:off x="3048806" y="5687044"/>
            <a:ext cx="878702" cy="307777"/>
          </a:xfrm>
          <a:prstGeom prst="rect">
            <a:avLst/>
          </a:prstGeom>
          <a:noFill/>
        </p:spPr>
        <p:txBody>
          <a:bodyPr wrap="none" rtlCol="0">
            <a:spAutoFit/>
          </a:bodyPr>
          <a:lstStyle/>
          <a:p>
            <a:r>
              <a:rPr lang="en-US" sz="1400" dirty="0"/>
              <a:t>PTP 700</a:t>
            </a:r>
          </a:p>
        </p:txBody>
      </p:sp>
      <p:sp>
        <p:nvSpPr>
          <p:cNvPr id="25" name="Content Placeholder 9"/>
          <p:cNvSpPr txBox="1">
            <a:spLocks/>
          </p:cNvSpPr>
          <p:nvPr/>
        </p:nvSpPr>
        <p:spPr>
          <a:xfrm>
            <a:off x="4758244" y="4644181"/>
            <a:ext cx="6806838" cy="3390625"/>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rgbClr val="009ADD"/>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ts val="1000"/>
              </a:spcBef>
              <a:buClr>
                <a:srgbClr val="009ADD"/>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ts val="1000"/>
              </a:spcBef>
              <a:buClr>
                <a:srgbClr val="009ADD"/>
              </a:buClr>
              <a:buFont typeface="Wingdings" pitchFamily="2" charset="2"/>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ts val="1000"/>
              </a:spcBef>
              <a:buClr>
                <a:srgbClr val="009ADD"/>
              </a:buClr>
              <a:buFont typeface="Courier New" pitchFamily="49" charset="0"/>
              <a:buChar char="o"/>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ts val="1000"/>
              </a:spcBef>
              <a:buClr>
                <a:srgbClr val="009ADD"/>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2400" dirty="0"/>
          </a:p>
        </p:txBody>
      </p:sp>
      <p:pic>
        <p:nvPicPr>
          <p:cNvPr id="31"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3307" y="1675289"/>
            <a:ext cx="935809" cy="107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66892" y="1711829"/>
            <a:ext cx="920069" cy="108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9"/>
          <a:stretch>
            <a:fillRect/>
          </a:stretch>
        </p:blipFill>
        <p:spPr>
          <a:xfrm>
            <a:off x="9795463" y="1627120"/>
            <a:ext cx="894966" cy="1088473"/>
          </a:xfrm>
          <a:prstGeom prst="rect">
            <a:avLst/>
          </a:prstGeom>
        </p:spPr>
      </p:pic>
      <p:sp>
        <p:nvSpPr>
          <p:cNvPr id="34" name="TextBox 33"/>
          <p:cNvSpPr txBox="1"/>
          <p:nvPr/>
        </p:nvSpPr>
        <p:spPr>
          <a:xfrm>
            <a:off x="5727462" y="2792814"/>
            <a:ext cx="998928" cy="307777"/>
          </a:xfrm>
          <a:prstGeom prst="rect">
            <a:avLst/>
          </a:prstGeom>
          <a:noFill/>
        </p:spPr>
        <p:txBody>
          <a:bodyPr wrap="none" rtlCol="0">
            <a:spAutoFit/>
          </a:bodyPr>
          <a:lstStyle/>
          <a:p>
            <a:r>
              <a:rPr lang="en-US" sz="1400" dirty="0"/>
              <a:t>PTP 820S</a:t>
            </a:r>
          </a:p>
        </p:txBody>
      </p:sp>
      <p:sp>
        <p:nvSpPr>
          <p:cNvPr id="35" name="TextBox 34"/>
          <p:cNvSpPr txBox="1"/>
          <p:nvPr/>
        </p:nvSpPr>
        <p:spPr>
          <a:xfrm>
            <a:off x="7736938" y="2727124"/>
            <a:ext cx="1008546" cy="307777"/>
          </a:xfrm>
          <a:prstGeom prst="rect">
            <a:avLst/>
          </a:prstGeom>
          <a:noFill/>
        </p:spPr>
        <p:txBody>
          <a:bodyPr wrap="none" rtlCol="0">
            <a:spAutoFit/>
          </a:bodyPr>
          <a:lstStyle/>
          <a:p>
            <a:r>
              <a:rPr lang="en-US" sz="1400" dirty="0"/>
              <a:t>PTP 820C</a:t>
            </a:r>
          </a:p>
        </p:txBody>
      </p:sp>
      <p:sp>
        <p:nvSpPr>
          <p:cNvPr id="36" name="TextBox 35"/>
          <p:cNvSpPr txBox="1"/>
          <p:nvPr/>
        </p:nvSpPr>
        <p:spPr>
          <a:xfrm>
            <a:off x="9645145" y="2726830"/>
            <a:ext cx="1308307" cy="307777"/>
          </a:xfrm>
          <a:prstGeom prst="rect">
            <a:avLst/>
          </a:prstGeom>
          <a:noFill/>
        </p:spPr>
        <p:txBody>
          <a:bodyPr wrap="none" rtlCol="0">
            <a:spAutoFit/>
          </a:bodyPr>
          <a:lstStyle/>
          <a:p>
            <a:r>
              <a:rPr lang="en-US" sz="1400" dirty="0"/>
              <a:t>PTP 820C HP</a:t>
            </a:r>
          </a:p>
        </p:txBody>
      </p:sp>
      <p:grpSp>
        <p:nvGrpSpPr>
          <p:cNvPr id="2" name="Group 1"/>
          <p:cNvGrpSpPr/>
          <p:nvPr/>
        </p:nvGrpSpPr>
        <p:grpSpPr>
          <a:xfrm>
            <a:off x="5196927" y="5165903"/>
            <a:ext cx="2282885" cy="861165"/>
            <a:chOff x="4917213" y="3697159"/>
            <a:chExt cx="2282885" cy="861165"/>
          </a:xfrm>
        </p:grpSpPr>
        <p:pic>
          <p:nvPicPr>
            <p:cNvPr id="38" name="Picture 37"/>
            <p:cNvPicPr>
              <a:picLocks noChangeAspect="1"/>
            </p:cNvPicPr>
            <p:nvPr/>
          </p:nvPicPr>
          <p:blipFill>
            <a:blip r:embed="rId10"/>
            <a:stretch>
              <a:fillRect/>
            </a:stretch>
          </p:blipFill>
          <p:spPr>
            <a:xfrm>
              <a:off x="4917213" y="3697159"/>
              <a:ext cx="2282885" cy="262952"/>
            </a:xfrm>
            <a:prstGeom prst="rect">
              <a:avLst/>
            </a:prstGeom>
          </p:spPr>
        </p:pic>
        <p:sp>
          <p:nvSpPr>
            <p:cNvPr id="39" name="TextBox 38"/>
            <p:cNvSpPr txBox="1"/>
            <p:nvPr/>
          </p:nvSpPr>
          <p:spPr>
            <a:xfrm>
              <a:off x="5526176" y="4250547"/>
              <a:ext cx="1018164" cy="307777"/>
            </a:xfrm>
            <a:prstGeom prst="rect">
              <a:avLst/>
            </a:prstGeom>
            <a:noFill/>
          </p:spPr>
          <p:txBody>
            <a:bodyPr wrap="none" rtlCol="0">
              <a:spAutoFit/>
            </a:bodyPr>
            <a:lstStyle/>
            <a:p>
              <a:r>
                <a:rPr lang="en-US" sz="1400" dirty="0"/>
                <a:t>PTP 820G</a:t>
              </a:r>
            </a:p>
          </p:txBody>
        </p:sp>
      </p:grpSp>
      <p:grpSp>
        <p:nvGrpSpPr>
          <p:cNvPr id="3" name="Group 2"/>
          <p:cNvGrpSpPr/>
          <p:nvPr/>
        </p:nvGrpSpPr>
        <p:grpSpPr>
          <a:xfrm>
            <a:off x="7900428" y="3450441"/>
            <a:ext cx="852940" cy="1402956"/>
            <a:chOff x="7594110" y="3155368"/>
            <a:chExt cx="852940" cy="1402956"/>
          </a:xfrm>
        </p:grpSpPr>
        <p:pic>
          <p:nvPicPr>
            <p:cNvPr id="43" name="Picture 13" descr="FibeAir 1500_C_1_RFU"/>
            <p:cNvPicPr>
              <a:picLocks noChangeAspect="1" noChangeArrowheads="1"/>
            </p:cNvPicPr>
            <p:nvPr/>
          </p:nvPicPr>
          <p:blipFill>
            <a:blip r:embed="rId11" cstate="print"/>
            <a:srcRect/>
            <a:stretch>
              <a:fillRect/>
            </a:stretch>
          </p:blipFill>
          <p:spPr bwMode="auto">
            <a:xfrm>
              <a:off x="7594110" y="3155368"/>
              <a:ext cx="852940" cy="1029410"/>
            </a:xfrm>
            <a:prstGeom prst="rect">
              <a:avLst/>
            </a:prstGeom>
            <a:noFill/>
            <a:ln w="9525">
              <a:noFill/>
              <a:miter lim="800000"/>
              <a:headEnd/>
              <a:tailEnd/>
            </a:ln>
          </p:spPr>
        </p:pic>
        <p:sp>
          <p:nvSpPr>
            <p:cNvPr id="44" name="TextBox 43"/>
            <p:cNvSpPr txBox="1"/>
            <p:nvPr/>
          </p:nvSpPr>
          <p:spPr>
            <a:xfrm>
              <a:off x="7649324" y="4250547"/>
              <a:ext cx="742511" cy="307777"/>
            </a:xfrm>
            <a:prstGeom prst="rect">
              <a:avLst/>
            </a:prstGeom>
            <a:noFill/>
          </p:spPr>
          <p:txBody>
            <a:bodyPr wrap="none" rtlCol="0">
              <a:spAutoFit/>
            </a:bodyPr>
            <a:lstStyle/>
            <a:p>
              <a:r>
                <a:rPr lang="en-US" sz="1400" dirty="0"/>
                <a:t>RFU-C</a:t>
              </a:r>
            </a:p>
          </p:txBody>
        </p:sp>
      </p:grpSp>
      <p:grpSp>
        <p:nvGrpSpPr>
          <p:cNvPr id="5" name="Group 4"/>
          <p:cNvGrpSpPr/>
          <p:nvPr/>
        </p:nvGrpSpPr>
        <p:grpSpPr>
          <a:xfrm>
            <a:off x="9510783" y="3818538"/>
            <a:ext cx="1811205" cy="1172995"/>
            <a:chOff x="8624055" y="3382775"/>
            <a:chExt cx="1811205" cy="1172995"/>
          </a:xfrm>
        </p:grpSpPr>
        <p:pic>
          <p:nvPicPr>
            <p:cNvPr id="45" name="Picture 10" descr="FRUA Open.jpg"/>
            <p:cNvPicPr>
              <a:picLocks noChangeAspect="1"/>
            </p:cNvPicPr>
            <p:nvPr/>
          </p:nvPicPr>
          <p:blipFill>
            <a:blip r:embed="rId12" cstate="print"/>
            <a:srcRect l="9167" t="15733" r="7500" b="10023"/>
            <a:stretch>
              <a:fillRect/>
            </a:stretch>
          </p:blipFill>
          <p:spPr bwMode="auto">
            <a:xfrm>
              <a:off x="8624055" y="3382775"/>
              <a:ext cx="1811205" cy="706154"/>
            </a:xfrm>
            <a:prstGeom prst="rect">
              <a:avLst/>
            </a:prstGeom>
            <a:noFill/>
            <a:ln w="9525">
              <a:noFill/>
              <a:miter lim="800000"/>
              <a:headEnd/>
              <a:tailEnd/>
            </a:ln>
          </p:spPr>
        </p:pic>
        <p:sp>
          <p:nvSpPr>
            <p:cNvPr id="46" name="TextBox 45"/>
            <p:cNvSpPr txBox="1"/>
            <p:nvPr/>
          </p:nvSpPr>
          <p:spPr>
            <a:xfrm>
              <a:off x="9163210" y="4247993"/>
              <a:ext cx="732893" cy="307777"/>
            </a:xfrm>
            <a:prstGeom prst="rect">
              <a:avLst/>
            </a:prstGeom>
            <a:noFill/>
          </p:spPr>
          <p:txBody>
            <a:bodyPr wrap="none" rtlCol="0">
              <a:spAutoFit/>
            </a:bodyPr>
            <a:lstStyle/>
            <a:p>
              <a:r>
                <a:rPr lang="en-US" sz="1400" dirty="0"/>
                <a:t>RFU-A</a:t>
              </a:r>
            </a:p>
          </p:txBody>
        </p:sp>
      </p:grpSp>
      <p:pic>
        <p:nvPicPr>
          <p:cNvPr id="50" name="Picture 49"/>
          <p:cNvPicPr>
            <a:picLocks noChangeAspect="1"/>
          </p:cNvPicPr>
          <p:nvPr/>
        </p:nvPicPr>
        <p:blipFill>
          <a:blip r:embed="rId9"/>
          <a:stretch>
            <a:fillRect/>
          </a:stretch>
        </p:blipFill>
        <p:spPr>
          <a:xfrm>
            <a:off x="5717523" y="3391027"/>
            <a:ext cx="857889" cy="1043380"/>
          </a:xfrm>
          <a:prstGeom prst="rect">
            <a:avLst/>
          </a:prstGeom>
        </p:spPr>
      </p:pic>
      <p:sp>
        <p:nvSpPr>
          <p:cNvPr id="52" name="TextBox 51"/>
          <p:cNvSpPr txBox="1"/>
          <p:nvPr/>
        </p:nvSpPr>
        <p:spPr>
          <a:xfrm>
            <a:off x="5642730" y="4530403"/>
            <a:ext cx="1042273" cy="307777"/>
          </a:xfrm>
          <a:prstGeom prst="rect">
            <a:avLst/>
          </a:prstGeom>
          <a:noFill/>
        </p:spPr>
        <p:txBody>
          <a:bodyPr wrap="none" rtlCol="0">
            <a:spAutoFit/>
          </a:bodyPr>
          <a:lstStyle/>
          <a:p>
            <a:r>
              <a:rPr lang="en-US" sz="1400" dirty="0"/>
              <a:t>RFU-S-HP</a:t>
            </a:r>
          </a:p>
        </p:txBody>
      </p:sp>
      <p:sp>
        <p:nvSpPr>
          <p:cNvPr id="7" name="Rectangle 6"/>
          <p:cNvSpPr/>
          <p:nvPr/>
        </p:nvSpPr>
        <p:spPr>
          <a:xfrm>
            <a:off x="4758304" y="1190502"/>
            <a:ext cx="6806778" cy="5040560"/>
          </a:xfrm>
          <a:prstGeom prst="rect">
            <a:avLst/>
          </a:prstGeom>
          <a:noFill/>
          <a:ln w="38100">
            <a:solidFill>
              <a:srgbClr val="009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450i vs PTP 550 vs PTP 670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8826079"/>
              </p:ext>
            </p:extLst>
          </p:nvPr>
        </p:nvGraphicFramePr>
        <p:xfrm>
          <a:off x="1121434" y="1091802"/>
          <a:ext cx="9860635" cy="5268171"/>
        </p:xfrm>
        <a:graphic>
          <a:graphicData uri="http://schemas.openxmlformats.org/drawingml/2006/table">
            <a:tbl>
              <a:tblPr>
                <a:tableStyleId>{5C22544A-7EE6-4342-B048-85BDC9FD1C3A}</a:tableStyleId>
              </a:tblPr>
              <a:tblGrid>
                <a:gridCol w="2561354">
                  <a:extLst>
                    <a:ext uri="{9D8B030D-6E8A-4147-A177-3AD203B41FA5}">
                      <a16:colId xmlns:a16="http://schemas.microsoft.com/office/drawing/2014/main" val="16051024"/>
                    </a:ext>
                  </a:extLst>
                </a:gridCol>
                <a:gridCol w="2178066">
                  <a:extLst>
                    <a:ext uri="{9D8B030D-6E8A-4147-A177-3AD203B41FA5}">
                      <a16:colId xmlns:a16="http://schemas.microsoft.com/office/drawing/2014/main" val="3380521026"/>
                    </a:ext>
                  </a:extLst>
                </a:gridCol>
                <a:gridCol w="2244852">
                  <a:extLst>
                    <a:ext uri="{9D8B030D-6E8A-4147-A177-3AD203B41FA5}">
                      <a16:colId xmlns:a16="http://schemas.microsoft.com/office/drawing/2014/main" val="2368307251"/>
                    </a:ext>
                  </a:extLst>
                </a:gridCol>
                <a:gridCol w="2876363">
                  <a:extLst>
                    <a:ext uri="{9D8B030D-6E8A-4147-A177-3AD203B41FA5}">
                      <a16:colId xmlns:a16="http://schemas.microsoft.com/office/drawing/2014/main" val="370543453"/>
                    </a:ext>
                  </a:extLst>
                </a:gridCol>
              </a:tblGrid>
              <a:tr h="283235">
                <a:tc>
                  <a:txBody>
                    <a:bodyPr/>
                    <a:lstStyle/>
                    <a:p>
                      <a:pPr algn="ctr" fontAlgn="ctr"/>
                      <a:r>
                        <a:rPr lang="en-US" sz="1600" u="none" strike="noStrike" dirty="0">
                          <a:effectLst/>
                          <a:latin typeface="Calibri" panose="020F0502020204030204" pitchFamily="34" charset="0"/>
                        </a:rPr>
                        <a:t>RADIO</a:t>
                      </a:r>
                      <a:r>
                        <a:rPr lang="en-US" sz="1600" u="none" strike="noStrike" baseline="0" dirty="0">
                          <a:effectLst/>
                          <a:latin typeface="Calibri" panose="020F0502020204030204" pitchFamily="34" charset="0"/>
                        </a:rPr>
                        <a:t> COMPARISON</a:t>
                      </a:r>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Calibri" panose="020F0502020204030204" pitchFamily="34" charset="0"/>
                        </a:rPr>
                        <a:t>PTP 450i</a:t>
                      </a:r>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Calibri" panose="020F0502020204030204" pitchFamily="34" charset="0"/>
                        </a:rPr>
                        <a:t>PTP 550</a:t>
                      </a:r>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Calibri" panose="020F0502020204030204" pitchFamily="34" charset="0"/>
                        </a:rPr>
                        <a:t>PTP 670</a:t>
                      </a:r>
                      <a:endParaRPr lang="en-U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8647758"/>
                  </a:ext>
                </a:extLst>
              </a:tr>
              <a:tr h="226588">
                <a:tc>
                  <a:txBody>
                    <a:bodyPr/>
                    <a:lstStyle/>
                    <a:p>
                      <a:pPr algn="ctr" fontAlgn="ctr"/>
                      <a:r>
                        <a:rPr lang="en-US" sz="1200" u="none" strike="noStrike" dirty="0">
                          <a:effectLst/>
                          <a:latin typeface="Calibri" panose="020F0502020204030204" pitchFamily="34" charset="0"/>
                        </a:rPr>
                        <a:t>Frequency Range</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4.9 to 5.925</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5.15 to 5.95 Ghz</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4.9 to 6.05 Ghz</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847508"/>
                  </a:ext>
                </a:extLst>
              </a:tr>
              <a:tr h="226588">
                <a:tc>
                  <a:txBody>
                    <a:bodyPr/>
                    <a:lstStyle/>
                    <a:p>
                      <a:pPr algn="ctr" fontAlgn="ctr"/>
                      <a:r>
                        <a:rPr lang="en-US" sz="1200" u="none" strike="noStrike" dirty="0">
                          <a:effectLst/>
                          <a:latin typeface="Calibri" panose="020F0502020204030204" pitchFamily="34" charset="0"/>
                        </a:rPr>
                        <a:t>Top Line Throughput</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300 Mbps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1.36 Gbps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450 Mbps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18079"/>
                  </a:ext>
                </a:extLst>
              </a:tr>
              <a:tr h="226588">
                <a:tc>
                  <a:txBody>
                    <a:bodyPr/>
                    <a:lstStyle/>
                    <a:p>
                      <a:pPr algn="ctr" fontAlgn="ctr"/>
                      <a:r>
                        <a:rPr lang="en-US" sz="1200" u="none" strike="noStrike" dirty="0">
                          <a:effectLst/>
                          <a:latin typeface="Calibri" panose="020F0502020204030204" pitchFamily="34" charset="0"/>
                        </a:rPr>
                        <a:t>Channel BW Supported</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5/10/15/20/30/40 MHz</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2X  20/40/80 MHz(Up to 160 MHz) </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5/10/15/20/30/40/45 MHz</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081971"/>
                  </a:ext>
                </a:extLst>
              </a:tr>
              <a:tr h="226588">
                <a:tc>
                  <a:txBody>
                    <a:bodyPr/>
                    <a:lstStyle/>
                    <a:p>
                      <a:pPr algn="ctr" fontAlgn="ctr"/>
                      <a:r>
                        <a:rPr lang="en-US" sz="1200" u="none" strike="noStrike" dirty="0">
                          <a:effectLst/>
                          <a:latin typeface="Calibri" panose="020F0502020204030204" pitchFamily="34" charset="0"/>
                        </a:rPr>
                        <a:t>Efficiency</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7.5 bit/Hz</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8.5 bits/Hz</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10 bit/Hz</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252"/>
                  </a:ext>
                </a:extLst>
              </a:tr>
              <a:tr h="226588">
                <a:tc>
                  <a:txBody>
                    <a:bodyPr/>
                    <a:lstStyle/>
                    <a:p>
                      <a:pPr algn="ctr" fontAlgn="ctr"/>
                      <a:r>
                        <a:rPr lang="en-US" sz="1200" u="none" strike="noStrike" dirty="0">
                          <a:effectLst/>
                          <a:latin typeface="Calibri" panose="020F0502020204030204" pitchFamily="34" charset="0"/>
                        </a:rPr>
                        <a:t>Packet Processing per second</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45 K </a:t>
                      </a:r>
                      <a:r>
                        <a:rPr lang="en-US" sz="1200" u="none" strike="noStrike" dirty="0" err="1">
                          <a:effectLst/>
                          <a:latin typeface="Calibri" panose="020F0502020204030204" pitchFamily="34" charset="0"/>
                        </a:rPr>
                        <a:t>pps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100 K </a:t>
                      </a:r>
                      <a:r>
                        <a:rPr lang="en-US" sz="1200" u="none" strike="noStrike" dirty="0" err="1">
                          <a:effectLst/>
                          <a:latin typeface="Calibri" panose="020F0502020204030204" pitchFamily="34" charset="0"/>
                        </a:rPr>
                        <a:t>pps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850 K </a:t>
                      </a:r>
                      <a:r>
                        <a:rPr lang="en-US" sz="1200" u="none" strike="noStrike" dirty="0" err="1">
                          <a:effectLst/>
                          <a:latin typeface="Calibri" panose="020F0502020204030204" pitchFamily="34" charset="0"/>
                        </a:rPr>
                        <a:t>pps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6053253"/>
                  </a:ext>
                </a:extLst>
              </a:tr>
              <a:tr h="226588">
                <a:tc>
                  <a:txBody>
                    <a:bodyPr/>
                    <a:lstStyle/>
                    <a:p>
                      <a:pPr algn="ctr" fontAlgn="ctr"/>
                      <a:r>
                        <a:rPr lang="en-US" sz="1200" u="none" strike="noStrike" dirty="0">
                          <a:effectLst/>
                          <a:latin typeface="Calibri" panose="020F0502020204030204" pitchFamily="34" charset="0"/>
                        </a:rPr>
                        <a:t>Antenna Gain</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23 </a:t>
                      </a:r>
                      <a:r>
                        <a:rPr lang="en-US" sz="1200" u="none" strike="noStrike" dirty="0" err="1">
                          <a:effectLst/>
                          <a:latin typeface="Calibri" panose="020F0502020204030204" pitchFamily="34" charset="0"/>
                        </a:rPr>
                        <a:t>dBi</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23 </a:t>
                      </a:r>
                      <a:r>
                        <a:rPr lang="en-US" sz="1200" u="none" strike="noStrike" dirty="0" err="1">
                          <a:effectLst/>
                          <a:latin typeface="Calibri" panose="020F0502020204030204" pitchFamily="34" charset="0"/>
                        </a:rPr>
                        <a:t>dBi</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23 </a:t>
                      </a:r>
                      <a:r>
                        <a:rPr lang="en-US" sz="1200" u="none" strike="noStrike" dirty="0" err="1">
                          <a:effectLst/>
                          <a:latin typeface="Calibri" panose="020F0502020204030204" pitchFamily="34" charset="0"/>
                        </a:rPr>
                        <a:t>dBi</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788807"/>
                  </a:ext>
                </a:extLst>
              </a:tr>
              <a:tr h="226588">
                <a:tc>
                  <a:txBody>
                    <a:bodyPr/>
                    <a:lstStyle/>
                    <a:p>
                      <a:pPr algn="ctr" fontAlgn="ctr"/>
                      <a:r>
                        <a:rPr lang="en-US" sz="1200" u="none" strike="noStrike" dirty="0">
                          <a:effectLst/>
                          <a:latin typeface="Calibri" panose="020F0502020204030204" pitchFamily="34" charset="0"/>
                        </a:rPr>
                        <a:t>Max </a:t>
                      </a:r>
                      <a:r>
                        <a:rPr lang="en-US" sz="1200" u="none" strike="noStrike" dirty="0" err="1">
                          <a:effectLst/>
                          <a:latin typeface="Calibri" panose="020F0502020204030204" pitchFamily="34" charset="0"/>
                        </a:rPr>
                        <a:t>Tx</a:t>
                      </a:r>
                      <a:r>
                        <a:rPr lang="en-US" sz="1200" u="none" strike="noStrike" dirty="0">
                          <a:effectLst/>
                          <a:latin typeface="Calibri" panose="020F0502020204030204" pitchFamily="34" charset="0"/>
                        </a:rPr>
                        <a:t> Power</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27 </a:t>
                      </a:r>
                      <a:r>
                        <a:rPr lang="en-US" sz="1200" u="none" strike="noStrike" dirty="0" err="1">
                          <a:effectLst/>
                          <a:latin typeface="Calibri" panose="020F0502020204030204" pitchFamily="34" charset="0"/>
                        </a:rPr>
                        <a:t>dBm</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27 </a:t>
                      </a:r>
                      <a:r>
                        <a:rPr lang="en-US" sz="1200" u="none" strike="noStrike" dirty="0" err="1">
                          <a:effectLst/>
                          <a:latin typeface="Calibri" panose="020F0502020204030204" pitchFamily="34" charset="0"/>
                        </a:rPr>
                        <a:t>dBm</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27 dBm</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352685"/>
                  </a:ext>
                </a:extLst>
              </a:tr>
              <a:tr h="226588">
                <a:tc>
                  <a:txBody>
                    <a:bodyPr/>
                    <a:lstStyle/>
                    <a:p>
                      <a:pPr algn="ctr" fontAlgn="ctr"/>
                      <a:r>
                        <a:rPr lang="en-US" sz="1200" u="none" strike="noStrike" dirty="0">
                          <a:effectLst/>
                          <a:latin typeface="Calibri" panose="020F0502020204030204" pitchFamily="34" charset="0"/>
                        </a:rPr>
                        <a:t>Latency</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3-5 </a:t>
                      </a:r>
                      <a:r>
                        <a:rPr lang="en-US" sz="1200" u="none" strike="noStrike" dirty="0" err="1">
                          <a:effectLst/>
                          <a:latin typeface="Calibri" panose="020F0502020204030204" pitchFamily="34" charset="0"/>
                        </a:rPr>
                        <a:t>ms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3-6 </a:t>
                      </a:r>
                      <a:r>
                        <a:rPr lang="en-US" sz="1200" u="none" strike="noStrike" dirty="0" err="1">
                          <a:effectLst/>
                          <a:latin typeface="Calibri" panose="020F0502020204030204" pitchFamily="34" charset="0"/>
                        </a:rPr>
                        <a:t>ms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1-3 ms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218295"/>
                  </a:ext>
                </a:extLst>
              </a:tr>
              <a:tr h="226588">
                <a:tc>
                  <a:txBody>
                    <a:bodyPr/>
                    <a:lstStyle/>
                    <a:p>
                      <a:pPr algn="ctr" fontAlgn="ctr"/>
                      <a:r>
                        <a:rPr lang="en-US" sz="1200" u="none" strike="noStrike" dirty="0">
                          <a:effectLst/>
                          <a:latin typeface="Calibri" panose="020F0502020204030204" pitchFamily="34" charset="0"/>
                        </a:rPr>
                        <a:t>QOS</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3 Level /</a:t>
                      </a:r>
                      <a:r>
                        <a:rPr lang="en-US" sz="1200" u="none" strike="noStrike" dirty="0" err="1">
                          <a:effectLst/>
                          <a:latin typeface="Calibri" panose="020F0502020204030204" pitchFamily="34" charset="0"/>
                        </a:rPr>
                        <a:t>Diffserve</a:t>
                      </a:r>
                      <a:r>
                        <a:rPr lang="en-US" sz="1200" u="none" strike="noStrike" dirty="0">
                          <a:effectLst/>
                          <a:latin typeface="Calibri" panose="020F0502020204030204" pitchFamily="34" charset="0"/>
                        </a:rPr>
                        <a:t> 802.1q</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3 Level </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8 Level</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002286"/>
                  </a:ext>
                </a:extLst>
              </a:tr>
              <a:tr h="226588">
                <a:tc>
                  <a:txBody>
                    <a:bodyPr/>
                    <a:lstStyle/>
                    <a:p>
                      <a:pPr algn="ctr" fontAlgn="ctr"/>
                      <a:r>
                        <a:rPr lang="en-US" sz="1200" u="none" strike="noStrike" dirty="0">
                          <a:effectLst/>
                          <a:latin typeface="Calibri" panose="020F0502020204030204" pitchFamily="34" charset="0"/>
                        </a:rPr>
                        <a:t>Aux Port</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No</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Yes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3046429"/>
                  </a:ext>
                </a:extLst>
              </a:tr>
              <a:tr h="226588">
                <a:tc>
                  <a:txBody>
                    <a:bodyPr/>
                    <a:lstStyle/>
                    <a:p>
                      <a:pPr algn="ctr" fontAlgn="ctr"/>
                      <a:r>
                        <a:rPr lang="en-US" sz="1200" u="none" strike="noStrike" dirty="0">
                          <a:effectLst/>
                          <a:latin typeface="Calibri" panose="020F0502020204030204" pitchFamily="34" charset="0"/>
                        </a:rPr>
                        <a:t>SFP Port</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No</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Yes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787246"/>
                  </a:ext>
                </a:extLst>
              </a:tr>
              <a:tr h="226588">
                <a:tc>
                  <a:txBody>
                    <a:bodyPr/>
                    <a:lstStyle/>
                    <a:p>
                      <a:pPr algn="ctr" fontAlgn="ctr"/>
                      <a:r>
                        <a:rPr lang="en-US" sz="1200" u="none" strike="noStrike" dirty="0">
                          <a:effectLst/>
                          <a:latin typeface="Calibri" panose="020F0502020204030204" pitchFamily="34" charset="0"/>
                        </a:rPr>
                        <a:t>Live spectrum analyzer</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dirty="0">
                          <a:effectLst/>
                          <a:latin typeface="Calibri" panose="020F0502020204030204" pitchFamily="34" charset="0"/>
                        </a:rPr>
                        <a:t>No</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427096"/>
                  </a:ext>
                </a:extLst>
              </a:tr>
              <a:tr h="226588">
                <a:tc>
                  <a:txBody>
                    <a:bodyPr/>
                    <a:lstStyle/>
                    <a:p>
                      <a:pPr algn="ctr" fontAlgn="ctr"/>
                      <a:r>
                        <a:rPr lang="en-US" sz="1200" u="none" strike="noStrike" dirty="0">
                          <a:effectLst/>
                          <a:latin typeface="Calibri" panose="020F0502020204030204" pitchFamily="34" charset="0"/>
                        </a:rPr>
                        <a:t>Sync-E</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No</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No</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7241591"/>
                  </a:ext>
                </a:extLst>
              </a:tr>
              <a:tr h="226588">
                <a:tc>
                  <a:txBody>
                    <a:bodyPr/>
                    <a:lstStyle/>
                    <a:p>
                      <a:pPr algn="ctr" fontAlgn="ctr"/>
                      <a:r>
                        <a:rPr lang="en-US" sz="1200" u="none" strike="noStrike" dirty="0">
                          <a:effectLst/>
                          <a:latin typeface="Calibri" panose="020F0502020204030204" pitchFamily="34" charset="0"/>
                        </a:rPr>
                        <a:t>ARQ</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Yes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No</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111832"/>
                  </a:ext>
                </a:extLst>
              </a:tr>
              <a:tr h="226588">
                <a:tc>
                  <a:txBody>
                    <a:bodyPr/>
                    <a:lstStyle/>
                    <a:p>
                      <a:pPr algn="ctr" fontAlgn="ctr"/>
                      <a:r>
                        <a:rPr lang="en-US" sz="1200" u="none" strike="noStrike" dirty="0">
                          <a:effectLst/>
                          <a:latin typeface="Calibri" panose="020F0502020204030204" pitchFamily="34" charset="0"/>
                        </a:rPr>
                        <a:t>Range</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125 Miles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40 Miles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155 Miles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3352454"/>
                  </a:ext>
                </a:extLst>
              </a:tr>
              <a:tr h="226588">
                <a:tc>
                  <a:txBody>
                    <a:bodyPr/>
                    <a:lstStyle/>
                    <a:p>
                      <a:pPr algn="ctr" fontAlgn="ctr"/>
                      <a:r>
                        <a:rPr lang="en-US" sz="1200" u="none" strike="noStrike" dirty="0">
                          <a:effectLst/>
                          <a:latin typeface="Calibri" panose="020F0502020204030204" pitchFamily="34" charset="0"/>
                        </a:rPr>
                        <a:t>IEEE 1588 V2 </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No</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No</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975436"/>
                  </a:ext>
                </a:extLst>
              </a:tr>
              <a:tr h="226588">
                <a:tc>
                  <a:txBody>
                    <a:bodyPr/>
                    <a:lstStyle/>
                    <a:p>
                      <a:pPr algn="ctr" fontAlgn="ctr"/>
                      <a:r>
                        <a:rPr lang="en-US" sz="1200" u="none" strike="noStrike" dirty="0">
                          <a:effectLst/>
                          <a:latin typeface="Calibri" panose="020F0502020204030204" pitchFamily="34" charset="0"/>
                        </a:rPr>
                        <a:t>IPv6</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Yes*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1466825"/>
                  </a:ext>
                </a:extLst>
              </a:tr>
              <a:tr h="226588">
                <a:tc>
                  <a:txBody>
                    <a:bodyPr/>
                    <a:lstStyle/>
                    <a:p>
                      <a:pPr algn="ctr" fontAlgn="ctr"/>
                      <a:r>
                        <a:rPr lang="en-US" sz="1200" u="none" strike="noStrike" dirty="0">
                          <a:effectLst/>
                          <a:latin typeface="Calibri" panose="020F0502020204030204" pitchFamily="34" charset="0"/>
                        </a:rPr>
                        <a:t>DSO Feature</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No</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369178"/>
                  </a:ext>
                </a:extLst>
              </a:tr>
              <a:tr h="226588">
                <a:tc>
                  <a:txBody>
                    <a:bodyPr/>
                    <a:lstStyle/>
                    <a:p>
                      <a:pPr algn="ctr" fontAlgn="ctr"/>
                      <a:r>
                        <a:rPr lang="en-US" sz="1200" u="none" strike="noStrike" dirty="0">
                          <a:effectLst/>
                          <a:latin typeface="Calibri" panose="020F0502020204030204" pitchFamily="34" charset="0"/>
                        </a:rPr>
                        <a:t>HCMP</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No</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No</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Yes</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738698"/>
                  </a:ext>
                </a:extLst>
              </a:tr>
              <a:tr h="226588">
                <a:tc>
                  <a:txBody>
                    <a:bodyPr/>
                    <a:lstStyle/>
                    <a:p>
                      <a:pPr algn="ctr" fontAlgn="ctr"/>
                      <a:r>
                        <a:rPr lang="en-US" sz="1200" u="none" strike="noStrike" dirty="0">
                          <a:effectLst/>
                          <a:latin typeface="Calibri" panose="020F0502020204030204" pitchFamily="34" charset="0"/>
                        </a:rPr>
                        <a:t>Encryption</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u="none" strike="noStrike">
                          <a:effectLst/>
                          <a:latin typeface="Calibri" panose="020F0502020204030204" pitchFamily="34" charset="0"/>
                        </a:rPr>
                        <a:t>AES 128/AES 256*</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alibri" panose="020F0502020204030204" pitchFamily="34" charset="0"/>
                        </a:rPr>
                        <a:t>AES 128</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AES 128/ AES 256</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755061"/>
                  </a:ext>
                </a:extLst>
              </a:tr>
              <a:tr h="226588">
                <a:tc>
                  <a:txBody>
                    <a:bodyPr/>
                    <a:lstStyle/>
                    <a:p>
                      <a:pPr algn="ctr" fontAlgn="ctr"/>
                      <a:r>
                        <a:rPr lang="en-US" sz="1200" u="none" strike="noStrike" dirty="0">
                          <a:effectLst/>
                          <a:latin typeface="Calibri" panose="020F0502020204030204" pitchFamily="34" charset="0"/>
                        </a:rPr>
                        <a:t>Max Frame Size</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0" i="0" u="none" strike="noStrike" dirty="0">
                          <a:solidFill>
                            <a:schemeClr val="dk1"/>
                          </a:solidFill>
                          <a:effectLst/>
                          <a:latin typeface="Calibri" panose="020F0502020204030204" pitchFamily="34" charset="0"/>
                        </a:rPr>
                        <a:t>1500</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alibri" panose="020F0502020204030204" pitchFamily="34" charset="0"/>
                        </a:rPr>
                        <a:t>1700</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chemeClr val="dk1"/>
                          </a:solidFill>
                          <a:effectLst/>
                          <a:latin typeface="Calibri" panose="020F0502020204030204" pitchFamily="34" charset="0"/>
                        </a:rPr>
                        <a:t>9600</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6191718"/>
                  </a:ext>
                </a:extLst>
              </a:tr>
              <a:tr h="226588">
                <a:tc>
                  <a:txBody>
                    <a:bodyPr/>
                    <a:lstStyle/>
                    <a:p>
                      <a:pPr algn="ctr" fontAlgn="ctr"/>
                      <a:r>
                        <a:rPr lang="en-US" sz="1200" b="0" i="0" u="none" strike="noStrike" dirty="0">
                          <a:solidFill>
                            <a:srgbClr val="000000"/>
                          </a:solidFill>
                          <a:effectLst/>
                          <a:latin typeface="Calibri" panose="020F0502020204030204" pitchFamily="34" charset="0"/>
                        </a:rPr>
                        <a:t>IP Rating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IP67</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930050"/>
                  </a:ext>
                </a:extLst>
              </a:tr>
            </a:tbl>
          </a:graphicData>
        </a:graphic>
      </p:graphicFrame>
      <p:sp>
        <p:nvSpPr>
          <p:cNvPr id="3" name="TextBox 2"/>
          <p:cNvSpPr txBox="1"/>
          <p:nvPr/>
        </p:nvSpPr>
        <p:spPr>
          <a:xfrm flipH="1">
            <a:off x="740465" y="6542578"/>
            <a:ext cx="1572428" cy="169277"/>
          </a:xfrm>
          <a:prstGeom prst="rect">
            <a:avLst/>
          </a:prstGeom>
          <a:noFill/>
        </p:spPr>
        <p:txBody>
          <a:bodyPr wrap="square" lIns="0" tIns="0" rIns="0" bIns="0" rtlCol="0" anchor="ctr">
            <a:spAutoFit/>
          </a:bodyPr>
          <a:lstStyle/>
          <a:p>
            <a:r>
              <a:rPr lang="en-US" sz="1100" dirty="0"/>
              <a:t>*Roadmap</a:t>
            </a:r>
          </a:p>
        </p:txBody>
      </p:sp>
    </p:spTree>
    <p:extLst>
      <p:ext uri="{BB962C8B-B14F-4D97-AF65-F5344CB8AC3E}">
        <p14:creationId xmlns:p14="http://schemas.microsoft.com/office/powerpoint/2010/main" val="12797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vs RADWIN</a:t>
            </a:r>
          </a:p>
        </p:txBody>
      </p:sp>
      <p:graphicFrame>
        <p:nvGraphicFramePr>
          <p:cNvPr id="4" name="Table 3"/>
          <p:cNvGraphicFramePr>
            <a:graphicFrameLocks noGrp="1"/>
          </p:cNvGraphicFramePr>
          <p:nvPr>
            <p:extLst>
              <p:ext uri="{D42A27DB-BD31-4B8C-83A1-F6EECF244321}">
                <p14:modId xmlns:p14="http://schemas.microsoft.com/office/powerpoint/2010/main" val="54711104"/>
              </p:ext>
            </p:extLst>
          </p:nvPr>
        </p:nvGraphicFramePr>
        <p:xfrm>
          <a:off x="316058" y="998701"/>
          <a:ext cx="11454492" cy="5799732"/>
        </p:xfrm>
        <a:graphic>
          <a:graphicData uri="http://schemas.openxmlformats.org/drawingml/2006/table">
            <a:tbl>
              <a:tblPr>
                <a:tableStyleId>{5C22544A-7EE6-4342-B048-85BDC9FD1C3A}</a:tableStyleId>
              </a:tblPr>
              <a:tblGrid>
                <a:gridCol w="1755778">
                  <a:extLst>
                    <a:ext uri="{9D8B030D-6E8A-4147-A177-3AD203B41FA5}">
                      <a16:colId xmlns:a16="http://schemas.microsoft.com/office/drawing/2014/main" val="575503434"/>
                    </a:ext>
                  </a:extLst>
                </a:gridCol>
                <a:gridCol w="1465012">
                  <a:extLst>
                    <a:ext uri="{9D8B030D-6E8A-4147-A177-3AD203B41FA5}">
                      <a16:colId xmlns:a16="http://schemas.microsoft.com/office/drawing/2014/main" val="1738328639"/>
                    </a:ext>
                  </a:extLst>
                </a:gridCol>
                <a:gridCol w="1308445">
                  <a:extLst>
                    <a:ext uri="{9D8B030D-6E8A-4147-A177-3AD203B41FA5}">
                      <a16:colId xmlns:a16="http://schemas.microsoft.com/office/drawing/2014/main" val="687903569"/>
                    </a:ext>
                  </a:extLst>
                </a:gridCol>
                <a:gridCol w="1185429">
                  <a:extLst>
                    <a:ext uri="{9D8B030D-6E8A-4147-A177-3AD203B41FA5}">
                      <a16:colId xmlns:a16="http://schemas.microsoft.com/office/drawing/2014/main" val="4228700842"/>
                    </a:ext>
                  </a:extLst>
                </a:gridCol>
                <a:gridCol w="1165859">
                  <a:extLst>
                    <a:ext uri="{9D8B030D-6E8A-4147-A177-3AD203B41FA5}">
                      <a16:colId xmlns:a16="http://schemas.microsoft.com/office/drawing/2014/main" val="1254610215"/>
                    </a:ext>
                  </a:extLst>
                </a:gridCol>
                <a:gridCol w="950581">
                  <a:extLst>
                    <a:ext uri="{9D8B030D-6E8A-4147-A177-3AD203B41FA5}">
                      <a16:colId xmlns:a16="http://schemas.microsoft.com/office/drawing/2014/main" val="1311330075"/>
                    </a:ext>
                  </a:extLst>
                </a:gridCol>
                <a:gridCol w="1207796">
                  <a:extLst>
                    <a:ext uri="{9D8B030D-6E8A-4147-A177-3AD203B41FA5}">
                      <a16:colId xmlns:a16="http://schemas.microsoft.com/office/drawing/2014/main" val="117106513"/>
                    </a:ext>
                  </a:extLst>
                </a:gridCol>
                <a:gridCol w="1207796">
                  <a:extLst>
                    <a:ext uri="{9D8B030D-6E8A-4147-A177-3AD203B41FA5}">
                      <a16:colId xmlns:a16="http://schemas.microsoft.com/office/drawing/2014/main" val="2658753855"/>
                    </a:ext>
                  </a:extLst>
                </a:gridCol>
                <a:gridCol w="1207796">
                  <a:extLst>
                    <a:ext uri="{9D8B030D-6E8A-4147-A177-3AD203B41FA5}">
                      <a16:colId xmlns:a16="http://schemas.microsoft.com/office/drawing/2014/main" val="1859938259"/>
                    </a:ext>
                  </a:extLst>
                </a:gridCol>
              </a:tblGrid>
              <a:tr h="266155">
                <a:tc>
                  <a:txBody>
                    <a:bodyPr/>
                    <a:lstStyle/>
                    <a:p>
                      <a:pPr algn="ctr" fontAlgn="ctr"/>
                      <a:r>
                        <a:rPr lang="en-US" sz="900" b="1" u="none" strike="noStrike" dirty="0">
                          <a:effectLst/>
                          <a:latin typeface="+mj-lt"/>
                        </a:rPr>
                        <a:t>ATTRIBUTES</a:t>
                      </a:r>
                      <a:endParaRPr lang="en-US" sz="900" b="1" i="0" u="none" strike="noStrike" dirty="0">
                        <a:solidFill>
                          <a:srgbClr val="000000"/>
                        </a:solidFill>
                        <a:effectLst/>
                        <a:latin typeface="+mj-lt"/>
                      </a:endParaRPr>
                    </a:p>
                  </a:txBody>
                  <a:tcPr marL="7392" marR="7392" marT="7392" marB="0" anchor="ctr">
                    <a:solidFill>
                      <a:schemeClr val="bg1">
                        <a:lumMod val="75000"/>
                      </a:schemeClr>
                    </a:solidFill>
                  </a:tcPr>
                </a:tc>
                <a:tc>
                  <a:txBody>
                    <a:bodyPr/>
                    <a:lstStyle/>
                    <a:p>
                      <a:pPr algn="ctr" fontAlgn="ctr"/>
                      <a:r>
                        <a:rPr lang="en-US" sz="900" b="1" u="none" strike="noStrike" dirty="0" err="1">
                          <a:effectLst/>
                          <a:latin typeface="+mj-lt"/>
                        </a:rPr>
                        <a:t>ePMP</a:t>
                      </a:r>
                      <a:r>
                        <a:rPr lang="en-US" sz="900" b="1" u="none" strike="noStrike" dirty="0">
                          <a:effectLst/>
                          <a:latin typeface="+mj-lt"/>
                        </a:rPr>
                        <a:t> F300</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900" b="1" u="none" strike="noStrike" dirty="0">
                          <a:effectLst/>
                          <a:latin typeface="+mj-lt"/>
                        </a:rPr>
                        <a:t>PTP 450i</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900" b="1" u="none" strike="noStrike" dirty="0">
                          <a:effectLst/>
                          <a:latin typeface="+mj-lt"/>
                        </a:rPr>
                        <a:t>PTP 550</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900" b="1" u="none" strike="noStrike" dirty="0">
                          <a:effectLst/>
                          <a:latin typeface="+mj-lt"/>
                        </a:rPr>
                        <a:t>PTP 670</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900" b="1" u="none" strike="noStrike" dirty="0">
                          <a:effectLst/>
                          <a:latin typeface="+mj-lt"/>
                        </a:rPr>
                        <a:t>RADWIN 2000A</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900" b="1" u="none" strike="noStrike" dirty="0">
                          <a:effectLst/>
                          <a:latin typeface="+mj-lt"/>
                        </a:rPr>
                        <a:t>RADWIN 2000B</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900" b="1" u="none" strike="noStrike" dirty="0">
                          <a:effectLst/>
                          <a:latin typeface="+mj-lt"/>
                        </a:rPr>
                        <a:t>RADWIN 2000C</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900" b="1" u="none" strike="noStrike" dirty="0">
                          <a:effectLst/>
                          <a:latin typeface="+mj-lt"/>
                        </a:rPr>
                        <a:t>RADWIN 2000D+</a:t>
                      </a:r>
                      <a:endParaRPr lang="en-US" sz="900" b="1" i="0" u="none" strike="noStrike" dirty="0">
                        <a:solidFill>
                          <a:srgbClr val="000000"/>
                        </a:solidFill>
                        <a:effectLst/>
                        <a:latin typeface="+mj-lt"/>
                      </a:endParaRPr>
                    </a:p>
                  </a:txBody>
                  <a:tcPr marL="7392" marR="7392" marT="7392" marB="0" anchor="ctr">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3958615"/>
                  </a:ext>
                </a:extLst>
              </a:tr>
              <a:tr h="510652">
                <a:tc>
                  <a:txBody>
                    <a:bodyPr/>
                    <a:lstStyle/>
                    <a:p>
                      <a:pPr algn="ctr" fontAlgn="ctr"/>
                      <a:r>
                        <a:rPr lang="en-US" sz="900" b="1" u="none" strike="noStrike" dirty="0">
                          <a:effectLst/>
                          <a:latin typeface="+mj-lt"/>
                        </a:rPr>
                        <a:t> List Price</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$169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$ 995 INT</a:t>
                      </a:r>
                      <a:br>
                        <a:rPr lang="en-US" sz="900" u="none" strike="noStrike">
                          <a:effectLst/>
                          <a:latin typeface="+mj-lt"/>
                        </a:rPr>
                      </a:br>
                      <a:r>
                        <a:rPr lang="en-US" sz="900" u="none" strike="noStrike">
                          <a:effectLst/>
                          <a:latin typeface="+mj-lt"/>
                        </a:rPr>
                        <a:t>$895 CONN</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$779 INT</a:t>
                      </a:r>
                      <a:br>
                        <a:rPr lang="en-US" sz="900" u="none" strike="noStrike">
                          <a:effectLst/>
                          <a:latin typeface="+mj-lt"/>
                        </a:rPr>
                      </a:br>
                      <a:r>
                        <a:rPr lang="en-US" sz="900" u="none" strike="noStrike">
                          <a:effectLst/>
                          <a:latin typeface="+mj-lt"/>
                        </a:rPr>
                        <a:t>$649 CONN</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$2,615 INT</a:t>
                      </a:r>
                      <a:br>
                        <a:rPr lang="en-US" sz="900" u="none" strike="noStrike">
                          <a:effectLst/>
                          <a:latin typeface="+mj-lt"/>
                        </a:rPr>
                      </a:br>
                      <a:r>
                        <a:rPr lang="en-US" sz="900" u="none" strike="noStrike">
                          <a:effectLst/>
                          <a:latin typeface="+mj-lt"/>
                        </a:rPr>
                        <a:t>$2,395 CONN</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$683 (17 dBi ) INT $788 (23 dBi) INT  $ 473 (CON)</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$1,365 (15 dBi) INT</a:t>
                      </a:r>
                      <a:br>
                        <a:rPr lang="en-US" sz="900" u="none" strike="noStrike">
                          <a:effectLst/>
                          <a:latin typeface="+mj-lt"/>
                        </a:rPr>
                      </a:br>
                      <a:r>
                        <a:rPr lang="en-US" sz="900" u="none" strike="noStrike">
                          <a:effectLst/>
                          <a:latin typeface="+mj-lt"/>
                        </a:rPr>
                        <a:t>$1,575 (23 dBi) INT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fr-FR" sz="900" u="none" strike="noStrike">
                          <a:effectLst/>
                          <a:latin typeface="+mj-lt"/>
                        </a:rPr>
                        <a:t>$1,260 (23 dBi) INT</a:t>
                      </a:r>
                      <a:br>
                        <a:rPr lang="fr-FR" sz="900" u="none" strike="noStrike">
                          <a:effectLst/>
                          <a:latin typeface="+mj-lt"/>
                        </a:rPr>
                      </a:br>
                      <a:r>
                        <a:rPr lang="fr-FR" sz="900" u="none" strike="noStrike">
                          <a:effectLst/>
                          <a:latin typeface="+mj-lt"/>
                        </a:rPr>
                        <a:t>$1,260 (21 dBi) INT</a:t>
                      </a:r>
                      <a:br>
                        <a:rPr lang="fr-FR" sz="900" u="none" strike="noStrike">
                          <a:effectLst/>
                          <a:latin typeface="+mj-lt"/>
                        </a:rPr>
                      </a:br>
                      <a:r>
                        <a:rPr lang="fr-FR" sz="900" u="none" strike="noStrike">
                          <a:effectLst/>
                          <a:latin typeface="+mj-lt"/>
                        </a:rPr>
                        <a:t>$1,155 CONN</a:t>
                      </a:r>
                      <a:endParaRPr lang="fr-FR"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$1,600 INT</a:t>
                      </a:r>
                      <a:br>
                        <a:rPr lang="en-US" sz="900" u="none" strike="noStrike">
                          <a:effectLst/>
                          <a:latin typeface="+mj-lt"/>
                        </a:rPr>
                      </a:br>
                      <a:r>
                        <a:rPr lang="en-US" sz="900" u="none" strike="noStrike">
                          <a:effectLst/>
                          <a:latin typeface="+mj-lt"/>
                        </a:rPr>
                        <a:t>$1,470 CONN</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406373"/>
                  </a:ext>
                </a:extLst>
              </a:tr>
              <a:tr h="162114">
                <a:tc>
                  <a:txBody>
                    <a:bodyPr/>
                    <a:lstStyle/>
                    <a:p>
                      <a:pPr algn="ctr" fontAlgn="ctr"/>
                      <a:r>
                        <a:rPr lang="en-US" sz="900" b="1" u="none" strike="noStrike" dirty="0">
                          <a:effectLst/>
                          <a:latin typeface="+mj-lt"/>
                        </a:rPr>
                        <a:t>Channel Price Discount</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a:solidFill>
                            <a:srgbClr val="000000"/>
                          </a:solidFill>
                          <a:effectLst/>
                          <a:latin typeface="+mj-lt"/>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40% off</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6463552"/>
                  </a:ext>
                </a:extLst>
              </a:tr>
              <a:tr h="560660">
                <a:tc>
                  <a:txBody>
                    <a:bodyPr/>
                    <a:lstStyle/>
                    <a:p>
                      <a:pPr algn="ctr" fontAlgn="ctr"/>
                      <a:r>
                        <a:rPr lang="en-US" sz="900" b="1" u="none" strike="noStrike" dirty="0">
                          <a:effectLst/>
                          <a:latin typeface="+mj-lt"/>
                        </a:rPr>
                        <a:t>Max Throughput</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a:solidFill>
                            <a:srgbClr val="000000"/>
                          </a:solidFill>
                          <a:effectLst/>
                          <a:latin typeface="+mj-lt"/>
                        </a:rPr>
                        <a:t>600 Mbps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300 Mbps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1.36 Gbps (2x80 MHz)</a:t>
                      </a:r>
                      <a:br>
                        <a:rPr lang="en-US" sz="900" u="none" strike="noStrike">
                          <a:effectLst/>
                          <a:latin typeface="+mj-lt"/>
                        </a:rPr>
                      </a:br>
                      <a:r>
                        <a:rPr lang="en-US" sz="900" u="none" strike="noStrike">
                          <a:effectLst/>
                          <a:latin typeface="+mj-lt"/>
                        </a:rPr>
                        <a:t>651 Mbps (2x40 MHz)</a:t>
                      </a:r>
                      <a:br>
                        <a:rPr lang="en-US" sz="900" u="none" strike="noStrike">
                          <a:effectLst/>
                          <a:latin typeface="+mj-lt"/>
                        </a:rPr>
                      </a:br>
                      <a:r>
                        <a:rPr lang="en-US" sz="900" u="none" strike="noStrike">
                          <a:effectLst/>
                          <a:latin typeface="+mj-lt"/>
                        </a:rPr>
                        <a:t>281 Mbps (2x20 MHz)</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450 Mbps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100 Mbps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200 Mbps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200 Mbps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750 Mbps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4934043"/>
                  </a:ext>
                </a:extLst>
              </a:tr>
              <a:tr h="258720">
                <a:tc>
                  <a:txBody>
                    <a:bodyPr/>
                    <a:lstStyle/>
                    <a:p>
                      <a:pPr algn="ctr" fontAlgn="ctr"/>
                      <a:r>
                        <a:rPr lang="en-US" sz="900" b="1" u="none" strike="noStrike" dirty="0">
                          <a:effectLst/>
                          <a:latin typeface="+mj-lt"/>
                        </a:rPr>
                        <a:t>Spectrum Efficiency (bits/</a:t>
                      </a:r>
                      <a:r>
                        <a:rPr lang="en-US" sz="900" b="1" u="none" strike="noStrike" dirty="0" err="1">
                          <a:effectLst/>
                          <a:latin typeface="+mj-lt"/>
                        </a:rPr>
                        <a:t>hz</a:t>
                      </a:r>
                      <a:r>
                        <a:rPr lang="en-US" sz="900" b="1" u="none" strike="noStrike" dirty="0">
                          <a:effectLst/>
                          <a:latin typeface="+mj-lt"/>
                        </a:rPr>
                        <a:t>/s)</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7.5</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8.5</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9.375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0799576"/>
                  </a:ext>
                </a:extLst>
              </a:tr>
              <a:tr h="272425">
                <a:tc>
                  <a:txBody>
                    <a:bodyPr/>
                    <a:lstStyle/>
                    <a:p>
                      <a:pPr algn="ctr" fontAlgn="ctr"/>
                      <a:r>
                        <a:rPr lang="en-US" sz="900" b="1" u="none" strike="noStrike" dirty="0">
                          <a:effectLst/>
                          <a:latin typeface="+mj-lt"/>
                        </a:rPr>
                        <a:t>Frequency Range</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5.15 to 5.97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4.9 to 5.925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5.15 – 5.96</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4.9 to 6.05</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4.8 to 5.9</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4.9 to 6.06</a:t>
                      </a:r>
                      <a:br>
                        <a:rPr lang="en-US" sz="900" u="none" strike="noStrike">
                          <a:effectLst/>
                          <a:latin typeface="+mj-lt"/>
                        </a:rPr>
                      </a:br>
                      <a:r>
                        <a:rPr lang="en-US" sz="900" u="none" strike="noStrike">
                          <a:effectLst/>
                          <a:latin typeface="+mj-lt"/>
                        </a:rPr>
                        <a:t>5.89 to 6.410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4.9 to 6.06</a:t>
                      </a:r>
                      <a:br>
                        <a:rPr lang="en-US" sz="900" u="none" strike="noStrike">
                          <a:effectLst/>
                          <a:latin typeface="+mj-lt"/>
                        </a:rPr>
                      </a:br>
                      <a:r>
                        <a:rPr lang="en-US" sz="900" u="none" strike="noStrike">
                          <a:effectLst/>
                          <a:latin typeface="+mj-lt"/>
                        </a:rPr>
                        <a:t>5.89 to 6.410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4.9 – 6.09 GHz</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1249310"/>
                  </a:ext>
                </a:extLst>
              </a:tr>
              <a:tr h="258720">
                <a:tc>
                  <a:txBody>
                    <a:bodyPr/>
                    <a:lstStyle/>
                    <a:p>
                      <a:pPr algn="ctr" fontAlgn="ctr"/>
                      <a:r>
                        <a:rPr lang="en-US" sz="900" b="1" u="none" strike="noStrike" dirty="0">
                          <a:effectLst/>
                          <a:latin typeface="+mj-lt"/>
                        </a:rPr>
                        <a:t>Channel BW</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20/40/80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5/7/10/15/20/30/40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2x 20/40/80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5/10/15/20/30/40/45</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5/10/20/40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5/10/20/40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5/10/20/40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5/10/20/40/80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2975616"/>
                  </a:ext>
                </a:extLst>
              </a:tr>
              <a:tr h="162114">
                <a:tc>
                  <a:txBody>
                    <a:bodyPr/>
                    <a:lstStyle/>
                    <a:p>
                      <a:pPr algn="ctr" fontAlgn="ctr"/>
                      <a:r>
                        <a:rPr lang="en-US" sz="900" b="1" u="none" strike="noStrike" dirty="0">
                          <a:effectLst/>
                          <a:latin typeface="+mj-lt"/>
                        </a:rPr>
                        <a:t>Channel bonding</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1903376"/>
                  </a:ext>
                </a:extLst>
              </a:tr>
              <a:tr h="162114">
                <a:tc>
                  <a:txBody>
                    <a:bodyPr/>
                    <a:lstStyle/>
                    <a:p>
                      <a:pPr algn="ctr" fontAlgn="ctr"/>
                      <a:r>
                        <a:rPr lang="en-US" sz="900" b="1" u="none" strike="noStrike" dirty="0">
                          <a:effectLst/>
                          <a:latin typeface="+mj-lt"/>
                        </a:rPr>
                        <a:t>Top Modulation</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256 QAM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256 QAM</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64 QAM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64 QAM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64 QAM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4534270"/>
                  </a:ext>
                </a:extLst>
              </a:tr>
              <a:tr h="162114">
                <a:tc>
                  <a:txBody>
                    <a:bodyPr/>
                    <a:lstStyle/>
                    <a:p>
                      <a:pPr algn="ctr" fontAlgn="ctr"/>
                      <a:r>
                        <a:rPr lang="en-US" sz="900" b="1" u="none" strike="noStrike">
                          <a:effectLst/>
                          <a:latin typeface="+mj-lt"/>
                        </a:rPr>
                        <a:t>PPS</a:t>
                      </a:r>
                      <a:endParaRPr lang="en-US" sz="900" b="1" i="0" u="none" strike="noStrike">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80,000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45,000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100,000</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850,000</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2492816"/>
                  </a:ext>
                </a:extLst>
              </a:tr>
              <a:tr h="162114">
                <a:tc>
                  <a:txBody>
                    <a:bodyPr/>
                    <a:lstStyle/>
                    <a:p>
                      <a:pPr algn="ctr" fontAlgn="ctr"/>
                      <a:r>
                        <a:rPr lang="en-US" sz="900" b="1" u="none" strike="noStrike" dirty="0">
                          <a:effectLst/>
                          <a:latin typeface="+mj-lt"/>
                        </a:rPr>
                        <a:t>Integrated Antenna</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25 </a:t>
                      </a:r>
                      <a:r>
                        <a:rPr lang="en-US" sz="900" b="0" i="0" u="none" strike="noStrike" dirty="0" err="1">
                          <a:solidFill>
                            <a:srgbClr val="000000"/>
                          </a:solidFill>
                          <a:effectLst/>
                          <a:latin typeface="+mj-lt"/>
                        </a:rPr>
                        <a:t>dBi</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23 dBi</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23 dBi</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23 </a:t>
                      </a:r>
                      <a:r>
                        <a:rPr lang="en-US" sz="900" u="none" strike="noStrike" dirty="0" err="1">
                          <a:effectLst/>
                          <a:latin typeface="+mj-lt"/>
                        </a:rPr>
                        <a:t>dBi</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17 or 23 </a:t>
                      </a:r>
                      <a:r>
                        <a:rPr lang="en-US" sz="900" u="none" strike="noStrike" dirty="0" err="1">
                          <a:effectLst/>
                          <a:latin typeface="+mj-lt"/>
                        </a:rPr>
                        <a:t>dBi</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15 or 23 dBi</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21 or 23 dBi</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23 dBi</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3316628"/>
                  </a:ext>
                </a:extLst>
              </a:tr>
              <a:tr h="162114">
                <a:tc>
                  <a:txBody>
                    <a:bodyPr/>
                    <a:lstStyle/>
                    <a:p>
                      <a:pPr algn="ctr" fontAlgn="ctr"/>
                      <a:r>
                        <a:rPr lang="en-US" sz="900" b="1" u="none" strike="noStrike" dirty="0">
                          <a:effectLst/>
                          <a:latin typeface="+mj-lt"/>
                        </a:rPr>
                        <a:t>Latency</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3-6 </a:t>
                      </a:r>
                      <a:r>
                        <a:rPr lang="en-US" sz="900" b="0" i="0" u="none" strike="noStrike" dirty="0" err="1">
                          <a:solidFill>
                            <a:srgbClr val="000000"/>
                          </a:solidFill>
                          <a:effectLst/>
                          <a:latin typeface="+mj-lt"/>
                        </a:rPr>
                        <a:t>ms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3-5 ms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3-6 </a:t>
                      </a:r>
                      <a:r>
                        <a:rPr lang="en-US" sz="900" u="none" strike="noStrike" dirty="0" err="1">
                          <a:effectLst/>
                          <a:latin typeface="+mj-lt"/>
                        </a:rPr>
                        <a:t>ms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2-4 </a:t>
                      </a:r>
                      <a:r>
                        <a:rPr lang="en-US" sz="900" u="none" strike="noStrike" dirty="0" err="1">
                          <a:effectLst/>
                          <a:latin typeface="+mj-lt"/>
                        </a:rPr>
                        <a:t>ms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&lt; 3 </a:t>
                      </a:r>
                      <a:r>
                        <a:rPr lang="en-US" sz="900" u="none" strike="noStrike" dirty="0" err="1">
                          <a:effectLst/>
                          <a:latin typeface="+mj-lt"/>
                        </a:rPr>
                        <a:t>ms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3 ms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3 ms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3 ms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1786111"/>
                  </a:ext>
                </a:extLst>
              </a:tr>
              <a:tr h="162114">
                <a:tc>
                  <a:txBody>
                    <a:bodyPr/>
                    <a:lstStyle/>
                    <a:p>
                      <a:pPr algn="ctr" fontAlgn="ctr"/>
                      <a:r>
                        <a:rPr lang="en-US" sz="900" b="1" u="none" strike="noStrike" dirty="0" err="1">
                          <a:effectLst/>
                          <a:latin typeface="+mj-lt"/>
                        </a:rPr>
                        <a:t>Tx</a:t>
                      </a:r>
                      <a:r>
                        <a:rPr lang="en-US" sz="900" b="1" u="none" strike="noStrike" dirty="0">
                          <a:effectLst/>
                          <a:latin typeface="+mj-lt"/>
                        </a:rPr>
                        <a:t> Power</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27 </a:t>
                      </a:r>
                      <a:r>
                        <a:rPr lang="en-US" sz="900" b="0" i="0" u="none" strike="noStrike" dirty="0" err="1">
                          <a:solidFill>
                            <a:srgbClr val="000000"/>
                          </a:solidFill>
                          <a:effectLst/>
                          <a:latin typeface="+mj-lt"/>
                        </a:rPr>
                        <a:t>dBm</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27 </a:t>
                      </a:r>
                      <a:r>
                        <a:rPr lang="en-US" sz="900" u="none" strike="noStrike" dirty="0" err="1">
                          <a:effectLst/>
                          <a:latin typeface="+mj-lt"/>
                        </a:rPr>
                        <a:t>dBm</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25 </a:t>
                      </a:r>
                      <a:r>
                        <a:rPr lang="en-US" sz="900" u="none" strike="noStrike" dirty="0" err="1">
                          <a:effectLst/>
                          <a:latin typeface="+mj-lt"/>
                        </a:rPr>
                        <a:t>dBm</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25 </a:t>
                      </a:r>
                      <a:r>
                        <a:rPr lang="en-US" sz="900" u="none" strike="noStrike" dirty="0" err="1">
                          <a:effectLst/>
                          <a:latin typeface="+mj-lt"/>
                        </a:rPr>
                        <a:t>dBm</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 dBm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 dBm</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1887832"/>
                  </a:ext>
                </a:extLst>
              </a:tr>
              <a:tr h="162114">
                <a:tc>
                  <a:txBody>
                    <a:bodyPr/>
                    <a:lstStyle/>
                    <a:p>
                      <a:pPr algn="ctr" fontAlgn="ctr"/>
                      <a:r>
                        <a:rPr lang="en-US" sz="900" b="1" u="none" strike="noStrike">
                          <a:effectLst/>
                          <a:latin typeface="+mj-lt"/>
                        </a:rPr>
                        <a:t>Jumbo Frame</a:t>
                      </a:r>
                      <a:endParaRPr lang="en-US" sz="900" b="1" i="0" u="none" strike="noStrike">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1700 Bytes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1500 Bytes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1700 Bytes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9600 Bytes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2048 Bytes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2048 Bytes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2048 Bytes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2048 Bytes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6833154"/>
                  </a:ext>
                </a:extLst>
              </a:tr>
              <a:tr h="162114">
                <a:tc>
                  <a:txBody>
                    <a:bodyPr/>
                    <a:lstStyle/>
                    <a:p>
                      <a:pPr algn="ctr" fontAlgn="ctr"/>
                      <a:r>
                        <a:rPr lang="en-US" sz="900" b="1" u="none" strike="noStrike" dirty="0">
                          <a:effectLst/>
                          <a:latin typeface="+mj-lt"/>
                        </a:rPr>
                        <a:t>Online Spectrum Analyzer</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3798684"/>
                  </a:ext>
                </a:extLst>
              </a:tr>
              <a:tr h="162114">
                <a:tc>
                  <a:txBody>
                    <a:bodyPr/>
                    <a:lstStyle/>
                    <a:p>
                      <a:pPr algn="ctr" fontAlgn="ctr"/>
                      <a:r>
                        <a:rPr lang="en-US" sz="900" b="1" u="none" strike="noStrike" dirty="0">
                          <a:effectLst/>
                          <a:latin typeface="+mj-lt"/>
                        </a:rPr>
                        <a:t>DSO</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Potential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 (future)</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2331863"/>
                  </a:ext>
                </a:extLst>
              </a:tr>
              <a:tr h="162114">
                <a:tc>
                  <a:txBody>
                    <a:bodyPr/>
                    <a:lstStyle/>
                    <a:p>
                      <a:pPr algn="ctr" fontAlgn="ctr"/>
                      <a:r>
                        <a:rPr lang="en-US" sz="900" b="1" u="none" strike="noStrike" dirty="0">
                          <a:effectLst/>
                          <a:latin typeface="+mj-lt"/>
                        </a:rPr>
                        <a:t>Encryption</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128 AES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&amp; 256 AES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128 AES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128 AES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1673098"/>
                  </a:ext>
                </a:extLst>
              </a:tr>
              <a:tr h="162114">
                <a:tc>
                  <a:txBody>
                    <a:bodyPr/>
                    <a:lstStyle/>
                    <a:p>
                      <a:pPr algn="ctr" fontAlgn="ctr"/>
                      <a:r>
                        <a:rPr lang="en-US" sz="900" b="1" u="none" strike="noStrike" dirty="0">
                          <a:effectLst/>
                          <a:latin typeface="+mj-lt"/>
                        </a:rPr>
                        <a:t>1588 Timing &amp; </a:t>
                      </a:r>
                      <a:r>
                        <a:rPr lang="en-US" sz="900" b="1" u="none" strike="noStrike" dirty="0" err="1">
                          <a:effectLst/>
                          <a:latin typeface="+mj-lt"/>
                        </a:rPr>
                        <a:t>SyncE</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0962208"/>
                  </a:ext>
                </a:extLst>
              </a:tr>
              <a:tr h="162114">
                <a:tc>
                  <a:txBody>
                    <a:bodyPr/>
                    <a:lstStyle/>
                    <a:p>
                      <a:pPr algn="ctr" fontAlgn="ctr"/>
                      <a:r>
                        <a:rPr lang="en-US" sz="900" b="1" u="none" strike="noStrike" dirty="0">
                          <a:effectLst/>
                          <a:latin typeface="+mj-lt"/>
                        </a:rPr>
                        <a:t>QOS</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3 Level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 Level</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 Level</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 Levels </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 Level</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 Level</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 Level</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 Level</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48603198"/>
                  </a:ext>
                </a:extLst>
              </a:tr>
              <a:tr h="162114">
                <a:tc>
                  <a:txBody>
                    <a:bodyPr/>
                    <a:lstStyle/>
                    <a:p>
                      <a:pPr algn="ctr" fontAlgn="ctr"/>
                      <a:r>
                        <a:rPr lang="en-US" sz="900" b="1" u="none" strike="noStrike" dirty="0" err="1">
                          <a:effectLst/>
                          <a:latin typeface="+mj-lt"/>
                        </a:rPr>
                        <a:t>PoE</a:t>
                      </a:r>
                      <a:r>
                        <a:rPr lang="en-US" sz="900" b="1" u="none" strike="noStrike" dirty="0">
                          <a:effectLst/>
                          <a:latin typeface="+mj-lt"/>
                        </a:rPr>
                        <a:t> output</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0003825"/>
                  </a:ext>
                </a:extLst>
              </a:tr>
              <a:tr h="162114">
                <a:tc>
                  <a:txBody>
                    <a:bodyPr/>
                    <a:lstStyle/>
                    <a:p>
                      <a:pPr algn="ctr" fontAlgn="ctr"/>
                      <a:r>
                        <a:rPr lang="en-US" sz="900" b="1" u="none" strike="noStrike" dirty="0">
                          <a:effectLst/>
                          <a:latin typeface="+mj-lt"/>
                        </a:rPr>
                        <a:t>SFP Fiber Port</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7864137"/>
                  </a:ext>
                </a:extLst>
              </a:tr>
              <a:tr h="162114">
                <a:tc>
                  <a:txBody>
                    <a:bodyPr/>
                    <a:lstStyle/>
                    <a:p>
                      <a:pPr algn="ctr" fontAlgn="ctr"/>
                      <a:r>
                        <a:rPr lang="en-US" sz="900" b="1" u="none" strike="noStrike" dirty="0">
                          <a:effectLst/>
                          <a:latin typeface="+mj-lt"/>
                        </a:rPr>
                        <a:t>TDD Sync</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8621998"/>
                  </a:ext>
                </a:extLst>
              </a:tr>
              <a:tr h="162114">
                <a:tc>
                  <a:txBody>
                    <a:bodyPr/>
                    <a:lstStyle/>
                    <a:p>
                      <a:pPr algn="ctr" fontAlgn="ctr"/>
                      <a:r>
                        <a:rPr lang="en-US" sz="900" b="1" u="none" strike="noStrike" dirty="0">
                          <a:effectLst/>
                          <a:latin typeface="+mj-lt"/>
                        </a:rPr>
                        <a:t>TDM T1/E1</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350915"/>
                  </a:ext>
                </a:extLst>
              </a:tr>
              <a:tr h="162114">
                <a:tc>
                  <a:txBody>
                    <a:bodyPr/>
                    <a:lstStyle/>
                    <a:p>
                      <a:pPr algn="ctr" fontAlgn="ctr"/>
                      <a:r>
                        <a:rPr lang="en-US" sz="900" b="1" u="none" strike="noStrike" dirty="0">
                          <a:effectLst/>
                          <a:latin typeface="+mj-lt"/>
                        </a:rPr>
                        <a:t>IP Rating</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IP55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IP67</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IP67</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2712032"/>
                  </a:ext>
                </a:extLst>
              </a:tr>
              <a:tr h="162114">
                <a:tc>
                  <a:txBody>
                    <a:bodyPr/>
                    <a:lstStyle/>
                    <a:p>
                      <a:pPr algn="ctr" fontAlgn="ctr"/>
                      <a:r>
                        <a:rPr lang="en-US" sz="900" b="1" u="none" strike="noStrike" dirty="0">
                          <a:effectLst/>
                          <a:latin typeface="+mj-lt"/>
                        </a:rPr>
                        <a:t>Power Consumption</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12 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25 W</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30 W</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&lt;30 W</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 W</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 W</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25 W</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25 W</a:t>
                      </a:r>
                      <a:endParaRPr lang="en-US"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4251347"/>
                  </a:ext>
                </a:extLst>
              </a:tr>
              <a:tr h="258720">
                <a:tc>
                  <a:txBody>
                    <a:bodyPr/>
                    <a:lstStyle/>
                    <a:p>
                      <a:pPr algn="ctr" fontAlgn="ctr"/>
                      <a:r>
                        <a:rPr lang="en-US" sz="900" b="1" u="none" strike="noStrike" dirty="0">
                          <a:effectLst/>
                          <a:latin typeface="+mj-lt"/>
                        </a:rPr>
                        <a:t>Integrated Radio Dimension</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18" diameter x 12.2" depth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12"x12"x2.5"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12”w x 12”h x 2.2”d</a:t>
                      </a:r>
                      <a:endParaRPr lang="pl-PL"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12"x13.5"x3.2"</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N/A</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pl-PL" sz="900" u="none" strike="noStrike">
                          <a:effectLst/>
                          <a:latin typeface="+mj-lt"/>
                        </a:rPr>
                        <a:t>12”w x 12”h x 4”d</a:t>
                      </a:r>
                      <a:endParaRPr lang="pl-PL" sz="900" b="0" i="0" u="none" strike="noStrike">
                        <a:solidFill>
                          <a:srgbClr val="000000"/>
                        </a:solidFill>
                        <a:effectLst/>
                        <a:latin typeface="+mj-lt"/>
                      </a:endParaRPr>
                    </a:p>
                  </a:txBody>
                  <a:tcPr marL="7392" marR="7392" marT="73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pl-PL" sz="900" u="none" strike="noStrike" dirty="0">
                          <a:effectLst/>
                          <a:latin typeface="+mj-lt"/>
                        </a:rPr>
                        <a:t>12”w x 12”h x 4”d</a:t>
                      </a:r>
                      <a:endParaRPr lang="pl-PL" sz="900" b="0" i="0" u="none" strike="noStrike" dirty="0">
                        <a:solidFill>
                          <a:srgbClr val="000000"/>
                        </a:solidFill>
                        <a:effectLst/>
                        <a:latin typeface="+mj-lt"/>
                      </a:endParaRPr>
                    </a:p>
                  </a:txBody>
                  <a:tcPr marL="7392" marR="7392" marT="73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pl-PL" sz="900" u="none" strike="noStrike" dirty="0">
                          <a:effectLst/>
                          <a:latin typeface="+mj-lt"/>
                        </a:rPr>
                        <a:t>12”w x 12”h x 4”d</a:t>
                      </a:r>
                      <a:endParaRPr lang="pl-PL" sz="900" b="0" i="0" u="none" strike="noStrike" dirty="0">
                        <a:solidFill>
                          <a:srgbClr val="000000"/>
                        </a:solidFill>
                        <a:effectLst/>
                        <a:latin typeface="+mj-lt"/>
                      </a:endParaRPr>
                    </a:p>
                  </a:txBody>
                  <a:tcPr marL="7392" marR="7392" marT="73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2216858"/>
                  </a:ext>
                </a:extLst>
              </a:tr>
              <a:tr h="324227">
                <a:tc>
                  <a:txBody>
                    <a:bodyPr/>
                    <a:lstStyle/>
                    <a:p>
                      <a:pPr algn="ctr" fontAlgn="ctr"/>
                      <a:r>
                        <a:rPr lang="en-US" sz="900" b="1" u="none" strike="noStrike" dirty="0">
                          <a:effectLst/>
                          <a:latin typeface="+mj-lt"/>
                        </a:rPr>
                        <a:t>Connectorized Radio Dimension</a:t>
                      </a:r>
                      <a:endParaRPr lang="en-US" sz="900" b="1" i="0" u="none" strike="noStrike" dirty="0">
                        <a:solidFill>
                          <a:srgbClr val="000000"/>
                        </a:solidFill>
                        <a:effectLst/>
                        <a:latin typeface="+mj-lt"/>
                      </a:endParaRPr>
                    </a:p>
                  </a:txBody>
                  <a:tcPr marL="7392" marR="7392" marT="7392"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900" b="0" i="0" u="none" strike="noStrike" dirty="0">
                          <a:solidFill>
                            <a:srgbClr val="000000"/>
                          </a:solidFill>
                          <a:effectLst/>
                          <a:latin typeface="+mj-lt"/>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10.25"x5.25"x3.25"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11”w x 7”h x 3.5”d</a:t>
                      </a:r>
                      <a:endParaRPr lang="pl-PL"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8"x12.5"x3.5"</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7"x8"x3"</a:t>
                      </a:r>
                      <a:endParaRPr lang="en-US"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11”w x 8”h x 3.5”d</a:t>
                      </a:r>
                      <a:endParaRPr lang="pl-PL"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11”w x 8”h x 3.5”d</a:t>
                      </a:r>
                      <a:endParaRPr lang="pl-PL" sz="900" b="0" i="0" u="none" strike="noStrike">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dirty="0">
                          <a:effectLst/>
                          <a:latin typeface="+mj-lt"/>
                        </a:rPr>
                        <a:t>11”w x 8”h x 3.5”d</a:t>
                      </a:r>
                      <a:endParaRPr lang="pl-PL" sz="900" b="0" i="0" u="none" strike="noStrike" dirty="0">
                        <a:solidFill>
                          <a:srgbClr val="000000"/>
                        </a:solidFill>
                        <a:effectLst/>
                        <a:latin typeface="+mj-lt"/>
                      </a:endParaRPr>
                    </a:p>
                  </a:txBody>
                  <a:tcPr marL="7392" marR="7392" marT="73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1435384"/>
                  </a:ext>
                </a:extLst>
              </a:tr>
            </a:tbl>
          </a:graphicData>
        </a:graphic>
      </p:graphicFrame>
    </p:spTree>
    <p:extLst>
      <p:ext uri="{BB962C8B-B14F-4D97-AF65-F5344CB8AC3E}">
        <p14:creationId xmlns:p14="http://schemas.microsoft.com/office/powerpoint/2010/main" val="29619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 Comparison: PTP vs </a:t>
            </a:r>
            <a:r>
              <a:rPr lang="en-US" dirty="0" err="1"/>
              <a:t>AirFiber</a:t>
            </a: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356746110"/>
              </p:ext>
            </p:extLst>
          </p:nvPr>
        </p:nvGraphicFramePr>
        <p:xfrm>
          <a:off x="360490" y="1079479"/>
          <a:ext cx="11189062" cy="5123603"/>
        </p:xfrm>
        <a:graphic>
          <a:graphicData uri="http://schemas.openxmlformats.org/drawingml/2006/table">
            <a:tbl>
              <a:tblPr>
                <a:tableStyleId>{5C22544A-7EE6-4342-B048-85BDC9FD1C3A}</a:tableStyleId>
              </a:tblPr>
              <a:tblGrid>
                <a:gridCol w="2132543">
                  <a:extLst>
                    <a:ext uri="{9D8B030D-6E8A-4147-A177-3AD203B41FA5}">
                      <a16:colId xmlns:a16="http://schemas.microsoft.com/office/drawing/2014/main" val="3936879102"/>
                    </a:ext>
                  </a:extLst>
                </a:gridCol>
                <a:gridCol w="1779384">
                  <a:extLst>
                    <a:ext uri="{9D8B030D-6E8A-4147-A177-3AD203B41FA5}">
                      <a16:colId xmlns:a16="http://schemas.microsoft.com/office/drawing/2014/main" val="181813197"/>
                    </a:ext>
                  </a:extLst>
                </a:gridCol>
                <a:gridCol w="1589220">
                  <a:extLst>
                    <a:ext uri="{9D8B030D-6E8A-4147-A177-3AD203B41FA5}">
                      <a16:colId xmlns:a16="http://schemas.microsoft.com/office/drawing/2014/main" val="2971514764"/>
                    </a:ext>
                  </a:extLst>
                </a:gridCol>
                <a:gridCol w="1439807">
                  <a:extLst>
                    <a:ext uri="{9D8B030D-6E8A-4147-A177-3AD203B41FA5}">
                      <a16:colId xmlns:a16="http://schemas.microsoft.com/office/drawing/2014/main" val="1305488077"/>
                    </a:ext>
                  </a:extLst>
                </a:gridCol>
                <a:gridCol w="1416036">
                  <a:extLst>
                    <a:ext uri="{9D8B030D-6E8A-4147-A177-3AD203B41FA5}">
                      <a16:colId xmlns:a16="http://schemas.microsoft.com/office/drawing/2014/main" val="2038547571"/>
                    </a:ext>
                  </a:extLst>
                </a:gridCol>
                <a:gridCol w="1416036">
                  <a:extLst>
                    <a:ext uri="{9D8B030D-6E8A-4147-A177-3AD203B41FA5}">
                      <a16:colId xmlns:a16="http://schemas.microsoft.com/office/drawing/2014/main" val="300716364"/>
                    </a:ext>
                  </a:extLst>
                </a:gridCol>
                <a:gridCol w="1416036">
                  <a:extLst>
                    <a:ext uri="{9D8B030D-6E8A-4147-A177-3AD203B41FA5}">
                      <a16:colId xmlns:a16="http://schemas.microsoft.com/office/drawing/2014/main" val="3322971103"/>
                    </a:ext>
                  </a:extLst>
                </a:gridCol>
              </a:tblGrid>
              <a:tr h="311393">
                <a:tc>
                  <a:txBody>
                    <a:bodyPr/>
                    <a:lstStyle/>
                    <a:p>
                      <a:pPr algn="ctr" fontAlgn="ctr"/>
                      <a:r>
                        <a:rPr lang="en-US" sz="900" b="1" u="none" strike="noStrike" dirty="0">
                          <a:effectLst/>
                          <a:latin typeface="+mj-lt"/>
                        </a:rPr>
                        <a:t>ATTRIBUTES</a:t>
                      </a:r>
                      <a:endParaRPr lang="en-US" sz="900" b="1" i="0" u="none" strike="noStrike" dirty="0">
                        <a:solidFill>
                          <a:srgbClr val="000000"/>
                        </a:solidFill>
                        <a:effectLst/>
                        <a:latin typeface="+mj-lt"/>
                      </a:endParaRPr>
                    </a:p>
                  </a:txBody>
                  <a:tcPr marL="0" marR="0" marT="0" marB="0" anchor="ctr">
                    <a:solidFill>
                      <a:schemeClr val="bg1">
                        <a:lumMod val="85000"/>
                      </a:schemeClr>
                    </a:solidFill>
                  </a:tcPr>
                </a:tc>
                <a:tc>
                  <a:txBody>
                    <a:bodyPr/>
                    <a:lstStyle/>
                    <a:p>
                      <a:pPr algn="ctr" fontAlgn="ctr"/>
                      <a:r>
                        <a:rPr lang="en-US" sz="900" b="1" u="none" strike="noStrike" dirty="0" err="1">
                          <a:effectLst/>
                          <a:latin typeface="+mj-lt"/>
                        </a:rPr>
                        <a:t>ePMP</a:t>
                      </a:r>
                      <a:r>
                        <a:rPr lang="en-US" sz="900" b="1" u="none" strike="noStrike" dirty="0">
                          <a:effectLst/>
                          <a:latin typeface="+mj-lt"/>
                        </a:rPr>
                        <a:t> F300</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a:effectLst/>
                          <a:latin typeface="+mj-lt"/>
                        </a:rPr>
                        <a:t>PTP 450i</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a:effectLst/>
                          <a:latin typeface="+mj-lt"/>
                        </a:rPr>
                        <a:t>PTP 550</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a:effectLst/>
                          <a:latin typeface="+mj-lt"/>
                        </a:rPr>
                        <a:t>PTP 670</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err="1">
                          <a:effectLst/>
                          <a:latin typeface="+mj-lt"/>
                        </a:rPr>
                        <a:t>Ubiqiti</a:t>
                      </a:r>
                      <a:r>
                        <a:rPr lang="en-US" sz="900" b="1" u="none" strike="noStrike" dirty="0">
                          <a:effectLst/>
                          <a:latin typeface="+mj-lt"/>
                        </a:rPr>
                        <a:t> </a:t>
                      </a:r>
                      <a:r>
                        <a:rPr lang="en-US" sz="900" b="1" u="none" strike="noStrike" dirty="0" err="1">
                          <a:effectLst/>
                          <a:latin typeface="+mj-lt"/>
                        </a:rPr>
                        <a:t>Airfiber</a:t>
                      </a:r>
                      <a:r>
                        <a:rPr lang="en-US" sz="900" b="1" u="none" strike="noStrike" dirty="0">
                          <a:effectLst/>
                          <a:latin typeface="+mj-lt"/>
                        </a:rPr>
                        <a:t> 5x</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err="1">
                          <a:effectLst/>
                          <a:latin typeface="+mj-lt"/>
                        </a:rPr>
                        <a:t>Ubiqiti</a:t>
                      </a:r>
                      <a:r>
                        <a:rPr lang="en-US" sz="900" b="1" u="none" strike="noStrike" dirty="0">
                          <a:effectLst/>
                          <a:latin typeface="+mj-lt"/>
                        </a:rPr>
                        <a:t> </a:t>
                      </a:r>
                      <a:r>
                        <a:rPr lang="en-US" sz="900" b="1" u="none" strike="noStrike" dirty="0" err="1">
                          <a:effectLst/>
                          <a:latin typeface="+mj-lt"/>
                        </a:rPr>
                        <a:t>Airfiber</a:t>
                      </a:r>
                      <a:r>
                        <a:rPr lang="en-US" sz="900" b="1" u="none" strike="noStrike" dirty="0">
                          <a:effectLst/>
                          <a:latin typeface="+mj-lt"/>
                        </a:rPr>
                        <a:t> AF-5U</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6808815"/>
                  </a:ext>
                </a:extLst>
              </a:tr>
              <a:tr h="467090">
                <a:tc>
                  <a:txBody>
                    <a:bodyPr/>
                    <a:lstStyle/>
                    <a:p>
                      <a:pPr algn="ctr" fontAlgn="ctr"/>
                      <a:r>
                        <a:rPr lang="en-US" sz="900" b="1" u="none" strike="noStrike" dirty="0">
                          <a:effectLst/>
                          <a:latin typeface="+mj-lt"/>
                        </a:rPr>
                        <a:t> List Price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dirty="0">
                          <a:effectLst/>
                          <a:latin typeface="+mj-lt"/>
                        </a:rPr>
                        <a:t>$169 </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$ 995 INT</a:t>
                      </a:r>
                      <a:br>
                        <a:rPr lang="en-US" sz="900" u="none" strike="noStrike">
                          <a:effectLst/>
                          <a:latin typeface="+mj-lt"/>
                        </a:rPr>
                      </a:br>
                      <a:r>
                        <a:rPr lang="en-US" sz="900" u="none" strike="noStrike">
                          <a:effectLst/>
                          <a:latin typeface="+mj-lt"/>
                        </a:rPr>
                        <a:t>$895 CONN</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$779 INT</a:t>
                      </a:r>
                      <a:br>
                        <a:rPr lang="en-US" sz="900" u="none" strike="noStrike">
                          <a:effectLst/>
                          <a:latin typeface="+mj-lt"/>
                        </a:rPr>
                      </a:br>
                      <a:r>
                        <a:rPr lang="en-US" sz="900" u="none" strike="noStrike">
                          <a:effectLst/>
                          <a:latin typeface="+mj-lt"/>
                        </a:rPr>
                        <a:t>$649 CONN</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$2,615 INT</a:t>
                      </a:r>
                      <a:br>
                        <a:rPr lang="en-US" sz="900" u="none" strike="noStrike">
                          <a:effectLst/>
                          <a:latin typeface="+mj-lt"/>
                        </a:rPr>
                      </a:br>
                      <a:r>
                        <a:rPr lang="en-US" sz="900" u="none" strike="noStrike">
                          <a:effectLst/>
                          <a:latin typeface="+mj-lt"/>
                        </a:rPr>
                        <a:t>$2,395 CONN</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$399 CONN</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$999 INT</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2216500"/>
                  </a:ext>
                </a:extLst>
              </a:tr>
              <a:tr h="155697">
                <a:tc>
                  <a:txBody>
                    <a:bodyPr/>
                    <a:lstStyle/>
                    <a:p>
                      <a:pPr algn="ctr" fontAlgn="ctr"/>
                      <a:r>
                        <a:rPr lang="en-US" sz="900" b="1" u="none" strike="noStrike" dirty="0">
                          <a:effectLst/>
                          <a:latin typeface="+mj-lt"/>
                        </a:rPr>
                        <a:t>Channel Price Discount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dirty="0">
                          <a:effectLst/>
                          <a:latin typeface="+mj-lt"/>
                        </a:rPr>
                        <a:t>30%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 </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 </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8018107"/>
                  </a:ext>
                </a:extLst>
              </a:tr>
              <a:tr h="452696">
                <a:tc>
                  <a:txBody>
                    <a:bodyPr/>
                    <a:lstStyle/>
                    <a:p>
                      <a:pPr algn="ctr" fontAlgn="ctr"/>
                      <a:r>
                        <a:rPr lang="en-US" sz="900" b="1" u="none" strike="noStrike" dirty="0">
                          <a:effectLst/>
                          <a:latin typeface="+mj-lt"/>
                        </a:rPr>
                        <a:t>Max Throughput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dirty="0">
                          <a:effectLst/>
                          <a:latin typeface="+mj-lt"/>
                        </a:rPr>
                        <a:t>600 Mbps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300 Mbps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1.36 </a:t>
                      </a:r>
                      <a:r>
                        <a:rPr lang="en-US" sz="900" u="none" strike="noStrike" dirty="0" err="1">
                          <a:effectLst/>
                          <a:latin typeface="+mj-lt"/>
                        </a:rPr>
                        <a:t>Gbps</a:t>
                      </a:r>
                      <a:r>
                        <a:rPr lang="en-US" sz="900" u="none" strike="noStrike" dirty="0">
                          <a:effectLst/>
                          <a:latin typeface="+mj-lt"/>
                        </a:rPr>
                        <a:t> (2x80 MHz)</a:t>
                      </a:r>
                      <a:br>
                        <a:rPr lang="en-US" sz="900" u="none" strike="noStrike" dirty="0">
                          <a:effectLst/>
                          <a:latin typeface="+mj-lt"/>
                        </a:rPr>
                      </a:br>
                      <a:r>
                        <a:rPr lang="en-US" sz="900" u="none" strike="noStrike" dirty="0">
                          <a:effectLst/>
                          <a:latin typeface="+mj-lt"/>
                        </a:rPr>
                        <a:t>651 Mbps (2x40 MHz)</a:t>
                      </a:r>
                      <a:br>
                        <a:rPr lang="en-US" sz="900" u="none" strike="noStrike" dirty="0">
                          <a:effectLst/>
                          <a:latin typeface="+mj-lt"/>
                        </a:rPr>
                      </a:br>
                      <a:r>
                        <a:rPr lang="en-US" sz="900" u="none" strike="noStrike" dirty="0">
                          <a:effectLst/>
                          <a:latin typeface="+mj-lt"/>
                        </a:rPr>
                        <a:t>281 Mbps (2x20 MHz)</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450 Mbps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500 Mbps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FDD :</a:t>
                      </a:r>
                      <a:r>
                        <a:rPr lang="en-US" sz="900" u="none" strike="noStrike" baseline="0" dirty="0">
                          <a:effectLst/>
                          <a:latin typeface="+mj-lt"/>
                        </a:rPr>
                        <a:t> 1.2</a:t>
                      </a:r>
                      <a:r>
                        <a:rPr lang="en-US" sz="900" u="none" strike="noStrike" dirty="0">
                          <a:effectLst/>
                          <a:latin typeface="+mj-lt"/>
                        </a:rPr>
                        <a:t> </a:t>
                      </a:r>
                      <a:r>
                        <a:rPr lang="en-US" sz="900" u="none" strike="noStrike" dirty="0" err="1">
                          <a:effectLst/>
                          <a:latin typeface="+mj-lt"/>
                        </a:rPr>
                        <a:t>Gbps</a:t>
                      </a:r>
                      <a:br>
                        <a:rPr lang="en-US" sz="900" u="none" strike="noStrike" dirty="0">
                          <a:effectLst/>
                          <a:latin typeface="+mj-lt"/>
                        </a:rPr>
                      </a:br>
                      <a:r>
                        <a:rPr lang="en-US" sz="900" u="none" strike="noStrike" dirty="0">
                          <a:effectLst/>
                          <a:latin typeface="+mj-lt"/>
                        </a:rPr>
                        <a:t>TDD: 640 Mbps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2766910"/>
                  </a:ext>
                </a:extLst>
              </a:tr>
              <a:tr h="155697">
                <a:tc>
                  <a:txBody>
                    <a:bodyPr/>
                    <a:lstStyle/>
                    <a:p>
                      <a:pPr algn="ctr" fontAlgn="ctr"/>
                      <a:r>
                        <a:rPr lang="en-US" sz="900" b="1" u="none" strike="noStrike" dirty="0">
                          <a:effectLst/>
                          <a:latin typeface="+mj-lt"/>
                        </a:rPr>
                        <a:t>Spectrum Efficiency (bits/</a:t>
                      </a:r>
                      <a:r>
                        <a:rPr lang="en-US" sz="900" b="1" u="none" strike="noStrike" dirty="0" err="1">
                          <a:effectLst/>
                          <a:latin typeface="+mj-lt"/>
                        </a:rPr>
                        <a:t>hz</a:t>
                      </a:r>
                      <a:r>
                        <a:rPr lang="en-US" sz="900" b="1" u="none" strike="noStrike" dirty="0">
                          <a:effectLst/>
                          <a:latin typeface="+mj-lt"/>
                        </a:rPr>
                        <a:t>/s)</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7.5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7.5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12.8 </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7852044"/>
                  </a:ext>
                </a:extLst>
              </a:tr>
              <a:tr h="311393">
                <a:tc>
                  <a:txBody>
                    <a:bodyPr/>
                    <a:lstStyle/>
                    <a:p>
                      <a:pPr algn="ctr" fontAlgn="ctr"/>
                      <a:r>
                        <a:rPr lang="en-US" sz="900" b="1" u="none" strike="noStrike" dirty="0">
                          <a:effectLst/>
                          <a:latin typeface="+mj-lt"/>
                        </a:rPr>
                        <a:t>Frequency Range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5.15 to 5.97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4.9 to 5.925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5.15 – 5.96</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4.9 to 6.05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 to 5.9</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5.4 to 5.9 or 5.7 to 6.2</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8093776"/>
                  </a:ext>
                </a:extLst>
              </a:tr>
              <a:tr h="155697">
                <a:tc>
                  <a:txBody>
                    <a:bodyPr/>
                    <a:lstStyle/>
                    <a:p>
                      <a:pPr algn="ctr" fontAlgn="ctr"/>
                      <a:r>
                        <a:rPr lang="en-US" sz="900" b="1" u="none" strike="noStrike">
                          <a:effectLst/>
                          <a:latin typeface="+mj-lt"/>
                        </a:rPr>
                        <a:t>Channel BW</a:t>
                      </a:r>
                      <a:endParaRPr lang="en-US" sz="900" b="1" i="0" u="none" strike="noStrike">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20/40/80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5/7/10/15/20/30/40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2x 20/40/80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5/10/15/20/30/40/45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10/20/30/40/50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10/20/30/40/50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4272546"/>
                  </a:ext>
                </a:extLst>
              </a:tr>
              <a:tr h="155697">
                <a:tc>
                  <a:txBody>
                    <a:bodyPr/>
                    <a:lstStyle/>
                    <a:p>
                      <a:pPr algn="ctr" fontAlgn="ctr"/>
                      <a:r>
                        <a:rPr lang="en-US" sz="900" b="1" u="none" strike="noStrike" dirty="0">
                          <a:effectLst/>
                          <a:latin typeface="+mj-lt"/>
                        </a:rPr>
                        <a:t>Channel bonding</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6238859"/>
                  </a:ext>
                </a:extLst>
              </a:tr>
              <a:tr h="155697">
                <a:tc>
                  <a:txBody>
                    <a:bodyPr/>
                    <a:lstStyle/>
                    <a:p>
                      <a:pPr algn="ctr" fontAlgn="ctr"/>
                      <a:r>
                        <a:rPr lang="en-US" sz="900" b="1" u="none" strike="noStrike" dirty="0">
                          <a:effectLst/>
                          <a:latin typeface="+mj-lt"/>
                        </a:rPr>
                        <a:t>Top Modulation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256 QAM</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1024 QAM</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1024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4891544"/>
                  </a:ext>
                </a:extLst>
              </a:tr>
              <a:tr h="155697">
                <a:tc>
                  <a:txBody>
                    <a:bodyPr/>
                    <a:lstStyle/>
                    <a:p>
                      <a:pPr algn="ctr" fontAlgn="ctr"/>
                      <a:r>
                        <a:rPr lang="en-US" sz="900" b="1" u="none" strike="noStrike" dirty="0">
                          <a:effectLst/>
                          <a:latin typeface="+mj-lt"/>
                        </a:rPr>
                        <a:t>PPS</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80,000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45,000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100,000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850,000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1,000,000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1,000,000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1873966"/>
                  </a:ext>
                </a:extLst>
              </a:tr>
              <a:tr h="155697">
                <a:tc>
                  <a:txBody>
                    <a:bodyPr/>
                    <a:lstStyle/>
                    <a:p>
                      <a:pPr algn="ctr" fontAlgn="ctr"/>
                      <a:r>
                        <a:rPr lang="en-US" sz="900" b="1" u="none" strike="noStrike" dirty="0">
                          <a:effectLst/>
                          <a:latin typeface="+mj-lt"/>
                        </a:rPr>
                        <a:t>Integrated Antenna</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25 dBi</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23 dBi</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23 </a:t>
                      </a:r>
                      <a:r>
                        <a:rPr lang="en-US" sz="900" u="none" strike="noStrike" dirty="0" err="1">
                          <a:effectLst/>
                          <a:latin typeface="+mj-lt"/>
                        </a:rPr>
                        <a:t>dBi</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23 </a:t>
                      </a:r>
                      <a:r>
                        <a:rPr lang="en-US" sz="900" u="none" strike="noStrike" dirty="0" err="1">
                          <a:effectLst/>
                          <a:latin typeface="+mj-lt"/>
                        </a:rPr>
                        <a:t>dBi</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Dish Antenna</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23 dBi</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2819142"/>
                  </a:ext>
                </a:extLst>
              </a:tr>
              <a:tr h="155697">
                <a:tc>
                  <a:txBody>
                    <a:bodyPr/>
                    <a:lstStyle/>
                    <a:p>
                      <a:pPr algn="ctr" fontAlgn="ctr"/>
                      <a:r>
                        <a:rPr lang="en-US" sz="900" b="1" u="none" strike="noStrike" dirty="0">
                          <a:effectLst/>
                          <a:latin typeface="+mj-lt"/>
                        </a:rPr>
                        <a:t>Latency</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3-6 ms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3-5 ms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3-6 </a:t>
                      </a:r>
                      <a:r>
                        <a:rPr lang="en-US" sz="900" u="none" strike="noStrike" dirty="0" err="1">
                          <a:effectLst/>
                          <a:latin typeface="+mj-lt"/>
                        </a:rPr>
                        <a:t>ms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2-4 </a:t>
                      </a:r>
                      <a:r>
                        <a:rPr lang="en-US" sz="900" u="none" strike="noStrike" dirty="0" err="1">
                          <a:effectLst/>
                          <a:latin typeface="+mj-lt"/>
                        </a:rPr>
                        <a:t>ms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&lt; 2 </a:t>
                      </a:r>
                      <a:r>
                        <a:rPr lang="en-US" sz="900" u="none" strike="noStrike" dirty="0" err="1">
                          <a:effectLst/>
                          <a:latin typeface="+mj-lt"/>
                        </a:rPr>
                        <a:t>ms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2 ms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7352805"/>
                  </a:ext>
                </a:extLst>
              </a:tr>
              <a:tr h="155697">
                <a:tc>
                  <a:txBody>
                    <a:bodyPr/>
                    <a:lstStyle/>
                    <a:p>
                      <a:pPr algn="ctr" fontAlgn="ctr"/>
                      <a:r>
                        <a:rPr lang="en-US" sz="900" b="1" u="none" strike="noStrike" dirty="0" err="1">
                          <a:effectLst/>
                          <a:latin typeface="+mj-lt"/>
                        </a:rPr>
                        <a:t>Tx</a:t>
                      </a:r>
                      <a:r>
                        <a:rPr lang="en-US" sz="900" b="1" u="none" strike="noStrike" dirty="0">
                          <a:effectLst/>
                          <a:latin typeface="+mj-lt"/>
                        </a:rPr>
                        <a:t> Power</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27 </a:t>
                      </a:r>
                      <a:r>
                        <a:rPr lang="en-US" sz="900" u="none" strike="noStrike" dirty="0" err="1">
                          <a:effectLst/>
                          <a:latin typeface="+mj-lt"/>
                        </a:rPr>
                        <a:t>dBm</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26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26 </a:t>
                      </a:r>
                      <a:r>
                        <a:rPr lang="en-US" sz="900" u="none" strike="noStrike" dirty="0" err="1">
                          <a:effectLst/>
                          <a:latin typeface="+mj-lt"/>
                        </a:rPr>
                        <a:t>dBm</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3169414"/>
                  </a:ext>
                </a:extLst>
              </a:tr>
              <a:tr h="155697">
                <a:tc>
                  <a:txBody>
                    <a:bodyPr/>
                    <a:lstStyle/>
                    <a:p>
                      <a:pPr algn="ctr" fontAlgn="ctr"/>
                      <a:r>
                        <a:rPr lang="en-US" sz="900" b="1" u="none" strike="noStrike" dirty="0">
                          <a:effectLst/>
                          <a:latin typeface="+mj-lt"/>
                        </a:rPr>
                        <a:t>Jumbo Frame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1700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1500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1700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9600 Bytes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9600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9600 Bytes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70528523"/>
                  </a:ext>
                </a:extLst>
              </a:tr>
              <a:tr h="155697">
                <a:tc>
                  <a:txBody>
                    <a:bodyPr/>
                    <a:lstStyle/>
                    <a:p>
                      <a:pPr algn="ctr" fontAlgn="ctr"/>
                      <a:r>
                        <a:rPr lang="en-US" sz="900" b="1" u="none" strike="noStrike" dirty="0">
                          <a:effectLst/>
                          <a:latin typeface="+mj-lt"/>
                        </a:rPr>
                        <a:t>Online Spectrum Analyzer</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6994810"/>
                  </a:ext>
                </a:extLst>
              </a:tr>
              <a:tr h="155697">
                <a:tc>
                  <a:txBody>
                    <a:bodyPr/>
                    <a:lstStyle/>
                    <a:p>
                      <a:pPr algn="ctr" fontAlgn="ctr"/>
                      <a:r>
                        <a:rPr lang="en-US" sz="900" b="1" u="none" strike="noStrike" dirty="0">
                          <a:effectLst/>
                          <a:latin typeface="+mj-lt"/>
                        </a:rPr>
                        <a:t>DSO</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Potential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 (future)</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9255302"/>
                  </a:ext>
                </a:extLst>
              </a:tr>
              <a:tr h="155697">
                <a:tc>
                  <a:txBody>
                    <a:bodyPr/>
                    <a:lstStyle/>
                    <a:p>
                      <a:pPr algn="ctr" fontAlgn="ctr"/>
                      <a:r>
                        <a:rPr lang="en-US" sz="900" b="1" u="none" strike="noStrike" dirty="0">
                          <a:effectLst/>
                          <a:latin typeface="+mj-lt"/>
                        </a:rPr>
                        <a:t>Encryption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128 &amp; 256 AES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128 AES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128 AES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198792"/>
                  </a:ext>
                </a:extLst>
              </a:tr>
              <a:tr h="155697">
                <a:tc>
                  <a:txBody>
                    <a:bodyPr/>
                    <a:lstStyle/>
                    <a:p>
                      <a:pPr algn="ctr" fontAlgn="ctr"/>
                      <a:r>
                        <a:rPr lang="en-US" sz="900" b="1" u="none" strike="noStrike" dirty="0">
                          <a:effectLst/>
                          <a:latin typeface="+mj-lt"/>
                        </a:rPr>
                        <a:t>1588 Timing &amp; </a:t>
                      </a:r>
                      <a:r>
                        <a:rPr lang="en-US" sz="900" b="1" u="none" strike="noStrike" dirty="0" err="1">
                          <a:effectLst/>
                          <a:latin typeface="+mj-lt"/>
                        </a:rPr>
                        <a:t>SyncE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58433459"/>
                  </a:ext>
                </a:extLst>
              </a:tr>
              <a:tr h="155697">
                <a:tc>
                  <a:txBody>
                    <a:bodyPr/>
                    <a:lstStyle/>
                    <a:p>
                      <a:pPr algn="ctr" fontAlgn="ctr"/>
                      <a:r>
                        <a:rPr lang="en-US" sz="900" b="1" u="none" strike="noStrike" dirty="0">
                          <a:effectLst/>
                          <a:latin typeface="+mj-lt"/>
                        </a:rPr>
                        <a:t>QOS</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3 Level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 Level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 Level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 Levels </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 , ? Levels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 , ? Levels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669867"/>
                  </a:ext>
                </a:extLst>
              </a:tr>
              <a:tr h="155697">
                <a:tc>
                  <a:txBody>
                    <a:bodyPr/>
                    <a:lstStyle/>
                    <a:p>
                      <a:pPr algn="ctr" fontAlgn="ctr"/>
                      <a:r>
                        <a:rPr lang="en-US" sz="900" b="1" u="none" strike="noStrike" dirty="0" err="1">
                          <a:effectLst/>
                          <a:latin typeface="+mj-lt"/>
                        </a:rPr>
                        <a:t>PoE</a:t>
                      </a:r>
                      <a:r>
                        <a:rPr lang="en-US" sz="900" b="1" u="none" strike="noStrike" dirty="0">
                          <a:effectLst/>
                          <a:latin typeface="+mj-lt"/>
                        </a:rPr>
                        <a:t> output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6636962"/>
                  </a:ext>
                </a:extLst>
              </a:tr>
              <a:tr h="155697">
                <a:tc>
                  <a:txBody>
                    <a:bodyPr/>
                    <a:lstStyle/>
                    <a:p>
                      <a:pPr algn="ctr" fontAlgn="ctr"/>
                      <a:r>
                        <a:rPr lang="en-US" sz="900" b="1" u="none" strike="noStrike" dirty="0">
                          <a:effectLst/>
                          <a:latin typeface="+mj-lt"/>
                        </a:rPr>
                        <a:t>SFP Fiber Port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8483515"/>
                  </a:ext>
                </a:extLst>
              </a:tr>
              <a:tr h="155697">
                <a:tc>
                  <a:txBody>
                    <a:bodyPr/>
                    <a:lstStyle/>
                    <a:p>
                      <a:pPr algn="ctr" fontAlgn="ctr"/>
                      <a:r>
                        <a:rPr lang="en-US" sz="900" b="1" u="none" strike="noStrike" dirty="0">
                          <a:effectLst/>
                          <a:latin typeface="+mj-lt"/>
                        </a:rPr>
                        <a:t>TDD Sync</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TDD/FDD</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56534045"/>
                  </a:ext>
                </a:extLst>
              </a:tr>
              <a:tr h="155697">
                <a:tc>
                  <a:txBody>
                    <a:bodyPr/>
                    <a:lstStyle/>
                    <a:p>
                      <a:pPr algn="ctr" fontAlgn="ctr"/>
                      <a:r>
                        <a:rPr lang="en-US" sz="900" b="1" u="none" strike="noStrike" dirty="0">
                          <a:effectLst/>
                          <a:latin typeface="+mj-lt"/>
                        </a:rPr>
                        <a:t>TDM T1/E1</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421674"/>
                  </a:ext>
                </a:extLst>
              </a:tr>
              <a:tr h="155697">
                <a:tc>
                  <a:txBody>
                    <a:bodyPr/>
                    <a:lstStyle/>
                    <a:p>
                      <a:pPr algn="ctr" fontAlgn="ctr"/>
                      <a:r>
                        <a:rPr lang="en-US" sz="900" b="1" u="none" strike="noStrike" dirty="0">
                          <a:effectLst/>
                          <a:latin typeface="+mj-lt"/>
                        </a:rPr>
                        <a:t>IP Rating</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IP55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IP67</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5953056"/>
                  </a:ext>
                </a:extLst>
              </a:tr>
              <a:tr h="155697">
                <a:tc>
                  <a:txBody>
                    <a:bodyPr/>
                    <a:lstStyle/>
                    <a:p>
                      <a:pPr algn="ctr" fontAlgn="ctr"/>
                      <a:r>
                        <a:rPr lang="en-US" sz="900" b="1" u="none" strike="noStrike" dirty="0">
                          <a:effectLst/>
                          <a:latin typeface="+mj-lt"/>
                        </a:rPr>
                        <a:t>Power Consumption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12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25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30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&lt;30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15W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40W</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543268"/>
                  </a:ext>
                </a:extLst>
              </a:tr>
              <a:tr h="155697">
                <a:tc>
                  <a:txBody>
                    <a:bodyPr/>
                    <a:lstStyle/>
                    <a:p>
                      <a:pPr algn="ctr" fontAlgn="ctr"/>
                      <a:r>
                        <a:rPr lang="en-US" sz="900" b="1" u="none" strike="noStrike" dirty="0">
                          <a:effectLst/>
                          <a:latin typeface="+mj-lt"/>
                        </a:rPr>
                        <a:t>Integrated Radio Dimension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18" diameter x 12.2" depth</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12"x12"x2.5"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12”w x 12”h x 2.2”d</a:t>
                      </a:r>
                      <a:endParaRPr lang="pl-PL"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12"x13.5"x3.2"</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N/A</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36"x18"x11"</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0376379"/>
                  </a:ext>
                </a:extLst>
              </a:tr>
              <a:tr h="155697">
                <a:tc>
                  <a:txBody>
                    <a:bodyPr/>
                    <a:lstStyle/>
                    <a:p>
                      <a:pPr algn="ctr" fontAlgn="ctr"/>
                      <a:r>
                        <a:rPr lang="en-US" sz="900" b="1" u="none" strike="noStrike" dirty="0">
                          <a:effectLst/>
                          <a:latin typeface="+mj-lt"/>
                        </a:rPr>
                        <a:t>Connectorized Radio Dimension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N/A</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10.25"x5.25"x3.25"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11”w x 7”h x 3.5”d</a:t>
                      </a:r>
                      <a:endParaRPr lang="pl-PL"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8"x12.5"x3.5"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8.8"x3.23"x2"</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N/A</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893132"/>
                  </a:ext>
                </a:extLst>
              </a:tr>
            </a:tbl>
          </a:graphicData>
        </a:graphic>
      </p:graphicFrame>
    </p:spTree>
    <p:extLst>
      <p:ext uri="{BB962C8B-B14F-4D97-AF65-F5344CB8AC3E}">
        <p14:creationId xmlns:p14="http://schemas.microsoft.com/office/powerpoint/2010/main" val="221979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 Comparison: PTP vs Mimosa B5</a:t>
            </a:r>
          </a:p>
        </p:txBody>
      </p:sp>
      <p:graphicFrame>
        <p:nvGraphicFramePr>
          <p:cNvPr id="4" name="Table 3"/>
          <p:cNvGraphicFramePr>
            <a:graphicFrameLocks noGrp="1"/>
          </p:cNvGraphicFramePr>
          <p:nvPr>
            <p:extLst>
              <p:ext uri="{D42A27DB-BD31-4B8C-83A1-F6EECF244321}">
                <p14:modId xmlns:p14="http://schemas.microsoft.com/office/powerpoint/2010/main" val="913803675"/>
              </p:ext>
            </p:extLst>
          </p:nvPr>
        </p:nvGraphicFramePr>
        <p:xfrm>
          <a:off x="286871" y="1080154"/>
          <a:ext cx="11394141" cy="5257884"/>
        </p:xfrm>
        <a:graphic>
          <a:graphicData uri="http://schemas.openxmlformats.org/drawingml/2006/table">
            <a:tbl>
              <a:tblPr>
                <a:tableStyleId>{5C22544A-7EE6-4342-B048-85BDC9FD1C3A}</a:tableStyleId>
              </a:tblPr>
              <a:tblGrid>
                <a:gridCol w="2486282">
                  <a:extLst>
                    <a:ext uri="{9D8B030D-6E8A-4147-A177-3AD203B41FA5}">
                      <a16:colId xmlns:a16="http://schemas.microsoft.com/office/drawing/2014/main" val="3207291818"/>
                    </a:ext>
                  </a:extLst>
                </a:gridCol>
                <a:gridCol w="2074542">
                  <a:extLst>
                    <a:ext uri="{9D8B030D-6E8A-4147-A177-3AD203B41FA5}">
                      <a16:colId xmlns:a16="http://schemas.microsoft.com/office/drawing/2014/main" val="3271961430"/>
                    </a:ext>
                  </a:extLst>
                </a:gridCol>
                <a:gridCol w="1852835">
                  <a:extLst>
                    <a:ext uri="{9D8B030D-6E8A-4147-A177-3AD203B41FA5}">
                      <a16:colId xmlns:a16="http://schemas.microsoft.com/office/drawing/2014/main" val="1694197509"/>
                    </a:ext>
                  </a:extLst>
                </a:gridCol>
                <a:gridCol w="1678636">
                  <a:extLst>
                    <a:ext uri="{9D8B030D-6E8A-4147-A177-3AD203B41FA5}">
                      <a16:colId xmlns:a16="http://schemas.microsoft.com/office/drawing/2014/main" val="730427530"/>
                    </a:ext>
                  </a:extLst>
                </a:gridCol>
                <a:gridCol w="1650923">
                  <a:extLst>
                    <a:ext uri="{9D8B030D-6E8A-4147-A177-3AD203B41FA5}">
                      <a16:colId xmlns:a16="http://schemas.microsoft.com/office/drawing/2014/main" val="2353871143"/>
                    </a:ext>
                  </a:extLst>
                </a:gridCol>
                <a:gridCol w="1650923">
                  <a:extLst>
                    <a:ext uri="{9D8B030D-6E8A-4147-A177-3AD203B41FA5}">
                      <a16:colId xmlns:a16="http://schemas.microsoft.com/office/drawing/2014/main" val="1142154322"/>
                    </a:ext>
                  </a:extLst>
                </a:gridCol>
              </a:tblGrid>
              <a:tr h="292730">
                <a:tc>
                  <a:txBody>
                    <a:bodyPr/>
                    <a:lstStyle/>
                    <a:p>
                      <a:pPr algn="ctr" fontAlgn="ctr"/>
                      <a:r>
                        <a:rPr lang="en-US" sz="900" b="1" u="none" strike="noStrike" dirty="0">
                          <a:effectLst/>
                          <a:latin typeface="+mj-lt"/>
                        </a:rPr>
                        <a:t>ATTRIBUTES</a:t>
                      </a:r>
                      <a:endParaRPr lang="en-US" sz="900" b="1" i="0" u="none" strike="noStrike" dirty="0">
                        <a:solidFill>
                          <a:srgbClr val="000000"/>
                        </a:solidFill>
                        <a:effectLst/>
                        <a:latin typeface="+mj-lt"/>
                      </a:endParaRPr>
                    </a:p>
                  </a:txBody>
                  <a:tcPr marL="0" marR="0" marT="0" marB="0" anchor="ctr">
                    <a:solidFill>
                      <a:schemeClr val="bg1">
                        <a:lumMod val="85000"/>
                      </a:schemeClr>
                    </a:solidFill>
                  </a:tcPr>
                </a:tc>
                <a:tc>
                  <a:txBody>
                    <a:bodyPr/>
                    <a:lstStyle/>
                    <a:p>
                      <a:pPr algn="ctr" fontAlgn="ctr"/>
                      <a:r>
                        <a:rPr lang="en-US" sz="900" b="1" u="none" strike="noStrike" dirty="0" err="1">
                          <a:effectLst/>
                          <a:latin typeface="+mj-lt"/>
                        </a:rPr>
                        <a:t>ePMP</a:t>
                      </a:r>
                      <a:r>
                        <a:rPr lang="en-US" sz="900" b="1" u="none" strike="noStrike" dirty="0">
                          <a:effectLst/>
                          <a:latin typeface="+mj-lt"/>
                        </a:rPr>
                        <a:t> F300</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a:effectLst/>
                          <a:latin typeface="+mj-lt"/>
                        </a:rPr>
                        <a:t>PTP 450i</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a:effectLst/>
                          <a:latin typeface="+mj-lt"/>
                        </a:rPr>
                        <a:t>PTP 550</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a:effectLst/>
                          <a:latin typeface="+mj-lt"/>
                        </a:rPr>
                        <a:t>PTP 670</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1" u="none" strike="noStrike" dirty="0">
                          <a:effectLst/>
                          <a:latin typeface="+mj-lt"/>
                        </a:rPr>
                        <a:t>Mimosa B5</a:t>
                      </a:r>
                      <a:endParaRPr lang="en-US" sz="9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9228140"/>
                  </a:ext>
                </a:extLst>
              </a:tr>
              <a:tr h="439095">
                <a:tc>
                  <a:txBody>
                    <a:bodyPr/>
                    <a:lstStyle/>
                    <a:p>
                      <a:pPr algn="ctr" fontAlgn="ctr"/>
                      <a:r>
                        <a:rPr lang="en-US" sz="900" b="1" u="none" strike="noStrike" dirty="0">
                          <a:effectLst/>
                          <a:latin typeface="+mj-lt"/>
                        </a:rPr>
                        <a:t> List Price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dirty="0">
                          <a:effectLst/>
                          <a:latin typeface="+mj-lt"/>
                        </a:rPr>
                        <a:t>$169 </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$ 995 INT</a:t>
                      </a:r>
                      <a:br>
                        <a:rPr lang="en-US" sz="900" u="none" strike="noStrike">
                          <a:effectLst/>
                          <a:latin typeface="+mj-lt"/>
                        </a:rPr>
                      </a:br>
                      <a:r>
                        <a:rPr lang="en-US" sz="900" u="none" strike="noStrike">
                          <a:effectLst/>
                          <a:latin typeface="+mj-lt"/>
                        </a:rPr>
                        <a:t>$895 CONN</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$779 INT</a:t>
                      </a:r>
                      <a:br>
                        <a:rPr lang="en-US" sz="900" u="none" strike="noStrike">
                          <a:effectLst/>
                          <a:latin typeface="+mj-lt"/>
                        </a:rPr>
                      </a:br>
                      <a:r>
                        <a:rPr lang="en-US" sz="900" u="none" strike="noStrike">
                          <a:effectLst/>
                          <a:latin typeface="+mj-lt"/>
                        </a:rPr>
                        <a:t>$649 CONN</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$2,615 INT</a:t>
                      </a:r>
                      <a:br>
                        <a:rPr lang="en-US" sz="900" u="none" strike="noStrike">
                          <a:effectLst/>
                          <a:latin typeface="+mj-lt"/>
                        </a:rPr>
                      </a:br>
                      <a:r>
                        <a:rPr lang="en-US" sz="900" u="none" strike="noStrike">
                          <a:effectLst/>
                          <a:latin typeface="+mj-lt"/>
                        </a:rPr>
                        <a:t>$2,395 CONN</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$699 INT                  </a:t>
                      </a:r>
                    </a:p>
                    <a:p>
                      <a:pPr algn="ctr" fontAlgn="ctr"/>
                      <a:r>
                        <a:rPr lang="en-US" sz="900" u="none" strike="noStrike" dirty="0">
                          <a:effectLst/>
                          <a:latin typeface="+mj-lt"/>
                        </a:rPr>
                        <a:t>  $499 CONN</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62281885"/>
                  </a:ext>
                </a:extLst>
              </a:tr>
              <a:tr h="146365">
                <a:tc>
                  <a:txBody>
                    <a:bodyPr/>
                    <a:lstStyle/>
                    <a:p>
                      <a:pPr algn="ctr" fontAlgn="ctr"/>
                      <a:r>
                        <a:rPr lang="en-US" sz="900" b="1" u="none" strike="noStrike" dirty="0">
                          <a:effectLst/>
                          <a:latin typeface="+mj-lt"/>
                        </a:rPr>
                        <a:t>Channel Price Discount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30%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40% off</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 </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54388142"/>
                  </a:ext>
                </a:extLst>
              </a:tr>
              <a:tr h="720569">
                <a:tc>
                  <a:txBody>
                    <a:bodyPr/>
                    <a:lstStyle/>
                    <a:p>
                      <a:pPr algn="ctr" fontAlgn="ctr"/>
                      <a:r>
                        <a:rPr lang="en-US" sz="900" b="1" u="none" strike="noStrike" dirty="0">
                          <a:effectLst/>
                          <a:latin typeface="+mj-lt"/>
                        </a:rPr>
                        <a:t>Max Throughput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dirty="0">
                          <a:effectLst/>
                          <a:latin typeface="+mj-lt"/>
                        </a:rPr>
                        <a:t>600 Mbps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300 Mbps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1.36 Gbps (2x80 MHz)</a:t>
                      </a:r>
                      <a:br>
                        <a:rPr lang="en-US" sz="900" u="none" strike="noStrike">
                          <a:effectLst/>
                          <a:latin typeface="+mj-lt"/>
                        </a:rPr>
                      </a:br>
                      <a:r>
                        <a:rPr lang="en-US" sz="900" u="none" strike="noStrike">
                          <a:effectLst/>
                          <a:latin typeface="+mj-lt"/>
                        </a:rPr>
                        <a:t>651 Mbps (2x40 MHz)</a:t>
                      </a:r>
                      <a:br>
                        <a:rPr lang="en-US" sz="900" u="none" strike="noStrike">
                          <a:effectLst/>
                          <a:latin typeface="+mj-lt"/>
                        </a:rPr>
                      </a:br>
                      <a:r>
                        <a:rPr lang="en-US" sz="900" u="none" strike="noStrike">
                          <a:effectLst/>
                          <a:latin typeface="+mj-lt"/>
                        </a:rPr>
                        <a:t>281 Mbps (2x20 MHz)</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450 Mbps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1.4 Gbps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6123616"/>
                  </a:ext>
                </a:extLst>
              </a:tr>
              <a:tr h="146365">
                <a:tc>
                  <a:txBody>
                    <a:bodyPr/>
                    <a:lstStyle/>
                    <a:p>
                      <a:pPr algn="ctr" fontAlgn="ctr"/>
                      <a:r>
                        <a:rPr lang="en-US" sz="900" b="1" u="none" strike="noStrike" dirty="0">
                          <a:effectLst/>
                          <a:latin typeface="+mj-lt"/>
                        </a:rPr>
                        <a:t>Spectrum Efficiency (bits/</a:t>
                      </a:r>
                      <a:r>
                        <a:rPr lang="en-US" sz="900" b="1" u="none" strike="noStrike" dirty="0" err="1">
                          <a:effectLst/>
                          <a:latin typeface="+mj-lt"/>
                        </a:rPr>
                        <a:t>hz</a:t>
                      </a:r>
                      <a:r>
                        <a:rPr lang="en-US" sz="900" b="1" u="none" strike="noStrike" dirty="0">
                          <a:effectLst/>
                          <a:latin typeface="+mj-lt"/>
                        </a:rPr>
                        <a:t>/s)</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7.5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7.5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8.5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2388891"/>
                  </a:ext>
                </a:extLst>
              </a:tr>
              <a:tr h="292730">
                <a:tc>
                  <a:txBody>
                    <a:bodyPr/>
                    <a:lstStyle/>
                    <a:p>
                      <a:pPr algn="ctr" fontAlgn="ctr"/>
                      <a:r>
                        <a:rPr lang="en-US" sz="900" b="1" u="none" strike="noStrike" dirty="0">
                          <a:effectLst/>
                          <a:latin typeface="+mj-lt"/>
                        </a:rPr>
                        <a:t>Frequency Range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5.15 to 5.97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4.9 to 5.925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5.15 – 5.96</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4.9 to 6.05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5.15 to 5875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2477055"/>
                  </a:ext>
                </a:extLst>
              </a:tr>
              <a:tr h="146365">
                <a:tc>
                  <a:txBody>
                    <a:bodyPr/>
                    <a:lstStyle/>
                    <a:p>
                      <a:pPr algn="ctr" fontAlgn="ctr"/>
                      <a:r>
                        <a:rPr lang="en-US" sz="900" b="1" u="none" strike="noStrike" dirty="0">
                          <a:effectLst/>
                          <a:latin typeface="+mj-lt"/>
                        </a:rPr>
                        <a:t>Channel BW</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20/40/80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5/7/10/15/20/30/40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2x 20/40/80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5/10/15/20/30/40/45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2x 20/40/80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5050038"/>
                  </a:ext>
                </a:extLst>
              </a:tr>
              <a:tr h="146365">
                <a:tc>
                  <a:txBody>
                    <a:bodyPr/>
                    <a:lstStyle/>
                    <a:p>
                      <a:pPr algn="ctr" fontAlgn="ctr"/>
                      <a:r>
                        <a:rPr lang="en-US" sz="900" b="1" u="none" strike="noStrike" dirty="0">
                          <a:effectLst/>
                          <a:latin typeface="+mj-lt"/>
                        </a:rPr>
                        <a:t>Channel bonding</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939476"/>
                  </a:ext>
                </a:extLst>
              </a:tr>
              <a:tr h="146365">
                <a:tc>
                  <a:txBody>
                    <a:bodyPr/>
                    <a:lstStyle/>
                    <a:p>
                      <a:pPr algn="ctr" fontAlgn="ctr"/>
                      <a:r>
                        <a:rPr lang="en-US" sz="900" b="1" u="none" strike="noStrike">
                          <a:effectLst/>
                          <a:latin typeface="+mj-lt"/>
                        </a:rPr>
                        <a:t>Top Modulation</a:t>
                      </a:r>
                      <a:endParaRPr lang="en-US" sz="900" b="1" i="0" u="none" strike="noStrike">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256 QAM</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256 QAM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30691786"/>
                  </a:ext>
                </a:extLst>
              </a:tr>
              <a:tr h="146365">
                <a:tc>
                  <a:txBody>
                    <a:bodyPr/>
                    <a:lstStyle/>
                    <a:p>
                      <a:pPr algn="ctr" fontAlgn="ctr"/>
                      <a:r>
                        <a:rPr lang="en-US" sz="900" b="1" u="none" strike="noStrike" dirty="0">
                          <a:effectLst/>
                          <a:latin typeface="+mj-lt"/>
                        </a:rPr>
                        <a:t>PPS</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80,000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45,000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100,000</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850,000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100,00</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1060714"/>
                  </a:ext>
                </a:extLst>
              </a:tr>
              <a:tr h="146365">
                <a:tc>
                  <a:txBody>
                    <a:bodyPr/>
                    <a:lstStyle/>
                    <a:p>
                      <a:pPr algn="ctr" fontAlgn="ctr"/>
                      <a:r>
                        <a:rPr lang="en-US" sz="900" b="1" u="none" strike="noStrike">
                          <a:effectLst/>
                          <a:latin typeface="+mj-lt"/>
                        </a:rPr>
                        <a:t>Integrated Antenna</a:t>
                      </a:r>
                      <a:endParaRPr lang="en-US" sz="900" b="1" i="0" u="none" strike="noStrike">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25 dBi</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23 dBi</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23 </a:t>
                      </a:r>
                      <a:r>
                        <a:rPr lang="en-US" sz="900" u="none" strike="noStrike" dirty="0" err="1">
                          <a:effectLst/>
                          <a:latin typeface="+mj-lt"/>
                        </a:rPr>
                        <a:t>dBi</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23 dBi</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25 dBi</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8584907"/>
                  </a:ext>
                </a:extLst>
              </a:tr>
              <a:tr h="146365">
                <a:tc>
                  <a:txBody>
                    <a:bodyPr/>
                    <a:lstStyle/>
                    <a:p>
                      <a:pPr algn="ctr" fontAlgn="ctr"/>
                      <a:r>
                        <a:rPr lang="en-US" sz="900" b="1" u="none" strike="noStrike">
                          <a:effectLst/>
                          <a:latin typeface="+mj-lt"/>
                        </a:rPr>
                        <a:t>Latency</a:t>
                      </a:r>
                      <a:endParaRPr lang="en-US" sz="900" b="1" i="0" u="none" strike="noStrike">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3-6 ms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3-5 ms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3-6 </a:t>
                      </a:r>
                      <a:r>
                        <a:rPr lang="en-US" sz="900" u="none" strike="noStrike" dirty="0" err="1">
                          <a:effectLst/>
                          <a:latin typeface="+mj-lt"/>
                        </a:rPr>
                        <a:t>ms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2-4 ms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5ms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0011504"/>
                  </a:ext>
                </a:extLst>
              </a:tr>
              <a:tr h="146365">
                <a:tc>
                  <a:txBody>
                    <a:bodyPr/>
                    <a:lstStyle/>
                    <a:p>
                      <a:pPr algn="ctr" fontAlgn="ctr"/>
                      <a:r>
                        <a:rPr lang="en-US" sz="900" b="1" u="none" strike="noStrike" dirty="0" err="1">
                          <a:effectLst/>
                          <a:latin typeface="+mj-lt"/>
                        </a:rPr>
                        <a:t>Tx</a:t>
                      </a:r>
                      <a:r>
                        <a:rPr lang="en-US" sz="900" b="1" u="none" strike="noStrike" dirty="0">
                          <a:effectLst/>
                          <a:latin typeface="+mj-lt"/>
                        </a:rPr>
                        <a:t> Power</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27 </a:t>
                      </a:r>
                      <a:r>
                        <a:rPr lang="en-US" sz="900" u="none" strike="noStrike" dirty="0" err="1">
                          <a:effectLst/>
                          <a:latin typeface="+mj-lt"/>
                        </a:rPr>
                        <a:t>dBm</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27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30 dBM</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3651687"/>
                  </a:ext>
                </a:extLst>
              </a:tr>
              <a:tr h="146365">
                <a:tc>
                  <a:txBody>
                    <a:bodyPr/>
                    <a:lstStyle/>
                    <a:p>
                      <a:pPr algn="ctr" fontAlgn="ctr"/>
                      <a:r>
                        <a:rPr lang="en-US" sz="900" b="1" u="none" strike="noStrike" dirty="0">
                          <a:effectLst/>
                          <a:latin typeface="+mj-lt"/>
                        </a:rPr>
                        <a:t>Jumbo Frame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1700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1500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1700 Bytes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9600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3200 Bytes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036066"/>
                  </a:ext>
                </a:extLst>
              </a:tr>
              <a:tr h="146365">
                <a:tc>
                  <a:txBody>
                    <a:bodyPr/>
                    <a:lstStyle/>
                    <a:p>
                      <a:pPr algn="ctr" fontAlgn="ctr"/>
                      <a:r>
                        <a:rPr lang="en-US" sz="900" b="1" u="none" strike="noStrike" dirty="0">
                          <a:effectLst/>
                          <a:latin typeface="+mj-lt"/>
                        </a:rPr>
                        <a:t>Online Spectrum Analyzer</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9922286"/>
                  </a:ext>
                </a:extLst>
              </a:tr>
              <a:tr h="146365">
                <a:tc>
                  <a:txBody>
                    <a:bodyPr/>
                    <a:lstStyle/>
                    <a:p>
                      <a:pPr algn="ctr" fontAlgn="ctr"/>
                      <a:r>
                        <a:rPr lang="en-US" sz="900" b="1" u="none" strike="noStrike" dirty="0">
                          <a:effectLst/>
                          <a:latin typeface="+mj-lt"/>
                        </a:rPr>
                        <a:t>DSO</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Potential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 (future)</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1382522"/>
                  </a:ext>
                </a:extLst>
              </a:tr>
              <a:tr h="146365">
                <a:tc>
                  <a:txBody>
                    <a:bodyPr/>
                    <a:lstStyle/>
                    <a:p>
                      <a:pPr algn="ctr" fontAlgn="ctr"/>
                      <a:r>
                        <a:rPr lang="en-US" sz="900" b="1" u="none" strike="noStrike" dirty="0">
                          <a:effectLst/>
                          <a:latin typeface="+mj-lt"/>
                        </a:rPr>
                        <a:t>Encryption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128 AES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&amp; 256 AES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128 AES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6829022"/>
                  </a:ext>
                </a:extLst>
              </a:tr>
              <a:tr h="146365">
                <a:tc>
                  <a:txBody>
                    <a:bodyPr/>
                    <a:lstStyle/>
                    <a:p>
                      <a:pPr algn="ctr" fontAlgn="ctr"/>
                      <a:r>
                        <a:rPr lang="en-US" sz="900" b="1" u="none" strike="noStrike" dirty="0">
                          <a:effectLst/>
                          <a:latin typeface="+mj-lt"/>
                        </a:rPr>
                        <a:t>1588 Timing &amp; </a:t>
                      </a:r>
                      <a:r>
                        <a:rPr lang="en-US" sz="900" b="1" u="none" strike="noStrike" dirty="0" err="1">
                          <a:effectLst/>
                          <a:latin typeface="+mj-lt"/>
                        </a:rPr>
                        <a:t>SyncE</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1814442"/>
                  </a:ext>
                </a:extLst>
              </a:tr>
              <a:tr h="146365">
                <a:tc>
                  <a:txBody>
                    <a:bodyPr/>
                    <a:lstStyle/>
                    <a:p>
                      <a:pPr algn="ctr" fontAlgn="ctr"/>
                      <a:r>
                        <a:rPr lang="en-US" sz="900" b="1" u="none" strike="noStrike" dirty="0">
                          <a:effectLst/>
                          <a:latin typeface="+mj-lt"/>
                        </a:rPr>
                        <a:t>QOS</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3 Level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2 Level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3 Level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8 Levels </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4 Level</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8912184"/>
                  </a:ext>
                </a:extLst>
              </a:tr>
              <a:tr h="146365">
                <a:tc>
                  <a:txBody>
                    <a:bodyPr/>
                    <a:lstStyle/>
                    <a:p>
                      <a:pPr algn="ctr" fontAlgn="ctr"/>
                      <a:r>
                        <a:rPr lang="en-US" sz="900" b="1" u="none" strike="noStrike" dirty="0" err="1">
                          <a:effectLst/>
                          <a:latin typeface="+mj-lt"/>
                        </a:rPr>
                        <a:t>PoE</a:t>
                      </a:r>
                      <a:r>
                        <a:rPr lang="en-US" sz="900" b="1" u="none" strike="noStrike" dirty="0">
                          <a:effectLst/>
                          <a:latin typeface="+mj-lt"/>
                        </a:rPr>
                        <a:t> output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2485115"/>
                  </a:ext>
                </a:extLst>
              </a:tr>
              <a:tr h="146365">
                <a:tc>
                  <a:txBody>
                    <a:bodyPr/>
                    <a:lstStyle/>
                    <a:p>
                      <a:pPr algn="ctr" fontAlgn="ctr"/>
                      <a:r>
                        <a:rPr lang="en-US" sz="900" b="1" u="none" strike="noStrike" dirty="0">
                          <a:effectLst/>
                          <a:latin typeface="+mj-lt"/>
                        </a:rPr>
                        <a:t>SFP Fiber Port</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3271989"/>
                  </a:ext>
                </a:extLst>
              </a:tr>
              <a:tr h="146365">
                <a:tc>
                  <a:txBody>
                    <a:bodyPr/>
                    <a:lstStyle/>
                    <a:p>
                      <a:pPr algn="ctr" fontAlgn="ctr"/>
                      <a:r>
                        <a:rPr lang="en-US" sz="900" b="1" u="none" strike="noStrike" dirty="0">
                          <a:effectLst/>
                          <a:latin typeface="+mj-lt"/>
                        </a:rPr>
                        <a:t>TDD Sync</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Yes</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7434137"/>
                  </a:ext>
                </a:extLst>
              </a:tr>
              <a:tr h="146365">
                <a:tc>
                  <a:txBody>
                    <a:bodyPr/>
                    <a:lstStyle/>
                    <a:p>
                      <a:pPr algn="ctr" fontAlgn="ctr"/>
                      <a:r>
                        <a:rPr lang="en-US" sz="900" b="1" u="none" strike="noStrike" dirty="0">
                          <a:effectLst/>
                          <a:latin typeface="+mj-lt"/>
                        </a:rPr>
                        <a:t>TDM T1/E1</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No</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Yes</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No</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6968078"/>
                  </a:ext>
                </a:extLst>
              </a:tr>
              <a:tr h="146365">
                <a:tc>
                  <a:txBody>
                    <a:bodyPr/>
                    <a:lstStyle/>
                    <a:p>
                      <a:pPr algn="ctr" fontAlgn="ctr"/>
                      <a:r>
                        <a:rPr lang="en-US" sz="900" b="1" u="none" strike="noStrike" dirty="0">
                          <a:effectLst/>
                          <a:latin typeface="+mj-lt"/>
                        </a:rPr>
                        <a:t>IP Rating</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IP55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IP67</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IP67</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IP67</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2180850"/>
                  </a:ext>
                </a:extLst>
              </a:tr>
              <a:tr h="146365">
                <a:tc>
                  <a:txBody>
                    <a:bodyPr/>
                    <a:lstStyle/>
                    <a:p>
                      <a:pPr algn="ctr" fontAlgn="ctr"/>
                      <a:r>
                        <a:rPr lang="en-US" sz="900" b="1" u="none" strike="noStrike" dirty="0">
                          <a:effectLst/>
                          <a:latin typeface="+mj-lt"/>
                        </a:rPr>
                        <a:t>Power Consumption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12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25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 30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&lt;30 W</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20 W</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6128205"/>
                  </a:ext>
                </a:extLst>
              </a:tr>
              <a:tr h="292730">
                <a:tc>
                  <a:txBody>
                    <a:bodyPr/>
                    <a:lstStyle/>
                    <a:p>
                      <a:pPr algn="ctr" fontAlgn="ctr"/>
                      <a:r>
                        <a:rPr lang="en-US" sz="900" b="1" u="none" strike="noStrike" dirty="0">
                          <a:effectLst/>
                          <a:latin typeface="+mj-lt"/>
                        </a:rPr>
                        <a:t>Integrated Radio Dimension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18" diameter x 12.2" depth</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12"x12"x2.5"</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12”w x 12”h x 2.2”d</a:t>
                      </a:r>
                      <a:endParaRPr lang="pl-PL"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12"x13.5"x3.2"</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17.4" Diameter , 14.3"</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9146887"/>
                  </a:ext>
                </a:extLst>
              </a:tr>
              <a:tr h="146365">
                <a:tc>
                  <a:txBody>
                    <a:bodyPr/>
                    <a:lstStyle/>
                    <a:p>
                      <a:pPr algn="ctr" fontAlgn="ctr"/>
                      <a:r>
                        <a:rPr lang="en-US" sz="900" b="1" u="none" strike="noStrike" dirty="0">
                          <a:effectLst/>
                          <a:latin typeface="+mj-lt"/>
                        </a:rPr>
                        <a:t>Connectorized Radio Dimension</a:t>
                      </a:r>
                      <a:endParaRPr lang="en-US" sz="900" b="1" i="0" u="none" strike="noStrike" dirty="0">
                        <a:solidFill>
                          <a:srgbClr val="000000"/>
                        </a:solidFill>
                        <a:effectLst/>
                        <a:latin typeface="+mj-lt"/>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ctr"/>
                      <a:r>
                        <a:rPr lang="en-US" sz="900" u="none" strike="noStrike">
                          <a:effectLst/>
                          <a:latin typeface="+mj-lt"/>
                        </a:rPr>
                        <a:t>N/A</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10.25"x5.25"x3.25"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l-PL" sz="900" u="none" strike="noStrike">
                          <a:effectLst/>
                          <a:latin typeface="+mj-lt"/>
                        </a:rPr>
                        <a:t>11”w x 7”h x 3.5”d</a:t>
                      </a:r>
                      <a:endParaRPr lang="pl-PL"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latin typeface="+mj-lt"/>
                        </a:rPr>
                        <a:t>8"x12.5"x3.5"</a:t>
                      </a:r>
                      <a:endParaRPr lang="en-US" sz="9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latin typeface="+mj-lt"/>
                        </a:rPr>
                        <a:t>N/A</a:t>
                      </a:r>
                      <a:endParaRPr lang="en-US" sz="9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1647244"/>
                  </a:ext>
                </a:extLst>
              </a:tr>
            </a:tbl>
          </a:graphicData>
        </a:graphic>
      </p:graphicFrame>
    </p:spTree>
    <p:extLst>
      <p:ext uri="{BB962C8B-B14F-4D97-AF65-F5344CB8AC3E}">
        <p14:creationId xmlns:p14="http://schemas.microsoft.com/office/powerpoint/2010/main" val="14264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 6 GHz Backhaul</a:t>
            </a:r>
          </a:p>
        </p:txBody>
      </p:sp>
      <p:sp>
        <p:nvSpPr>
          <p:cNvPr id="13" name="TextBox 12"/>
          <p:cNvSpPr txBox="1"/>
          <p:nvPr/>
        </p:nvSpPr>
        <p:spPr>
          <a:xfrm>
            <a:off x="1190030" y="5001337"/>
            <a:ext cx="1863587" cy="584775"/>
          </a:xfrm>
          <a:prstGeom prst="rect">
            <a:avLst/>
          </a:prstGeom>
          <a:noFill/>
        </p:spPr>
        <p:txBody>
          <a:bodyPr wrap="none" rtlCol="0">
            <a:spAutoFit/>
          </a:bodyPr>
          <a:lstStyle/>
          <a:p>
            <a:r>
              <a:rPr lang="en-US" sz="3200" dirty="0"/>
              <a:t>PTP 450i</a:t>
            </a:r>
          </a:p>
        </p:txBody>
      </p:sp>
      <p:sp>
        <p:nvSpPr>
          <p:cNvPr id="22" name="TextBox 21"/>
          <p:cNvSpPr txBox="1"/>
          <p:nvPr/>
        </p:nvSpPr>
        <p:spPr>
          <a:xfrm>
            <a:off x="8582711" y="4986431"/>
            <a:ext cx="1772216" cy="584775"/>
          </a:xfrm>
          <a:prstGeom prst="rect">
            <a:avLst/>
          </a:prstGeom>
          <a:noFill/>
        </p:spPr>
        <p:txBody>
          <a:bodyPr wrap="none" rtlCol="0">
            <a:spAutoFit/>
          </a:bodyPr>
          <a:lstStyle/>
          <a:p>
            <a:r>
              <a:rPr lang="en-US" sz="3200" dirty="0"/>
              <a:t>PTP 670</a:t>
            </a:r>
          </a:p>
        </p:txBody>
      </p:sp>
      <p:sp>
        <p:nvSpPr>
          <p:cNvPr id="25" name="TextBox 24"/>
          <p:cNvSpPr txBox="1"/>
          <p:nvPr/>
        </p:nvSpPr>
        <p:spPr>
          <a:xfrm>
            <a:off x="4964713" y="4989801"/>
            <a:ext cx="1772216" cy="584775"/>
          </a:xfrm>
          <a:prstGeom prst="rect">
            <a:avLst/>
          </a:prstGeom>
          <a:noFill/>
        </p:spPr>
        <p:txBody>
          <a:bodyPr wrap="none" rtlCol="0">
            <a:spAutoFit/>
          </a:bodyPr>
          <a:lstStyle/>
          <a:p>
            <a:r>
              <a:rPr lang="en-US" sz="3200" dirty="0"/>
              <a:t>PTP 550</a:t>
            </a:r>
            <a:endParaRPr lang="en-US" sz="3200" b="1" dirty="0">
              <a:solidFill>
                <a:srgbClr val="FF0000"/>
              </a:solidFill>
            </a:endParaRPr>
          </a:p>
        </p:txBody>
      </p:sp>
      <p:pic>
        <p:nvPicPr>
          <p:cNvPr id="27" name="Picture 26"/>
          <p:cNvPicPr>
            <a:picLocks noChangeAspect="1"/>
          </p:cNvPicPr>
          <p:nvPr/>
        </p:nvPicPr>
        <p:blipFill>
          <a:blip r:embed="rId2"/>
          <a:stretch>
            <a:fillRect/>
          </a:stretch>
        </p:blipFill>
        <p:spPr>
          <a:xfrm>
            <a:off x="4267116" y="1480470"/>
            <a:ext cx="3167411" cy="2797854"/>
          </a:xfrm>
          <a:prstGeom prst="rect">
            <a:avLst/>
          </a:prstGeom>
        </p:spPr>
      </p:pic>
      <p:pic>
        <p:nvPicPr>
          <p:cNvPr id="9" name="Picture 8"/>
          <p:cNvPicPr>
            <a:picLocks noChangeAspect="1"/>
          </p:cNvPicPr>
          <p:nvPr/>
        </p:nvPicPr>
        <p:blipFill>
          <a:blip r:embed="rId3"/>
          <a:stretch>
            <a:fillRect/>
          </a:stretch>
        </p:blipFill>
        <p:spPr>
          <a:xfrm>
            <a:off x="8178723" y="1551240"/>
            <a:ext cx="3081793" cy="3034862"/>
          </a:xfrm>
          <a:prstGeom prst="rect">
            <a:avLst/>
          </a:prstGeom>
        </p:spPr>
      </p:pic>
      <p:pic>
        <p:nvPicPr>
          <p:cNvPr id="11" name="Picture 10"/>
          <p:cNvPicPr>
            <a:picLocks noChangeAspect="1"/>
          </p:cNvPicPr>
          <p:nvPr/>
        </p:nvPicPr>
        <p:blipFill>
          <a:blip r:embed="rId4"/>
          <a:stretch>
            <a:fillRect/>
          </a:stretch>
        </p:blipFill>
        <p:spPr>
          <a:xfrm>
            <a:off x="720727" y="1551240"/>
            <a:ext cx="2802194" cy="2977331"/>
          </a:xfrm>
          <a:prstGeom prst="rect">
            <a:avLst/>
          </a:prstGeom>
        </p:spPr>
      </p:pic>
      <p:sp>
        <p:nvSpPr>
          <p:cNvPr id="2" name="Rectangle 1"/>
          <p:cNvSpPr/>
          <p:nvPr/>
        </p:nvSpPr>
        <p:spPr>
          <a:xfrm>
            <a:off x="7903029" y="5581111"/>
            <a:ext cx="3845377" cy="400110"/>
          </a:xfrm>
          <a:prstGeom prst="rect">
            <a:avLst/>
          </a:prstGeom>
        </p:spPr>
        <p:txBody>
          <a:bodyPr wrap="square">
            <a:spAutoFit/>
          </a:bodyPr>
          <a:lstStyle/>
          <a:p>
            <a:pPr marL="228600" marR="0" algn="ctr">
              <a:spcBef>
                <a:spcPts val="0"/>
              </a:spcBef>
              <a:spcAft>
                <a:spcPts val="0"/>
              </a:spcAft>
            </a:pPr>
            <a:r>
              <a:rPr lang="en-US" sz="2000" b="1" dirty="0">
                <a:solidFill>
                  <a:srgbClr val="1F497D"/>
                </a:solidFill>
                <a:latin typeface="Calibri" panose="020F0502020204030204" pitchFamily="34" charset="0"/>
                <a:ea typeface="Calibri" panose="020F0502020204030204" pitchFamily="34" charset="0"/>
              </a:rPr>
              <a:t>Resilient &amp; Challenging Network </a:t>
            </a:r>
          </a:p>
        </p:txBody>
      </p:sp>
      <p:sp>
        <p:nvSpPr>
          <p:cNvPr id="3" name="TextBox 2"/>
          <p:cNvSpPr txBox="1"/>
          <p:nvPr/>
        </p:nvSpPr>
        <p:spPr>
          <a:xfrm>
            <a:off x="804831" y="5694316"/>
            <a:ext cx="2881226" cy="584775"/>
          </a:xfrm>
          <a:prstGeom prst="rect">
            <a:avLst/>
          </a:prstGeom>
          <a:noFill/>
        </p:spPr>
        <p:txBody>
          <a:bodyPr wrap="square" lIns="0" tIns="0" rIns="0" bIns="0" rtlCol="0" anchor="ctr">
            <a:spAutoFit/>
          </a:bodyPr>
          <a:lstStyle/>
          <a:p>
            <a:pPr marL="228600" marR="0" algn="ctr">
              <a:spcBef>
                <a:spcPts val="0"/>
              </a:spcBef>
              <a:spcAft>
                <a:spcPts val="0"/>
              </a:spcAft>
            </a:pPr>
            <a:r>
              <a:rPr lang="en-US" sz="2000" b="1" dirty="0">
                <a:solidFill>
                  <a:srgbClr val="1F497D"/>
                </a:solidFill>
                <a:latin typeface="Calibri" panose="020F0502020204030204" pitchFamily="34" charset="0"/>
                <a:ea typeface="Calibri" panose="020F0502020204030204" pitchFamily="34" charset="0"/>
              </a:rPr>
              <a:t>Comprehensive Network</a:t>
            </a:r>
          </a:p>
          <a:p>
            <a:endParaRPr lang="en-US" dirty="0"/>
          </a:p>
        </p:txBody>
      </p:sp>
      <p:sp>
        <p:nvSpPr>
          <p:cNvPr id="5" name="TextBox 4"/>
          <p:cNvSpPr txBox="1"/>
          <p:nvPr/>
        </p:nvSpPr>
        <p:spPr>
          <a:xfrm>
            <a:off x="4543443" y="5658055"/>
            <a:ext cx="2788086" cy="307777"/>
          </a:xfrm>
          <a:prstGeom prst="rect">
            <a:avLst/>
          </a:prstGeom>
          <a:noFill/>
        </p:spPr>
        <p:txBody>
          <a:bodyPr wrap="square" lIns="0" tIns="0" rIns="0" bIns="0" rtlCol="0" anchor="ctr">
            <a:spAutoFit/>
          </a:bodyPr>
          <a:lstStyle/>
          <a:p>
            <a:pPr algn="ctr"/>
            <a:r>
              <a:rPr lang="en-US" sz="2000" b="1" dirty="0">
                <a:solidFill>
                  <a:srgbClr val="1F497D"/>
                </a:solidFill>
                <a:latin typeface="Calibri" panose="020F0502020204030204" pitchFamily="34" charset="0"/>
                <a:ea typeface="Calibri" panose="020F0502020204030204" pitchFamily="34" charset="0"/>
              </a:rPr>
              <a:t>High throughput Network</a:t>
            </a:r>
            <a:endParaRPr lang="en-US" sz="2000" dirty="0"/>
          </a:p>
        </p:txBody>
      </p:sp>
    </p:spTree>
    <p:extLst>
      <p:ext uri="{BB962C8B-B14F-4D97-AF65-F5344CB8AC3E}">
        <p14:creationId xmlns:p14="http://schemas.microsoft.com/office/powerpoint/2010/main" val="31474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PTP 650 vs PTP 670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215" y="1956056"/>
            <a:ext cx="2060928" cy="298522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2714" y="1924262"/>
            <a:ext cx="2060928" cy="2985228"/>
          </a:xfrm>
          <a:prstGeom prst="rect">
            <a:avLst/>
          </a:prstGeom>
        </p:spPr>
      </p:pic>
      <p:sp>
        <p:nvSpPr>
          <p:cNvPr id="8" name="Rectangle 7"/>
          <p:cNvSpPr/>
          <p:nvPr/>
        </p:nvSpPr>
        <p:spPr>
          <a:xfrm>
            <a:off x="3494015" y="3109614"/>
            <a:ext cx="776417" cy="15022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43101" y="3087458"/>
            <a:ext cx="776417" cy="15022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94015" y="2411098"/>
            <a:ext cx="776417" cy="64495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05363" y="3737405"/>
            <a:ext cx="1466209" cy="276999"/>
          </a:xfrm>
          <a:prstGeom prst="rect">
            <a:avLst/>
          </a:prstGeom>
          <a:noFill/>
        </p:spPr>
        <p:txBody>
          <a:bodyPr wrap="square" lIns="0" tIns="0" rIns="0" bIns="0" rtlCol="0" anchor="ctr">
            <a:spAutoFit/>
          </a:bodyPr>
          <a:lstStyle/>
          <a:p>
            <a:r>
              <a:rPr lang="en-US" dirty="0">
                <a:solidFill>
                  <a:schemeClr val="accent2">
                    <a:lumMod val="75000"/>
                  </a:schemeClr>
                </a:solidFill>
              </a:rPr>
              <a:t>RADIO MSRP</a:t>
            </a:r>
          </a:p>
        </p:txBody>
      </p:sp>
      <p:sp>
        <p:nvSpPr>
          <p:cNvPr id="13" name="TextBox 12"/>
          <p:cNvSpPr txBox="1"/>
          <p:nvPr/>
        </p:nvSpPr>
        <p:spPr>
          <a:xfrm rot="16200000">
            <a:off x="3067884" y="3238406"/>
            <a:ext cx="1494982" cy="429848"/>
          </a:xfrm>
          <a:prstGeom prst="rect">
            <a:avLst/>
          </a:prstGeom>
          <a:noFill/>
        </p:spPr>
        <p:txBody>
          <a:bodyPr wrap="square" lIns="0" tIns="0" rIns="0" bIns="0" rtlCol="0" anchor="ctr">
            <a:spAutoFit/>
          </a:bodyPr>
          <a:lstStyle/>
          <a:p>
            <a:r>
              <a:rPr lang="en-US" dirty="0"/>
              <a:t>$2500</a:t>
            </a:r>
          </a:p>
        </p:txBody>
      </p:sp>
      <p:sp>
        <p:nvSpPr>
          <p:cNvPr id="14" name="TextBox 13"/>
          <p:cNvSpPr txBox="1"/>
          <p:nvPr/>
        </p:nvSpPr>
        <p:spPr>
          <a:xfrm rot="16200000">
            <a:off x="3083519" y="2054737"/>
            <a:ext cx="1494982" cy="429848"/>
          </a:xfrm>
          <a:prstGeom prst="rect">
            <a:avLst/>
          </a:prstGeom>
          <a:noFill/>
        </p:spPr>
        <p:txBody>
          <a:bodyPr wrap="square" lIns="0" tIns="0" rIns="0" bIns="0" rtlCol="0" anchor="ctr">
            <a:spAutoFit/>
          </a:bodyPr>
          <a:lstStyle/>
          <a:p>
            <a:r>
              <a:rPr lang="en-US" dirty="0"/>
              <a:t>$ 995</a:t>
            </a:r>
          </a:p>
        </p:txBody>
      </p:sp>
      <p:sp>
        <p:nvSpPr>
          <p:cNvPr id="15" name="TextBox 14"/>
          <p:cNvSpPr txBox="1"/>
          <p:nvPr/>
        </p:nvSpPr>
        <p:spPr>
          <a:xfrm>
            <a:off x="5073208" y="2686371"/>
            <a:ext cx="1728790" cy="276999"/>
          </a:xfrm>
          <a:prstGeom prst="rect">
            <a:avLst/>
          </a:prstGeom>
          <a:noFill/>
        </p:spPr>
        <p:txBody>
          <a:bodyPr wrap="square" lIns="0" tIns="0" rIns="0" bIns="0" rtlCol="0" anchor="ctr">
            <a:spAutoFit/>
          </a:bodyPr>
          <a:lstStyle/>
          <a:p>
            <a:r>
              <a:rPr lang="en-US" dirty="0">
                <a:solidFill>
                  <a:schemeClr val="accent2">
                    <a:lumMod val="60000"/>
                    <a:lumOff val="40000"/>
                  </a:schemeClr>
                </a:solidFill>
              </a:rPr>
              <a:t>CAPACITY KEY</a:t>
            </a:r>
          </a:p>
        </p:txBody>
      </p:sp>
      <p:sp>
        <p:nvSpPr>
          <p:cNvPr id="16" name="Rectangle 15"/>
          <p:cNvSpPr/>
          <p:nvPr/>
        </p:nvSpPr>
        <p:spPr>
          <a:xfrm>
            <a:off x="7721062" y="2363895"/>
            <a:ext cx="776417" cy="644952"/>
          </a:xfrm>
          <a:prstGeom prst="rect">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7320140" y="1955074"/>
            <a:ext cx="1494982" cy="429848"/>
          </a:xfrm>
          <a:prstGeom prst="rect">
            <a:avLst/>
          </a:prstGeom>
          <a:noFill/>
        </p:spPr>
        <p:txBody>
          <a:bodyPr wrap="square" lIns="0" tIns="0" rIns="0" bIns="0" rtlCol="0" anchor="ctr">
            <a:spAutoFit/>
          </a:bodyPr>
          <a:lstStyle/>
          <a:p>
            <a:r>
              <a:rPr lang="en-US" dirty="0"/>
              <a:t>$ 0</a:t>
            </a:r>
          </a:p>
        </p:txBody>
      </p:sp>
      <p:sp>
        <p:nvSpPr>
          <p:cNvPr id="18" name="TextBox 17"/>
          <p:cNvSpPr txBox="1"/>
          <p:nvPr/>
        </p:nvSpPr>
        <p:spPr>
          <a:xfrm rot="16200000">
            <a:off x="7383818" y="3233746"/>
            <a:ext cx="1494982" cy="429848"/>
          </a:xfrm>
          <a:prstGeom prst="rect">
            <a:avLst/>
          </a:prstGeom>
          <a:noFill/>
        </p:spPr>
        <p:txBody>
          <a:bodyPr wrap="square" lIns="0" tIns="0" rIns="0" bIns="0" rtlCol="0" anchor="ctr">
            <a:spAutoFit/>
          </a:bodyPr>
          <a:lstStyle/>
          <a:p>
            <a:r>
              <a:rPr lang="en-US" dirty="0"/>
              <a:t>$2500</a:t>
            </a:r>
          </a:p>
        </p:txBody>
      </p:sp>
      <p:cxnSp>
        <p:nvCxnSpPr>
          <p:cNvPr id="20" name="Straight Connector 19"/>
          <p:cNvCxnSpPr/>
          <p:nvPr/>
        </p:nvCxnSpPr>
        <p:spPr>
          <a:xfrm flipV="1">
            <a:off x="3136302" y="4797684"/>
            <a:ext cx="5825962" cy="1218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94015" y="5046737"/>
            <a:ext cx="1437305" cy="450146"/>
          </a:xfrm>
          <a:prstGeom prst="rect">
            <a:avLst/>
          </a:prstGeom>
          <a:noFill/>
        </p:spPr>
        <p:txBody>
          <a:bodyPr wrap="square" lIns="0" tIns="0" rIns="0" bIns="0" rtlCol="0" anchor="ctr">
            <a:spAutoFit/>
          </a:bodyPr>
          <a:lstStyle/>
          <a:p>
            <a:r>
              <a:rPr lang="en-US" dirty="0"/>
              <a:t>$ 3495</a:t>
            </a:r>
          </a:p>
        </p:txBody>
      </p:sp>
      <p:sp>
        <p:nvSpPr>
          <p:cNvPr id="22" name="TextBox 21"/>
          <p:cNvSpPr txBox="1"/>
          <p:nvPr/>
        </p:nvSpPr>
        <p:spPr>
          <a:xfrm>
            <a:off x="7721062" y="4963302"/>
            <a:ext cx="1437305" cy="450146"/>
          </a:xfrm>
          <a:prstGeom prst="rect">
            <a:avLst/>
          </a:prstGeom>
          <a:noFill/>
        </p:spPr>
        <p:txBody>
          <a:bodyPr wrap="square" lIns="0" tIns="0" rIns="0" bIns="0" rtlCol="0" anchor="ctr">
            <a:spAutoFit/>
          </a:bodyPr>
          <a:lstStyle/>
          <a:p>
            <a:r>
              <a:rPr lang="en-US" dirty="0"/>
              <a:t>$ 2500</a:t>
            </a:r>
          </a:p>
        </p:txBody>
      </p:sp>
      <p:sp>
        <p:nvSpPr>
          <p:cNvPr id="23" name="TextBox 22"/>
          <p:cNvSpPr txBox="1"/>
          <p:nvPr/>
        </p:nvSpPr>
        <p:spPr>
          <a:xfrm>
            <a:off x="9335699" y="4941284"/>
            <a:ext cx="1437305" cy="450146"/>
          </a:xfrm>
          <a:prstGeom prst="rect">
            <a:avLst/>
          </a:prstGeom>
          <a:noFill/>
        </p:spPr>
        <p:txBody>
          <a:bodyPr wrap="square" lIns="0" tIns="0" rIns="0" bIns="0" rtlCol="0" anchor="ctr">
            <a:spAutoFit/>
          </a:bodyPr>
          <a:lstStyle/>
          <a:p>
            <a:r>
              <a:rPr lang="en-US" dirty="0"/>
              <a:t>PTP 670</a:t>
            </a:r>
          </a:p>
        </p:txBody>
      </p:sp>
      <p:sp>
        <p:nvSpPr>
          <p:cNvPr id="26" name="TextBox 25"/>
          <p:cNvSpPr txBox="1"/>
          <p:nvPr/>
        </p:nvSpPr>
        <p:spPr>
          <a:xfrm>
            <a:off x="873593" y="4963302"/>
            <a:ext cx="1437305" cy="450146"/>
          </a:xfrm>
          <a:prstGeom prst="rect">
            <a:avLst/>
          </a:prstGeom>
          <a:noFill/>
        </p:spPr>
        <p:txBody>
          <a:bodyPr wrap="square" lIns="0" tIns="0" rIns="0" bIns="0" rtlCol="0" anchor="ctr">
            <a:spAutoFit/>
          </a:bodyPr>
          <a:lstStyle/>
          <a:p>
            <a:r>
              <a:rPr lang="en-US" dirty="0"/>
              <a:t>PTP 650</a:t>
            </a:r>
          </a:p>
        </p:txBody>
      </p:sp>
    </p:spTree>
    <p:extLst>
      <p:ext uri="{BB962C8B-B14F-4D97-AF65-F5344CB8AC3E}">
        <p14:creationId xmlns:p14="http://schemas.microsoft.com/office/powerpoint/2010/main" val="386632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SETUP BACKWARD COMPATIBILITY</a:t>
            </a:r>
          </a:p>
        </p:txBody>
      </p:sp>
      <p:sp>
        <p:nvSpPr>
          <p:cNvPr id="4" name="TextBox 3"/>
          <p:cNvSpPr txBox="1"/>
          <p:nvPr/>
        </p:nvSpPr>
        <p:spPr>
          <a:xfrm>
            <a:off x="4557371" y="908280"/>
            <a:ext cx="7525344" cy="5539978"/>
          </a:xfrm>
          <a:prstGeom prst="rect">
            <a:avLst/>
          </a:prstGeom>
          <a:noFill/>
        </p:spPr>
        <p:txBody>
          <a:bodyPr wrap="square" lIns="0" tIns="0" rIns="0" bIns="0" rtlCol="0" anchor="ctr">
            <a:spAutoFit/>
          </a:bodyPr>
          <a:lstStyle/>
          <a:p>
            <a:r>
              <a:rPr lang="en-US" u="sng" dirty="0"/>
              <a:t>COMMON QUESTIONS:</a:t>
            </a:r>
          </a:p>
          <a:p>
            <a:endParaRPr lang="en-US" dirty="0"/>
          </a:p>
          <a:p>
            <a:pPr marL="285750" indent="-285750">
              <a:buFont typeface="Arial" panose="020B0604020202020204" pitchFamily="34" charset="0"/>
              <a:buChar char="•"/>
            </a:pPr>
            <a:r>
              <a:rPr lang="en-US" dirty="0"/>
              <a:t>Is PTP 670 backward compatible with PTP 600 ? </a:t>
            </a:r>
          </a:p>
          <a:p>
            <a:r>
              <a:rPr lang="en-US" i="1" dirty="0"/>
              <a:t>     NO, it is not compatible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PTP 670 backward compatible with PTP PTP650, 650S &amp; 650L ? </a:t>
            </a:r>
          </a:p>
          <a:p>
            <a:r>
              <a:rPr lang="en-US" i="1" dirty="0"/>
              <a:t>     Yes, it is compatible</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Can we have 2 PTP 650 with one firmware on 650-01-44 and another as 650-01-43 ? </a:t>
            </a:r>
          </a:p>
          <a:p>
            <a:r>
              <a:rPr lang="en-US" i="1" dirty="0"/>
              <a:t>    YES, it can be configured this way</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When is this backward compatible Firmware releasing ? </a:t>
            </a:r>
            <a:r>
              <a:rPr lang="en-US" i="1" dirty="0"/>
              <a:t>Already released and available on Website</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Is there is special price for this firmware ? </a:t>
            </a:r>
          </a:p>
          <a:p>
            <a:r>
              <a:rPr lang="en-US" i="1" dirty="0"/>
              <a:t>    NO, this firmware is free</a:t>
            </a:r>
          </a:p>
          <a:p>
            <a:endParaRPr lang="en-US" i="1" dirty="0"/>
          </a:p>
          <a:p>
            <a:pPr marL="285750" indent="-285750">
              <a:buFont typeface="Arial" panose="020B0604020202020204" pitchFamily="34" charset="0"/>
              <a:buChar char="•"/>
            </a:pPr>
            <a:r>
              <a:rPr lang="en-US" dirty="0"/>
              <a:t>Will this specific firmware be upgrade to tip of firmware eventually ? </a:t>
            </a:r>
          </a:p>
          <a:p>
            <a:r>
              <a:rPr lang="en-US" i="1" dirty="0"/>
              <a:t>    NO, there will be no development firmware releases </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84" y="1074775"/>
            <a:ext cx="1347072" cy="1951217"/>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84" y="3724602"/>
            <a:ext cx="1347072" cy="1951217"/>
          </a:xfrm>
          <a:prstGeom prst="rect">
            <a:avLst/>
          </a:prstGeom>
        </p:spPr>
      </p:pic>
      <p:sp>
        <p:nvSpPr>
          <p:cNvPr id="24" name="TextBox 23"/>
          <p:cNvSpPr txBox="1"/>
          <p:nvPr/>
        </p:nvSpPr>
        <p:spPr>
          <a:xfrm>
            <a:off x="776451" y="3025992"/>
            <a:ext cx="1431986" cy="276999"/>
          </a:xfrm>
          <a:prstGeom prst="rect">
            <a:avLst/>
          </a:prstGeom>
          <a:noFill/>
        </p:spPr>
        <p:txBody>
          <a:bodyPr wrap="square" lIns="0" tIns="0" rIns="0" bIns="0" rtlCol="0" anchor="ctr">
            <a:spAutoFit/>
          </a:bodyPr>
          <a:lstStyle/>
          <a:p>
            <a:r>
              <a:rPr lang="en-US" dirty="0"/>
              <a:t>PTP 650</a:t>
            </a:r>
          </a:p>
        </p:txBody>
      </p:sp>
      <p:sp>
        <p:nvSpPr>
          <p:cNvPr id="25" name="TextBox 24"/>
          <p:cNvSpPr txBox="1"/>
          <p:nvPr/>
        </p:nvSpPr>
        <p:spPr>
          <a:xfrm>
            <a:off x="776451" y="5807411"/>
            <a:ext cx="951781" cy="276999"/>
          </a:xfrm>
          <a:prstGeom prst="rect">
            <a:avLst/>
          </a:prstGeom>
          <a:noFill/>
        </p:spPr>
        <p:txBody>
          <a:bodyPr wrap="square" lIns="0" tIns="0" rIns="0" bIns="0" rtlCol="0" anchor="ctr">
            <a:spAutoFit/>
          </a:bodyPr>
          <a:lstStyle/>
          <a:p>
            <a:r>
              <a:rPr lang="en-US" dirty="0"/>
              <a:t>PTP 670</a:t>
            </a:r>
          </a:p>
        </p:txBody>
      </p:sp>
      <p:sp>
        <p:nvSpPr>
          <p:cNvPr id="26" name="TextBox 25"/>
          <p:cNvSpPr txBox="1"/>
          <p:nvPr/>
        </p:nvSpPr>
        <p:spPr>
          <a:xfrm>
            <a:off x="1868084" y="2050383"/>
            <a:ext cx="2689287" cy="276999"/>
          </a:xfrm>
          <a:prstGeom prst="rect">
            <a:avLst/>
          </a:prstGeom>
          <a:noFill/>
        </p:spPr>
        <p:txBody>
          <a:bodyPr wrap="square" lIns="0" tIns="0" rIns="0" bIns="0" rtlCol="0" anchor="ctr">
            <a:spAutoFit/>
          </a:bodyPr>
          <a:lstStyle/>
          <a:p>
            <a:r>
              <a:rPr lang="en-US" dirty="0"/>
              <a:t>FIRMWARE 650-01-44</a:t>
            </a:r>
          </a:p>
        </p:txBody>
      </p:sp>
      <p:sp>
        <p:nvSpPr>
          <p:cNvPr id="27" name="TextBox 26"/>
          <p:cNvSpPr txBox="1"/>
          <p:nvPr/>
        </p:nvSpPr>
        <p:spPr>
          <a:xfrm>
            <a:off x="1908410" y="4838709"/>
            <a:ext cx="2689287" cy="276999"/>
          </a:xfrm>
          <a:prstGeom prst="rect">
            <a:avLst/>
          </a:prstGeom>
          <a:noFill/>
        </p:spPr>
        <p:txBody>
          <a:bodyPr wrap="square" lIns="0" tIns="0" rIns="0" bIns="0" rtlCol="0" anchor="ctr">
            <a:spAutoFit/>
          </a:bodyPr>
          <a:lstStyle/>
          <a:p>
            <a:r>
              <a:rPr lang="en-US" dirty="0"/>
              <a:t>FIRMWARE 670-01-44</a:t>
            </a:r>
          </a:p>
        </p:txBody>
      </p:sp>
    </p:spTree>
    <p:extLst>
      <p:ext uri="{BB962C8B-B14F-4D97-AF65-F5344CB8AC3E}">
        <p14:creationId xmlns:p14="http://schemas.microsoft.com/office/powerpoint/2010/main" val="36652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Portfolio Analysis</a:t>
            </a:r>
          </a:p>
        </p:txBody>
      </p:sp>
      <p:sp>
        <p:nvSpPr>
          <p:cNvPr id="32" name="Footer Placeholder 4"/>
          <p:cNvSpPr>
            <a:spLocks noGrp="1"/>
          </p:cNvSpPr>
          <p:nvPr>
            <p:ph type="ftr" sz="quarter" idx="4294967295"/>
          </p:nvPr>
        </p:nvSpPr>
        <p:spPr>
          <a:prstGeom prst="rect">
            <a:avLst/>
          </a:prstGeom>
        </p:spPr>
        <p:txBody>
          <a:bodyPr/>
          <a:lstStyle>
            <a:lvl1pPr>
              <a:defRPr sz="1200"/>
            </a:lvl1pPr>
          </a:lstStyle>
          <a:p>
            <a:endParaRPr lang="en-US" dirty="0"/>
          </a:p>
        </p:txBody>
      </p:sp>
      <p:grpSp>
        <p:nvGrpSpPr>
          <p:cNvPr id="152" name="Group 151"/>
          <p:cNvGrpSpPr/>
          <p:nvPr/>
        </p:nvGrpSpPr>
        <p:grpSpPr>
          <a:xfrm>
            <a:off x="4445124" y="2527824"/>
            <a:ext cx="1590760" cy="1192290"/>
            <a:chOff x="823240" y="1720905"/>
            <a:chExt cx="1930071" cy="1639821"/>
          </a:xfrm>
        </p:grpSpPr>
        <p:sp>
          <p:nvSpPr>
            <p:cNvPr id="153" name="TextBox 152"/>
            <p:cNvSpPr txBox="1"/>
            <p:nvPr/>
          </p:nvSpPr>
          <p:spPr>
            <a:xfrm>
              <a:off x="1218122" y="2394080"/>
              <a:ext cx="1535189" cy="369332"/>
            </a:xfrm>
            <a:prstGeom prst="rect">
              <a:avLst/>
            </a:prstGeom>
            <a:noFill/>
          </p:spPr>
          <p:txBody>
            <a:bodyPr wrap="square" lIns="0" tIns="0" rIns="0" bIns="0" rtlCol="0" anchor="ctr">
              <a:spAutoFit/>
            </a:bodyPr>
            <a:lstStyle/>
            <a:p>
              <a:r>
                <a:rPr lang="en-US" sz="2400" dirty="0">
                  <a:latin typeface="Arial Black" panose="020B0A04020102020204" pitchFamily="34" charset="0"/>
                </a:rPr>
                <a:t>PTP 450i</a:t>
              </a:r>
            </a:p>
          </p:txBody>
        </p:sp>
        <p:sp>
          <p:nvSpPr>
            <p:cNvPr id="156" name="Oval 155"/>
            <p:cNvSpPr/>
            <p:nvPr/>
          </p:nvSpPr>
          <p:spPr>
            <a:xfrm>
              <a:off x="823240" y="1720905"/>
              <a:ext cx="1637731" cy="1639821"/>
            </a:xfrm>
            <a:prstGeom prst="ellipse">
              <a:avLst/>
            </a:prstGeom>
            <a:noFill/>
            <a:ln w="38100">
              <a:solidFill>
                <a:srgbClr val="79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p:cNvCxnSpPr/>
          <p:nvPr/>
        </p:nvCxnSpPr>
        <p:spPr>
          <a:xfrm>
            <a:off x="1143001" y="144379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6877" y="6016433"/>
            <a:ext cx="101694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535054" y="2939303"/>
            <a:ext cx="2690091" cy="369332"/>
          </a:xfrm>
          <a:prstGeom prst="rect">
            <a:avLst/>
          </a:prstGeom>
          <a:noFill/>
        </p:spPr>
        <p:txBody>
          <a:bodyPr wrap="square" lIns="0" tIns="0" rIns="0" bIns="0" rtlCol="0" anchor="ctr">
            <a:spAutoFit/>
          </a:bodyPr>
          <a:lstStyle/>
          <a:p>
            <a:r>
              <a:rPr lang="en-US" sz="2400" b="1" dirty="0">
                <a:latin typeface="Open"/>
              </a:rPr>
              <a:t>Feature Richness</a:t>
            </a:r>
          </a:p>
        </p:txBody>
      </p:sp>
      <p:sp>
        <p:nvSpPr>
          <p:cNvPr id="43" name="TextBox 42"/>
          <p:cNvSpPr txBox="1"/>
          <p:nvPr/>
        </p:nvSpPr>
        <p:spPr>
          <a:xfrm>
            <a:off x="5132975" y="6090448"/>
            <a:ext cx="1668927" cy="369332"/>
          </a:xfrm>
          <a:prstGeom prst="rect">
            <a:avLst/>
          </a:prstGeom>
          <a:noFill/>
        </p:spPr>
        <p:txBody>
          <a:bodyPr wrap="square" lIns="0" tIns="0" rIns="0" bIns="0" rtlCol="0" anchor="ctr">
            <a:spAutoFit/>
          </a:bodyPr>
          <a:lstStyle/>
          <a:p>
            <a:r>
              <a:rPr lang="en-US" sz="2400" b="1" dirty="0">
                <a:latin typeface="Open"/>
              </a:rPr>
              <a:t>Price</a:t>
            </a:r>
            <a:endParaRPr lang="en-US" b="1" dirty="0">
              <a:latin typeface="Open"/>
            </a:endParaRPr>
          </a:p>
        </p:txBody>
      </p:sp>
      <p:sp>
        <p:nvSpPr>
          <p:cNvPr id="45" name="Oval 44"/>
          <p:cNvSpPr/>
          <p:nvPr/>
        </p:nvSpPr>
        <p:spPr>
          <a:xfrm>
            <a:off x="2097531" y="3671189"/>
            <a:ext cx="1307061" cy="1171545"/>
          </a:xfrm>
          <a:prstGeom prst="ellipse">
            <a:avLst/>
          </a:prstGeom>
          <a:noFill/>
          <a:ln w="38100">
            <a:solidFill>
              <a:srgbClr val="79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391358" y="3821287"/>
            <a:ext cx="1109326" cy="738664"/>
          </a:xfrm>
          <a:prstGeom prst="rect">
            <a:avLst/>
          </a:prstGeom>
          <a:noFill/>
        </p:spPr>
        <p:txBody>
          <a:bodyPr wrap="square" lIns="0" tIns="0" rIns="0" bIns="0" rtlCol="0" anchor="ctr">
            <a:spAutoFit/>
          </a:bodyPr>
          <a:lstStyle/>
          <a:p>
            <a:r>
              <a:rPr lang="en-US" sz="2400" dirty="0">
                <a:latin typeface="Arial Black" panose="020B0A04020102020204" pitchFamily="34" charset="0"/>
              </a:rPr>
              <a:t>PTP 550</a:t>
            </a:r>
          </a:p>
        </p:txBody>
      </p:sp>
      <p:sp>
        <p:nvSpPr>
          <p:cNvPr id="47" name="TextBox 46"/>
          <p:cNvSpPr txBox="1"/>
          <p:nvPr/>
        </p:nvSpPr>
        <p:spPr>
          <a:xfrm>
            <a:off x="6805483" y="1403903"/>
            <a:ext cx="1265299" cy="738664"/>
          </a:xfrm>
          <a:prstGeom prst="rect">
            <a:avLst/>
          </a:prstGeom>
          <a:noFill/>
        </p:spPr>
        <p:txBody>
          <a:bodyPr wrap="square" lIns="0" tIns="0" rIns="0" bIns="0" rtlCol="0" anchor="ctr">
            <a:spAutoFit/>
          </a:bodyPr>
          <a:lstStyle/>
          <a:p>
            <a:r>
              <a:rPr lang="en-US" sz="2400" dirty="0">
                <a:latin typeface="Arial Black" panose="020B0A04020102020204" pitchFamily="34" charset="0"/>
              </a:rPr>
              <a:t>PTP 670</a:t>
            </a:r>
          </a:p>
        </p:txBody>
      </p:sp>
      <p:sp>
        <p:nvSpPr>
          <p:cNvPr id="49" name="Oval 48"/>
          <p:cNvSpPr/>
          <p:nvPr/>
        </p:nvSpPr>
        <p:spPr>
          <a:xfrm>
            <a:off x="6473600" y="1220814"/>
            <a:ext cx="1349814" cy="1091540"/>
          </a:xfrm>
          <a:prstGeom prst="ellipse">
            <a:avLst/>
          </a:prstGeom>
          <a:noFill/>
          <a:ln w="38100">
            <a:solidFill>
              <a:srgbClr val="79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544589" y="1441698"/>
            <a:ext cx="49876" cy="4310708"/>
          </a:xfrm>
          <a:prstGeom prst="line">
            <a:avLst/>
          </a:prstGeom>
          <a:ln w="38100">
            <a:solidFill>
              <a:srgbClr val="000000">
                <a:alpha val="2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641505" y="3671189"/>
            <a:ext cx="8528265" cy="52913"/>
          </a:xfrm>
          <a:prstGeom prst="line">
            <a:avLst/>
          </a:prstGeom>
          <a:ln w="38100">
            <a:solidFill>
              <a:srgbClr val="000000">
                <a:alpha val="25882"/>
              </a:srgb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60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Portfolio Analysis</a:t>
            </a:r>
          </a:p>
        </p:txBody>
      </p:sp>
      <p:sp>
        <p:nvSpPr>
          <p:cNvPr id="32" name="Footer Placeholder 4"/>
          <p:cNvSpPr>
            <a:spLocks noGrp="1"/>
          </p:cNvSpPr>
          <p:nvPr>
            <p:ph type="ftr" sz="quarter" idx="4294967295"/>
          </p:nvPr>
        </p:nvSpPr>
        <p:spPr>
          <a:prstGeom prst="rect">
            <a:avLst/>
          </a:prstGeom>
        </p:spPr>
        <p:txBody>
          <a:bodyPr/>
          <a:lstStyle>
            <a:lvl1pPr>
              <a:defRPr sz="1200"/>
            </a:lvl1pPr>
          </a:lstStyle>
          <a:p>
            <a:endParaRPr lang="en-US" dirty="0"/>
          </a:p>
        </p:txBody>
      </p:sp>
      <p:grpSp>
        <p:nvGrpSpPr>
          <p:cNvPr id="152" name="Group 151"/>
          <p:cNvGrpSpPr/>
          <p:nvPr/>
        </p:nvGrpSpPr>
        <p:grpSpPr>
          <a:xfrm>
            <a:off x="2491598" y="2537822"/>
            <a:ext cx="1590760" cy="1192290"/>
            <a:chOff x="823240" y="1720905"/>
            <a:chExt cx="1930071" cy="1639821"/>
          </a:xfrm>
        </p:grpSpPr>
        <p:sp>
          <p:nvSpPr>
            <p:cNvPr id="153" name="TextBox 152"/>
            <p:cNvSpPr txBox="1"/>
            <p:nvPr/>
          </p:nvSpPr>
          <p:spPr>
            <a:xfrm>
              <a:off x="1218122" y="2394080"/>
              <a:ext cx="1535189" cy="369332"/>
            </a:xfrm>
            <a:prstGeom prst="rect">
              <a:avLst/>
            </a:prstGeom>
            <a:noFill/>
          </p:spPr>
          <p:txBody>
            <a:bodyPr wrap="square" lIns="0" tIns="0" rIns="0" bIns="0" rtlCol="0" anchor="ctr">
              <a:spAutoFit/>
            </a:bodyPr>
            <a:lstStyle/>
            <a:p>
              <a:r>
                <a:rPr lang="en-US" sz="2400" dirty="0">
                  <a:latin typeface="Arial Black" panose="020B0A04020102020204" pitchFamily="34" charset="0"/>
                </a:rPr>
                <a:t>PTP 450i</a:t>
              </a:r>
            </a:p>
          </p:txBody>
        </p:sp>
        <p:sp>
          <p:nvSpPr>
            <p:cNvPr id="156" name="Oval 155"/>
            <p:cNvSpPr/>
            <p:nvPr/>
          </p:nvSpPr>
          <p:spPr>
            <a:xfrm>
              <a:off x="823240" y="1720905"/>
              <a:ext cx="1637731" cy="1639821"/>
            </a:xfrm>
            <a:prstGeom prst="ellipse">
              <a:avLst/>
            </a:prstGeom>
            <a:noFill/>
            <a:ln w="38100">
              <a:solidFill>
                <a:srgbClr val="79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p:cNvCxnSpPr/>
          <p:nvPr/>
        </p:nvCxnSpPr>
        <p:spPr>
          <a:xfrm>
            <a:off x="1143001" y="144379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6877" y="6016433"/>
            <a:ext cx="101694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535054" y="2939303"/>
            <a:ext cx="2690091" cy="369332"/>
          </a:xfrm>
          <a:prstGeom prst="rect">
            <a:avLst/>
          </a:prstGeom>
          <a:noFill/>
        </p:spPr>
        <p:txBody>
          <a:bodyPr wrap="square" lIns="0" tIns="0" rIns="0" bIns="0" rtlCol="0" anchor="ctr">
            <a:spAutoFit/>
          </a:bodyPr>
          <a:lstStyle/>
          <a:p>
            <a:r>
              <a:rPr lang="en-US" sz="2400" b="1" dirty="0">
                <a:latin typeface="Open"/>
              </a:rPr>
              <a:t>Feature Richness</a:t>
            </a:r>
          </a:p>
        </p:txBody>
      </p:sp>
      <p:sp>
        <p:nvSpPr>
          <p:cNvPr id="43" name="TextBox 42"/>
          <p:cNvSpPr txBox="1"/>
          <p:nvPr/>
        </p:nvSpPr>
        <p:spPr>
          <a:xfrm>
            <a:off x="5132975" y="6090448"/>
            <a:ext cx="2445461" cy="369332"/>
          </a:xfrm>
          <a:prstGeom prst="rect">
            <a:avLst/>
          </a:prstGeom>
          <a:noFill/>
        </p:spPr>
        <p:txBody>
          <a:bodyPr wrap="square" lIns="0" tIns="0" rIns="0" bIns="0" rtlCol="0" anchor="ctr">
            <a:spAutoFit/>
          </a:bodyPr>
          <a:lstStyle/>
          <a:p>
            <a:r>
              <a:rPr lang="en-US" sz="2400" b="1" dirty="0">
                <a:latin typeface="Open"/>
              </a:rPr>
              <a:t>Throughput</a:t>
            </a:r>
            <a:endParaRPr lang="en-US" b="1" dirty="0">
              <a:latin typeface="Open"/>
            </a:endParaRPr>
          </a:p>
        </p:txBody>
      </p:sp>
      <p:sp>
        <p:nvSpPr>
          <p:cNvPr id="45" name="Oval 44"/>
          <p:cNvSpPr/>
          <p:nvPr/>
        </p:nvSpPr>
        <p:spPr>
          <a:xfrm>
            <a:off x="9038410" y="3698722"/>
            <a:ext cx="1307061" cy="1171545"/>
          </a:xfrm>
          <a:prstGeom prst="ellipse">
            <a:avLst/>
          </a:prstGeom>
          <a:noFill/>
          <a:ln w="38100">
            <a:solidFill>
              <a:srgbClr val="79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332237" y="3848820"/>
            <a:ext cx="1109326" cy="738664"/>
          </a:xfrm>
          <a:prstGeom prst="rect">
            <a:avLst/>
          </a:prstGeom>
          <a:noFill/>
        </p:spPr>
        <p:txBody>
          <a:bodyPr wrap="square" lIns="0" tIns="0" rIns="0" bIns="0" rtlCol="0" anchor="ctr">
            <a:spAutoFit/>
          </a:bodyPr>
          <a:lstStyle/>
          <a:p>
            <a:r>
              <a:rPr lang="en-US" sz="2400" dirty="0">
                <a:latin typeface="Arial Black" panose="020B0A04020102020204" pitchFamily="34" charset="0"/>
              </a:rPr>
              <a:t>PTP 550</a:t>
            </a:r>
          </a:p>
        </p:txBody>
      </p:sp>
      <p:sp>
        <p:nvSpPr>
          <p:cNvPr id="47" name="TextBox 46"/>
          <p:cNvSpPr txBox="1"/>
          <p:nvPr/>
        </p:nvSpPr>
        <p:spPr>
          <a:xfrm>
            <a:off x="5201565" y="1360760"/>
            <a:ext cx="1265299" cy="738664"/>
          </a:xfrm>
          <a:prstGeom prst="rect">
            <a:avLst/>
          </a:prstGeom>
          <a:noFill/>
        </p:spPr>
        <p:txBody>
          <a:bodyPr wrap="square" lIns="0" tIns="0" rIns="0" bIns="0" rtlCol="0" anchor="ctr">
            <a:spAutoFit/>
          </a:bodyPr>
          <a:lstStyle/>
          <a:p>
            <a:r>
              <a:rPr lang="en-US" sz="2400" dirty="0">
                <a:latin typeface="Arial Black" panose="020B0A04020102020204" pitchFamily="34" charset="0"/>
              </a:rPr>
              <a:t>PTP 670</a:t>
            </a:r>
          </a:p>
        </p:txBody>
      </p:sp>
      <p:sp>
        <p:nvSpPr>
          <p:cNvPr id="49" name="Oval 48"/>
          <p:cNvSpPr/>
          <p:nvPr/>
        </p:nvSpPr>
        <p:spPr>
          <a:xfrm>
            <a:off x="4869682" y="1177671"/>
            <a:ext cx="1349814" cy="1091540"/>
          </a:xfrm>
          <a:prstGeom prst="ellipse">
            <a:avLst/>
          </a:prstGeom>
          <a:noFill/>
          <a:ln w="38100">
            <a:solidFill>
              <a:srgbClr val="79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544589" y="1441698"/>
            <a:ext cx="49876" cy="4310708"/>
          </a:xfrm>
          <a:prstGeom prst="line">
            <a:avLst/>
          </a:prstGeom>
          <a:ln w="38100">
            <a:solidFill>
              <a:srgbClr val="000000">
                <a:alpha val="2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641505" y="3671189"/>
            <a:ext cx="8528265" cy="52913"/>
          </a:xfrm>
          <a:prstGeom prst="line">
            <a:avLst/>
          </a:prstGeom>
          <a:ln w="38100">
            <a:solidFill>
              <a:srgbClr val="000000">
                <a:alpha val="25882"/>
              </a:srgb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45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N-Bold"/>
              </a:rPr>
              <a:t>PTP 550 : High Throughput Network</a:t>
            </a:r>
            <a:endParaRPr lang="en-US" dirty="0">
              <a:solidFill>
                <a:srgbClr val="FF0000"/>
              </a:solidFill>
              <a:latin typeface="DIN-Bold"/>
            </a:endParaRPr>
          </a:p>
        </p:txBody>
      </p:sp>
      <p:sp>
        <p:nvSpPr>
          <p:cNvPr id="10" name="TextBox 9"/>
          <p:cNvSpPr txBox="1"/>
          <p:nvPr/>
        </p:nvSpPr>
        <p:spPr>
          <a:xfrm>
            <a:off x="7214939" y="1197580"/>
            <a:ext cx="4382825" cy="4893647"/>
          </a:xfrm>
          <a:prstGeom prst="rect">
            <a:avLst/>
          </a:prstGeom>
          <a:noFill/>
        </p:spPr>
        <p:txBody>
          <a:bodyPr wrap="square" rtlCol="0">
            <a:spAutoFit/>
          </a:bodyPr>
          <a:lstStyle/>
          <a:p>
            <a:r>
              <a:rPr lang="en-US" sz="1600" b="1" dirty="0">
                <a:solidFill>
                  <a:schemeClr val="accent1"/>
                </a:solidFill>
              </a:rPr>
              <a:t>Frequency Bands/Channels</a:t>
            </a:r>
            <a:endParaRPr lang="en-US" sz="1400" b="1" dirty="0">
              <a:solidFill>
                <a:srgbClr val="1F497D"/>
              </a:solidFill>
            </a:endParaRPr>
          </a:p>
          <a:p>
            <a:pPr marL="171450" indent="-171450">
              <a:buSzPct val="110000"/>
              <a:buFont typeface="Arial" panose="020B0604020202020204" pitchFamily="34" charset="0"/>
              <a:buChar char="•"/>
            </a:pPr>
            <a:r>
              <a:rPr lang="en-US" sz="1200" dirty="0">
                <a:solidFill>
                  <a:schemeClr val="tx1">
                    <a:lumMod val="65000"/>
                    <a:lumOff val="35000"/>
                  </a:schemeClr>
                </a:solidFill>
              </a:rPr>
              <a:t>5.1 GHz to 5.9 GHz</a:t>
            </a:r>
          </a:p>
          <a:p>
            <a:pPr marL="171450" indent="-171450">
              <a:buSzPct val="110000"/>
              <a:buFont typeface="Arial" panose="020B0604020202020204" pitchFamily="34" charset="0"/>
              <a:buChar char="•"/>
            </a:pPr>
            <a:r>
              <a:rPr lang="en-US" sz="1200" dirty="0">
                <a:solidFill>
                  <a:schemeClr val="tx1">
                    <a:lumMod val="65000"/>
                    <a:lumOff val="35000"/>
                  </a:schemeClr>
                </a:solidFill>
              </a:rPr>
              <a:t>2 x 20 / 40 / 80 MHz channels</a:t>
            </a:r>
          </a:p>
          <a:p>
            <a:pPr>
              <a:spcBef>
                <a:spcPts val="1200"/>
              </a:spcBef>
              <a:buSzPct val="110000"/>
            </a:pPr>
            <a:r>
              <a:rPr lang="en-US" sz="1600" b="1" dirty="0">
                <a:solidFill>
                  <a:srgbClr val="009ADD"/>
                </a:solidFill>
              </a:rPr>
              <a:t>Aggregate Capacity</a:t>
            </a:r>
          </a:p>
          <a:p>
            <a:pPr marL="171450" indent="-171450">
              <a:buSzPct val="110000"/>
              <a:buFont typeface="Arial" panose="020B0604020202020204" pitchFamily="34" charset="0"/>
              <a:buChar char="•"/>
            </a:pPr>
            <a:r>
              <a:rPr lang="en-US" sz="1200" dirty="0">
                <a:solidFill>
                  <a:schemeClr val="tx1">
                    <a:lumMod val="65000"/>
                    <a:lumOff val="35000"/>
                  </a:schemeClr>
                </a:solidFill>
              </a:rPr>
              <a:t>Up to 1.36 Gbps</a:t>
            </a:r>
          </a:p>
          <a:p>
            <a:pPr>
              <a:spcBef>
                <a:spcPts val="1200"/>
              </a:spcBef>
              <a:buSzPct val="110000"/>
            </a:pPr>
            <a:r>
              <a:rPr lang="en-US" sz="1600" b="1" dirty="0">
                <a:solidFill>
                  <a:srgbClr val="009ADD"/>
                </a:solidFill>
              </a:rPr>
              <a:t>Interfaces</a:t>
            </a:r>
          </a:p>
          <a:p>
            <a:pPr marL="171450" indent="-171450">
              <a:buSzPct val="110000"/>
              <a:buFont typeface="Arial" panose="020B0604020202020204" pitchFamily="34" charset="0"/>
              <a:buChar char="•"/>
            </a:pPr>
            <a:r>
              <a:rPr lang="en-US" sz="1200" dirty="0">
                <a:solidFill>
                  <a:schemeClr val="tx1">
                    <a:lumMod val="65000"/>
                    <a:lumOff val="35000"/>
                  </a:schemeClr>
                </a:solidFill>
              </a:rPr>
              <a:t>1 x Ethernet 100/1000 </a:t>
            </a:r>
            <a:r>
              <a:rPr lang="en-US" sz="1200" dirty="0" err="1">
                <a:solidFill>
                  <a:schemeClr val="tx1">
                    <a:lumMod val="65000"/>
                    <a:lumOff val="35000"/>
                  </a:schemeClr>
                </a:solidFill>
              </a:rPr>
              <a:t>BaseT</a:t>
            </a:r>
            <a:r>
              <a:rPr lang="en-US" sz="1200" dirty="0">
                <a:solidFill>
                  <a:schemeClr val="tx1">
                    <a:lumMod val="65000"/>
                    <a:lumOff val="35000"/>
                  </a:schemeClr>
                </a:solidFill>
              </a:rPr>
              <a:t> with PoE</a:t>
            </a:r>
          </a:p>
          <a:p>
            <a:pPr marL="171450" indent="-171450">
              <a:buSzPct val="110000"/>
              <a:buFont typeface="Arial" panose="020B0604020202020204" pitchFamily="34" charset="0"/>
              <a:buChar char="•"/>
            </a:pPr>
            <a:r>
              <a:rPr lang="en-US" sz="1200" dirty="0">
                <a:solidFill>
                  <a:schemeClr val="tx1">
                    <a:lumMod val="65000"/>
                    <a:lumOff val="35000"/>
                  </a:schemeClr>
                </a:solidFill>
              </a:rPr>
              <a:t>1 x SFP Slot</a:t>
            </a:r>
          </a:p>
          <a:p>
            <a:pPr>
              <a:spcBef>
                <a:spcPts val="1200"/>
              </a:spcBef>
              <a:buSzPct val="110000"/>
            </a:pPr>
            <a:r>
              <a:rPr lang="en-US" sz="1600" b="1" dirty="0">
                <a:solidFill>
                  <a:srgbClr val="009ADD"/>
                </a:solidFill>
              </a:rPr>
              <a:t>Adaptive Modulation</a:t>
            </a:r>
          </a:p>
          <a:p>
            <a:pPr marL="171450" indent="-171450">
              <a:buSzPct val="110000"/>
              <a:buFont typeface="Arial" panose="020B0604020202020204" pitchFamily="34" charset="0"/>
              <a:buChar char="•"/>
            </a:pPr>
            <a:r>
              <a:rPr lang="en-US" sz="1200" dirty="0">
                <a:solidFill>
                  <a:schemeClr val="tx1">
                    <a:lumMod val="65000"/>
                    <a:lumOff val="35000"/>
                  </a:schemeClr>
                </a:solidFill>
              </a:rPr>
              <a:t>MCS-0 to MCS-9 with two streams(V+H)</a:t>
            </a:r>
          </a:p>
          <a:p>
            <a:pPr>
              <a:spcBef>
                <a:spcPts val="1200"/>
              </a:spcBef>
              <a:buSzPct val="110000"/>
            </a:pPr>
            <a:r>
              <a:rPr lang="en-US" sz="1600" b="1" dirty="0">
                <a:solidFill>
                  <a:srgbClr val="009ADD"/>
                </a:solidFill>
              </a:rPr>
              <a:t>Latency</a:t>
            </a:r>
          </a:p>
          <a:p>
            <a:pPr marL="171450" indent="-171450">
              <a:buSzPct val="110000"/>
              <a:buFont typeface="Arial" panose="020B0604020202020204" pitchFamily="34" charset="0"/>
              <a:buChar char="•"/>
            </a:pPr>
            <a:r>
              <a:rPr lang="en-US" sz="1200" dirty="0">
                <a:solidFill>
                  <a:schemeClr val="tx1">
                    <a:lumMod val="65000"/>
                    <a:lumOff val="35000"/>
                  </a:schemeClr>
                </a:solidFill>
              </a:rPr>
              <a:t>3 - 6 </a:t>
            </a:r>
            <a:r>
              <a:rPr lang="en-US" sz="1200" dirty="0" err="1">
                <a:solidFill>
                  <a:schemeClr val="tx1">
                    <a:lumMod val="65000"/>
                    <a:lumOff val="35000"/>
                  </a:schemeClr>
                </a:solidFill>
              </a:rPr>
              <a:t>ms</a:t>
            </a:r>
            <a:endParaRPr lang="en-US" sz="1200" dirty="0">
              <a:solidFill>
                <a:schemeClr val="tx1">
                  <a:lumMod val="65000"/>
                  <a:lumOff val="35000"/>
                </a:schemeClr>
              </a:solidFill>
            </a:endParaRPr>
          </a:p>
          <a:p>
            <a:pPr>
              <a:spcBef>
                <a:spcPts val="1200"/>
              </a:spcBef>
              <a:buSzPct val="110000"/>
            </a:pPr>
            <a:r>
              <a:rPr lang="en-US" sz="1600" b="1" dirty="0">
                <a:solidFill>
                  <a:srgbClr val="009ADD"/>
                </a:solidFill>
              </a:rPr>
              <a:t>Maximum Power &amp; Antenna Gain</a:t>
            </a:r>
          </a:p>
          <a:p>
            <a:pPr marL="171450" indent="-171450">
              <a:buSzPct val="110000"/>
              <a:buFont typeface="Arial" panose="020B0604020202020204" pitchFamily="34" charset="0"/>
              <a:buChar char="•"/>
            </a:pPr>
            <a:r>
              <a:rPr lang="en-US" sz="1200" dirty="0">
                <a:solidFill>
                  <a:schemeClr val="tx1">
                    <a:lumMod val="65000"/>
                    <a:lumOff val="35000"/>
                  </a:schemeClr>
                </a:solidFill>
              </a:rPr>
              <a:t>27 </a:t>
            </a:r>
            <a:r>
              <a:rPr lang="en-US" sz="1200" dirty="0" err="1">
                <a:solidFill>
                  <a:schemeClr val="tx1">
                    <a:lumMod val="65000"/>
                    <a:lumOff val="35000"/>
                  </a:schemeClr>
                </a:solidFill>
              </a:rPr>
              <a:t>dBm</a:t>
            </a:r>
            <a:r>
              <a:rPr lang="en-US" sz="1200" dirty="0">
                <a:solidFill>
                  <a:schemeClr val="tx1">
                    <a:lumMod val="65000"/>
                    <a:lumOff val="35000"/>
                  </a:schemeClr>
                </a:solidFill>
              </a:rPr>
              <a:t> combined output power</a:t>
            </a:r>
          </a:p>
          <a:p>
            <a:pPr marL="171450" indent="-171450">
              <a:buSzPct val="110000"/>
              <a:buFont typeface="Arial" panose="020B0604020202020204" pitchFamily="34" charset="0"/>
              <a:buChar char="•"/>
            </a:pPr>
            <a:r>
              <a:rPr lang="en-US" sz="1200" dirty="0">
                <a:solidFill>
                  <a:schemeClr val="tx1">
                    <a:lumMod val="65000"/>
                    <a:lumOff val="35000"/>
                  </a:schemeClr>
                </a:solidFill>
              </a:rPr>
              <a:t>23 </a:t>
            </a:r>
            <a:r>
              <a:rPr lang="en-US" sz="1200" dirty="0" err="1">
                <a:solidFill>
                  <a:schemeClr val="tx1">
                    <a:lumMod val="65000"/>
                    <a:lumOff val="35000"/>
                  </a:schemeClr>
                </a:solidFill>
              </a:rPr>
              <a:t>dBi</a:t>
            </a:r>
            <a:r>
              <a:rPr lang="en-US" sz="1200" dirty="0">
                <a:solidFill>
                  <a:schemeClr val="tx1">
                    <a:lumMod val="65000"/>
                    <a:lumOff val="35000"/>
                  </a:schemeClr>
                </a:solidFill>
              </a:rPr>
              <a:t> integrated antenna </a:t>
            </a:r>
          </a:p>
          <a:p>
            <a:pPr>
              <a:spcBef>
                <a:spcPts val="1200"/>
              </a:spcBef>
              <a:buSzPct val="110000"/>
            </a:pPr>
            <a:r>
              <a:rPr lang="en-US" sz="1600" b="1" dirty="0">
                <a:solidFill>
                  <a:srgbClr val="009ADD"/>
                </a:solidFill>
              </a:rPr>
              <a:t>Physical and Security</a:t>
            </a:r>
          </a:p>
          <a:p>
            <a:pPr marL="171450" lvl="1" indent="-171450">
              <a:buSzPct val="110000"/>
              <a:buFont typeface="Arial" panose="020B0604020202020204" pitchFamily="34" charset="0"/>
              <a:buChar char="•"/>
            </a:pPr>
            <a:r>
              <a:rPr lang="en-US" sz="1200" dirty="0">
                <a:solidFill>
                  <a:schemeClr val="tx1">
                    <a:lumMod val="65000"/>
                    <a:lumOff val="35000"/>
                  </a:schemeClr>
                </a:solidFill>
              </a:rPr>
              <a:t>128-bit AES, HTTPS and SNMPv3</a:t>
            </a:r>
          </a:p>
          <a:p>
            <a:pPr marL="171450" indent="-171450">
              <a:buSzPct val="110000"/>
              <a:buFont typeface="Arial" panose="020B0604020202020204" pitchFamily="34" charset="0"/>
              <a:buChar char="•"/>
            </a:pPr>
            <a:r>
              <a:rPr lang="en-US" sz="1200" dirty="0">
                <a:solidFill>
                  <a:schemeClr val="tx1">
                    <a:lumMod val="65000"/>
                    <a:lumOff val="35000"/>
                  </a:schemeClr>
                </a:solidFill>
              </a:rPr>
              <a:t>All Metal enclosure, IP67</a:t>
            </a:r>
          </a:p>
        </p:txBody>
      </p:sp>
      <p:graphicFrame>
        <p:nvGraphicFramePr>
          <p:cNvPr id="21" name="Table 20"/>
          <p:cNvGraphicFramePr>
            <a:graphicFrameLocks noGrp="1"/>
          </p:cNvGraphicFramePr>
          <p:nvPr>
            <p:extLst>
              <p:ext uri="{D42A27DB-BD31-4B8C-83A1-F6EECF244321}">
                <p14:modId xmlns:p14="http://schemas.microsoft.com/office/powerpoint/2010/main" val="1645843387"/>
              </p:ext>
            </p:extLst>
          </p:nvPr>
        </p:nvGraphicFramePr>
        <p:xfrm>
          <a:off x="523632" y="3561640"/>
          <a:ext cx="5981078" cy="2778760"/>
        </p:xfrm>
        <a:graphic>
          <a:graphicData uri="http://schemas.openxmlformats.org/drawingml/2006/table">
            <a:tbl>
              <a:tblPr bandRow="1">
                <a:tableStyleId>{3C2FFA5D-87B4-456A-9821-1D502468CF0F}</a:tableStyleId>
              </a:tblPr>
              <a:tblGrid>
                <a:gridCol w="5981078">
                  <a:extLst>
                    <a:ext uri="{9D8B030D-6E8A-4147-A177-3AD203B41FA5}">
                      <a16:colId xmlns:a16="http://schemas.microsoft.com/office/drawing/2014/main" val="20000"/>
                    </a:ext>
                  </a:extLst>
                </a:gridCol>
              </a:tblGrid>
              <a:tr h="370840">
                <a:tc>
                  <a:txBody>
                    <a:bodyPr/>
                    <a:lstStyle/>
                    <a:p>
                      <a:pPr marL="0" marR="0" indent="0" algn="just" defTabSz="914395" rtl="0" eaLnBrk="1" fontAlgn="auto" latinLnBrk="0" hangingPunct="1">
                        <a:lnSpc>
                          <a:spcPct val="100000"/>
                        </a:lnSpc>
                        <a:spcBef>
                          <a:spcPts val="0"/>
                        </a:spcBef>
                        <a:spcAft>
                          <a:spcPts val="0"/>
                        </a:spcAft>
                        <a:buClrTx/>
                        <a:buSzTx/>
                        <a:buFontTx/>
                        <a:buNone/>
                        <a:tabLst/>
                        <a:defRPr/>
                      </a:pPr>
                      <a:r>
                        <a:rPr lang="en-US" sz="1600" dirty="0">
                          <a:latin typeface="+mn-lt"/>
                        </a:rPr>
                        <a:t>Up to 1.36 G</a:t>
                      </a:r>
                      <a:r>
                        <a:rPr lang="en-US" sz="1600" baseline="0" dirty="0">
                          <a:latin typeface="+mn-lt"/>
                        </a:rPr>
                        <a:t>bps Throughput with ARQ</a:t>
                      </a:r>
                      <a:endParaRPr lang="en-US" sz="1600" dirty="0">
                        <a:solidFill>
                          <a:schemeClr val="bg1"/>
                        </a:solidFill>
                        <a:latin typeface="+mn-lt"/>
                      </a:endParaRPr>
                    </a:p>
                  </a:txBody>
                  <a:tcPr/>
                </a:tc>
                <a:extLst>
                  <a:ext uri="{0D108BD9-81ED-4DB2-BD59-A6C34878D82A}">
                    <a16:rowId xmlns:a16="http://schemas.microsoft.com/office/drawing/2014/main" val="10000"/>
                  </a:ext>
                </a:extLst>
              </a:tr>
              <a:tr h="2835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latin typeface="+mn-lt"/>
                        </a:rPr>
                        <a:t>Asymmetric non-contiguous channel aggregation across</a:t>
                      </a:r>
                      <a:r>
                        <a:rPr lang="en-US" sz="1600" baseline="0" dirty="0">
                          <a:latin typeface="+mn-lt"/>
                        </a:rPr>
                        <a:t> 5 GHz band</a:t>
                      </a:r>
                      <a:endParaRPr lang="en-US" sz="1600" dirty="0">
                        <a:solidFill>
                          <a:schemeClr val="bg1"/>
                        </a:solidFill>
                        <a:latin typeface="+mn-lt"/>
                      </a:endParaRPr>
                    </a:p>
                  </a:txBody>
                  <a:tcPr/>
                </a:tc>
                <a:extLst>
                  <a:ext uri="{0D108BD9-81ED-4DB2-BD59-A6C34878D82A}">
                    <a16:rowId xmlns:a16="http://schemas.microsoft.com/office/drawing/2014/main" val="10001"/>
                  </a:ext>
                </a:extLst>
              </a:tr>
              <a:tr h="352522">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lang="en-US" sz="1600" dirty="0">
                          <a:latin typeface="+mn-lt"/>
                        </a:rPr>
                        <a:t>Built-in live spectrum analyzer</a:t>
                      </a:r>
                      <a:r>
                        <a:rPr lang="en-US" sz="1600" baseline="0" dirty="0">
                          <a:latin typeface="+mn-lt"/>
                        </a:rPr>
                        <a:t>,</a:t>
                      </a:r>
                      <a:r>
                        <a:rPr lang="en-US" sz="1600" dirty="0">
                          <a:latin typeface="+mn-lt"/>
                        </a:rPr>
                        <a:t> Dynamic Spectrum Optimization (DSO) enables to continually scan the band for low interference channels *</a:t>
                      </a:r>
                      <a:endParaRPr lang="en-US" sz="1600" kern="1200" dirty="0">
                        <a:solidFill>
                          <a:schemeClr val="bg1"/>
                        </a:solidFill>
                        <a:latin typeface="+mn-lt"/>
                        <a:ea typeface="+mn-ea"/>
                        <a:cs typeface="+mn-cs"/>
                      </a:endParaRPr>
                    </a:p>
                  </a:txBody>
                  <a:tcPr/>
                </a:tc>
                <a:extLst>
                  <a:ext uri="{0D108BD9-81ED-4DB2-BD59-A6C34878D82A}">
                    <a16:rowId xmlns:a16="http://schemas.microsoft.com/office/drawing/2014/main" val="10002"/>
                  </a:ext>
                </a:extLst>
              </a:tr>
              <a:tr h="1930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latin typeface="+mn-lt"/>
                        </a:rPr>
                        <a:t>Small form factor, IP67 metal housing</a:t>
                      </a:r>
                      <a:endParaRPr lang="en-US" sz="1600" b="0" dirty="0">
                        <a:solidFill>
                          <a:schemeClr val="bg1"/>
                        </a:solidFill>
                        <a:latin typeface="+mn-lt"/>
                      </a:endParaRPr>
                    </a:p>
                  </a:txBody>
                  <a:tcPr/>
                </a:tc>
                <a:extLst>
                  <a:ext uri="{0D108BD9-81ED-4DB2-BD59-A6C34878D82A}">
                    <a16:rowId xmlns:a16="http://schemas.microsoft.com/office/drawing/2014/main" val="10003"/>
                  </a:ext>
                </a:extLst>
              </a:tr>
              <a:tr h="1676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TDD Sync using Cambium Sync</a:t>
                      </a:r>
                    </a:p>
                  </a:txBody>
                  <a:tcPr/>
                </a:tc>
                <a:extLst>
                  <a:ext uri="{0D108BD9-81ED-4DB2-BD59-A6C34878D82A}">
                    <a16:rowId xmlns:a16="http://schemas.microsoft.com/office/drawing/2014/main" val="10004"/>
                  </a:ext>
                </a:extLst>
              </a:tr>
              <a:tr h="1676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latin typeface="+mn-lt"/>
                        </a:rPr>
                        <a:t>Support SFP</a:t>
                      </a:r>
                      <a:r>
                        <a:rPr lang="en-US" sz="1600" baseline="0" dirty="0">
                          <a:latin typeface="+mn-lt"/>
                        </a:rPr>
                        <a:t> interface</a:t>
                      </a:r>
                      <a:endParaRPr lang="en-US" sz="1600" b="0" dirty="0">
                        <a:solidFill>
                          <a:schemeClr val="bg1"/>
                        </a:solidFill>
                        <a:latin typeface="+mn-lt"/>
                      </a:endParaRPr>
                    </a:p>
                  </a:txBody>
                  <a:tcPr/>
                </a:tc>
                <a:extLst>
                  <a:ext uri="{0D108BD9-81ED-4DB2-BD59-A6C34878D82A}">
                    <a16:rowId xmlns:a16="http://schemas.microsoft.com/office/drawing/2014/main" val="10005"/>
                  </a:ext>
                </a:extLst>
              </a:tr>
            </a:tbl>
          </a:graphicData>
        </a:graphic>
      </p:graphicFrame>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69869" y="1017315"/>
            <a:ext cx="1890936" cy="2418640"/>
          </a:xfrm>
          <a:prstGeom prst="rect">
            <a:avLst/>
          </a:prstGeom>
        </p:spPr>
      </p:pic>
      <p:pic>
        <p:nvPicPr>
          <p:cNvPr id="4" name="Picture 3"/>
          <p:cNvPicPr>
            <a:picLocks noChangeAspect="1"/>
          </p:cNvPicPr>
          <p:nvPr/>
        </p:nvPicPr>
        <p:blipFill>
          <a:blip r:embed="rId4"/>
          <a:stretch>
            <a:fillRect/>
          </a:stretch>
        </p:blipFill>
        <p:spPr>
          <a:xfrm>
            <a:off x="3649098" y="1197580"/>
            <a:ext cx="2143125" cy="2238375"/>
          </a:xfrm>
          <a:prstGeom prst="rect">
            <a:avLst/>
          </a:prstGeom>
        </p:spPr>
      </p:pic>
    </p:spTree>
    <p:extLst>
      <p:ext uri="{BB962C8B-B14F-4D97-AF65-F5344CB8AC3E}">
        <p14:creationId xmlns:p14="http://schemas.microsoft.com/office/powerpoint/2010/main" val="289467181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CHANNEL BONDING: EXPLAINED</a:t>
            </a:r>
          </a:p>
        </p:txBody>
      </p:sp>
      <p:sp>
        <p:nvSpPr>
          <p:cNvPr id="5" name="AutoShape 2" descr="https://s3.amazonaws.com/cambiumstatic/assets/55ba7cf47187a26f40cfe3e3/497x297_wispaloozaAward_2015_650.jpg"/>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5" name="Group 24"/>
          <p:cNvGrpSpPr/>
          <p:nvPr/>
        </p:nvGrpSpPr>
        <p:grpSpPr>
          <a:xfrm>
            <a:off x="4238625" y="1181100"/>
            <a:ext cx="7451067" cy="1853420"/>
            <a:chOff x="710572" y="1759788"/>
            <a:chExt cx="10207595" cy="3856007"/>
          </a:xfrm>
        </p:grpSpPr>
        <p:cxnSp>
          <p:nvCxnSpPr>
            <p:cNvPr id="6" name="Straight Connector 5"/>
            <p:cNvCxnSpPr/>
            <p:nvPr/>
          </p:nvCxnSpPr>
          <p:spPr>
            <a:xfrm flipH="1">
              <a:off x="1039417" y="1759788"/>
              <a:ext cx="8627" cy="3856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39464" y="1759788"/>
              <a:ext cx="8627" cy="3856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10572" y="5250611"/>
              <a:ext cx="4704271" cy="115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213896" y="5269301"/>
              <a:ext cx="4704271" cy="115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600300" y="4268394"/>
              <a:ext cx="363727" cy="919074"/>
            </a:xfrm>
            <a:prstGeom prst="roundRect">
              <a:avLst>
                <a:gd name="adj" fmla="val 27068"/>
              </a:avLst>
            </a:prstGeom>
            <a:solidFill>
              <a:srgbClr val="79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101765" y="2476499"/>
              <a:ext cx="1048811" cy="2766923"/>
            </a:xfrm>
            <a:prstGeom prst="roundRect">
              <a:avLst>
                <a:gd name="adj" fmla="val 27068"/>
              </a:avLst>
            </a:prstGeom>
            <a:solidFill>
              <a:srgbClr val="79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091794" y="4352926"/>
              <a:ext cx="536460" cy="919074"/>
            </a:xfrm>
            <a:prstGeom prst="roundRect">
              <a:avLst>
                <a:gd name="adj" fmla="val 27068"/>
              </a:avLst>
            </a:prstGeom>
            <a:solidFill>
              <a:srgbClr val="79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284449" y="3372771"/>
              <a:ext cx="712120" cy="1859963"/>
            </a:xfrm>
            <a:prstGeom prst="roundRect">
              <a:avLst>
                <a:gd name="adj" fmla="val 27068"/>
              </a:avLst>
            </a:prstGeom>
            <a:solidFill>
              <a:srgbClr val="79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669606" y="2505075"/>
              <a:ext cx="1062621" cy="2766923"/>
            </a:xfrm>
            <a:prstGeom prst="roundRect">
              <a:avLst>
                <a:gd name="adj" fmla="val 27068"/>
              </a:avLst>
            </a:prstGeom>
            <a:solidFill>
              <a:srgbClr val="79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5435253" y="3198077"/>
            <a:ext cx="1381125" cy="276999"/>
          </a:xfrm>
          <a:prstGeom prst="rect">
            <a:avLst/>
          </a:prstGeom>
          <a:noFill/>
        </p:spPr>
        <p:txBody>
          <a:bodyPr wrap="square" lIns="0" tIns="0" rIns="0" bIns="0" rtlCol="0" anchor="ctr">
            <a:spAutoFit/>
          </a:bodyPr>
          <a:lstStyle/>
          <a:p>
            <a:r>
              <a:rPr lang="en-US" dirty="0"/>
              <a:t>CHANNEL A</a:t>
            </a:r>
          </a:p>
        </p:txBody>
      </p:sp>
      <p:sp>
        <p:nvSpPr>
          <p:cNvPr id="28" name="TextBox 27"/>
          <p:cNvSpPr txBox="1"/>
          <p:nvPr/>
        </p:nvSpPr>
        <p:spPr>
          <a:xfrm>
            <a:off x="4908434" y="2921078"/>
            <a:ext cx="359325" cy="276999"/>
          </a:xfrm>
          <a:prstGeom prst="rect">
            <a:avLst/>
          </a:prstGeom>
          <a:noFill/>
        </p:spPr>
        <p:txBody>
          <a:bodyPr wrap="square" lIns="0" tIns="0" rIns="0" bIns="0" rtlCol="0" anchor="ctr">
            <a:spAutoFit/>
          </a:bodyPr>
          <a:lstStyle/>
          <a:p>
            <a:r>
              <a:rPr lang="en-US" dirty="0"/>
              <a:t>20</a:t>
            </a:r>
          </a:p>
        </p:txBody>
      </p:sp>
      <p:sp>
        <p:nvSpPr>
          <p:cNvPr id="29" name="TextBox 28"/>
          <p:cNvSpPr txBox="1"/>
          <p:nvPr/>
        </p:nvSpPr>
        <p:spPr>
          <a:xfrm>
            <a:off x="7012649" y="2921078"/>
            <a:ext cx="359325" cy="276999"/>
          </a:xfrm>
          <a:prstGeom prst="rect">
            <a:avLst/>
          </a:prstGeom>
          <a:noFill/>
        </p:spPr>
        <p:txBody>
          <a:bodyPr wrap="square" lIns="0" tIns="0" rIns="0" bIns="0" rtlCol="0" anchor="ctr">
            <a:spAutoFit/>
          </a:bodyPr>
          <a:lstStyle/>
          <a:p>
            <a:r>
              <a:rPr lang="en-US" dirty="0"/>
              <a:t>80</a:t>
            </a:r>
          </a:p>
        </p:txBody>
      </p:sp>
      <p:sp>
        <p:nvSpPr>
          <p:cNvPr id="30" name="TextBox 29"/>
          <p:cNvSpPr txBox="1"/>
          <p:nvPr/>
        </p:nvSpPr>
        <p:spPr>
          <a:xfrm>
            <a:off x="5909094" y="2924881"/>
            <a:ext cx="359325" cy="276999"/>
          </a:xfrm>
          <a:prstGeom prst="rect">
            <a:avLst/>
          </a:prstGeom>
          <a:noFill/>
        </p:spPr>
        <p:txBody>
          <a:bodyPr wrap="square" lIns="0" tIns="0" rIns="0" bIns="0" rtlCol="0" anchor="ctr">
            <a:spAutoFit/>
          </a:bodyPr>
          <a:lstStyle/>
          <a:p>
            <a:r>
              <a:rPr lang="en-US" dirty="0"/>
              <a:t>40</a:t>
            </a:r>
          </a:p>
        </p:txBody>
      </p:sp>
      <p:sp>
        <p:nvSpPr>
          <p:cNvPr id="31" name="TextBox 30"/>
          <p:cNvSpPr txBox="1"/>
          <p:nvPr/>
        </p:nvSpPr>
        <p:spPr>
          <a:xfrm>
            <a:off x="9535866" y="3213366"/>
            <a:ext cx="1381125" cy="276999"/>
          </a:xfrm>
          <a:prstGeom prst="rect">
            <a:avLst/>
          </a:prstGeom>
          <a:noFill/>
        </p:spPr>
        <p:txBody>
          <a:bodyPr wrap="square" lIns="0" tIns="0" rIns="0" bIns="0" rtlCol="0" anchor="ctr">
            <a:spAutoFit/>
          </a:bodyPr>
          <a:lstStyle/>
          <a:p>
            <a:r>
              <a:rPr lang="en-US" dirty="0"/>
              <a:t>CHANNEL B</a:t>
            </a:r>
          </a:p>
        </p:txBody>
      </p:sp>
      <p:sp>
        <p:nvSpPr>
          <p:cNvPr id="32" name="TextBox 31"/>
          <p:cNvSpPr txBox="1"/>
          <p:nvPr/>
        </p:nvSpPr>
        <p:spPr>
          <a:xfrm>
            <a:off x="8994659" y="2949653"/>
            <a:ext cx="359325" cy="276999"/>
          </a:xfrm>
          <a:prstGeom prst="rect">
            <a:avLst/>
          </a:prstGeom>
          <a:noFill/>
        </p:spPr>
        <p:txBody>
          <a:bodyPr wrap="square" lIns="0" tIns="0" rIns="0" bIns="0" rtlCol="0" anchor="ctr">
            <a:spAutoFit/>
          </a:bodyPr>
          <a:lstStyle/>
          <a:p>
            <a:r>
              <a:rPr lang="en-US" dirty="0"/>
              <a:t>20</a:t>
            </a:r>
          </a:p>
        </p:txBody>
      </p:sp>
      <p:sp>
        <p:nvSpPr>
          <p:cNvPr id="33" name="TextBox 32"/>
          <p:cNvSpPr txBox="1"/>
          <p:nvPr/>
        </p:nvSpPr>
        <p:spPr>
          <a:xfrm>
            <a:off x="11098874" y="2949653"/>
            <a:ext cx="359325" cy="276999"/>
          </a:xfrm>
          <a:prstGeom prst="rect">
            <a:avLst/>
          </a:prstGeom>
          <a:noFill/>
        </p:spPr>
        <p:txBody>
          <a:bodyPr wrap="square" lIns="0" tIns="0" rIns="0" bIns="0" rtlCol="0" anchor="ctr">
            <a:spAutoFit/>
          </a:bodyPr>
          <a:lstStyle/>
          <a:p>
            <a:r>
              <a:rPr lang="en-US" dirty="0"/>
              <a:t>80</a:t>
            </a:r>
          </a:p>
        </p:txBody>
      </p:sp>
      <p:sp>
        <p:nvSpPr>
          <p:cNvPr id="34" name="TextBox 33"/>
          <p:cNvSpPr txBox="1"/>
          <p:nvPr/>
        </p:nvSpPr>
        <p:spPr>
          <a:xfrm>
            <a:off x="9995319" y="2953456"/>
            <a:ext cx="359325" cy="276999"/>
          </a:xfrm>
          <a:prstGeom prst="rect">
            <a:avLst/>
          </a:prstGeom>
          <a:noFill/>
        </p:spPr>
        <p:txBody>
          <a:bodyPr wrap="square" lIns="0" tIns="0" rIns="0" bIns="0" rtlCol="0" anchor="ctr">
            <a:spAutoFit/>
          </a:bodyPr>
          <a:lstStyle/>
          <a:p>
            <a:r>
              <a:rPr lang="en-US" dirty="0"/>
              <a:t>40</a:t>
            </a:r>
          </a:p>
        </p:txBody>
      </p:sp>
      <p:graphicFrame>
        <p:nvGraphicFramePr>
          <p:cNvPr id="35" name="Table 34"/>
          <p:cNvGraphicFramePr>
            <a:graphicFrameLocks noGrp="1"/>
          </p:cNvGraphicFramePr>
          <p:nvPr>
            <p:extLst>
              <p:ext uri="{D42A27DB-BD31-4B8C-83A1-F6EECF244321}">
                <p14:modId xmlns:p14="http://schemas.microsoft.com/office/powerpoint/2010/main" val="2048787308"/>
              </p:ext>
            </p:extLst>
          </p:nvPr>
        </p:nvGraphicFramePr>
        <p:xfrm>
          <a:off x="526030" y="3748246"/>
          <a:ext cx="8764808" cy="2595880"/>
        </p:xfrm>
        <a:graphic>
          <a:graphicData uri="http://schemas.openxmlformats.org/drawingml/2006/table">
            <a:tbl>
              <a:tblPr firstRow="1" bandRow="1">
                <a:tableStyleId>{5C22544A-7EE6-4342-B048-85BDC9FD1C3A}</a:tableStyleId>
              </a:tblPr>
              <a:tblGrid>
                <a:gridCol w="1579943">
                  <a:extLst>
                    <a:ext uri="{9D8B030D-6E8A-4147-A177-3AD203B41FA5}">
                      <a16:colId xmlns:a16="http://schemas.microsoft.com/office/drawing/2014/main" val="1100048206"/>
                    </a:ext>
                  </a:extLst>
                </a:gridCol>
                <a:gridCol w="1588453">
                  <a:extLst>
                    <a:ext uri="{9D8B030D-6E8A-4147-A177-3AD203B41FA5}">
                      <a16:colId xmlns:a16="http://schemas.microsoft.com/office/drawing/2014/main" val="2702998410"/>
                    </a:ext>
                  </a:extLst>
                </a:gridCol>
                <a:gridCol w="3387598">
                  <a:extLst>
                    <a:ext uri="{9D8B030D-6E8A-4147-A177-3AD203B41FA5}">
                      <a16:colId xmlns:a16="http://schemas.microsoft.com/office/drawing/2014/main" val="1759960932"/>
                    </a:ext>
                  </a:extLst>
                </a:gridCol>
                <a:gridCol w="2208814">
                  <a:extLst>
                    <a:ext uri="{9D8B030D-6E8A-4147-A177-3AD203B41FA5}">
                      <a16:colId xmlns:a16="http://schemas.microsoft.com/office/drawing/2014/main" val="3434135254"/>
                    </a:ext>
                  </a:extLst>
                </a:gridCol>
              </a:tblGrid>
              <a:tr h="370840">
                <a:tc>
                  <a:txBody>
                    <a:bodyPr/>
                    <a:lstStyle/>
                    <a:p>
                      <a:pPr algn="ctr"/>
                      <a:r>
                        <a:rPr lang="en-US" dirty="0"/>
                        <a:t>CHANNEL A</a:t>
                      </a:r>
                    </a:p>
                  </a:txBody>
                  <a:tcPr>
                    <a:solidFill>
                      <a:schemeClr val="bg1">
                        <a:lumMod val="50000"/>
                      </a:schemeClr>
                    </a:solidFill>
                  </a:tcPr>
                </a:tc>
                <a:tc>
                  <a:txBody>
                    <a:bodyPr/>
                    <a:lstStyle/>
                    <a:p>
                      <a:pPr algn="ctr"/>
                      <a:r>
                        <a:rPr lang="en-US" dirty="0"/>
                        <a:t>CHANNEL B</a:t>
                      </a:r>
                    </a:p>
                  </a:txBody>
                  <a:tcPr>
                    <a:solidFill>
                      <a:schemeClr val="bg1">
                        <a:lumMod val="50000"/>
                      </a:schemeClr>
                    </a:solidFill>
                  </a:tcPr>
                </a:tc>
                <a:tc>
                  <a:txBody>
                    <a:bodyPr/>
                    <a:lstStyle/>
                    <a:p>
                      <a:pPr algn="ctr"/>
                      <a:r>
                        <a:rPr lang="en-US" dirty="0"/>
                        <a:t>EXAMPLE</a:t>
                      </a:r>
                      <a:r>
                        <a:rPr lang="en-US" baseline="0" dirty="0"/>
                        <a:t> SCENARIO</a:t>
                      </a:r>
                      <a:endParaRPr lang="en-US" dirty="0"/>
                    </a:p>
                  </a:txBody>
                  <a:tcPr>
                    <a:solidFill>
                      <a:schemeClr val="bg1">
                        <a:lumMod val="50000"/>
                      </a:schemeClr>
                    </a:solidFill>
                  </a:tcPr>
                </a:tc>
                <a:tc>
                  <a:txBody>
                    <a:bodyPr/>
                    <a:lstStyle/>
                    <a:p>
                      <a:pPr algn="ctr"/>
                      <a:r>
                        <a:rPr lang="en-US" dirty="0"/>
                        <a:t>THROUGHPUT</a:t>
                      </a:r>
                    </a:p>
                  </a:txBody>
                  <a:tcPr>
                    <a:solidFill>
                      <a:schemeClr val="bg1">
                        <a:lumMod val="50000"/>
                      </a:schemeClr>
                    </a:solidFill>
                  </a:tcPr>
                </a:tc>
                <a:extLst>
                  <a:ext uri="{0D108BD9-81ED-4DB2-BD59-A6C34878D82A}">
                    <a16:rowId xmlns:a16="http://schemas.microsoft.com/office/drawing/2014/main" val="900128103"/>
                  </a:ext>
                </a:extLst>
              </a:tr>
              <a:tr h="370840">
                <a:tc>
                  <a:txBody>
                    <a:bodyPr/>
                    <a:lstStyle/>
                    <a:p>
                      <a:pPr algn="ctr"/>
                      <a:r>
                        <a:rPr lang="en-US" dirty="0"/>
                        <a:t>20</a:t>
                      </a:r>
                    </a:p>
                  </a:txBody>
                  <a:tcPr/>
                </a:tc>
                <a:tc>
                  <a:txBody>
                    <a:bodyPr/>
                    <a:lstStyle/>
                    <a:p>
                      <a:pPr algn="ctr"/>
                      <a:r>
                        <a:rPr lang="en-US" dirty="0"/>
                        <a:t>20</a:t>
                      </a:r>
                    </a:p>
                  </a:txBody>
                  <a:tcPr/>
                </a:tc>
                <a:tc>
                  <a:txBody>
                    <a:bodyPr/>
                    <a:lstStyle/>
                    <a:p>
                      <a:pPr algn="ctr"/>
                      <a:r>
                        <a:rPr lang="en-US" dirty="0"/>
                        <a:t>HIGH INTERFERENCE</a:t>
                      </a:r>
                    </a:p>
                  </a:txBody>
                  <a:tcPr>
                    <a:solidFill>
                      <a:srgbClr val="FF0000"/>
                    </a:solidFill>
                  </a:tcPr>
                </a:tc>
                <a:tc>
                  <a:txBody>
                    <a:bodyPr/>
                    <a:lstStyle/>
                    <a:p>
                      <a:pPr algn="ctr"/>
                      <a:r>
                        <a:rPr lang="en-US" dirty="0"/>
                        <a:t>350 Mbps</a:t>
                      </a:r>
                    </a:p>
                  </a:txBody>
                  <a:tcPr/>
                </a:tc>
                <a:extLst>
                  <a:ext uri="{0D108BD9-81ED-4DB2-BD59-A6C34878D82A}">
                    <a16:rowId xmlns:a16="http://schemas.microsoft.com/office/drawing/2014/main" val="4254641412"/>
                  </a:ext>
                </a:extLst>
              </a:tr>
              <a:tr h="370840">
                <a:tc>
                  <a:txBody>
                    <a:bodyPr/>
                    <a:lstStyle/>
                    <a:p>
                      <a:pPr algn="ctr"/>
                      <a:r>
                        <a:rPr lang="en-US" dirty="0"/>
                        <a:t>20</a:t>
                      </a:r>
                    </a:p>
                  </a:txBody>
                  <a:tcPr/>
                </a:tc>
                <a:tc>
                  <a:txBody>
                    <a:bodyPr/>
                    <a:lstStyle/>
                    <a:p>
                      <a:pPr algn="ctr"/>
                      <a:r>
                        <a:rPr lang="en-US" dirty="0"/>
                        <a:t>40</a:t>
                      </a:r>
                    </a:p>
                  </a:txBody>
                  <a:tcPr/>
                </a:tc>
                <a:tc>
                  <a:txBody>
                    <a:bodyPr/>
                    <a:lstStyle/>
                    <a:p>
                      <a:pPr algn="ctr"/>
                      <a:r>
                        <a:rPr lang="en-US" dirty="0"/>
                        <a:t>ONLY ONE CLEAN CHANNEL</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500 Mbps</a:t>
                      </a:r>
                    </a:p>
                  </a:txBody>
                  <a:tcPr/>
                </a:tc>
                <a:extLst>
                  <a:ext uri="{0D108BD9-81ED-4DB2-BD59-A6C34878D82A}">
                    <a16:rowId xmlns:a16="http://schemas.microsoft.com/office/drawing/2014/main" val="2196913219"/>
                  </a:ext>
                </a:extLst>
              </a:tr>
              <a:tr h="370840">
                <a:tc>
                  <a:txBody>
                    <a:bodyPr/>
                    <a:lstStyle/>
                    <a:p>
                      <a:pPr algn="ctr"/>
                      <a:r>
                        <a:rPr lang="en-US" dirty="0"/>
                        <a:t>80</a:t>
                      </a:r>
                    </a:p>
                  </a:txBody>
                  <a:tcPr/>
                </a:tc>
                <a:tc>
                  <a:txBody>
                    <a:bodyPr/>
                    <a:lstStyle/>
                    <a:p>
                      <a:pPr algn="ctr"/>
                      <a:r>
                        <a:rPr lang="en-US" dirty="0"/>
                        <a:t>20</a:t>
                      </a:r>
                    </a:p>
                  </a:txBody>
                  <a:tcPr/>
                </a:tc>
                <a:tc>
                  <a:txBody>
                    <a:bodyPr/>
                    <a:lstStyle/>
                    <a:p>
                      <a:pPr algn="ctr"/>
                      <a:r>
                        <a:rPr lang="en-US" dirty="0"/>
                        <a:t>ONLY</a:t>
                      </a:r>
                      <a:r>
                        <a:rPr lang="en-US" baseline="0" dirty="0"/>
                        <a:t> ONE CLEAN CHANNEL</a:t>
                      </a:r>
                      <a:endParaRPr lang="en-US" dirty="0"/>
                    </a:p>
                  </a:txBody>
                  <a:tcPr>
                    <a:solidFill>
                      <a:srgbClr val="FFC000"/>
                    </a:solidFill>
                  </a:tcPr>
                </a:tc>
                <a:tc>
                  <a:txBody>
                    <a:bodyPr/>
                    <a:lstStyle/>
                    <a:p>
                      <a:pPr algn="ctr"/>
                      <a:r>
                        <a:rPr lang="en-US" dirty="0"/>
                        <a:t>850</a:t>
                      </a:r>
                      <a:r>
                        <a:rPr lang="en-US" baseline="0" dirty="0"/>
                        <a:t> Mbps</a:t>
                      </a:r>
                      <a:endParaRPr lang="en-US" dirty="0"/>
                    </a:p>
                  </a:txBody>
                  <a:tcPr/>
                </a:tc>
                <a:extLst>
                  <a:ext uri="{0D108BD9-81ED-4DB2-BD59-A6C34878D82A}">
                    <a16:rowId xmlns:a16="http://schemas.microsoft.com/office/drawing/2014/main" val="489022195"/>
                  </a:ext>
                </a:extLst>
              </a:tr>
              <a:tr h="370840">
                <a:tc>
                  <a:txBody>
                    <a:bodyPr/>
                    <a:lstStyle/>
                    <a:p>
                      <a:pPr algn="ctr"/>
                      <a:r>
                        <a:rPr lang="en-US" dirty="0"/>
                        <a:t>40</a:t>
                      </a:r>
                    </a:p>
                  </a:txBody>
                  <a:tcPr/>
                </a:tc>
                <a:tc>
                  <a:txBody>
                    <a:bodyPr/>
                    <a:lstStyle/>
                    <a:p>
                      <a:pPr algn="ctr"/>
                      <a:r>
                        <a:rPr lang="en-US" dirty="0"/>
                        <a:t>40</a:t>
                      </a:r>
                    </a:p>
                  </a:txBody>
                  <a:tcPr/>
                </a:tc>
                <a:tc>
                  <a:txBody>
                    <a:bodyPr/>
                    <a:lstStyle/>
                    <a:p>
                      <a:pPr algn="ctr"/>
                      <a:r>
                        <a:rPr lang="en-US" dirty="0"/>
                        <a:t>TWO</a:t>
                      </a:r>
                      <a:r>
                        <a:rPr lang="en-US" baseline="0" dirty="0"/>
                        <a:t> CLEAN CHANNEL</a:t>
                      </a:r>
                      <a:endParaRPr lang="en-US" dirty="0"/>
                    </a:p>
                  </a:txBody>
                  <a:tcPr>
                    <a:solidFill>
                      <a:srgbClr val="92D050"/>
                    </a:solidFill>
                  </a:tcPr>
                </a:tc>
                <a:tc>
                  <a:txBody>
                    <a:bodyPr/>
                    <a:lstStyle/>
                    <a:p>
                      <a:pPr algn="ctr"/>
                      <a:r>
                        <a:rPr lang="en-US" dirty="0"/>
                        <a:t>700 Mbps</a:t>
                      </a:r>
                    </a:p>
                  </a:txBody>
                  <a:tcPr/>
                </a:tc>
                <a:extLst>
                  <a:ext uri="{0D108BD9-81ED-4DB2-BD59-A6C34878D82A}">
                    <a16:rowId xmlns:a16="http://schemas.microsoft.com/office/drawing/2014/main" val="996538904"/>
                  </a:ext>
                </a:extLst>
              </a:tr>
              <a:tr h="370840">
                <a:tc>
                  <a:txBody>
                    <a:bodyPr/>
                    <a:lstStyle/>
                    <a:p>
                      <a:pPr algn="ctr"/>
                      <a:r>
                        <a:rPr lang="en-US" dirty="0"/>
                        <a:t>40</a:t>
                      </a:r>
                    </a:p>
                  </a:txBody>
                  <a:tcPr/>
                </a:tc>
                <a:tc>
                  <a:txBody>
                    <a:bodyPr/>
                    <a:lstStyle/>
                    <a:p>
                      <a:pPr algn="ctr"/>
                      <a:r>
                        <a:rPr lang="en-US" dirty="0"/>
                        <a:t>80</a:t>
                      </a:r>
                    </a:p>
                  </a:txBody>
                  <a:tcPr/>
                </a:tc>
                <a:tc>
                  <a:txBody>
                    <a:bodyPr/>
                    <a:lstStyle/>
                    <a:p>
                      <a:pPr algn="ctr"/>
                      <a:r>
                        <a:rPr lang="en-US" dirty="0"/>
                        <a:t>TWO</a:t>
                      </a:r>
                      <a:r>
                        <a:rPr lang="en-US" baseline="0" dirty="0"/>
                        <a:t> CLEAN CHANNEL</a:t>
                      </a:r>
                      <a:endParaRPr lang="en-US" dirty="0"/>
                    </a:p>
                  </a:txBody>
                  <a:tcPr>
                    <a:solidFill>
                      <a:srgbClr val="92D050"/>
                    </a:solidFill>
                  </a:tcPr>
                </a:tc>
                <a:tc>
                  <a:txBody>
                    <a:bodyPr/>
                    <a:lstStyle/>
                    <a:p>
                      <a:pPr algn="ctr"/>
                      <a:r>
                        <a:rPr lang="en-US" dirty="0"/>
                        <a:t>1 </a:t>
                      </a:r>
                      <a:r>
                        <a:rPr lang="en-US" dirty="0" err="1"/>
                        <a:t>Gbps</a:t>
                      </a:r>
                      <a:endParaRPr lang="en-US" dirty="0"/>
                    </a:p>
                  </a:txBody>
                  <a:tcPr/>
                </a:tc>
                <a:extLst>
                  <a:ext uri="{0D108BD9-81ED-4DB2-BD59-A6C34878D82A}">
                    <a16:rowId xmlns:a16="http://schemas.microsoft.com/office/drawing/2014/main" val="702810733"/>
                  </a:ext>
                </a:extLst>
              </a:tr>
              <a:tr h="370840">
                <a:tc>
                  <a:txBody>
                    <a:bodyPr/>
                    <a:lstStyle/>
                    <a:p>
                      <a:pPr algn="ctr"/>
                      <a:r>
                        <a:rPr lang="en-US" dirty="0"/>
                        <a:t>80</a:t>
                      </a:r>
                    </a:p>
                  </a:txBody>
                  <a:tcPr/>
                </a:tc>
                <a:tc>
                  <a:txBody>
                    <a:bodyPr/>
                    <a:lstStyle/>
                    <a:p>
                      <a:pPr algn="ctr"/>
                      <a:r>
                        <a:rPr lang="en-US" dirty="0"/>
                        <a:t>80</a:t>
                      </a:r>
                    </a:p>
                  </a:txBody>
                  <a:tcPr/>
                </a:tc>
                <a:tc>
                  <a:txBody>
                    <a:bodyPr/>
                    <a:lstStyle/>
                    <a:p>
                      <a:pPr algn="ctr"/>
                      <a:r>
                        <a:rPr lang="en-US" dirty="0"/>
                        <a:t>TWO</a:t>
                      </a:r>
                      <a:r>
                        <a:rPr lang="en-US" baseline="0" dirty="0"/>
                        <a:t> FULL CLEAN CHANNEL</a:t>
                      </a:r>
                      <a:endParaRPr lang="en-US" dirty="0"/>
                    </a:p>
                  </a:txBody>
                  <a:tcPr>
                    <a:solidFill>
                      <a:srgbClr val="00B050"/>
                    </a:solidFill>
                  </a:tcPr>
                </a:tc>
                <a:tc>
                  <a:txBody>
                    <a:bodyPr/>
                    <a:lstStyle/>
                    <a:p>
                      <a:pPr algn="ctr"/>
                      <a:r>
                        <a:rPr lang="en-US" dirty="0"/>
                        <a:t>1.4 </a:t>
                      </a:r>
                      <a:r>
                        <a:rPr lang="en-US" dirty="0" err="1"/>
                        <a:t>Gbps</a:t>
                      </a:r>
                      <a:endParaRPr lang="en-US" dirty="0"/>
                    </a:p>
                  </a:txBody>
                  <a:tcPr/>
                </a:tc>
                <a:extLst>
                  <a:ext uri="{0D108BD9-81ED-4DB2-BD59-A6C34878D82A}">
                    <a16:rowId xmlns:a16="http://schemas.microsoft.com/office/drawing/2014/main" val="2767192175"/>
                  </a:ext>
                </a:extLst>
              </a:tr>
            </a:tbl>
          </a:graphicData>
        </a:graphic>
      </p:graphicFrame>
      <p:sp>
        <p:nvSpPr>
          <p:cNvPr id="37" name="TextBox 36"/>
          <p:cNvSpPr txBox="1"/>
          <p:nvPr/>
        </p:nvSpPr>
        <p:spPr>
          <a:xfrm rot="16200000">
            <a:off x="3298054" y="1761756"/>
            <a:ext cx="1856771" cy="276999"/>
          </a:xfrm>
          <a:prstGeom prst="rect">
            <a:avLst/>
          </a:prstGeom>
          <a:noFill/>
        </p:spPr>
        <p:txBody>
          <a:bodyPr wrap="square" lIns="0" tIns="0" rIns="0" bIns="0" rtlCol="0" anchor="ctr">
            <a:spAutoFit/>
          </a:bodyPr>
          <a:lstStyle/>
          <a:p>
            <a:r>
              <a:rPr lang="en-US" dirty="0"/>
              <a:t>THROUGHTPUT</a:t>
            </a:r>
          </a:p>
        </p:txBody>
      </p:sp>
      <p:sp>
        <p:nvSpPr>
          <p:cNvPr id="38" name="TextBox 37"/>
          <p:cNvSpPr txBox="1"/>
          <p:nvPr/>
        </p:nvSpPr>
        <p:spPr>
          <a:xfrm rot="16200000">
            <a:off x="7357192" y="1750733"/>
            <a:ext cx="1797204" cy="276999"/>
          </a:xfrm>
          <a:prstGeom prst="rect">
            <a:avLst/>
          </a:prstGeom>
          <a:noFill/>
        </p:spPr>
        <p:txBody>
          <a:bodyPr wrap="square" lIns="0" tIns="0" rIns="0" bIns="0" rtlCol="0" anchor="ctr">
            <a:spAutoFit/>
          </a:bodyPr>
          <a:lstStyle/>
          <a:p>
            <a:r>
              <a:rPr lang="en-US" dirty="0"/>
              <a:t>THROUGHTPUT</a:t>
            </a:r>
          </a:p>
        </p:txBody>
      </p:sp>
      <p:grpSp>
        <p:nvGrpSpPr>
          <p:cNvPr id="3" name="Group 2"/>
          <p:cNvGrpSpPr/>
          <p:nvPr/>
        </p:nvGrpSpPr>
        <p:grpSpPr>
          <a:xfrm>
            <a:off x="377236" y="1354660"/>
            <a:ext cx="3437918" cy="1635688"/>
            <a:chOff x="377236" y="1395756"/>
            <a:chExt cx="2987864" cy="1156943"/>
          </a:xfrm>
        </p:grpSpPr>
        <p:sp>
          <p:nvSpPr>
            <p:cNvPr id="43" name="Rounded Rectangle 42"/>
            <p:cNvSpPr/>
            <p:nvPr/>
          </p:nvSpPr>
          <p:spPr>
            <a:xfrm>
              <a:off x="377236" y="1574636"/>
              <a:ext cx="551765" cy="968107"/>
            </a:xfrm>
            <a:prstGeom prst="roundRect">
              <a:avLst>
                <a:gd name="adj" fmla="val 1478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813335" y="1574636"/>
              <a:ext cx="551765" cy="968107"/>
            </a:xfrm>
            <a:prstGeom prst="roundRect">
              <a:avLst>
                <a:gd name="adj" fmla="val 1478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990581" y="1638485"/>
              <a:ext cx="1695450" cy="40938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1000106" y="2143310"/>
              <a:ext cx="1695450" cy="40938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rot="16200000">
              <a:off x="169490" y="1752845"/>
              <a:ext cx="960399" cy="246221"/>
            </a:xfrm>
            <a:prstGeom prst="rect">
              <a:avLst/>
            </a:prstGeom>
            <a:noFill/>
          </p:spPr>
          <p:txBody>
            <a:bodyPr wrap="square" lIns="0" tIns="0" rIns="0" bIns="0" rtlCol="0" anchor="ctr">
              <a:spAutoFit/>
            </a:bodyPr>
            <a:lstStyle/>
            <a:p>
              <a:r>
                <a:rPr lang="en-US" sz="1600" dirty="0"/>
                <a:t>PTP 550</a:t>
              </a:r>
            </a:p>
          </p:txBody>
        </p:sp>
        <p:sp>
          <p:nvSpPr>
            <p:cNvPr id="48" name="TextBox 47"/>
            <p:cNvSpPr txBox="1"/>
            <p:nvPr/>
          </p:nvSpPr>
          <p:spPr>
            <a:xfrm rot="16200000">
              <a:off x="2577787" y="1752845"/>
              <a:ext cx="960399" cy="246221"/>
            </a:xfrm>
            <a:prstGeom prst="rect">
              <a:avLst/>
            </a:prstGeom>
            <a:noFill/>
          </p:spPr>
          <p:txBody>
            <a:bodyPr wrap="square" lIns="0" tIns="0" rIns="0" bIns="0" rtlCol="0" anchor="ctr">
              <a:spAutoFit/>
            </a:bodyPr>
            <a:lstStyle/>
            <a:p>
              <a:r>
                <a:rPr lang="en-US" sz="1600" dirty="0"/>
                <a:t>PTP 550</a:t>
              </a:r>
            </a:p>
          </p:txBody>
        </p:sp>
        <p:sp>
          <p:nvSpPr>
            <p:cNvPr id="51" name="TextBox 50"/>
            <p:cNvSpPr txBox="1"/>
            <p:nvPr/>
          </p:nvSpPr>
          <p:spPr>
            <a:xfrm>
              <a:off x="1203885" y="1699339"/>
              <a:ext cx="1381125" cy="276999"/>
            </a:xfrm>
            <a:prstGeom prst="rect">
              <a:avLst/>
            </a:prstGeom>
            <a:noFill/>
          </p:spPr>
          <p:txBody>
            <a:bodyPr wrap="square" lIns="0" tIns="0" rIns="0" bIns="0" rtlCol="0" anchor="ctr">
              <a:spAutoFit/>
            </a:bodyPr>
            <a:lstStyle/>
            <a:p>
              <a:r>
                <a:rPr lang="en-US" dirty="0"/>
                <a:t>CHANNEL A</a:t>
              </a:r>
            </a:p>
          </p:txBody>
        </p:sp>
        <p:sp>
          <p:nvSpPr>
            <p:cNvPr id="52" name="TextBox 51"/>
            <p:cNvSpPr txBox="1"/>
            <p:nvPr/>
          </p:nvSpPr>
          <p:spPr>
            <a:xfrm>
              <a:off x="1188669" y="2204299"/>
              <a:ext cx="1381125" cy="276999"/>
            </a:xfrm>
            <a:prstGeom prst="rect">
              <a:avLst/>
            </a:prstGeom>
            <a:noFill/>
          </p:spPr>
          <p:txBody>
            <a:bodyPr wrap="square" lIns="0" tIns="0" rIns="0" bIns="0" rtlCol="0" anchor="ctr">
              <a:spAutoFit/>
            </a:bodyPr>
            <a:lstStyle/>
            <a:p>
              <a:r>
                <a:rPr lang="en-US" dirty="0"/>
                <a:t>CHANNEL B</a:t>
              </a:r>
            </a:p>
          </p:txBody>
        </p:sp>
      </p:grpSp>
      <p:sp>
        <p:nvSpPr>
          <p:cNvPr id="40" name="Rounded Rectangle 39"/>
          <p:cNvSpPr/>
          <p:nvPr/>
        </p:nvSpPr>
        <p:spPr>
          <a:xfrm>
            <a:off x="5591156" y="2015507"/>
            <a:ext cx="491271" cy="820548"/>
          </a:xfrm>
          <a:prstGeom prst="roundRect">
            <a:avLst>
              <a:gd name="adj" fmla="val 27068"/>
            </a:avLst>
          </a:prstGeom>
          <a:solidFill>
            <a:srgbClr val="79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719680"/>
      </p:ext>
    </p:extLst>
  </p:cSld>
  <p:clrMapOvr>
    <a:masterClrMapping/>
  </p:clrMapOvr>
</p:sld>
</file>

<file path=ppt/theme/theme1.xml><?xml version="1.0" encoding="utf-8"?>
<a:theme xmlns:a="http://schemas.openxmlformats.org/drawingml/2006/main" name="Office Theme">
  <a:themeElements>
    <a:clrScheme name="Cambium">
      <a:dk1>
        <a:sysClr val="windowText" lastClr="000000"/>
      </a:dk1>
      <a:lt1>
        <a:sysClr val="window" lastClr="FFFFFF"/>
      </a:lt1>
      <a:dk2>
        <a:srgbClr val="003D79"/>
      </a:dk2>
      <a:lt2>
        <a:srgbClr val="E7E7E7"/>
      </a:lt2>
      <a:accent1>
        <a:srgbClr val="009ADD"/>
      </a:accent1>
      <a:accent2>
        <a:srgbClr val="DC5F13"/>
      </a:accent2>
      <a:accent3>
        <a:srgbClr val="7A9C49"/>
      </a:accent3>
      <a:accent4>
        <a:srgbClr val="D08900"/>
      </a:accent4>
      <a:accent5>
        <a:srgbClr val="904799"/>
      </a:accent5>
      <a:accent6>
        <a:srgbClr val="C5093B"/>
      </a:accent6>
      <a:hlink>
        <a:srgbClr val="009ADD"/>
      </a:hlink>
      <a:folHlink>
        <a:srgbClr val="008995"/>
      </a:folHlink>
    </a:clrScheme>
    <a:fontScheme name="Cambium">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898d4634-fa75-480d-89a7-c1cc602c09aa">6C5J56YAJ6DR-207819006-4983</_dlc_DocId>
    <_dlc_DocIdUrl xmlns="898d4634-fa75-480d-89a7-c1cc602c09aa">
      <Url>https://cambiumnetworks.sharepoint.com/sites/ApprovedMarketing/_layouts/15/DocIdRedir.aspx?ID=6C5J56YAJ6DR-207819006-4983</Url>
      <Description>6C5J56YAJ6DR-207819006-4983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749C4BCC738314AA62D4D2521265035" ma:contentTypeVersion="9" ma:contentTypeDescription="Create a new document." ma:contentTypeScope="" ma:versionID="73eb1a13c646a6096a9ea936085fb747">
  <xsd:schema xmlns:xsd="http://www.w3.org/2001/XMLSchema" xmlns:xs="http://www.w3.org/2001/XMLSchema" xmlns:p="http://schemas.microsoft.com/office/2006/metadata/properties" xmlns:ns2="898d4634-fa75-480d-89a7-c1cc602c09aa" xmlns:ns3="http://schemas.microsoft.com/sharepoint/v4" xmlns:ns4="a6edc319-02dc-4c84-bc87-b584bc55c4cc" targetNamespace="http://schemas.microsoft.com/office/2006/metadata/properties" ma:root="true" ma:fieldsID="0b384ad1c7b3f6f51786088f5d3de329" ns2:_="" ns3:_="" ns4:_="">
    <xsd:import namespace="898d4634-fa75-480d-89a7-c1cc602c09aa"/>
    <xsd:import namespace="http://schemas.microsoft.com/sharepoint/v4"/>
    <xsd:import namespace="a6edc319-02dc-4c84-bc87-b584bc55c4c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d4634-fa75-480d-89a7-c1cc602c09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edc319-02dc-4c84-bc87-b584bc55c4cc"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A45D0D-9418-4B01-8615-11A4787E40DA}">
  <ds:schemaRefs>
    <ds:schemaRef ds:uri="http://schemas.microsoft.com/sharepoint/events"/>
  </ds:schemaRefs>
</ds:datastoreItem>
</file>

<file path=customXml/itemProps2.xml><?xml version="1.0" encoding="utf-8"?>
<ds:datastoreItem xmlns:ds="http://schemas.openxmlformats.org/officeDocument/2006/customXml" ds:itemID="{3553AC59-5E87-4784-A31E-682697C979F4}">
  <ds:schemaRefs>
    <ds:schemaRef ds:uri="http://schemas.microsoft.com/sharepoint/v3/contenttype/forms"/>
  </ds:schemaRefs>
</ds:datastoreItem>
</file>

<file path=customXml/itemProps3.xml><?xml version="1.0" encoding="utf-8"?>
<ds:datastoreItem xmlns:ds="http://schemas.openxmlformats.org/officeDocument/2006/customXml" ds:itemID="{80032269-10AC-4C1B-8AAC-4079E7E6DEC3}">
  <ds:schemaRefs>
    <ds:schemaRef ds:uri="http://purl.org/dc/elements/1.1/"/>
    <ds:schemaRef ds:uri="http://schemas.microsoft.com/office/2006/metadata/properties"/>
    <ds:schemaRef ds:uri="898d4634-fa75-480d-89a7-c1cc602c09aa"/>
    <ds:schemaRef ds:uri="http://schemas.microsoft.com/sharepoint/v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6edc319-02dc-4c84-bc87-b584bc55c4cc"/>
    <ds:schemaRef ds:uri="http://www.w3.org/XML/1998/namespace"/>
  </ds:schemaRefs>
</ds:datastoreItem>
</file>

<file path=customXml/itemProps4.xml><?xml version="1.0" encoding="utf-8"?>
<ds:datastoreItem xmlns:ds="http://schemas.openxmlformats.org/officeDocument/2006/customXml" ds:itemID="{9289A897-4D5C-4598-BFD9-DA4E5B970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d4634-fa75-480d-89a7-c1cc602c09aa"/>
    <ds:schemaRef ds:uri="http://schemas.microsoft.com/sharepoint/v4"/>
    <ds:schemaRef ds:uri="a6edc319-02dc-4c84-bc87-b584bc55c4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5683</TotalTime>
  <Words>2954</Words>
  <Application>Microsoft Office PowerPoint</Application>
  <PresentationFormat>Custom</PresentationFormat>
  <Paragraphs>1034</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DIN-Bold</vt:lpstr>
      <vt:lpstr>Open</vt:lpstr>
      <vt:lpstr>Arial</vt:lpstr>
      <vt:lpstr>Arial Black</vt:lpstr>
      <vt:lpstr>Calibri</vt:lpstr>
      <vt:lpstr>Century Gothic</vt:lpstr>
      <vt:lpstr>Gadugi</vt:lpstr>
      <vt:lpstr>Office Theme</vt:lpstr>
      <vt:lpstr>PowerPoint Presentation</vt:lpstr>
      <vt:lpstr>PTP Portfolio: Summary</vt:lpstr>
      <vt:lpstr>Sub 6 GHz Backhaul</vt:lpstr>
      <vt:lpstr>COMPARISON PTP 650 vs PTP 670</vt:lpstr>
      <vt:lpstr>HOW TO SETUP BACKWARD COMPATIBILITY</vt:lpstr>
      <vt:lpstr>PTP Portfolio Analysis</vt:lpstr>
      <vt:lpstr>PTP Portfolio Analysis</vt:lpstr>
      <vt:lpstr>PTP 550 : High Throughput Network</vt:lpstr>
      <vt:lpstr>ASYMMETRIC CHANNEL BONDING: EXPLAINED</vt:lpstr>
      <vt:lpstr>Resilient Network &amp; Aggressive Network</vt:lpstr>
      <vt:lpstr>DFS Network &amp; Non-DFS Network</vt:lpstr>
      <vt:lpstr>PTP 550 : KEY DIFFERENTIATING FEATURE</vt:lpstr>
      <vt:lpstr>PTP 450i: Comprehensive Network solution</vt:lpstr>
      <vt:lpstr>PTP 450i: ATEX and HAZLOC Certified</vt:lpstr>
      <vt:lpstr>PTP 450i : KEY DIFFERENTIATING FEATURE</vt:lpstr>
      <vt:lpstr>PTP 670 : Field Proven Reliability</vt:lpstr>
      <vt:lpstr>HCMP Deployment Scenarios</vt:lpstr>
      <vt:lpstr>HCMP Mode: Explained</vt:lpstr>
      <vt:lpstr>PTP 670 : KEY DIFFERENTIATING FEATURE</vt:lpstr>
      <vt:lpstr>PTP 450i vs PTP 550 vs PTP 670</vt:lpstr>
      <vt:lpstr>PTP vs RADWIN</vt:lpstr>
      <vt:lpstr>Spec Comparison: PTP vs AirFiber  </vt:lpstr>
      <vt:lpstr>Spec Comparison: PTP vs Mimosa B5</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dc:creator>
  <cp:lastModifiedBy>Allen Yu</cp:lastModifiedBy>
  <cp:revision>249</cp:revision>
  <dcterms:created xsi:type="dcterms:W3CDTF">2016-09-19T13:23:09Z</dcterms:created>
  <dcterms:modified xsi:type="dcterms:W3CDTF">2017-12-02T03:08:10Z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0x0101007749C4BCC738314AA62D4D2521265035</vt:lpwstr>
  </property>
  <property fmtid="{D5CDD505-2E9C-101B-9397-08002B2CF9AE}" pid="3" name="_dlc_DocIdItemGuid">
    <vt:lpwstr>511f3c1a-85a7-4c1d-8fbf-a425447c0091</vt:lpwstr>
  </property>
</Properties>
</file>