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0"/>
  </p:notesMasterIdLst>
  <p:handoutMasterIdLst>
    <p:handoutMasterId r:id="rId51"/>
  </p:handoutMasterIdLst>
  <p:sldIdLst>
    <p:sldId id="299" r:id="rId6"/>
    <p:sldId id="257" r:id="rId7"/>
    <p:sldId id="258" r:id="rId8"/>
    <p:sldId id="259" r:id="rId9"/>
    <p:sldId id="260" r:id="rId10"/>
    <p:sldId id="261" r:id="rId11"/>
    <p:sldId id="262" r:id="rId12"/>
    <p:sldId id="263" r:id="rId13"/>
    <p:sldId id="340" r:id="rId14"/>
    <p:sldId id="264" r:id="rId15"/>
    <p:sldId id="265" r:id="rId16"/>
    <p:sldId id="266" r:id="rId17"/>
    <p:sldId id="267" r:id="rId18"/>
    <p:sldId id="268" r:id="rId19"/>
    <p:sldId id="269" r:id="rId20"/>
    <p:sldId id="270" r:id="rId21"/>
    <p:sldId id="271" r:id="rId22"/>
    <p:sldId id="272" r:id="rId23"/>
    <p:sldId id="273" r:id="rId24"/>
    <p:sldId id="342" r:id="rId25"/>
    <p:sldId id="274" r:id="rId26"/>
    <p:sldId id="275" r:id="rId27"/>
    <p:sldId id="276" r:id="rId28"/>
    <p:sldId id="277" r:id="rId29"/>
    <p:sldId id="278" r:id="rId30"/>
    <p:sldId id="279" r:id="rId31"/>
    <p:sldId id="341"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7" r:id="rId49"/>
  </p:sldIdLst>
  <p:sldSz cx="9144000" cy="5143500" type="screen16x9"/>
  <p:notesSz cx="10234613" cy="71024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8AA"/>
    <a:srgbClr val="7C59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70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6618209" cy="276796"/>
          </a:xfrm>
          <a:prstGeom prst="rect">
            <a:avLst/>
          </a:prstGeom>
        </p:spPr>
        <p:txBody>
          <a:bodyPr vert="horz" lIns="91440" tIns="45720" rIns="91440" bIns="45720" rtlCol="0"/>
          <a:lstStyle>
            <a:lvl1pPr algn="l">
              <a:defRPr sz="720"/>
            </a:lvl1pPr>
          </a:lstStyle>
          <a:p>
            <a:endParaRPr lang="ru-RU"/>
          </a:p>
        </p:txBody>
      </p:sp>
      <p:sp>
        <p:nvSpPr>
          <p:cNvPr id="3" name="Дата 2"/>
          <p:cNvSpPr>
            <a:spLocks noGrp="1"/>
          </p:cNvSpPr>
          <p:nvPr>
            <p:ph type="dt" sz="quarter" idx="1"/>
          </p:nvPr>
        </p:nvSpPr>
        <p:spPr>
          <a:xfrm>
            <a:off x="8651047" y="0"/>
            <a:ext cx="6618209" cy="276796"/>
          </a:xfrm>
          <a:prstGeom prst="rect">
            <a:avLst/>
          </a:prstGeom>
        </p:spPr>
        <p:txBody>
          <a:bodyPr vert="horz" lIns="91440" tIns="45720" rIns="91440" bIns="45720" rtlCol="0"/>
          <a:lstStyle>
            <a:lvl1pPr algn="r">
              <a:defRPr sz="720"/>
            </a:lvl1pPr>
          </a:lstStyle>
          <a:p>
            <a:fld id="{96285ADB-1465-4FCF-8D1B-E067E37D3CEE}" type="datetimeFigureOut">
              <a:rPr lang="ru-RU" smtClean="0"/>
              <a:t>11.10.2022</a:t>
            </a:fld>
            <a:endParaRPr lang="ru-RU"/>
          </a:p>
        </p:txBody>
      </p:sp>
      <p:sp>
        <p:nvSpPr>
          <p:cNvPr id="4" name="Нижний колонтитул 3"/>
          <p:cNvSpPr>
            <a:spLocks noGrp="1"/>
          </p:cNvSpPr>
          <p:nvPr>
            <p:ph type="ftr" sz="quarter" idx="2"/>
          </p:nvPr>
        </p:nvSpPr>
        <p:spPr>
          <a:xfrm>
            <a:off x="0" y="5239954"/>
            <a:ext cx="6618209" cy="276795"/>
          </a:xfrm>
          <a:prstGeom prst="rect">
            <a:avLst/>
          </a:prstGeom>
        </p:spPr>
        <p:txBody>
          <a:bodyPr vert="horz" lIns="91440" tIns="45720" rIns="91440" bIns="45720" rtlCol="0" anchor="b"/>
          <a:lstStyle>
            <a:lvl1pPr algn="l">
              <a:defRPr sz="720"/>
            </a:lvl1pPr>
          </a:lstStyle>
          <a:p>
            <a:endParaRPr lang="ru-RU"/>
          </a:p>
        </p:txBody>
      </p:sp>
      <p:sp>
        <p:nvSpPr>
          <p:cNvPr id="5" name="Номер слайда 4"/>
          <p:cNvSpPr>
            <a:spLocks noGrp="1"/>
          </p:cNvSpPr>
          <p:nvPr>
            <p:ph type="sldNum" sz="quarter" idx="3"/>
          </p:nvPr>
        </p:nvSpPr>
        <p:spPr>
          <a:xfrm>
            <a:off x="8651047" y="5239954"/>
            <a:ext cx="6618209" cy="276795"/>
          </a:xfrm>
          <a:prstGeom prst="rect">
            <a:avLst/>
          </a:prstGeom>
        </p:spPr>
        <p:txBody>
          <a:bodyPr vert="horz" lIns="91440" tIns="45720" rIns="91440" bIns="45720" rtlCol="0" anchor="b"/>
          <a:lstStyle>
            <a:lvl1pPr algn="r">
              <a:defRPr sz="720"/>
            </a:lvl1pPr>
          </a:lstStyle>
          <a:p>
            <a:fld id="{F7A9B2AF-2D09-4280-84D1-4F6D53786F2B}"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panose="020B0604020202020204"/>
              </a:rPr>
              <a:t>Для перемещения страницы щёлкните мышью</a:t>
            </a:r>
          </a:p>
        </p:txBody>
      </p:sp>
      <p:sp>
        <p:nvSpPr>
          <p:cNvPr id="199"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panose="020B0604020202020204"/>
              </a:rPr>
              <a:t>Для правки формата примечаний щёлкните мышью</a:t>
            </a:r>
          </a:p>
        </p:txBody>
      </p:sp>
      <p:sp>
        <p:nvSpPr>
          <p:cNvPr id="200"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panose="02020603050405020304"/>
              </a:rPr>
              <a:t>&lt;верхний колонтитул&gt;</a:t>
            </a:r>
          </a:p>
        </p:txBody>
      </p:sp>
      <p:sp>
        <p:nvSpPr>
          <p:cNvPr id="20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panose="02020603050405020304"/>
              </a:rPr>
              <a:t>&lt;дата/время&gt;</a:t>
            </a:r>
          </a:p>
        </p:txBody>
      </p:sp>
      <p:sp>
        <p:nvSpPr>
          <p:cNvPr id="20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panose="02020603050405020304"/>
              </a:rPr>
              <a:t>&lt;нижний колонтитул&gt;</a:t>
            </a:r>
          </a:p>
        </p:txBody>
      </p:sp>
      <p:sp>
        <p:nvSpPr>
          <p:cNvPr id="20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8A25990-9A39-4057-93C0-35BEBF38A84E}" type="slidenum">
              <a:rPr lang="ru-RU" sz="1400" b="0" strike="noStrike" spc="-1">
                <a:latin typeface="Times New Roman" panose="02020603050405020304"/>
              </a:rPr>
              <a:t>‹#›</a:t>
            </a:fld>
            <a:endParaRPr lang="ru-RU"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latin typeface="MagistralC"/>
              </a:rPr>
              <a:t>Рекомендуем разделять vlan управления от клиентских VLAN, для уменьшения различных сюрпризов. В случае, если у вас планируется все гонять в одном vlan, можно создать произвольный vlan и назначить его на uplink  в качестве pvid. Управление при этом можно будет выполнять с другого Gi порта, находящегося в vlan управления.</a:t>
            </a:r>
            <a:endParaRPr lang="ru-RU" sz="2000" b="0" strike="noStrike" spc="-1">
              <a:latin typeface="Arial" panose="020B0604020202020204"/>
            </a:endParaRPr>
          </a:p>
        </p:txBody>
      </p:sp>
      <p:sp>
        <p:nvSpPr>
          <p:cNvPr id="337"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Для EPON портов делаем настройки аналогичным образом</a:t>
            </a:r>
            <a:endParaRPr lang="ru-RU" sz="2000" b="0" strike="noStrike" spc="-1">
              <a:latin typeface="Arial" panose="020B0604020202020204"/>
            </a:endParaRPr>
          </a:p>
        </p:txBody>
      </p:sp>
      <p:sp>
        <p:nvSpPr>
          <p:cNvPr id="339"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Следует помнить, что при работе с QNQ не работает multicast. Если предполагается работать с IPTV то необходимо разворачивать QNQ vlan  в сторону BDCOM на предыдущем коммутаторе</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PSG нужны для организации резервирования</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Существует два типа PSG. Тип B  для работы с ONU у которых 1 PON порт и тип C для работы с ONU у которых 2 PON порта.</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Настройки и добавление ONU делаем уже для порта PSG0/X</a:t>
            </a:r>
            <a:endParaRPr lang="ru-RU" sz="2000" b="0" strike="noStrike" spc="-1">
              <a:latin typeface="Arial" panose="020B0604020202020204"/>
            </a:endParaRPr>
          </a:p>
        </p:txBody>
      </p:sp>
      <p:sp>
        <p:nvSpPr>
          <p:cNvPr id="341"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Если вы предпочитаете для авторизации использовать radius, то следует указать </a:t>
            </a:r>
            <a:r>
              <a:rPr lang="ru-RU" sz="2000" b="1" strike="noStrike" spc="-1">
                <a:solidFill>
                  <a:srgbClr val="000000"/>
                </a:solidFill>
                <a:latin typeface="Calibri" panose="020F0502020204030204"/>
                <a:ea typeface="Calibri" panose="020F0502020204030204"/>
              </a:rPr>
              <a:t>aaa authentication login default group radius, </a:t>
            </a:r>
            <a:r>
              <a:rPr lang="ru-RU" sz="2000" b="0" strike="noStrike" spc="-1">
                <a:solidFill>
                  <a:srgbClr val="000000"/>
                </a:solidFill>
                <a:latin typeface="Calibri" panose="020F0502020204030204"/>
                <a:ea typeface="Calibri" panose="020F0502020204030204"/>
              </a:rPr>
              <a:t>предварительно произведя настройку самого Radius сервера </a:t>
            </a:r>
            <a:endParaRPr lang="ru-RU" sz="2000" b="0" strike="noStrike" spc="-1">
              <a:latin typeface="Arial" panose="020B0604020202020204"/>
            </a:endParaRPr>
          </a:p>
          <a:p>
            <a:pPr marL="215900" indent="-215265">
              <a:lnSpc>
                <a:spcPct val="100000"/>
              </a:lnSpc>
            </a:pPr>
            <a:r>
              <a:rPr lang="ru-RU" sz="2000" b="1" strike="noStrike" spc="-1">
                <a:solidFill>
                  <a:srgbClr val="000000"/>
                </a:solidFill>
                <a:latin typeface="Calibri" panose="020F0502020204030204"/>
                <a:ea typeface="Calibri" panose="020F0502020204030204"/>
              </a:rPr>
              <a:t>radius-server host X.X.X.X auth  N  acct-port N’</a:t>
            </a:r>
            <a:endParaRPr lang="ru-RU" sz="2000" b="0" strike="noStrike" spc="-1">
              <a:latin typeface="Arial" panose="020B0604020202020204"/>
            </a:endParaRPr>
          </a:p>
          <a:p>
            <a:pPr marL="215900" indent="-215265">
              <a:lnSpc>
                <a:spcPct val="100000"/>
              </a:lnSpc>
            </a:pPr>
            <a:r>
              <a:rPr lang="ru-RU" sz="2000" b="1" strike="noStrike" spc="-1">
                <a:solidFill>
                  <a:srgbClr val="000000"/>
                </a:solidFill>
                <a:latin typeface="Calibri" panose="020F0502020204030204"/>
                <a:ea typeface="Calibri" panose="020F0502020204030204"/>
              </a:rPr>
              <a:t>radius-server key 0 </a:t>
            </a:r>
            <a:r>
              <a:rPr lang="ru-RU" sz="2000" b="1" i="1" strike="noStrike" spc="-1">
                <a:solidFill>
                  <a:srgbClr val="000000"/>
                </a:solidFill>
                <a:latin typeface="Calibri" panose="020F0502020204030204"/>
                <a:ea typeface="Calibri" panose="020F0502020204030204"/>
              </a:rPr>
              <a:t>password</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Следует помнить, что на 3310 может быть только 1 vlan интерфейс и прежде чем создать новый, нужно удалить ранее созданный, например  </a:t>
            </a:r>
            <a:r>
              <a:rPr lang="ru-RU" sz="2000" b="1" strike="noStrike" spc="-1">
                <a:solidFill>
                  <a:srgbClr val="000000"/>
                </a:solidFill>
                <a:latin typeface="Calibri" panose="020F0502020204030204"/>
                <a:ea typeface="Calibri" panose="020F0502020204030204"/>
              </a:rPr>
              <a:t>no interface vlan 1</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SNMP задаем для возможности управлять им из своей системы мониторинга</a:t>
            </a:r>
            <a:endParaRPr lang="ru-RU" sz="2000" b="0" strike="noStrike" spc="-1">
              <a:latin typeface="Arial" panose="020B0604020202020204"/>
            </a:endParaRPr>
          </a:p>
          <a:p>
            <a:pPr marL="215900" indent="-215265">
              <a:lnSpc>
                <a:spcPct val="100000"/>
              </a:lnSpc>
            </a:pPr>
            <a:endParaRPr lang="ru-RU" sz="2000" b="0" strike="noStrike" spc="-1">
              <a:latin typeface="Arial" panose="020B0604020202020204"/>
            </a:endParaRPr>
          </a:p>
        </p:txBody>
      </p:sp>
      <p:sp>
        <p:nvSpPr>
          <p:cNvPr id="343"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Использование виртуальных multicast vlan удобно для того, чтобы у вас в разных участках сети номер vlan был одинаковый и не зависел от номера реального multicast vlan. Это важно, когда вы управляете OLT через биллинг по SNMP.  Использование нескольких виртуальных multicast vlan позволяет сделать несколько ТВ пакетов  и добавлять клиенту нужное кол-во пакетов. </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Обращаю Ваше внимание, что в EPON порты добавляется не только виртуальный multicast vlan но и реальный.</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На 3310 есть ограничение по памяти. В результате если вы используете </a:t>
            </a:r>
            <a:r>
              <a:rPr lang="ru-RU" sz="2000" b="0" strike="noStrike" spc="-1">
                <a:solidFill>
                  <a:srgbClr val="000000"/>
                </a:solidFill>
                <a:latin typeface="MagistralC"/>
                <a:ea typeface="Calibri" panose="020F0502020204030204"/>
              </a:rPr>
              <a:t>Команды </a:t>
            </a:r>
            <a:r>
              <a:rPr lang="ru-RU" sz="2000" b="1" strike="noStrike" spc="-1">
                <a:solidFill>
                  <a:srgbClr val="000000"/>
                </a:solidFill>
                <a:latin typeface="MagistralC"/>
                <a:ea typeface="Calibri" panose="020F0502020204030204"/>
              </a:rPr>
              <a:t>ip verify source  </a:t>
            </a:r>
            <a:r>
              <a:rPr lang="ru-RU" sz="2000" b="0" strike="noStrike" spc="-1">
                <a:solidFill>
                  <a:srgbClr val="000000"/>
                </a:solidFill>
                <a:latin typeface="MagistralC"/>
                <a:ea typeface="Calibri" panose="020F0502020204030204"/>
              </a:rPr>
              <a:t>и</a:t>
            </a:r>
            <a:r>
              <a:rPr lang="ru-RU" sz="2000" b="1" strike="noStrike" spc="-1">
                <a:solidFill>
                  <a:srgbClr val="000000"/>
                </a:solidFill>
                <a:latin typeface="MagistralC"/>
                <a:ea typeface="Calibri" panose="020F0502020204030204"/>
              </a:rPr>
              <a:t> ip arp inspection  </a:t>
            </a:r>
            <a:r>
              <a:rPr lang="ru-RU" sz="2000" b="0" strike="noStrike" spc="-1">
                <a:solidFill>
                  <a:srgbClr val="000000"/>
                </a:solidFill>
                <a:latin typeface="MagistralC"/>
                <a:ea typeface="Calibri" panose="020F0502020204030204"/>
              </a:rPr>
              <a:t>то можно принимать только 128 мультикаст груп</a:t>
            </a:r>
            <a:endParaRPr lang="ru-RU" sz="2000" b="0" strike="noStrike" spc="-1">
              <a:latin typeface="Arial" panose="020B0604020202020204"/>
            </a:endParaRPr>
          </a:p>
        </p:txBody>
      </p:sp>
      <p:sp>
        <p:nvSpPr>
          <p:cNvPr id="345"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В шаблоне добавляем только один multicast vlan, второй добавляем уже через billing тем кто оплатил</a:t>
            </a:r>
            <a:endParaRPr lang="ru-RU" sz="2000" b="0" strike="noStrike" spc="-1">
              <a:latin typeface="Arial" panose="020B0604020202020204"/>
            </a:endParaRPr>
          </a:p>
        </p:txBody>
      </p:sp>
      <p:sp>
        <p:nvSpPr>
          <p:cNvPr id="347"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latin typeface="MagistralC"/>
              </a:rPr>
              <a:t>option format определяет что будет находиться в Remote-Id, HN-type  - передает MAC ONU</a:t>
            </a:r>
            <a:endParaRPr lang="ru-RU" sz="2000" b="0" strike="noStrike" spc="-1">
              <a:latin typeface="Arial" panose="020B0604020202020204"/>
            </a:endParaRPr>
          </a:p>
          <a:p>
            <a:pPr marL="215900" indent="-215265">
              <a:lnSpc>
                <a:spcPct val="100000"/>
              </a:lnSpc>
            </a:pPr>
            <a:r>
              <a:rPr lang="ru-RU" sz="2000" b="0" strike="noStrike" spc="-1">
                <a:latin typeface="MagistralC"/>
              </a:rPr>
              <a:t>                                                                                           CM-Type – передает МАС PON порта</a:t>
            </a:r>
            <a:endParaRPr lang="ru-RU" sz="2000" b="0" strike="noStrike" spc="-1">
              <a:latin typeface="Arial" panose="020B0604020202020204"/>
            </a:endParaRPr>
          </a:p>
          <a:p>
            <a:pPr marL="215900" indent="-215265">
              <a:lnSpc>
                <a:spcPct val="100000"/>
              </a:lnSpc>
            </a:pPr>
            <a:r>
              <a:rPr lang="ru-RU" sz="2000" b="0" strike="noStrike" spc="-1">
                <a:latin typeface="MagistralC"/>
              </a:rPr>
              <a:t>Circuit будет содержать номер vlan и номер ONU</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Команды </a:t>
            </a:r>
            <a:r>
              <a:rPr lang="ru-RU" sz="2000" b="1" strike="noStrike" spc="-1">
                <a:solidFill>
                  <a:srgbClr val="000000"/>
                </a:solidFill>
                <a:latin typeface="MagistralC"/>
                <a:ea typeface="Calibri" panose="020F0502020204030204"/>
              </a:rPr>
              <a:t>ip verify source  </a:t>
            </a:r>
            <a:r>
              <a:rPr lang="ru-RU" sz="2000" b="0" strike="noStrike" spc="-1">
                <a:solidFill>
                  <a:srgbClr val="000000"/>
                </a:solidFill>
                <a:latin typeface="MagistralC"/>
                <a:ea typeface="Calibri" panose="020F0502020204030204"/>
              </a:rPr>
              <a:t>и</a:t>
            </a:r>
            <a:r>
              <a:rPr lang="ru-RU" sz="2000" b="1" strike="noStrike" spc="-1">
                <a:solidFill>
                  <a:srgbClr val="000000"/>
                </a:solidFill>
                <a:latin typeface="MagistralC"/>
                <a:ea typeface="Calibri" panose="020F0502020204030204"/>
              </a:rPr>
              <a:t> ip arp inspection </a:t>
            </a:r>
            <a:r>
              <a:rPr lang="ru-RU" sz="2000" b="0" strike="noStrike" spc="-1">
                <a:solidFill>
                  <a:srgbClr val="000000"/>
                </a:solidFill>
                <a:latin typeface="MagistralC"/>
                <a:ea typeface="Calibri" panose="020F0502020204030204"/>
              </a:rPr>
              <a:t>проверяют наличие источника в таблице dhcp snooping binding.  Данная таблица заполняется, когда клиент получает IP от DHCP сервера. Так же можно ее заполнить в ручную используя команду </a:t>
            </a:r>
            <a:r>
              <a:rPr lang="ru-RU" sz="2000" b="1" strike="noStrike" spc="-1">
                <a:solidFill>
                  <a:srgbClr val="000000"/>
                </a:solidFill>
                <a:latin typeface="MagistralC"/>
                <a:ea typeface="Calibri" panose="020F0502020204030204"/>
              </a:rPr>
              <a:t>ip source binding 00:ff:aa:50:aa:60 10.10.10.10 interface ePON 0/1 vlan 100 </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Просмотреть имеющиеся в базе записи можно командой </a:t>
            </a:r>
            <a:r>
              <a:rPr lang="ru-RU" sz="2000" b="1" strike="noStrike" spc="-1">
                <a:solidFill>
                  <a:srgbClr val="000000"/>
                </a:solidFill>
                <a:latin typeface="Calibri" panose="020F0502020204030204"/>
                <a:ea typeface="Calibri" panose="020F0502020204030204"/>
              </a:rPr>
              <a:t>sh ip dhcp-relay snooping binding all</a:t>
            </a:r>
            <a:endParaRPr lang="ru-RU" sz="2000" b="0" strike="noStrike" spc="-1">
              <a:latin typeface="Arial" panose="020B0604020202020204"/>
            </a:endParaRPr>
          </a:p>
        </p:txBody>
      </p:sp>
      <p:sp>
        <p:nvSpPr>
          <p:cNvPr id="349"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latin typeface="MagistralC"/>
              </a:rPr>
              <a:t>option format определяет что будет находиться в Remote-Id, HN-type  - передает MAC ONU</a:t>
            </a:r>
            <a:endParaRPr lang="ru-RU" sz="2000" b="0" strike="noStrike" spc="-1">
              <a:latin typeface="Arial" panose="020B0604020202020204"/>
            </a:endParaRPr>
          </a:p>
          <a:p>
            <a:pPr marL="215900" indent="-215265">
              <a:lnSpc>
                <a:spcPct val="100000"/>
              </a:lnSpc>
            </a:pPr>
            <a:r>
              <a:rPr lang="ru-RU" sz="2000" b="0" strike="noStrike" spc="-1">
                <a:latin typeface="MagistralC"/>
              </a:rPr>
              <a:t>                                                                                           CM-Type – передает МАС PON порта</a:t>
            </a:r>
            <a:endParaRPr lang="ru-RU" sz="2000" b="0" strike="noStrike" spc="-1">
              <a:latin typeface="Arial" panose="020B0604020202020204"/>
            </a:endParaRPr>
          </a:p>
          <a:p>
            <a:pPr marL="215900" indent="-215265">
              <a:lnSpc>
                <a:spcPct val="100000"/>
              </a:lnSpc>
            </a:pPr>
            <a:r>
              <a:rPr lang="ru-RU" sz="2000" b="0" strike="noStrike" spc="-1">
                <a:latin typeface="MagistralC"/>
              </a:rPr>
              <a:t>Circuit будет содержать номер vlan и номер ONU</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Команды </a:t>
            </a:r>
            <a:r>
              <a:rPr lang="ru-RU" sz="2000" b="1" strike="noStrike" spc="-1">
                <a:solidFill>
                  <a:srgbClr val="000000"/>
                </a:solidFill>
                <a:latin typeface="MagistralC"/>
                <a:ea typeface="Calibri" panose="020F0502020204030204"/>
              </a:rPr>
              <a:t>ip verify source  </a:t>
            </a:r>
            <a:r>
              <a:rPr lang="ru-RU" sz="2000" b="0" strike="noStrike" spc="-1">
                <a:solidFill>
                  <a:srgbClr val="000000"/>
                </a:solidFill>
                <a:latin typeface="MagistralC"/>
                <a:ea typeface="Calibri" panose="020F0502020204030204"/>
              </a:rPr>
              <a:t>и</a:t>
            </a:r>
            <a:r>
              <a:rPr lang="ru-RU" sz="2000" b="1" strike="noStrike" spc="-1">
                <a:solidFill>
                  <a:srgbClr val="000000"/>
                </a:solidFill>
                <a:latin typeface="MagistralC"/>
                <a:ea typeface="Calibri" panose="020F0502020204030204"/>
              </a:rPr>
              <a:t> ip arp inspection </a:t>
            </a:r>
            <a:r>
              <a:rPr lang="ru-RU" sz="2000" b="0" strike="noStrike" spc="-1">
                <a:solidFill>
                  <a:srgbClr val="000000"/>
                </a:solidFill>
                <a:latin typeface="MagistralC"/>
                <a:ea typeface="Calibri" panose="020F0502020204030204"/>
              </a:rPr>
              <a:t>проверяют наличие источника в таблице dhcp snooping binding.  Данная таблица заполняется, когда клиент получает IP от DHCP сервера. Так же можно ее заполнить в ручную используя команду </a:t>
            </a:r>
            <a:r>
              <a:rPr lang="ru-RU" sz="2000" b="1" strike="noStrike" spc="-1">
                <a:solidFill>
                  <a:srgbClr val="000000"/>
                </a:solidFill>
                <a:latin typeface="MagistralC"/>
                <a:ea typeface="Calibri" panose="020F0502020204030204"/>
              </a:rPr>
              <a:t>ip source binding 00:ff:aa:50:aa:60 10.10.10.10 interface ePON 0/1 vlan 100 </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Просмотреть имеющиеся в базе записи можно командой </a:t>
            </a:r>
            <a:r>
              <a:rPr lang="ru-RU" sz="2000" b="1" strike="noStrike" spc="-1">
                <a:solidFill>
                  <a:srgbClr val="000000"/>
                </a:solidFill>
                <a:latin typeface="Calibri" panose="020F0502020204030204"/>
                <a:ea typeface="Calibri" panose="020F0502020204030204"/>
              </a:rPr>
              <a:t>sh ip dhcp-relay snooping binding all</a:t>
            </a:r>
            <a:endParaRPr lang="ru-RU" sz="2000" b="0" strike="noStrike" spc="-1">
              <a:latin typeface="Arial" panose="020B0604020202020204"/>
            </a:endParaRPr>
          </a:p>
        </p:txBody>
      </p:sp>
      <p:sp>
        <p:nvSpPr>
          <p:cNvPr id="351"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latin typeface="MagistralC"/>
              </a:rPr>
              <a:t>option format определяет что будет находиться в Remote-Id, HN-type  - передает MAC ONU</a:t>
            </a:r>
            <a:endParaRPr lang="ru-RU" sz="2000" b="0" strike="noStrike" spc="-1">
              <a:latin typeface="Arial" panose="020B0604020202020204"/>
            </a:endParaRPr>
          </a:p>
          <a:p>
            <a:pPr marL="215900" indent="-215265">
              <a:lnSpc>
                <a:spcPct val="100000"/>
              </a:lnSpc>
            </a:pPr>
            <a:r>
              <a:rPr lang="ru-RU" sz="2000" b="0" strike="noStrike" spc="-1">
                <a:latin typeface="MagistralC"/>
              </a:rPr>
              <a:t>                                                                                           CM-Type – передает МАС PON порта</a:t>
            </a:r>
            <a:endParaRPr lang="ru-RU" sz="2000" b="0" strike="noStrike" spc="-1">
              <a:latin typeface="Arial" panose="020B0604020202020204"/>
            </a:endParaRPr>
          </a:p>
          <a:p>
            <a:pPr marL="215900" indent="-215265">
              <a:lnSpc>
                <a:spcPct val="100000"/>
              </a:lnSpc>
            </a:pPr>
            <a:r>
              <a:rPr lang="ru-RU" sz="2000" b="0" strike="noStrike" spc="-1">
                <a:latin typeface="MagistralC"/>
              </a:rPr>
              <a:t>Circuit будет содержать номер vlan и номер ONU</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Команды </a:t>
            </a:r>
            <a:r>
              <a:rPr lang="ru-RU" sz="2000" b="1" strike="noStrike" spc="-1">
                <a:solidFill>
                  <a:srgbClr val="000000"/>
                </a:solidFill>
                <a:latin typeface="MagistralC"/>
                <a:ea typeface="Calibri" panose="020F0502020204030204"/>
              </a:rPr>
              <a:t>ip verify source  </a:t>
            </a:r>
            <a:r>
              <a:rPr lang="ru-RU" sz="2000" b="0" strike="noStrike" spc="-1">
                <a:solidFill>
                  <a:srgbClr val="000000"/>
                </a:solidFill>
                <a:latin typeface="MagistralC"/>
                <a:ea typeface="Calibri" panose="020F0502020204030204"/>
              </a:rPr>
              <a:t>и</a:t>
            </a:r>
            <a:r>
              <a:rPr lang="ru-RU" sz="2000" b="1" strike="noStrike" spc="-1">
                <a:solidFill>
                  <a:srgbClr val="000000"/>
                </a:solidFill>
                <a:latin typeface="MagistralC"/>
                <a:ea typeface="Calibri" panose="020F0502020204030204"/>
              </a:rPr>
              <a:t> ip arp inspection </a:t>
            </a:r>
            <a:r>
              <a:rPr lang="ru-RU" sz="2000" b="0" strike="noStrike" spc="-1">
                <a:solidFill>
                  <a:srgbClr val="000000"/>
                </a:solidFill>
                <a:latin typeface="MagistralC"/>
                <a:ea typeface="Calibri" panose="020F0502020204030204"/>
              </a:rPr>
              <a:t>проверяют наличие источника в таблице dhcp snooping binding.  Данная таблица заполняется, когда клиент получает IP от DHCP сервера. Так же можно ее заполнить в ручную используя команду </a:t>
            </a:r>
            <a:r>
              <a:rPr lang="ru-RU" sz="2000" b="1" strike="noStrike" spc="-1">
                <a:solidFill>
                  <a:srgbClr val="000000"/>
                </a:solidFill>
                <a:latin typeface="MagistralC"/>
                <a:ea typeface="Calibri" panose="020F0502020204030204"/>
              </a:rPr>
              <a:t>ip source binding 00:ff:aa:50:aa:60 10.10.10.10 interface ePON 0/1 vlan 100 </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Просмотреть имеющиеся в базе записи можно командой </a:t>
            </a:r>
            <a:r>
              <a:rPr lang="ru-RU" sz="2000" b="1" strike="noStrike" spc="-1">
                <a:solidFill>
                  <a:srgbClr val="000000"/>
                </a:solidFill>
                <a:latin typeface="Calibri" panose="020F0502020204030204"/>
                <a:ea typeface="Calibri" panose="020F0502020204030204"/>
              </a:rPr>
              <a:t>sh ip dhcp-relay snooping binding all</a:t>
            </a:r>
            <a:endParaRPr lang="ru-RU" sz="2000" b="0" strike="noStrike" spc="-1">
              <a:latin typeface="Arial" panose="020B0604020202020204"/>
            </a:endParaRPr>
          </a:p>
        </p:txBody>
      </p:sp>
      <p:sp>
        <p:nvSpPr>
          <p:cNvPr id="351"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sz="2000" b="0" strike="noStrike" spc="-1">
                <a:solidFill>
                  <a:srgbClr val="000000"/>
                </a:solidFill>
                <a:latin typeface="Calibri" panose="020F0502020204030204"/>
                <a:ea typeface="Calibri" panose="020F0502020204030204"/>
              </a:rPr>
              <a:t>При подключении к консольному порту USB на компьютере необходимо будет установить драйвера</a:t>
            </a:r>
            <a:endParaRPr lang="ru-RU" sz="2000" b="0" strike="noStrike" spc="-1">
              <a:latin typeface="Arial" panose="020B0604020202020204"/>
            </a:endParaRPr>
          </a:p>
        </p:txBody>
      </p:sp>
      <p:sp>
        <p:nvSpPr>
          <p:cNvPr id="325"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По умолчанию для всех видов фильтра допускается 1000 пакетов.</a:t>
            </a:r>
            <a:endParaRPr lang="ru-RU" sz="2000" b="0" strike="noStrike" spc="-1">
              <a:latin typeface="Arial" panose="020B0604020202020204"/>
            </a:endParaRPr>
          </a:p>
        </p:txBody>
      </p:sp>
      <p:sp>
        <p:nvSpPr>
          <p:cNvPr id="353"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latin typeface="MagistralC"/>
              </a:rPr>
              <a:t>Посмотреть название вендора и номер модели можно командой  sh epon onu-information</a:t>
            </a:r>
            <a:endParaRPr lang="ru-RU" sz="2000" b="0" strike="noStrike" spc="-1">
              <a:latin typeface="Arial" panose="020B0604020202020204"/>
            </a:endParaRPr>
          </a:p>
          <a:p>
            <a:pPr marL="215900" indent="-215265">
              <a:lnSpc>
                <a:spcPct val="100000"/>
              </a:lnSpc>
            </a:pP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Если необходимо для одной из ONU, входящей в ранее назначенный список,  изменить шаблон, то необходимо сначала отменить предыдущее назначение  и потом создать новые, например</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Был</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epon pre-config-template </a:t>
            </a:r>
            <a:r>
              <a:rPr lang="ru-RU" sz="2000" b="1" strike="noStrike" spc="-1">
                <a:solidFill>
                  <a:srgbClr val="000000"/>
                </a:solidFill>
                <a:latin typeface="MagistralC"/>
                <a:ea typeface="Calibri" panose="020F0502020204030204"/>
              </a:rPr>
              <a:t>STD_ONU </a:t>
            </a:r>
            <a:r>
              <a:rPr lang="ru-RU" sz="2000" b="0" strike="noStrike" spc="-1">
                <a:solidFill>
                  <a:srgbClr val="000000"/>
                </a:solidFill>
                <a:latin typeface="MagistralC"/>
                <a:ea typeface="Calibri" panose="020F0502020204030204"/>
              </a:rPr>
              <a:t> binded-onu-llid 1-31 param 100 20480    //ONU 1-31 VLAN 100, rate 20M</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Меняем шаблон для 10 ONU</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No </a:t>
            </a:r>
            <a:r>
              <a:rPr lang="ru-RU" sz="2000" b="0" strike="noStrike" spc="-1">
                <a:solidFill>
                  <a:srgbClr val="000000"/>
                </a:solidFill>
                <a:latin typeface="MagistralC"/>
                <a:ea typeface="Calibri" panose="020F0502020204030204"/>
              </a:rPr>
              <a:t>epon pre-config-template </a:t>
            </a:r>
            <a:r>
              <a:rPr lang="ru-RU" sz="2000" b="1" strike="noStrike" spc="-1">
                <a:solidFill>
                  <a:srgbClr val="000000"/>
                </a:solidFill>
                <a:latin typeface="MagistralC"/>
                <a:ea typeface="Calibri" panose="020F0502020204030204"/>
              </a:rPr>
              <a:t>STD_ONU </a:t>
            </a:r>
            <a:r>
              <a:rPr lang="ru-RU" sz="2000" b="0" strike="noStrike" spc="-1">
                <a:solidFill>
                  <a:srgbClr val="000000"/>
                </a:solidFill>
                <a:latin typeface="MagistralC"/>
                <a:ea typeface="Calibri" panose="020F0502020204030204"/>
              </a:rPr>
              <a:t> binded-onu-llid 1-31 param 100 20480    //ONU 1-31 VLAN 100, rate 20M</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epon pre-config-template </a:t>
            </a:r>
            <a:r>
              <a:rPr lang="ru-RU" sz="2000" b="1" strike="noStrike" spc="-1">
                <a:solidFill>
                  <a:srgbClr val="000000"/>
                </a:solidFill>
                <a:latin typeface="MagistralC"/>
                <a:ea typeface="Calibri" panose="020F0502020204030204"/>
              </a:rPr>
              <a:t>STD_ONU </a:t>
            </a:r>
            <a:r>
              <a:rPr lang="ru-RU" sz="2000" b="0" strike="noStrike" spc="-1">
                <a:solidFill>
                  <a:srgbClr val="000000"/>
                </a:solidFill>
                <a:latin typeface="MagistralC"/>
                <a:ea typeface="Calibri" panose="020F0502020204030204"/>
              </a:rPr>
              <a:t> binded-onu-llid 1-9, 11-31 param 100 20480    //ONU 1-31 VLAN 100, rate 20M</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MagistralC"/>
                <a:ea typeface="Calibri" panose="020F0502020204030204"/>
              </a:rPr>
              <a:t>epon pre-config-template </a:t>
            </a:r>
            <a:r>
              <a:rPr lang="ru-RU" sz="2000" b="1" strike="noStrike" spc="-1">
                <a:solidFill>
                  <a:srgbClr val="000000"/>
                </a:solidFill>
                <a:latin typeface="MagistralC"/>
                <a:ea typeface="Calibri" panose="020F0502020204030204"/>
              </a:rPr>
              <a:t>STD_ONU </a:t>
            </a:r>
            <a:r>
              <a:rPr lang="ru-RU" sz="2000" b="0" strike="noStrike" spc="-1">
                <a:solidFill>
                  <a:srgbClr val="000000"/>
                </a:solidFill>
                <a:latin typeface="MagistralC"/>
                <a:ea typeface="Calibri" panose="020F0502020204030204"/>
              </a:rPr>
              <a:t> binded-onu-llid 10 param 100 20480    //ONU 1-31 VLAN 100, rate 20M</a:t>
            </a:r>
            <a:endParaRPr lang="ru-RU" sz="2000" b="0" strike="noStrike" spc="-1">
              <a:latin typeface="Arial" panose="020B0604020202020204"/>
            </a:endParaRPr>
          </a:p>
          <a:p>
            <a:pPr marL="215900" indent="-215265">
              <a:lnSpc>
                <a:spcPct val="100000"/>
              </a:lnSpc>
            </a:pPr>
            <a:endParaRPr lang="ru-RU" sz="2000" b="0" strike="noStrike" spc="-1">
              <a:latin typeface="Arial" panose="020B0604020202020204"/>
            </a:endParaRPr>
          </a:p>
          <a:p>
            <a:pPr marL="215900" indent="-215265">
              <a:lnSpc>
                <a:spcPct val="100000"/>
              </a:lnSpc>
            </a:pPr>
            <a:endParaRPr lang="ru-RU" sz="2000" b="0" strike="noStrike" spc="-1">
              <a:latin typeface="Arial" panose="020B0604020202020204"/>
            </a:endParaRPr>
          </a:p>
        </p:txBody>
      </p:sp>
      <p:sp>
        <p:nvSpPr>
          <p:cNvPr id="355"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По умолчанию LOID и пароль на ONU </a:t>
            </a:r>
            <a:r>
              <a:rPr lang="ru-RU" sz="1500" b="1" strike="noStrike" spc="-1">
                <a:solidFill>
                  <a:srgbClr val="000000"/>
                </a:solidFill>
                <a:latin typeface="Calibri" panose="020F0502020204030204"/>
                <a:ea typeface="Calibri" panose="020F0502020204030204"/>
              </a:rPr>
              <a:t>opconn. </a:t>
            </a:r>
            <a:r>
              <a:rPr lang="ru-RU" sz="1500" b="0" strike="noStrike" spc="-1">
                <a:solidFill>
                  <a:srgbClr val="000000"/>
                </a:solidFill>
                <a:latin typeface="Calibri" panose="020F0502020204030204"/>
                <a:ea typeface="Calibri" panose="020F0502020204030204"/>
              </a:rPr>
              <a:t>Если хочется его изменить необходимо подключиться к ONU через Ethernet порт(ip по умолчанию 10.0.0.10).  Пользователь:root, пароль: не задан </a:t>
            </a:r>
            <a:endParaRPr lang="ru-RU" sz="1500" b="0" strike="noStrike" spc="-1">
              <a:latin typeface="Arial" panose="020B0604020202020204"/>
            </a:endParaRPr>
          </a:p>
          <a:p>
            <a:pPr marL="215900" indent="-215265">
              <a:lnSpc>
                <a:spcPct val="100000"/>
              </a:lnSpc>
            </a:pPr>
            <a:r>
              <a:rPr lang="ru-RU" sz="1500" b="0" strike="noStrike" spc="-1">
                <a:solidFill>
                  <a:srgbClr val="000000"/>
                </a:solidFill>
                <a:latin typeface="Calibri" panose="020F0502020204030204"/>
                <a:ea typeface="Calibri" panose="020F0502020204030204"/>
              </a:rPr>
              <a:t>После чего вводим команду </a:t>
            </a:r>
            <a:r>
              <a:rPr lang="ru-RU" sz="1500" b="1" strike="noStrike" spc="-1">
                <a:solidFill>
                  <a:srgbClr val="000000"/>
                </a:solidFill>
                <a:latin typeface="Calibri" panose="020F0502020204030204"/>
                <a:ea typeface="Calibri" panose="020F0502020204030204"/>
              </a:rPr>
              <a:t>auth logical-onu-id opconn password </a:t>
            </a:r>
            <a:r>
              <a:rPr lang="ru-RU" sz="1500" b="1" i="1" strike="noStrike" spc="-1">
                <a:solidFill>
                  <a:srgbClr val="000000"/>
                </a:solidFill>
                <a:latin typeface="Calibri" panose="020F0502020204030204"/>
                <a:ea typeface="Calibri" panose="020F0502020204030204"/>
              </a:rPr>
              <a:t>superpass</a:t>
            </a:r>
            <a:endParaRPr lang="ru-RU" sz="1500" b="0" strike="noStrike" spc="-1">
              <a:latin typeface="Arial" panose="020B0604020202020204"/>
            </a:endParaRPr>
          </a:p>
          <a:p>
            <a:pPr marL="215900" indent="-215265">
              <a:lnSpc>
                <a:spcPct val="100000"/>
              </a:lnSpc>
            </a:pPr>
            <a:r>
              <a:rPr lang="ru-RU" sz="1500" b="0" strike="noStrike" spc="-1">
                <a:solidFill>
                  <a:srgbClr val="000000"/>
                </a:solidFill>
                <a:latin typeface="Calibri" panose="020F0502020204030204"/>
                <a:ea typeface="Calibri" panose="020F0502020204030204"/>
              </a:rPr>
              <a:t>На OLT необходимо завести пользователя </a:t>
            </a:r>
            <a:r>
              <a:rPr lang="ru-RU" sz="1500" b="1" strike="noStrike" spc="-1">
                <a:solidFill>
                  <a:srgbClr val="000000"/>
                </a:solidFill>
                <a:latin typeface="Calibri" panose="020F0502020204030204"/>
                <a:ea typeface="Calibri" panose="020F0502020204030204"/>
              </a:rPr>
              <a:t>opconn , </a:t>
            </a:r>
            <a:r>
              <a:rPr lang="ru-RU" sz="1500" b="0" strike="noStrike" spc="-1">
                <a:solidFill>
                  <a:srgbClr val="000000"/>
                </a:solidFill>
                <a:latin typeface="Calibri" panose="020F0502020204030204"/>
                <a:ea typeface="Calibri" panose="020F0502020204030204"/>
              </a:rPr>
              <a:t>например </a:t>
            </a:r>
            <a:r>
              <a:rPr lang="ru-RU" sz="1500" b="1" strike="noStrike" spc="-1">
                <a:solidFill>
                  <a:srgbClr val="000000"/>
                </a:solidFill>
                <a:latin typeface="Calibri" panose="020F0502020204030204"/>
                <a:ea typeface="Calibri" panose="020F0502020204030204"/>
              </a:rPr>
              <a:t>username opconn password 0 </a:t>
            </a:r>
            <a:r>
              <a:rPr lang="ru-RU" sz="1500" b="1" i="1" strike="noStrike" spc="-1">
                <a:solidFill>
                  <a:srgbClr val="000000"/>
                </a:solidFill>
                <a:latin typeface="Calibri" panose="020F0502020204030204"/>
                <a:ea typeface="Calibri" panose="020F0502020204030204"/>
              </a:rPr>
              <a:t>superpass</a:t>
            </a:r>
            <a:endParaRPr lang="ru-RU" sz="1500" b="0" strike="noStrike" spc="-1">
              <a:latin typeface="Arial" panose="020B0604020202020204"/>
            </a:endParaRPr>
          </a:p>
          <a:p>
            <a:pPr marL="215900" indent="-215265">
              <a:lnSpc>
                <a:spcPct val="100000"/>
              </a:lnSpc>
            </a:pPr>
            <a:endParaRPr lang="ru-RU" sz="1500" b="0" strike="noStrike" spc="-1">
              <a:latin typeface="Arial" panose="020B0604020202020204"/>
            </a:endParaRPr>
          </a:p>
        </p:txBody>
      </p:sp>
      <p:sp>
        <p:nvSpPr>
          <p:cNvPr id="357"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1" strike="noStrike" spc="-1">
                <a:latin typeface="MagistralC"/>
              </a:rPr>
              <a:t>Ingress </a:t>
            </a:r>
            <a:r>
              <a:rPr lang="ru-RU" sz="2000" b="0" strike="noStrike" spc="-1">
                <a:latin typeface="MagistralC"/>
              </a:rPr>
              <a:t>направление в сторону порта ONU</a:t>
            </a:r>
            <a:r>
              <a:rPr lang="ru-RU" sz="2000" b="1" strike="noStrike" spc="-1">
                <a:latin typeface="MagistralC"/>
              </a:rPr>
              <a:t>, egress – </a:t>
            </a:r>
            <a:r>
              <a:rPr lang="ru-RU" sz="2000" b="0" strike="noStrike" spc="-1">
                <a:latin typeface="MagistralC"/>
              </a:rPr>
              <a:t>направление от порта ONU</a:t>
            </a:r>
            <a:endParaRPr lang="ru-RU" sz="2000" b="0" strike="noStrike" spc="-1">
              <a:latin typeface="Arial" panose="020B0604020202020204"/>
            </a:endParaRPr>
          </a:p>
          <a:p>
            <a:pPr marL="215900" indent="-215265">
              <a:lnSpc>
                <a:spcPct val="100000"/>
              </a:lnSpc>
            </a:pPr>
            <a:r>
              <a:rPr lang="ru-RU" sz="2000" b="1" strike="noStrike" spc="-1">
                <a:latin typeface="MagistralC"/>
              </a:rPr>
              <a:t>CBS – </a:t>
            </a:r>
            <a:r>
              <a:rPr lang="ru-RU" sz="2000" b="0" strike="noStrike" spc="-1">
                <a:latin typeface="MagistralC"/>
              </a:rPr>
              <a:t>всплеск трафика, задается для более равномерной скорости для TCP соединений</a:t>
            </a:r>
            <a:endParaRPr lang="ru-RU" sz="2000" b="0" strike="noStrike" spc="-1">
              <a:latin typeface="Arial" panose="020B0604020202020204"/>
            </a:endParaRPr>
          </a:p>
          <a:p>
            <a:pPr marL="215900" indent="-215265">
              <a:lnSpc>
                <a:spcPct val="100000"/>
              </a:lnSpc>
            </a:pPr>
            <a:r>
              <a:rPr lang="ru-RU" sz="2000" b="1" strike="noStrike" spc="-1">
                <a:latin typeface="MagistralC"/>
              </a:rPr>
              <a:t>EBS  -  </a:t>
            </a:r>
            <a:r>
              <a:rPr lang="ru-RU" sz="2000" b="0" strike="noStrike" spc="-1">
                <a:latin typeface="MagistralC"/>
              </a:rPr>
              <a:t>кратковременное превышение над всплеском.</a:t>
            </a:r>
            <a:endParaRPr lang="ru-RU" sz="2000" b="0" strike="noStrike" spc="-1">
              <a:latin typeface="Arial" panose="020B0604020202020204"/>
            </a:endParaRPr>
          </a:p>
          <a:p>
            <a:pPr marL="215900" indent="-215265">
              <a:lnSpc>
                <a:spcPct val="100000"/>
              </a:lnSpc>
            </a:pPr>
            <a:r>
              <a:rPr lang="ru-RU" sz="2000" b="1" strike="noStrike" spc="-1">
                <a:solidFill>
                  <a:srgbClr val="000000"/>
                </a:solidFill>
                <a:latin typeface="Calibri" panose="020F0502020204030204"/>
                <a:ea typeface="Calibri" panose="020F0502020204030204"/>
              </a:rPr>
              <a:t>PIR</a:t>
            </a:r>
            <a:r>
              <a:rPr lang="ru-RU" sz="2000" b="0" strike="noStrike" spc="-1">
                <a:solidFill>
                  <a:srgbClr val="000000"/>
                </a:solidFill>
                <a:latin typeface="Calibri" panose="020F0502020204030204"/>
                <a:ea typeface="Calibri" panose="020F0502020204030204"/>
              </a:rPr>
              <a:t>  - всплеск трафика, значение аналогичное CBS</a:t>
            </a:r>
            <a:endParaRPr lang="ru-RU" sz="2000" b="0" strike="noStrike" spc="-1">
              <a:latin typeface="Arial" panose="020B0604020202020204"/>
            </a:endParaRPr>
          </a:p>
        </p:txBody>
      </p:sp>
      <p:sp>
        <p:nvSpPr>
          <p:cNvPr id="359"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Поскольку все работает в одном VLAN  делаем изоляцию портов.</a:t>
            </a:r>
            <a:endParaRPr lang="ru-RU" sz="2000" b="0" strike="noStrike" spc="-1">
              <a:latin typeface="Arial" panose="020B0604020202020204"/>
            </a:endParaRPr>
          </a:p>
        </p:txBody>
      </p:sp>
      <p:sp>
        <p:nvSpPr>
          <p:cNvPr id="361"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p:sp>
      <p:sp>
        <p:nvSpPr>
          <p:cNvPr id="3" name="Замещающий текст 2"/>
          <p:cNvSpPr>
            <a:spLocks noGrp="1"/>
          </p:cNvSpPr>
          <p:nvPr>
            <p:ph type="body"/>
          </p:nvPr>
        </p:nvSpPr>
        <p:spPr/>
        <p:txBody>
          <a:bodyPr/>
          <a:lstStyle/>
          <a:p>
            <a:r>
              <a:rPr lang="ru-RU" altLang="en-US"/>
              <a:t>Убираем настройки для </a:t>
            </a:r>
            <a:r>
              <a:rPr lang="en-US" altLang="en-US"/>
              <a:t>DHCP </a:t>
            </a:r>
            <a:r>
              <a:rPr lang="ru-RU" altLang="en-US"/>
              <a:t>и убираем запрет ручного выставления </a:t>
            </a:r>
            <a:r>
              <a:rPr lang="en-US" altLang="en-US"/>
              <a:t>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p:sp>
      <p:sp>
        <p:nvSpPr>
          <p:cNvPr id="3" name="Замещающий текст 2"/>
          <p:cNvSpPr>
            <a:spLocks noGrp="1"/>
          </p:cNvSpPr>
          <p:nvPr>
            <p:ph type="body"/>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sz="1500" b="0" strike="noStrike" spc="-1">
                <a:latin typeface="Arial" panose="020B0604020202020204"/>
              </a:rPr>
              <a:t>Если версия ПО не соответствует нужной продолжаем обновление</a:t>
            </a:r>
            <a:r>
              <a:rPr lang="ru-RU" sz="1500" b="1" strike="noStrike" spc="-1">
                <a:latin typeface="Arial" panose="020B0604020202020204"/>
              </a:rPr>
              <a:t>,</a:t>
            </a:r>
            <a:r>
              <a:rPr lang="ru-RU" sz="1500" b="0" strike="noStrike" spc="-1">
                <a:latin typeface="Arial" panose="020B0604020202020204"/>
              </a:rPr>
              <a:t> если соответствует прекращаем процедуру обновления.</a:t>
            </a:r>
          </a:p>
          <a:p>
            <a:pPr marL="208280" indent="-206375">
              <a:lnSpc>
                <a:spcPct val="100000"/>
              </a:lnSpc>
              <a:buClr>
                <a:srgbClr val="000000"/>
              </a:buClr>
              <a:buFont typeface="Arial" panose="020B0604020202020204"/>
              <a:buChar char="•"/>
            </a:pPr>
            <a:r>
              <a:rPr lang="ru-RU" sz="1500" b="0" strike="noStrike" spc="-1">
                <a:latin typeface="Arial" panose="020B0604020202020204"/>
              </a:rPr>
              <a:t>Если у вас нет в сети TFTP сервера, установите себе любой TFTP сервер, например TFTPD(TFTPD64). </a:t>
            </a:r>
          </a:p>
          <a:p>
            <a:pPr marL="208280" indent="-206375">
              <a:lnSpc>
                <a:spcPct val="100000"/>
              </a:lnSpc>
              <a:buClr>
                <a:srgbClr val="000000"/>
              </a:buClr>
              <a:buFont typeface="Arial" panose="020B0604020202020204"/>
              <a:buChar char="•"/>
            </a:pPr>
            <a:r>
              <a:rPr lang="ru-RU" sz="2000" b="0" strike="noStrike" spc="-1">
                <a:solidFill>
                  <a:srgbClr val="000000"/>
                </a:solidFill>
                <a:latin typeface="Calibri" panose="020F0502020204030204"/>
                <a:ea typeface="Calibri" panose="020F0502020204030204"/>
              </a:rPr>
              <a:t>Для ПО на OLT имя </a:t>
            </a:r>
            <a:r>
              <a:rPr lang="ru-RU" sz="2000" b="0" strike="noStrike" spc="-1">
                <a:solidFill>
                  <a:srgbClr val="000000"/>
                </a:solidFill>
                <a:latin typeface="MagistralC"/>
                <a:ea typeface="Calibri" panose="020F0502020204030204"/>
              </a:rPr>
              <a:t>– switch.bin является загрузочным по умолчанию. Его можно сменить на другое командой boot system flash имя_файла</a:t>
            </a:r>
            <a:endParaRPr lang="ru-RU" sz="2000" b="0" strike="noStrike" spc="-1">
              <a:latin typeface="Arial" panose="020B0604020202020204"/>
            </a:endParaRPr>
          </a:p>
        </p:txBody>
      </p:sp>
      <p:sp>
        <p:nvSpPr>
          <p:cNvPr id="327"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sz="2000" b="0" strike="noStrike" spc="-1">
                <a:solidFill>
                  <a:srgbClr val="000000"/>
                </a:solidFill>
                <a:latin typeface="Calibri" panose="020F0502020204030204"/>
                <a:ea typeface="Calibri" panose="020F0502020204030204"/>
              </a:rPr>
              <a:t>Следует помнить, что в режиме rommon все порты OLT находятся в untagged режиме. Соответственно необходимо или подключаться напрямую к OLT или с вышестоящего коммутатора переведите порт в режим access и нужный vlan.</a:t>
            </a:r>
            <a:endParaRPr lang="ru-RU" sz="2000" b="0" strike="noStrike" spc="-1">
              <a:latin typeface="Arial" panose="020B0604020202020204"/>
            </a:endParaRPr>
          </a:p>
        </p:txBody>
      </p:sp>
      <p:sp>
        <p:nvSpPr>
          <p:cNvPr id="329"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Если сделать команду monitor terminal, то  по окончанию обновления у ONU увидим сообщение о ее повторной авторизации</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Текущая версия ПО для ONU </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1501DT -  26B.5</a:t>
            </a:r>
            <a:r>
              <a:rPr lang="en-US" altLang="ru-RU" sz="2000" b="0" strike="noStrike" spc="-1">
                <a:solidFill>
                  <a:srgbClr val="000000"/>
                </a:solidFill>
                <a:latin typeface="Calibri" panose="020F0502020204030204"/>
                <a:ea typeface="Calibri" panose="020F0502020204030204"/>
              </a:rPr>
              <a:t>54</a:t>
            </a:r>
            <a:endParaRPr lang="ru-RU" sz="2000" b="0" strike="noStrike" spc="-1">
              <a:latin typeface="Arial" panose="020B0604020202020204"/>
            </a:endParaRPr>
          </a:p>
          <a:p>
            <a:pPr marL="215900" indent="-215265">
              <a:lnSpc>
                <a:spcPct val="100000"/>
              </a:lnSpc>
            </a:pPr>
            <a:r>
              <a:rPr lang="ru-RU" sz="2000" b="0" strike="noStrike" spc="-1">
                <a:solidFill>
                  <a:srgbClr val="000000"/>
                </a:solidFill>
                <a:latin typeface="Calibri" panose="020F0502020204030204"/>
                <a:ea typeface="Calibri" panose="020F0502020204030204"/>
              </a:rPr>
              <a:t>Данная прошивка подходит и для P1501D1 и для P1501DR. Для 1501D1 обновление необходимо делать через промежуточную прошивку  </a:t>
            </a:r>
            <a:r>
              <a:rPr lang="ru-RU" sz="2000" b="1" strike="noStrike" spc="-1">
                <a:solidFill>
                  <a:srgbClr val="000000"/>
                </a:solidFill>
                <a:latin typeface="Calibri" panose="020F0502020204030204"/>
                <a:ea typeface="Calibri" panose="020F0502020204030204"/>
              </a:rPr>
              <a:t>P1501D1_between</a:t>
            </a:r>
            <a:endParaRPr lang="ru-RU" sz="2000" b="0" strike="noStrike" spc="-1">
              <a:latin typeface="Arial" panose="020B0604020202020204"/>
            </a:endParaRPr>
          </a:p>
          <a:p>
            <a:pPr marL="215900" indent="-215265">
              <a:lnSpc>
                <a:spcPct val="100000"/>
              </a:lnSpc>
            </a:pPr>
            <a:endParaRPr lang="ru-RU" sz="2000" b="0" strike="noStrike" spc="-1">
              <a:latin typeface="Arial" panose="020B0604020202020204"/>
            </a:endParaRPr>
          </a:p>
        </p:txBody>
      </p:sp>
      <p:sp>
        <p:nvSpPr>
          <p:cNvPr id="331"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1023480" y="3373560"/>
            <a:ext cx="8186040" cy="3194280"/>
          </a:xfrm>
          <a:prstGeom prst="rect">
            <a:avLst/>
          </a:prstGeom>
        </p:spPr>
        <p:txBody>
          <a:bodyPr lIns="110880" tIns="55440" rIns="110880" bIns="55440">
            <a:noAutofit/>
          </a:bodyPr>
          <a:lstStyle/>
          <a:p>
            <a:pPr marL="215900" indent="-214630">
              <a:lnSpc>
                <a:spcPct val="100000"/>
              </a:lnSpc>
            </a:pPr>
            <a:r>
              <a:rPr lang="ru-RU" sz="2000" b="0" strike="noStrike" spc="-1">
                <a:solidFill>
                  <a:srgbClr val="000000"/>
                </a:solidFill>
                <a:latin typeface="Calibri" panose="020F0502020204030204"/>
                <a:ea typeface="Calibri" panose="020F0502020204030204"/>
              </a:rPr>
              <a:t>Если сделать команду monitor terminal, то  по окончанию обновления у ONU увидим сообщение о ее повторной авторизации</a:t>
            </a:r>
            <a:endParaRPr lang="ru-RU" sz="2000" b="0" strike="noStrike" spc="-1">
              <a:latin typeface="Arial" panose="020B0604020202020204"/>
            </a:endParaRPr>
          </a:p>
          <a:p>
            <a:pPr marL="215900" indent="-214630">
              <a:lnSpc>
                <a:spcPct val="100000"/>
              </a:lnSpc>
            </a:pPr>
            <a:r>
              <a:rPr lang="ru-RU" sz="2000" b="0" strike="noStrike" spc="-1">
                <a:solidFill>
                  <a:srgbClr val="000000"/>
                </a:solidFill>
                <a:latin typeface="Calibri" panose="020F0502020204030204"/>
                <a:ea typeface="Calibri" panose="020F0502020204030204"/>
              </a:rPr>
              <a:t>Текущая версия ПО для ONU </a:t>
            </a:r>
            <a:endParaRPr lang="ru-RU" sz="2000" b="0" strike="noStrike" spc="-1">
              <a:latin typeface="Arial" panose="020B0604020202020204"/>
            </a:endParaRPr>
          </a:p>
          <a:p>
            <a:pPr marL="215900" indent="-214630">
              <a:lnSpc>
                <a:spcPct val="100000"/>
              </a:lnSpc>
            </a:pPr>
            <a:r>
              <a:rPr lang="ru-RU" sz="2000" b="0" strike="noStrike" spc="-1">
                <a:solidFill>
                  <a:srgbClr val="000000"/>
                </a:solidFill>
                <a:latin typeface="Calibri" panose="020F0502020204030204"/>
                <a:ea typeface="Calibri" panose="020F0502020204030204"/>
              </a:rPr>
              <a:t>1501DT -  26B.501</a:t>
            </a:r>
            <a:endParaRPr lang="ru-RU" sz="2000" b="0" strike="noStrike" spc="-1">
              <a:latin typeface="Arial" panose="020B0604020202020204"/>
            </a:endParaRPr>
          </a:p>
          <a:p>
            <a:pPr marL="215900" indent="-214630">
              <a:lnSpc>
                <a:spcPct val="100000"/>
              </a:lnSpc>
            </a:pPr>
            <a:r>
              <a:rPr lang="ru-RU" sz="2000" b="0" strike="noStrike" spc="-1">
                <a:solidFill>
                  <a:srgbClr val="000000"/>
                </a:solidFill>
                <a:latin typeface="Calibri" panose="020F0502020204030204"/>
                <a:ea typeface="Calibri" panose="020F0502020204030204"/>
              </a:rPr>
              <a:t>Данная прошивка подходит и для P1501D1 и для P1501DR. Для 1501D1 обновление необходимо делать через промежуточную прошивку  </a:t>
            </a:r>
            <a:r>
              <a:rPr lang="ru-RU" sz="2000" b="1" strike="noStrike" spc="-1">
                <a:solidFill>
                  <a:srgbClr val="000000"/>
                </a:solidFill>
                <a:latin typeface="Calibri" panose="020F0502020204030204"/>
                <a:ea typeface="Calibri" panose="020F0502020204030204"/>
              </a:rPr>
              <a:t>P1501D1_between</a:t>
            </a:r>
            <a:endParaRPr lang="ru-RU" sz="2000" b="0" strike="noStrike" spc="-1">
              <a:latin typeface="Arial" panose="020B0604020202020204"/>
            </a:endParaRPr>
          </a:p>
          <a:p>
            <a:pPr marL="215900" indent="-214630">
              <a:lnSpc>
                <a:spcPct val="100000"/>
              </a:lnSpc>
            </a:pPr>
            <a:endParaRPr lang="ru-RU" sz="2000" b="0" strike="noStrike" spc="-1">
              <a:latin typeface="Arial" panose="020B0604020202020204"/>
            </a:endParaRPr>
          </a:p>
        </p:txBody>
      </p:sp>
      <p:sp>
        <p:nvSpPr>
          <p:cNvPr id="333" name="PlaceHolder 2"/>
          <p:cNvSpPr>
            <a:spLocks noGrp="1" noRot="1" noChangeAspect="1"/>
          </p:cNvSpPr>
          <p:nvPr>
            <p:ph type="sldImg"/>
          </p:nvPr>
        </p:nvSpPr>
        <p:spPr>
          <a:xfrm>
            <a:off x="2751120" y="533520"/>
            <a:ext cx="4730400" cy="2660400"/>
          </a:xfrm>
          <a:prstGeom prst="rect">
            <a:avLst/>
          </a:pr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a:solidFill>
                  <a:srgbClr val="000000"/>
                </a:solidFill>
                <a:latin typeface="Calibri" panose="020F0502020204030204"/>
                <a:ea typeface="Calibri" panose="020F0502020204030204"/>
              </a:rPr>
              <a:t>Задать EPON OAM-Version необходимо для того, чтобы на ONU серии 1501D1 или сторонних смотреть статистику на портах .</a:t>
            </a:r>
            <a:endParaRPr lang="ru-RU" sz="2000" b="0" strike="noStrike" spc="-1">
              <a:latin typeface="Arial" panose="020B0604020202020204"/>
            </a:endParaRPr>
          </a:p>
        </p:txBody>
      </p:sp>
      <p:sp>
        <p:nvSpPr>
          <p:cNvPr id="335"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a:latin typeface="Arial" panose="020B0604020202020204"/>
            </a:endParaRPr>
          </a:p>
        </p:txBody>
      </p:sp>
      <p:sp>
        <p:nvSpPr>
          <p:cNvPr id="335" name="PlaceHolder 2"/>
          <p:cNvSpPr>
            <a:spLocks noGrp="1" noRot="1" noChangeAspect="1"/>
          </p:cNvSpPr>
          <p:nvPr>
            <p:ph type="sldImg"/>
          </p:nvPr>
        </p:nvSpPr>
        <p:spPr>
          <a:xfrm>
            <a:off x="2751120" y="533520"/>
            <a:ext cx="4730760" cy="2660760"/>
          </a:xfrm>
          <a:prstGeom prst="rect">
            <a:avLst/>
          </a:pr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62"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3"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65"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6"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7"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8"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70"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1"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2"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3"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4"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5"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79"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1"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3"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84"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8"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89"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0"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1"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92"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3"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4"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96"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7"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8"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0"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1"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3"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4"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5"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6"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8"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9"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0"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1"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2"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3"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0"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2"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4"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25"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3"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9"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0"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1"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33"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4"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5"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37"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8"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9"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1"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2"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4"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5"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6"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7"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9"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0"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1"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2"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3"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4"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3"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5"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5"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46"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7"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68"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72"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3"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4"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76"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7"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8"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0"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1"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2"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4"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5"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7"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8"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9"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0"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92"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3"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4"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5"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6"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7"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6" name="Holder 6"/>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sz="1020" b="0" i="0">
                <a:solidFill>
                  <a:srgbClr val="00B179"/>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6" name="Holder 6"/>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745"/>
            <a:ext cx="9138371" cy="1101766"/>
          </a:xfrm>
          <a:prstGeom prst="rect">
            <a:avLst/>
          </a:prstGeom>
          <a:blipFill>
            <a:blip r:embed="rId2" cstate="print"/>
            <a:stretch>
              <a:fillRect/>
            </a:stretch>
          </a:blipFill>
        </p:spPr>
        <p:txBody>
          <a:bodyPr wrap="square" lIns="0" tIns="0" rIns="0" bIns="0" rtlCol="0"/>
          <a:lstStyle/>
          <a:p>
            <a:endParaRPr sz="1225"/>
          </a:p>
        </p:txBody>
      </p:sp>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7" name="Holder 7"/>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5" name="Holder 5"/>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4" name="Holder 4"/>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0"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1"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2"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4"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5"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6"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8"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9"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0"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ru-RU" sz="4400" b="0" strike="noStrike" spc="-1">
                <a:latin typeface="Arial" panose="020B0604020202020204"/>
              </a:rPr>
              <a:t>Для правки текста заглавия щёлкните мышью</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ru-RU" sz="4400" b="0" strike="noStrike" spc="-1">
                <a:latin typeface="Arial" panose="020B0604020202020204"/>
              </a:rPr>
              <a:t>Для правки текста заглавия щёлкните мышью</a:t>
            </a:r>
          </a:p>
        </p:txBody>
      </p:sp>
      <p:sp>
        <p:nvSpPr>
          <p:cNvPr id="77" name="PlaceHolder 2"/>
          <p:cNvSpPr>
            <a:spLocks noGrp="1"/>
          </p:cNvSpPr>
          <p:nvPr>
            <p:ph type="body"/>
          </p:nvPr>
        </p:nvSpPr>
        <p:spPr>
          <a:xfrm>
            <a:off x="457200" y="1203480"/>
            <a:ext cx="8229240" cy="298296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ftr"/>
          </p:nvPr>
        </p:nvSpPr>
        <p:spPr>
          <a:xfrm>
            <a:off x="3108960" y="4783320"/>
            <a:ext cx="292572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15" name="PlaceHolder 2"/>
          <p:cNvSpPr>
            <a:spLocks noGrp="1"/>
          </p:cNvSpPr>
          <p:nvPr>
            <p:ph type="dt"/>
          </p:nvPr>
        </p:nvSpPr>
        <p:spPr>
          <a:xfrm>
            <a:off x="456840" y="4783320"/>
            <a:ext cx="210276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16" name="PlaceHolder 3"/>
          <p:cNvSpPr>
            <a:spLocks noGrp="1"/>
          </p:cNvSpPr>
          <p:nvPr>
            <p:ph type="sldNum"/>
          </p:nvPr>
        </p:nvSpPr>
        <p:spPr>
          <a:xfrm>
            <a:off x="524520" y="4816800"/>
            <a:ext cx="932040" cy="107640"/>
          </a:xfrm>
          <a:prstGeom prst="rect">
            <a:avLst/>
          </a:prstGeom>
        </p:spPr>
        <p:txBody>
          <a:bodyPr lIns="0" tIns="0" rIns="0" bIns="0">
            <a:noAutofit/>
          </a:bodyPr>
          <a:lstStyle/>
          <a:p>
            <a:pPr marL="26035">
              <a:lnSpc>
                <a:spcPct val="100000"/>
              </a:lnSpc>
              <a:spcBef>
                <a:spcPts val="45"/>
              </a:spcBef>
            </a:pPr>
            <a:fld id="{B1ABB8F9-97D1-453C-BE87-C4B57F1AD474}" type="slidenum">
              <a:rPr lang="ru-RU" sz="900" b="0" strike="noStrike" spc="-1">
                <a:solidFill>
                  <a:srgbClr val="4E4E4E"/>
                </a:solidFill>
                <a:latin typeface="Trebuchet MS" panose="020B0603020202020204"/>
              </a:rPr>
              <a:t>‹#›</a:t>
            </a:fld>
            <a:r>
              <a:rPr lang="ru-RU" sz="900" b="0" strike="noStrike" spc="-1">
                <a:solidFill>
                  <a:srgbClr val="4E4E4E"/>
                </a:solidFill>
                <a:latin typeface="Trebuchet MS" panose="020B0603020202020204"/>
              </a:rPr>
              <a:t> SmartHome </a:t>
            </a:r>
            <a:r>
              <a:rPr lang="ru-RU" sz="900" b="0" strike="noStrike" spc="-7">
                <a:solidFill>
                  <a:srgbClr val="4E4E4E"/>
                </a:solidFill>
                <a:latin typeface="Trebuchet MS" panose="020B0603020202020204"/>
              </a:rPr>
              <a:t>от</a:t>
            </a:r>
            <a:r>
              <a:rPr lang="ru-RU" sz="900" b="0" strike="noStrike" spc="-97">
                <a:solidFill>
                  <a:srgbClr val="4E4E4E"/>
                </a:solidFill>
                <a:latin typeface="Trebuchet MS" panose="020B0603020202020204"/>
              </a:rPr>
              <a:t> </a:t>
            </a:r>
            <a:r>
              <a:rPr lang="ru-RU" sz="900" b="0" strike="noStrike" spc="-7">
                <a:solidFill>
                  <a:srgbClr val="4E4E4E"/>
                </a:solidFill>
                <a:latin typeface="Trebuchet MS" panose="020B0603020202020204"/>
              </a:rPr>
              <a:t>NAG</a:t>
            </a:r>
            <a:endParaRPr lang="ru-RU" sz="900" b="0" strike="noStrike" spc="-1">
              <a:latin typeface="Times New Roman" panose="02020603050405020304"/>
            </a:endParaRPr>
          </a:p>
        </p:txBody>
      </p:sp>
      <p:sp>
        <p:nvSpPr>
          <p:cNvPr id="117" name="PlaceHolder 4"/>
          <p:cNvSpPr>
            <a:spLocks noGrp="1"/>
          </p:cNvSpPr>
          <p:nvPr>
            <p:ph type="title"/>
          </p:nvPr>
        </p:nvSpPr>
        <p:spPr>
          <a:xfrm>
            <a:off x="456840" y="204840"/>
            <a:ext cx="8229240" cy="858600"/>
          </a:xfrm>
          <a:prstGeom prst="rect">
            <a:avLst/>
          </a:prstGeom>
        </p:spPr>
        <p:txBody>
          <a:bodyPr lIns="0" tIns="0" rIns="0" bIns="0" anchor="ctr">
            <a:noAutofit/>
          </a:bodyPr>
          <a:lstStyle/>
          <a:p>
            <a:r>
              <a:rPr lang="ru-RU" sz="810" b="0" strike="noStrike" spc="-1">
                <a:solidFill>
                  <a:srgbClr val="000000"/>
                </a:solidFill>
                <a:latin typeface="Calibri" panose="020F0502020204030204"/>
              </a:rPr>
              <a:t>Для правки текста заглавия щёлкните мышью</a:t>
            </a:r>
          </a:p>
        </p:txBody>
      </p:sp>
      <p:sp>
        <p:nvSpPr>
          <p:cNvPr id="118" name="PlaceHolder 5"/>
          <p:cNvSpPr>
            <a:spLocks noGrp="1"/>
          </p:cNvSpPr>
          <p:nvPr>
            <p:ph type="body"/>
          </p:nvPr>
        </p:nvSpPr>
        <p:spPr>
          <a:xfrm>
            <a:off x="456840" y="1203120"/>
            <a:ext cx="8229240" cy="2982960"/>
          </a:xfrm>
          <a:prstGeom prst="rect">
            <a:avLst/>
          </a:prstGeom>
        </p:spPr>
        <p:txBody>
          <a:bodyPr lIns="0" tIns="0" rIns="0" bIns="0">
            <a:normAutofit/>
          </a:bodyPr>
          <a:lstStyle/>
          <a:p>
            <a:pPr marL="431800" indent="-323850">
              <a:spcBef>
                <a:spcPts val="960"/>
              </a:spcBef>
              <a:buClr>
                <a:srgbClr val="000000"/>
              </a:buClr>
              <a:buSzPct val="45000"/>
              <a:buFont typeface="Wingdings" panose="05000000000000000000" pitchFamily="2" charset="2"/>
              <a:buChar char=""/>
            </a:pPr>
            <a:r>
              <a:rPr lang="ru-RU" sz="122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22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22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22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CustomShape 1"/>
          <p:cNvSpPr/>
          <p:nvPr/>
        </p:nvSpPr>
        <p:spPr>
          <a:xfrm>
            <a:off x="360" y="1800"/>
            <a:ext cx="9137880" cy="1101600"/>
          </a:xfrm>
          <a:prstGeom prst="rect">
            <a:avLst/>
          </a:prstGeom>
          <a:blipFill rotWithShape="0">
            <a:blip r:embed="rId14"/>
            <a:stretch>
              <a:fillRect/>
            </a:stretch>
          </a:blipFill>
          <a:ln>
            <a:noFill/>
          </a:ln>
        </p:spPr>
        <p:style>
          <a:lnRef idx="0">
            <a:srgbClr val="FFFFFF"/>
          </a:lnRef>
          <a:fillRef idx="0">
            <a:srgbClr val="FFFFFF"/>
          </a:fillRef>
          <a:effectRef idx="0">
            <a:srgbClr val="FFFFFF"/>
          </a:effectRef>
          <a:fontRef idx="minor"/>
        </p:style>
      </p:sp>
      <p:sp>
        <p:nvSpPr>
          <p:cNvPr id="156" name="PlaceHolder 2"/>
          <p:cNvSpPr>
            <a:spLocks noGrp="1"/>
          </p:cNvSpPr>
          <p:nvPr>
            <p:ph type="title"/>
          </p:nvPr>
        </p:nvSpPr>
        <p:spPr>
          <a:xfrm>
            <a:off x="1130040" y="1084320"/>
            <a:ext cx="1131840" cy="224280"/>
          </a:xfrm>
          <a:prstGeom prst="rect">
            <a:avLst/>
          </a:prstGeom>
        </p:spPr>
        <p:txBody>
          <a:bodyPr lIns="0" tIns="0" rIns="0" bIns="0">
            <a:noAutofit/>
          </a:bodyPr>
          <a:lstStyle/>
          <a:p>
            <a:r>
              <a:rPr lang="ru-RU" sz="2000" b="0" strike="noStrike" spc="-1">
                <a:solidFill>
                  <a:srgbClr val="000000"/>
                </a:solidFill>
                <a:latin typeface="Calibri" panose="020F0502020204030204"/>
              </a:rPr>
              <a:t>Для правки текста заглавия щёлкните мышью</a:t>
            </a:r>
          </a:p>
        </p:txBody>
      </p:sp>
      <p:sp>
        <p:nvSpPr>
          <p:cNvPr id="157" name="PlaceHolder 3"/>
          <p:cNvSpPr>
            <a:spLocks noGrp="1"/>
          </p:cNvSpPr>
          <p:nvPr>
            <p:ph type="body"/>
          </p:nvPr>
        </p:nvSpPr>
        <p:spPr>
          <a:xfrm>
            <a:off x="456840" y="1182960"/>
            <a:ext cx="3977280" cy="3171240"/>
          </a:xfrm>
          <a:prstGeom prst="rect">
            <a:avLst/>
          </a:prstGeom>
        </p:spPr>
        <p:txBody>
          <a:bodyPr lIns="0" tIns="0" rIns="0" bIns="0">
            <a:spAutoFit/>
          </a:bodyPr>
          <a:lstStyle/>
          <a:p>
            <a:pPr marL="431800" indent="-323850">
              <a:spcBef>
                <a:spcPts val="96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Седьмой уровень структуры</a:t>
            </a:r>
          </a:p>
        </p:txBody>
      </p:sp>
      <p:sp>
        <p:nvSpPr>
          <p:cNvPr id="158" name="PlaceHolder 4"/>
          <p:cNvSpPr>
            <a:spLocks noGrp="1"/>
          </p:cNvSpPr>
          <p:nvPr>
            <p:ph type="body"/>
          </p:nvPr>
        </p:nvSpPr>
        <p:spPr>
          <a:xfrm>
            <a:off x="4708800" y="1182960"/>
            <a:ext cx="3977280" cy="3030840"/>
          </a:xfrm>
          <a:prstGeom prst="rect">
            <a:avLst/>
          </a:prstGeom>
        </p:spPr>
        <p:txBody>
          <a:bodyPr lIns="0" tIns="0" rIns="0" bIns="0">
            <a:spAutoFit/>
          </a:bodyPr>
          <a:lstStyle/>
          <a:p>
            <a:pPr marL="431800" indent="-323850">
              <a:spcBef>
                <a:spcPts val="96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Седьмой уровень структуры</a:t>
            </a:r>
          </a:p>
        </p:txBody>
      </p:sp>
      <p:sp>
        <p:nvSpPr>
          <p:cNvPr id="159" name="PlaceHolder 5"/>
          <p:cNvSpPr>
            <a:spLocks noGrp="1"/>
          </p:cNvSpPr>
          <p:nvPr>
            <p:ph type="ftr"/>
          </p:nvPr>
        </p:nvSpPr>
        <p:spPr>
          <a:xfrm>
            <a:off x="3108960" y="4783320"/>
            <a:ext cx="292572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60" name="PlaceHolder 6"/>
          <p:cNvSpPr>
            <a:spLocks noGrp="1"/>
          </p:cNvSpPr>
          <p:nvPr>
            <p:ph type="dt"/>
          </p:nvPr>
        </p:nvSpPr>
        <p:spPr>
          <a:xfrm>
            <a:off x="456840" y="4783320"/>
            <a:ext cx="210276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61" name="PlaceHolder 7"/>
          <p:cNvSpPr>
            <a:spLocks noGrp="1"/>
          </p:cNvSpPr>
          <p:nvPr>
            <p:ph type="sldNum"/>
          </p:nvPr>
        </p:nvSpPr>
        <p:spPr>
          <a:xfrm>
            <a:off x="524520" y="4816800"/>
            <a:ext cx="932040" cy="107640"/>
          </a:xfrm>
          <a:prstGeom prst="rect">
            <a:avLst/>
          </a:prstGeom>
        </p:spPr>
        <p:txBody>
          <a:bodyPr lIns="0" tIns="0" rIns="0" bIns="0">
            <a:noAutofit/>
          </a:bodyPr>
          <a:lstStyle/>
          <a:p>
            <a:pPr marL="26035">
              <a:lnSpc>
                <a:spcPct val="100000"/>
              </a:lnSpc>
              <a:spcBef>
                <a:spcPts val="45"/>
              </a:spcBef>
            </a:pPr>
            <a:fld id="{DEBA4ACC-258F-44D0-ACD9-4A1BF38DE0CC}" type="slidenum">
              <a:rPr lang="ru-RU" sz="900" b="0" strike="noStrike" spc="-1">
                <a:solidFill>
                  <a:srgbClr val="4E4E4E"/>
                </a:solidFill>
                <a:latin typeface="Trebuchet MS" panose="020B0603020202020204"/>
              </a:rPr>
              <a:t>‹#›</a:t>
            </a:fld>
            <a:r>
              <a:rPr lang="ru-RU" sz="900" b="0" strike="noStrike" spc="-1">
                <a:solidFill>
                  <a:srgbClr val="4E4E4E"/>
                </a:solidFill>
                <a:latin typeface="Trebuchet MS" panose="020B0603020202020204"/>
              </a:rPr>
              <a:t> SmartHome </a:t>
            </a:r>
            <a:r>
              <a:rPr lang="ru-RU" sz="900" b="0" strike="noStrike" spc="-7">
                <a:solidFill>
                  <a:srgbClr val="4E4E4E"/>
                </a:solidFill>
                <a:latin typeface="Trebuchet MS" panose="020B0603020202020204"/>
              </a:rPr>
              <a:t>от</a:t>
            </a:r>
            <a:r>
              <a:rPr lang="ru-RU" sz="900" b="0" strike="noStrike" spc="-97">
                <a:solidFill>
                  <a:srgbClr val="4E4E4E"/>
                </a:solidFill>
                <a:latin typeface="Trebuchet MS" panose="020B0603020202020204"/>
              </a:rPr>
              <a:t> </a:t>
            </a:r>
            <a:r>
              <a:rPr lang="ru-RU" sz="900" b="0" strike="noStrike" spc="-7">
                <a:solidFill>
                  <a:srgbClr val="4E4E4E"/>
                </a:solidFill>
                <a:latin typeface="Trebuchet MS" panose="020B0603020202020204"/>
              </a:rPr>
              <a:t>NAG</a:t>
            </a:r>
            <a:endParaRPr lang="ru-RU" sz="9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0390" y="1084339"/>
            <a:ext cx="1132091" cy="224569"/>
          </a:xfrm>
          <a:prstGeom prst="rect">
            <a:avLst/>
          </a:prstGeom>
        </p:spPr>
        <p:txBody>
          <a:bodyPr wrap="square" lIns="0" tIns="0" rIns="0" bIns="0">
            <a:spAutoFit/>
          </a:bodyPr>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1129989" y="1297385"/>
            <a:ext cx="4725693" cy="2274196"/>
          </a:xfrm>
          <a:prstGeom prst="rect">
            <a:avLst/>
          </a:prstGeom>
        </p:spPr>
        <p:txBody>
          <a:bodyPr wrap="square" lIns="0" tIns="0" rIns="0" bIns="0">
            <a:spAutoFit/>
          </a:bodyPr>
          <a:lstStyle>
            <a:lvl1pPr>
              <a:defRPr sz="1020" b="0" i="0">
                <a:solidFill>
                  <a:srgbClr val="00B179"/>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10/11/2022</a:t>
            </a:fld>
            <a:endParaRPr lang="en-US"/>
          </a:p>
        </p:txBody>
      </p:sp>
      <p:sp>
        <p:nvSpPr>
          <p:cNvPr id="6" name="Holder 6"/>
          <p:cNvSpPr>
            <a:spLocks noGrp="1"/>
          </p:cNvSpPr>
          <p:nvPr>
            <p:ph type="sldNum" sz="quarter" idx="7"/>
          </p:nvPr>
        </p:nvSpPr>
        <p:spPr>
          <a:xfrm>
            <a:off x="524844" y="4816678"/>
            <a:ext cx="932339" cy="107966"/>
          </a:xfrm>
          <a:prstGeom prst="rect">
            <a:avLst/>
          </a:prstGeom>
        </p:spPr>
        <p:txBody>
          <a:bodyPr wrap="square" lIns="0" tIns="0" rIns="0" bIns="0">
            <a:spAutoFit/>
          </a:bodyPr>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defRPr>
          <a:latin typeface="+mj-lt"/>
          <a:ea typeface="+mj-ea"/>
          <a:cs typeface="+mj-cs"/>
        </a:defRPr>
      </a:lvl1pPr>
    </p:titleStyle>
    <p:bodyStyle>
      <a:lvl1pPr marL="0">
        <a:defRPr>
          <a:latin typeface="+mn-lt"/>
          <a:ea typeface="+mn-ea"/>
          <a:cs typeface="+mn-cs"/>
        </a:defRPr>
      </a:lvl1pPr>
      <a:lvl2pPr marL="311150">
        <a:defRPr>
          <a:latin typeface="+mn-lt"/>
          <a:ea typeface="+mn-ea"/>
          <a:cs typeface="+mn-cs"/>
        </a:defRPr>
      </a:lvl2pPr>
      <a:lvl3pPr marL="621665">
        <a:defRPr>
          <a:latin typeface="+mn-lt"/>
          <a:ea typeface="+mn-ea"/>
          <a:cs typeface="+mn-cs"/>
        </a:defRPr>
      </a:lvl3pPr>
      <a:lvl4pPr marL="932815">
        <a:defRPr>
          <a:latin typeface="+mn-lt"/>
          <a:ea typeface="+mn-ea"/>
          <a:cs typeface="+mn-cs"/>
        </a:defRPr>
      </a:lvl4pPr>
      <a:lvl5pPr marL="1243965">
        <a:defRPr>
          <a:latin typeface="+mn-lt"/>
          <a:ea typeface="+mn-ea"/>
          <a:cs typeface="+mn-cs"/>
        </a:defRPr>
      </a:lvl5pPr>
      <a:lvl6pPr marL="1554480">
        <a:defRPr>
          <a:latin typeface="+mn-lt"/>
          <a:ea typeface="+mn-ea"/>
          <a:cs typeface="+mn-cs"/>
        </a:defRPr>
      </a:lvl6pPr>
      <a:lvl7pPr marL="1865630">
        <a:defRPr>
          <a:latin typeface="+mn-lt"/>
          <a:ea typeface="+mn-ea"/>
          <a:cs typeface="+mn-cs"/>
        </a:defRPr>
      </a:lvl7pPr>
      <a:lvl8pPr marL="2176780">
        <a:defRPr>
          <a:latin typeface="+mn-lt"/>
          <a:ea typeface="+mn-ea"/>
          <a:cs typeface="+mn-cs"/>
        </a:defRPr>
      </a:lvl8pPr>
      <a:lvl9pPr marL="2487295">
        <a:defRPr>
          <a:latin typeface="+mn-lt"/>
          <a:ea typeface="+mn-ea"/>
          <a:cs typeface="+mn-cs"/>
        </a:defRPr>
      </a:lvl9pPr>
    </p:bodyStyle>
    <p:otherStyle>
      <a:lvl1pPr marL="0">
        <a:defRPr>
          <a:latin typeface="+mn-lt"/>
          <a:ea typeface="+mn-ea"/>
          <a:cs typeface="+mn-cs"/>
        </a:defRPr>
      </a:lvl1pPr>
      <a:lvl2pPr marL="311150">
        <a:defRPr>
          <a:latin typeface="+mn-lt"/>
          <a:ea typeface="+mn-ea"/>
          <a:cs typeface="+mn-cs"/>
        </a:defRPr>
      </a:lvl2pPr>
      <a:lvl3pPr marL="621665">
        <a:defRPr>
          <a:latin typeface="+mn-lt"/>
          <a:ea typeface="+mn-ea"/>
          <a:cs typeface="+mn-cs"/>
        </a:defRPr>
      </a:lvl3pPr>
      <a:lvl4pPr marL="932815">
        <a:defRPr>
          <a:latin typeface="+mn-lt"/>
          <a:ea typeface="+mn-ea"/>
          <a:cs typeface="+mn-cs"/>
        </a:defRPr>
      </a:lvl4pPr>
      <a:lvl5pPr marL="1243965">
        <a:defRPr>
          <a:latin typeface="+mn-lt"/>
          <a:ea typeface="+mn-ea"/>
          <a:cs typeface="+mn-cs"/>
        </a:defRPr>
      </a:lvl5pPr>
      <a:lvl6pPr marL="1554480">
        <a:defRPr>
          <a:latin typeface="+mn-lt"/>
          <a:ea typeface="+mn-ea"/>
          <a:cs typeface="+mn-cs"/>
        </a:defRPr>
      </a:lvl6pPr>
      <a:lvl7pPr marL="1865630">
        <a:defRPr>
          <a:latin typeface="+mn-lt"/>
          <a:ea typeface="+mn-ea"/>
          <a:cs typeface="+mn-cs"/>
        </a:defRPr>
      </a:lvl7pPr>
      <a:lvl8pPr marL="2176780">
        <a:defRPr>
          <a:latin typeface="+mn-lt"/>
          <a:ea typeface="+mn-ea"/>
          <a:cs typeface="+mn-cs"/>
        </a:defRPr>
      </a:lvl8pPr>
      <a:lvl9pPr marL="248729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hyperlink" Target="http://data.nag.ru/BDCOM/Firmwar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spb@nag.ru" TargetMode="External"/><Relationship Id="rId7" Type="http://schemas.openxmlformats.org/officeDocument/2006/relationships/hyperlink" Target="mailto:rostov@nag.ru" TargetMode="External"/><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hyperlink" Target="mailto:ns@nag.ru" TargetMode="External"/><Relationship Id="rId5" Type="http://schemas.openxmlformats.org/officeDocument/2006/relationships/hyperlink" Target="mailto:msk@nag.ru" TargetMode="External"/><Relationship Id="rId4" Type="http://schemas.openxmlformats.org/officeDocument/2006/relationships/hyperlink" Target="mailto:sales@nag.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hyperlink" Target="http://data.nag.ru/BDCOM/Firmw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973709" y="2622278"/>
            <a:ext cx="2309177" cy="301625"/>
          </a:xfrm>
          <a:prstGeom prst="rect">
            <a:avLst/>
          </a:prstGeom>
        </p:spPr>
        <p:txBody>
          <a:bodyPr vert="horz" wrap="square" lIns="0" tIns="8637" rIns="0" bIns="0" rtlCol="0">
            <a:spAutoFit/>
          </a:bodyPr>
          <a:lstStyle/>
          <a:p>
            <a:pPr marL="12700">
              <a:lnSpc>
                <a:spcPct val="100000"/>
              </a:lnSpc>
              <a:spcBef>
                <a:spcPts val="100"/>
              </a:spcBef>
            </a:pPr>
            <a:r>
              <a:rPr lang="en-US" altLang="ru-RU" sz="1905" spc="-5" dirty="0">
                <a:solidFill>
                  <a:srgbClr val="6D28AA"/>
                </a:solidFill>
                <a:latin typeface="Trebuchet MS" panose="020B0603020202020204"/>
                <a:cs typeface="Trebuchet MS" panose="020B0603020202020204"/>
              </a:rPr>
              <a:t>EPON </a:t>
            </a:r>
            <a:r>
              <a:rPr lang="ru-RU" altLang="en-US" sz="1905" spc="-5" dirty="0">
                <a:solidFill>
                  <a:srgbClr val="6D28AA"/>
                </a:solidFill>
                <a:latin typeface="Trebuchet MS" panose="020B0603020202020204"/>
                <a:cs typeface="Trebuchet MS" panose="020B0603020202020204"/>
              </a:rPr>
              <a:t>с нуля</a:t>
            </a:r>
          </a:p>
        </p:txBody>
      </p:sp>
      <p:pic>
        <p:nvPicPr>
          <p:cNvPr id="207" name="Рисунок 1"/>
          <p:cNvPicPr/>
          <p:nvPr/>
        </p:nvPicPr>
        <p:blipFill>
          <a:blip r:embed="rId4"/>
          <a:stretch>
            <a:fillRect/>
          </a:stretch>
        </p:blipFill>
        <p:spPr>
          <a:xfrm>
            <a:off x="445860" y="1073040"/>
            <a:ext cx="5795640" cy="1092960"/>
          </a:xfrm>
          <a:prstGeom prst="rect">
            <a:avLst/>
          </a:prstGeom>
          <a:ln>
            <a:noFill/>
          </a:ln>
        </p:spPr>
      </p:pic>
      <p:sp>
        <p:nvSpPr>
          <p:cNvPr id="4" name="object 4"/>
          <p:cNvSpPr txBox="1"/>
          <p:nvPr/>
        </p:nvSpPr>
        <p:spPr>
          <a:xfrm>
            <a:off x="970262" y="3168114"/>
            <a:ext cx="2050058" cy="505460"/>
          </a:xfrm>
          <a:prstGeom prst="rect">
            <a:avLst/>
          </a:prstGeom>
        </p:spPr>
        <p:txBody>
          <a:bodyPr vert="horz" wrap="square" lIns="0" tIns="19002" rIns="0" bIns="0" rtlCol="0">
            <a:spAutoFit/>
          </a:bodyPr>
          <a:lstStyle/>
          <a:p>
            <a:pPr marL="12700" marR="5080">
              <a:lnSpc>
                <a:spcPts val="1900"/>
              </a:lnSpc>
              <a:spcBef>
                <a:spcPts val="220"/>
              </a:spcBef>
            </a:pPr>
            <a:r>
              <a:rPr lang="ru-RU" sz="1120" spc="-10" dirty="0">
                <a:solidFill>
                  <a:srgbClr val="4E4E4E"/>
                </a:solidFill>
                <a:latin typeface="Trebuchet MS" panose="020B0603020202020204"/>
                <a:cs typeface="Trebuchet MS" panose="020B0603020202020204"/>
              </a:rPr>
              <a:t>Или как правильно настроить </a:t>
            </a:r>
            <a:r>
              <a:rPr lang="en-US" altLang="ru-RU" sz="1120" spc="-10" dirty="0">
                <a:solidFill>
                  <a:srgbClr val="4E4E4E"/>
                </a:solidFill>
                <a:latin typeface="Trebuchet MS" panose="020B0603020202020204"/>
                <a:cs typeface="Trebuchet MS" panose="020B0603020202020204"/>
              </a:rPr>
              <a:t>BDCOM</a:t>
            </a:r>
            <a:endParaRPr lang="en-US" sz="1120">
              <a:latin typeface="Trebuchet MS" panose="020B0603020202020204"/>
              <a:cs typeface="Trebuchet MS" panose="020B0603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9"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Работа с vlan</a:t>
            </a:r>
          </a:p>
        </p:txBody>
      </p:sp>
      <p:sp>
        <p:nvSpPr>
          <p:cNvPr id="230" name="CustomShape 2"/>
          <p:cNvSpPr/>
          <p:nvPr/>
        </p:nvSpPr>
        <p:spPr>
          <a:xfrm>
            <a:off x="21960" y="1347480"/>
            <a:ext cx="8840160" cy="107378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Создание vlan, как и в большинстве коммутаторов выполняется командой vlan X, например </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10</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1" strike="noStrike" spc="-1">
                <a:solidFill>
                  <a:srgbClr val="000000"/>
                </a:solidFill>
                <a:latin typeface="Trebuchet MS" panose="020B0603020202020204" charset="0"/>
                <a:ea typeface="DejaVu Sans" panose="020B0603030804020204"/>
                <a:cs typeface="Trebuchet MS" panose="020B0603020202020204" charset="0"/>
              </a:rPr>
              <a:t>Name internet</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1" strike="noStrike" spc="-1">
                <a:solidFill>
                  <a:srgbClr val="000000"/>
                </a:solidFill>
                <a:latin typeface="Trebuchet MS" panose="020B0603020202020204" charset="0"/>
                <a:ea typeface="DejaVu Sans" panose="020B0603030804020204"/>
                <a:cs typeface="Trebuchet MS" panose="020B0603020202020204" charset="0"/>
              </a:rPr>
              <a:t>Name MNGM »</a:t>
            </a:r>
            <a:endParaRPr lang="ru-RU" sz="1400" b="0" strike="noStrike" spc="-1">
              <a:latin typeface="Arial" panose="020B0604020202020204"/>
            </a:endParaRPr>
          </a:p>
          <a:p>
            <a:pPr>
              <a:lnSpc>
                <a:spcPct val="100000"/>
              </a:lnSpc>
            </a:pPr>
            <a:endParaRPr lang="ru-RU" sz="1400" b="0" strike="noStrike" spc="-1">
              <a:latin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31"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interface</a:t>
            </a:r>
          </a:p>
        </p:txBody>
      </p:sp>
      <p:sp>
        <p:nvSpPr>
          <p:cNvPr id="232" name="CustomShape 2"/>
          <p:cNvSpPr/>
          <p:nvPr/>
        </p:nvSpPr>
        <p:spPr>
          <a:xfrm>
            <a:off x="33840" y="79812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800" b="0" strike="noStrike" spc="-1">
              <a:latin typeface="Arial" panose="020B0604020202020204"/>
            </a:endParaRPr>
          </a:p>
          <a:p>
            <a:pPr>
              <a:lnSpc>
                <a:spcPct val="100000"/>
              </a:lnSpc>
            </a:pPr>
            <a:endParaRPr lang="ru-RU" sz="1800" b="0" strike="noStrike" spc="-1">
              <a:latin typeface="Arial" panose="020B0604020202020204"/>
            </a:endParaRPr>
          </a:p>
        </p:txBody>
      </p:sp>
      <p:sp>
        <p:nvSpPr>
          <p:cNvPr id="233" name="CustomShape 3"/>
          <p:cNvSpPr/>
          <p:nvPr/>
        </p:nvSpPr>
        <p:spPr>
          <a:xfrm>
            <a:off x="-29160" y="1275480"/>
            <a:ext cx="8840160" cy="304355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Интерфейсы могут быть физическими и логическими. Физические </a:t>
            </a:r>
            <a:r>
              <a:rPr lang="ru-RU" sz="1200" b="1" strike="noStrike" spc="-1">
                <a:solidFill>
                  <a:srgbClr val="000000"/>
                </a:solidFill>
                <a:latin typeface="Trebuchet MS" panose="020B0603020202020204" charset="0"/>
                <a:ea typeface="DejaVu Sans" panose="020B0603030804020204"/>
                <a:cs typeface="Trebuchet MS" panose="020B0603020202020204" charset="0"/>
              </a:rPr>
              <a:t>GigaEthernet </a:t>
            </a:r>
            <a:r>
              <a:rPr lang="ru-RU" sz="1200" b="0" strike="noStrike" spc="-1">
                <a:solidFill>
                  <a:srgbClr val="000000"/>
                </a:solidFill>
                <a:latin typeface="Trebuchet MS" panose="020B0603020202020204" charset="0"/>
                <a:ea typeface="DejaVu Sans" panose="020B0603030804020204"/>
                <a:cs typeface="Trebuchet MS" panose="020B0603020202020204" charset="0"/>
              </a:rPr>
              <a:t>и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a:t>
            </a:r>
            <a:r>
              <a:rPr lang="ru-RU" sz="1200" b="0" strike="noStrike" spc="-1">
                <a:solidFill>
                  <a:srgbClr val="000000"/>
                </a:solidFill>
                <a:latin typeface="Trebuchet MS" panose="020B0603020202020204" charset="0"/>
                <a:ea typeface="DejaVu Sans" panose="020B0603030804020204"/>
                <a:cs typeface="Trebuchet MS" panose="020B0603020202020204" charset="0"/>
              </a:rPr>
              <a:t>, логические </a:t>
            </a:r>
            <a:r>
              <a:rPr lang="ru-RU" sz="1200" b="1" strike="noStrike" spc="-1">
                <a:solidFill>
                  <a:srgbClr val="000000"/>
                </a:solidFill>
                <a:latin typeface="Trebuchet MS" panose="020B0603020202020204" charset="0"/>
                <a:ea typeface="DejaVu Sans" panose="020B0603030804020204"/>
                <a:cs typeface="Trebuchet MS" panose="020B0603020202020204" charset="0"/>
              </a:rPr>
              <a:t>VLAN</a:t>
            </a:r>
            <a:r>
              <a:rPr lang="ru-RU" sz="1200" b="0" strike="noStrike" spc="-1">
                <a:solidFill>
                  <a:srgbClr val="000000"/>
                </a:solidFill>
                <a:latin typeface="Trebuchet MS" panose="020B0603020202020204" charset="0"/>
                <a:ea typeface="DejaVu Sans" panose="020B0603030804020204"/>
                <a:cs typeface="Trebuchet MS" panose="020B0603020202020204" charset="0"/>
              </a:rPr>
              <a:t> и </a:t>
            </a:r>
            <a:r>
              <a:rPr lang="ru-RU" sz="1200" b="1" strike="noStrike" spc="-1">
                <a:solidFill>
                  <a:srgbClr val="000000"/>
                </a:solidFill>
                <a:latin typeface="Trebuchet MS" panose="020B0603020202020204" charset="0"/>
                <a:ea typeface="DejaVu Sans" panose="020B0603030804020204"/>
                <a:cs typeface="Trebuchet MS" panose="020B0603020202020204" charset="0"/>
              </a:rPr>
              <a:t>PSG</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По умолчанию все физические интерфейсы на OLT выключены.  Необходимо выбрать нужные интерфейсы и включить их, например </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range gigaEthernet 0/5-6</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Настроить режима передачи VLAN</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Выбираем интерфейс, задаем режим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swithcport mode». </a:t>
            </a:r>
            <a:r>
              <a:rPr lang="ru-RU" sz="1200" b="0" strike="noStrike" spc="-1">
                <a:solidFill>
                  <a:srgbClr val="000000"/>
                </a:solidFill>
                <a:latin typeface="Trebuchet MS" panose="020B0603020202020204" charset="0"/>
                <a:ea typeface="DejaVu Sans" panose="020B0603030804020204"/>
                <a:cs typeface="Trebuchet MS" panose="020B0603020202020204" charset="0"/>
              </a:rPr>
              <a:t>Допустимые режимы:</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a:t>
            </a:r>
            <a:r>
              <a:rPr lang="ru-RU" sz="1200" b="1" strike="noStrike" spc="-1">
                <a:solidFill>
                  <a:srgbClr val="000000"/>
                </a:solidFill>
                <a:latin typeface="Trebuchet MS" panose="020B0603020202020204" charset="0"/>
                <a:ea typeface="DejaVu Sans" panose="020B0603030804020204"/>
                <a:cs typeface="Trebuchet MS" panose="020B0603020202020204" charset="0"/>
              </a:rPr>
              <a:t>trunk</a:t>
            </a:r>
            <a:r>
              <a:rPr lang="ru-RU" sz="1200" b="0" strike="noStrike" spc="-1">
                <a:solidFill>
                  <a:srgbClr val="000000"/>
                </a:solidFill>
                <a:latin typeface="Trebuchet MS" panose="020B0603020202020204" charset="0"/>
                <a:ea typeface="DejaVu Sans" panose="020B0603030804020204"/>
                <a:cs typeface="Trebuchet MS" panose="020B0603020202020204" charset="0"/>
              </a:rPr>
              <a:t> – передача тегированного трафика,  можно задать список допустимых vlan</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Access</a:t>
            </a:r>
            <a:r>
              <a:rPr lang="ru-RU" sz="1200" b="0" strike="noStrike" spc="-1">
                <a:solidFill>
                  <a:srgbClr val="000000"/>
                </a:solidFill>
                <a:latin typeface="Trebuchet MS" panose="020B0603020202020204" charset="0"/>
                <a:ea typeface="DejaVu Sans" panose="020B0603030804020204"/>
                <a:cs typeface="Trebuchet MS" panose="020B0603020202020204" charset="0"/>
              </a:rPr>
              <a:t> – передача не тэгированного трафика.  Номер vlan задается командой switchport pvid X</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dot1q-translating-tunnel </a:t>
            </a:r>
            <a:r>
              <a:rPr lang="ru-RU" sz="1200" b="0" strike="noStrike" spc="-1">
                <a:solidFill>
                  <a:srgbClr val="000000"/>
                </a:solidFill>
                <a:latin typeface="Trebuchet MS" panose="020B0603020202020204" charset="0"/>
                <a:ea typeface="DejaVu Sans" panose="020B0603030804020204"/>
                <a:cs typeface="Trebuchet MS" panose="020B0603020202020204" charset="0"/>
              </a:rPr>
              <a:t>– для включения режима QnQ. Работа с QnQ будет рассмотрена далее.</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Пример настройки входящего порта</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Conf</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gi0/6</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switchport mode trunk</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switchport trunk vlan-allowed 10,20-30</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34"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interface</a:t>
            </a:r>
          </a:p>
        </p:txBody>
      </p:sp>
      <p:sp>
        <p:nvSpPr>
          <p:cNvPr id="235" name="CustomShape 2"/>
          <p:cNvSpPr/>
          <p:nvPr/>
        </p:nvSpPr>
        <p:spPr>
          <a:xfrm>
            <a:off x="20940" y="1145160"/>
            <a:ext cx="8568000" cy="37820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Работа с QnQ</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Имеем клиентские vlan </a:t>
            </a:r>
            <a:r>
              <a:rPr lang="ru-RU" sz="1200" b="1" strike="noStrike" spc="-1">
                <a:solidFill>
                  <a:srgbClr val="000000"/>
                </a:solidFill>
                <a:latin typeface="Trebuchet MS" panose="020B0603020202020204" charset="0"/>
                <a:ea typeface="DejaVu Sans" panose="020B0603030804020204"/>
                <a:cs typeface="Trebuchet MS" panose="020B0603020202020204" charset="0"/>
              </a:rPr>
              <a:t>100-200,  </a:t>
            </a:r>
            <a:r>
              <a:rPr lang="ru-RU" sz="1200" b="0" strike="noStrike" spc="-1">
                <a:solidFill>
                  <a:srgbClr val="000000"/>
                </a:solidFill>
                <a:latin typeface="Trebuchet MS" panose="020B0603020202020204" charset="0"/>
                <a:ea typeface="DejaVu Sans" panose="020B0603030804020204"/>
                <a:cs typeface="Trebuchet MS" panose="020B0603020202020204" charset="0"/>
              </a:rPr>
              <a:t>операторский SVLAN</a:t>
            </a:r>
            <a:r>
              <a:rPr lang="ru-RU" sz="1200" b="1" strike="noStrike" spc="-1">
                <a:solidFill>
                  <a:srgbClr val="000000"/>
                </a:solidFill>
                <a:latin typeface="Trebuchet MS" panose="020B0603020202020204" charset="0"/>
                <a:ea typeface="DejaVu Sans" panose="020B0603030804020204"/>
                <a:cs typeface="Trebuchet MS" panose="020B0603020202020204" charset="0"/>
              </a:rPr>
              <a:t> 10 </a:t>
            </a:r>
            <a:r>
              <a:rPr lang="ru-RU" sz="1200" b="0" strike="noStrike" spc="-1">
                <a:solidFill>
                  <a:srgbClr val="000000"/>
                </a:solidFill>
                <a:latin typeface="Trebuchet MS" panose="020B0603020202020204" charset="0"/>
                <a:ea typeface="DejaVu Sans" panose="020B0603030804020204"/>
                <a:cs typeface="Trebuchet MS" panose="020B0603020202020204" charset="0"/>
              </a:rPr>
              <a:t>и vlan</a:t>
            </a:r>
            <a:r>
              <a:rPr lang="ru-RU" sz="1200" b="1" strike="noStrike" spc="-1">
                <a:solidFill>
                  <a:srgbClr val="000000"/>
                </a:solidFill>
                <a:latin typeface="Trebuchet MS" panose="020B0603020202020204" charset="0"/>
                <a:ea typeface="DejaVu Sans" panose="020B0603030804020204"/>
                <a:cs typeface="Trebuchet MS" panose="020B0603020202020204" charset="0"/>
              </a:rPr>
              <a:t> 201-356,</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операторский SVLAN</a:t>
            </a:r>
            <a:r>
              <a:rPr lang="ru-RU" sz="1200" b="1" strike="noStrike" spc="-1">
                <a:solidFill>
                  <a:srgbClr val="000000"/>
                </a:solidFill>
                <a:latin typeface="Trebuchet MS" panose="020B0603020202020204" charset="0"/>
                <a:ea typeface="DejaVu Sans" panose="020B0603030804020204"/>
                <a:cs typeface="Trebuchet MS" panose="020B0603020202020204" charset="0"/>
              </a:rPr>
              <a:t> 11. </a:t>
            </a:r>
            <a:r>
              <a:rPr lang="ru-RU" sz="1200" b="0" strike="noStrike" spc="-1">
                <a:solidFill>
                  <a:srgbClr val="000000"/>
                </a:solidFill>
                <a:latin typeface="Trebuchet MS" panose="020B0603020202020204" charset="0"/>
                <a:ea typeface="DejaVu Sans" panose="020B0603030804020204"/>
                <a:cs typeface="Trebuchet MS" panose="020B0603020202020204" charset="0"/>
              </a:rPr>
              <a:t>Управление vlan </a:t>
            </a:r>
            <a:r>
              <a:rPr lang="ru-RU" sz="1200" b="1" strike="noStrike" spc="-1">
                <a:solidFill>
                  <a:srgbClr val="000000"/>
                </a:solidFill>
                <a:latin typeface="Trebuchet MS" panose="020B0603020202020204" charset="0"/>
                <a:ea typeface="DejaVu Sans" panose="020B0603030804020204"/>
                <a:cs typeface="Trebuchet MS" panose="020B0603020202020204" charset="0"/>
              </a:rPr>
              <a:t>20. </a:t>
            </a:r>
            <a:r>
              <a:rPr lang="ru-RU" sz="1200" b="0" strike="noStrike" spc="-1">
                <a:solidFill>
                  <a:srgbClr val="000000"/>
                </a:solidFill>
                <a:latin typeface="Trebuchet MS" panose="020B0603020202020204" charset="0"/>
                <a:ea typeface="DejaVu Sans" panose="020B0603030804020204"/>
                <a:cs typeface="Trebuchet MS" panose="020B0603020202020204" charset="0"/>
              </a:rPr>
              <a:t>Порт gi0/5 подключен к магистрале.</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Включаем глобально режим работы QnQ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dot1q-tunnel</a:t>
            </a:r>
            <a:endParaRPr lang="ru-RU" sz="1200" b="0" strike="noStrike" spc="-1">
              <a:latin typeface="Trebuchet MS" panose="020B0603020202020204" charset="0"/>
              <a:cs typeface="Trebuchet MS" panose="020B0603020202020204" charset="0"/>
            </a:endParaRPr>
          </a:p>
          <a:p>
            <a:pPr marL="285750" lvl="1"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Входящий порт принимает в режиме </a:t>
            </a:r>
            <a:r>
              <a:rPr lang="ru-RU" sz="1200" b="1" strike="noStrike" spc="-1">
                <a:solidFill>
                  <a:srgbClr val="000000"/>
                </a:solidFill>
                <a:latin typeface="Trebuchet MS" panose="020B0603020202020204" charset="0"/>
                <a:ea typeface="DejaVu Sans" panose="020B0603030804020204"/>
                <a:cs typeface="Trebuchet MS" panose="020B0603020202020204" charset="0"/>
              </a:rPr>
              <a:t>dot1q-tunnel-uplink</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a:t>
            </a: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switchport mode dot1q-tunnel-uplink</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Epon порты переводим в режим switchport mode dot1q-translating-tunnel</a:t>
            </a:r>
            <a:r>
              <a:rPr lang="ru-RU" sz="1200" b="1" strike="noStrike" spc="-1">
                <a:solidFill>
                  <a:srgbClr val="000000"/>
                </a:solidFill>
                <a:latin typeface="Trebuchet MS" panose="020B0603020202020204" charset="0"/>
                <a:ea typeface="DejaVu Sans" panose="020B0603030804020204"/>
                <a:cs typeface="Trebuchet MS" panose="020B0603020202020204" charset="0"/>
              </a:rPr>
              <a:t>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range e0/1-4</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switchport mode dot1q-translating-tunnel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switchport dot1q-translating-tunnel mode QinQ translate 101-200 10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switchport dot1q-translating-tunnel mode QinQ translate 201-356 11</a:t>
            </a:r>
          </a:p>
          <a:p>
            <a:pPr marL="457200">
              <a:lnSpc>
                <a:spcPct val="100000"/>
              </a:lnSpc>
            </a:pPr>
            <a:endParaRPr lang="ru-RU" sz="1200" b="1" strike="noStrike" spc="-1">
              <a:solidFill>
                <a:srgbClr val="6D28AA"/>
              </a:solidFill>
              <a:latin typeface="Trebuchet MS" panose="020B0603020202020204" charset="0"/>
              <a:ea typeface="DejaVu Sans" panose="020B0603030804020204"/>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Работа с PSG</a:t>
            </a:r>
            <a:endParaRPr lang="ru-RU" sz="1200" b="0" strike="noStrike" spc="-1">
              <a:solidFill>
                <a:srgbClr val="6D28AA"/>
              </a:solidFill>
              <a:latin typeface="Trebuchet MS" panose="020B0603020202020204" charset="0"/>
              <a:cs typeface="Trebuchet MS" panose="020B0603020202020204" charset="0"/>
            </a:endParaRPr>
          </a:p>
          <a:p>
            <a:pPr marL="742950" lvl="1"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Создаем виртуальный PSG порт номер 1 типа </a:t>
            </a:r>
            <a:r>
              <a:rPr lang="ru-RU" sz="1200" b="1" strike="noStrike" spc="-1">
                <a:solidFill>
                  <a:srgbClr val="000000"/>
                </a:solidFill>
                <a:latin typeface="Trebuchet MS" panose="020B0603020202020204" charset="0"/>
                <a:ea typeface="DejaVu Sans" panose="020B0603030804020204"/>
                <a:cs typeface="Trebuchet MS" panose="020B0603020202020204" charset="0"/>
              </a:rPr>
              <a:t>B</a:t>
            </a:r>
            <a:r>
              <a:rPr lang="ru-RU" sz="1200" b="0" strike="noStrike" spc="-1">
                <a:solidFill>
                  <a:srgbClr val="000000"/>
                </a:solidFill>
                <a:latin typeface="Trebuchet MS" panose="020B0603020202020204" charset="0"/>
                <a:ea typeface="DejaVu Sans" panose="020B0603030804020204"/>
                <a:cs typeface="Trebuchet MS" panose="020B0603020202020204" charset="0"/>
              </a:rPr>
              <a:t>.</a:t>
            </a:r>
            <a:endParaRPr lang="ru-RU" sz="1200" b="0" strike="noStrike" spc="-1">
              <a:latin typeface="Trebuchet MS" panose="020B0603020202020204" charset="0"/>
              <a:cs typeface="Trebuchet MS" panose="020B0603020202020204" charset="0"/>
            </a:endParaRPr>
          </a:p>
          <a:p>
            <a:pPr marL="9144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b-psg sequence 1 </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Добавляем в PSG порт физические EPON порты, основной и резервный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interface PSG 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epon psg member active epon 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epon psg member standby epon 0/2</a:t>
            </a:r>
            <a:endParaRPr lang="ru-RU" sz="1200" b="0" strike="noStrike" spc="-1">
              <a:latin typeface="Trebuchet MS" panose="020B0603020202020204" charset="0"/>
              <a:cs typeface="Trebuchet MS" panose="020B0603020202020204" charset="0"/>
            </a:endParaRPr>
          </a:p>
        </p:txBody>
      </p:sp>
      <p:pic>
        <p:nvPicPr>
          <p:cNvPr id="236" name="Изображение 235"/>
          <p:cNvPicPr/>
          <p:nvPr/>
        </p:nvPicPr>
        <p:blipFill>
          <a:blip r:embed="rId4"/>
          <a:stretch>
            <a:fillRect/>
          </a:stretch>
        </p:blipFill>
        <p:spPr>
          <a:xfrm>
            <a:off x="5639555" y="1777225"/>
            <a:ext cx="3250080" cy="1167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37"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доступа</a:t>
            </a:r>
          </a:p>
        </p:txBody>
      </p:sp>
      <p:sp>
        <p:nvSpPr>
          <p:cNvPr id="238" name="CustomShape 2"/>
          <p:cNvSpPr/>
          <p:nvPr/>
        </p:nvSpPr>
        <p:spPr>
          <a:xfrm>
            <a:off x="77400" y="67068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800" b="0" strike="noStrike" spc="-1">
              <a:latin typeface="Arial" panose="020B0604020202020204"/>
            </a:endParaRPr>
          </a:p>
          <a:p>
            <a:pPr>
              <a:lnSpc>
                <a:spcPct val="100000"/>
              </a:lnSpc>
            </a:pPr>
            <a:endParaRPr lang="ru-RU" sz="1800" b="0" strike="noStrike" spc="-1">
              <a:latin typeface="Arial" panose="020B0604020202020204"/>
            </a:endParaRPr>
          </a:p>
        </p:txBody>
      </p:sp>
      <p:sp>
        <p:nvSpPr>
          <p:cNvPr id="239" name="CustomShape 3"/>
          <p:cNvSpPr/>
          <p:nvPr/>
        </p:nvSpPr>
        <p:spPr>
          <a:xfrm>
            <a:off x="239400" y="1275480"/>
            <a:ext cx="8885520" cy="28587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Зададим нужный тип авторизации, возможные варианты local, Radius, Tacacs+. Например для local</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a:t>
            </a:r>
            <a:r>
              <a:rPr lang="ru-RU" sz="1200" b="1" strike="noStrike" spc="-1">
                <a:solidFill>
                  <a:srgbClr val="000000"/>
                </a:solidFill>
                <a:latin typeface="Trebuchet MS" panose="020B0603020202020204" charset="0"/>
                <a:ea typeface="DejaVu Sans" panose="020B0603030804020204"/>
                <a:cs typeface="Trebuchet MS" panose="020B0603020202020204" charset="0"/>
              </a:rPr>
              <a:t>«aaa authentication login default local»</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Зададим тип авторизации для enable, если нет посторонних пользователей то задаем none, если есть то local</a:t>
            </a:r>
            <a:r>
              <a:rPr lang="ru-RU" sz="1200" b="1" strike="noStrike" spc="-1">
                <a:solidFill>
                  <a:srgbClr val="000000"/>
                </a:solidFill>
                <a:latin typeface="Trebuchet MS" panose="020B0603020202020204" charset="0"/>
                <a:ea typeface="DejaVu Sans" panose="020B0603030804020204"/>
                <a:cs typeface="Trebuchet MS" panose="020B0603020202020204" charset="0"/>
              </a:rPr>
              <a:t> «aaa authentication enable default none»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Создадим vlan interface для управления</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vlan 900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address 172.16.17.2</a:t>
            </a:r>
            <a:endParaRPr lang="ru-RU" sz="1200" b="0" strike="noStrike" spc="-1">
              <a:latin typeface="Trebuchet MS" panose="020B0603020202020204" charset="0"/>
              <a:cs typeface="Trebuchet MS" panose="020B0603020202020204" charset="0"/>
            </a:endParaRPr>
          </a:p>
          <a:p>
            <a:pPr marL="285750" lvl="1"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доступ нужен из другой подсети добавляем маршрут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«ip default-gateway 172.16.17.1»</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Создадим access-list с разрешенными IP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access-list standard MNGM</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permit 172.16.17.0 255.255.255.0»</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Ограничим доступ до OLT согласно access-list</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telnet access-class MNGM</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Зададим community для работы с OLT командой snmp-server community и ограничим доступ по IP</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snmp-server community 0 test_snmp rw MNGM</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41" name="CustomShape 2"/>
          <p:cNvSpPr/>
          <p:nvPr/>
        </p:nvSpPr>
        <p:spPr>
          <a:xfrm>
            <a:off x="167040" y="1147155"/>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342900" indent="-341630">
              <a:lnSpc>
                <a:spcPct val="100000"/>
              </a:lnSpc>
              <a:buClr>
                <a:srgbClr val="000000"/>
              </a:buClr>
              <a:buFont typeface="Arial" panose="020B0604020202020204"/>
              <a:buAutoNum type="arabicPeriod"/>
            </a:pPr>
            <a:r>
              <a:rPr lang="ru-RU" sz="1200" b="0" strike="noStrike" spc="-1" dirty="0">
                <a:solidFill>
                  <a:srgbClr val="000000"/>
                </a:solidFill>
                <a:latin typeface="Trebuchet MS" panose="020B0603020202020204" charset="0"/>
                <a:ea typeface="Arial" panose="020B0604020202020204"/>
                <a:cs typeface="Trebuchet MS" panose="020B0603020202020204" charset="0"/>
              </a:rPr>
              <a:t>Каждый участник должен подключиться к OLT, используя консоль</a:t>
            </a:r>
            <a:endParaRPr lang="ru-RU" sz="12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200" b="0" strike="noStrike" spc="-1" dirty="0">
                <a:solidFill>
                  <a:srgbClr val="000000"/>
                </a:solidFill>
                <a:latin typeface="Trebuchet MS" panose="020B0603020202020204" charset="0"/>
                <a:ea typeface="Arial" panose="020B0604020202020204"/>
                <a:cs typeface="Trebuchet MS" panose="020B0603020202020204" charset="0"/>
              </a:rPr>
              <a:t>Необходимо произвести базовую настройку OLT, каждый участник задает</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Имя OLT – придумать свое</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Создать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vlan</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для управления  - 10 и для клиентов  - 100</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Задать IP управления из сети 172.16.1.0/24,  в 4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октет</a:t>
            </a:r>
            <a:r>
              <a:rPr lang="ru-RU" sz="1200" spc="-1" dirty="0">
                <a:solidFill>
                  <a:srgbClr val="000000"/>
                </a:solidFill>
                <a:latin typeface="Trebuchet MS" panose="020B0603020202020204" charset="0"/>
                <a:ea typeface="Arial" panose="020B0604020202020204"/>
                <a:cs typeface="Trebuchet MS" panose="020B0603020202020204" charset="0"/>
              </a:rPr>
              <a:t>е</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a:solidFill>
                  <a:srgbClr val="000000"/>
                </a:solidFill>
                <a:latin typeface="Trebuchet MS" panose="020B0603020202020204" charset="0"/>
                <a:ea typeface="Arial" panose="020B0604020202020204"/>
                <a:cs typeface="Trebuchet MS" panose="020B0603020202020204" charset="0"/>
              </a:rPr>
              <a:t>указать свой порядковый номер +2</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Ограничить доступ до OLT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сетью </a:t>
            </a:r>
            <a:r>
              <a:rPr lang="ru-RU" sz="1200" b="0" strike="noStrike" spc="-1" dirty="0">
                <a:solidFill>
                  <a:srgbClr val="000000"/>
                </a:solidFill>
                <a:latin typeface="Trebuchet MS" panose="020B0603020202020204" charset="0"/>
                <a:ea typeface="Arial" panose="020B0604020202020204"/>
                <a:cs typeface="Trebuchet MS" panose="020B0603020202020204" charset="0"/>
              </a:rPr>
              <a:t>172.16.0.0/16</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Задать  шлюз 172.16.1.200</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Задать сервер времени 172.16.1.2</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Создать своего, нового пользователя  и назначить ему пароль 12345</a:t>
            </a:r>
            <a:endParaRPr lang="ru-RU" sz="1200" b="0" strike="noStrike" spc="-1" dirty="0">
              <a:latin typeface="Trebuchet MS" panose="020B0603020202020204" charset="0"/>
              <a:cs typeface="Trebuchet MS" panose="020B0603020202020204" charset="0"/>
            </a:endParaRPr>
          </a:p>
          <a:p>
            <a:pPr marL="808355" lvl="1" indent="-34163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Задать настройки для SNMP </a:t>
            </a:r>
            <a:endParaRPr lang="ru-RU" sz="1200" b="0" strike="noStrike" spc="-1" dirty="0">
              <a:latin typeface="Trebuchet MS" panose="020B0603020202020204" charset="0"/>
              <a:cs typeface="Trebuchet MS" panose="020B0603020202020204" charset="0"/>
            </a:endParaRPr>
          </a:p>
          <a:p>
            <a:pPr marL="342900" indent="-341630">
              <a:lnSpc>
                <a:spcPct val="100000"/>
              </a:lnSpc>
            </a:pPr>
            <a:r>
              <a:rPr lang="ru-RU" sz="1200" b="0" strike="noStrike" spc="-1" dirty="0">
                <a:solidFill>
                  <a:srgbClr val="000000"/>
                </a:solidFill>
                <a:latin typeface="Trebuchet MS" panose="020B0603020202020204" charset="0"/>
                <a:ea typeface="Arial" panose="020B0604020202020204"/>
                <a:cs typeface="Trebuchet MS" panose="020B0603020202020204" charset="0"/>
              </a:rPr>
              <a:t>2. Проверить настройки, при помощи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пинга</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до сервера NTP</a:t>
            </a:r>
            <a:endParaRPr lang="ru-RU" sz="1200" b="0" strike="noStrike" spc="-1" dirty="0">
              <a:latin typeface="Trebuchet MS" panose="020B0603020202020204" charset="0"/>
              <a:cs typeface="Trebuchet MS" panose="020B0603020202020204" charset="0"/>
            </a:endParaRPr>
          </a:p>
          <a:p>
            <a:pPr marL="342900" indent="-341630">
              <a:lnSpc>
                <a:spcPct val="100000"/>
              </a:lnSpc>
            </a:pPr>
            <a:r>
              <a:rPr lang="ru-RU" sz="1200" b="0" strike="noStrike" spc="-1" dirty="0">
                <a:solidFill>
                  <a:srgbClr val="000000"/>
                </a:solidFill>
                <a:latin typeface="Trebuchet MS" panose="020B0603020202020204" charset="0"/>
                <a:ea typeface="Arial" panose="020B0604020202020204"/>
                <a:cs typeface="Trebuchet MS" panose="020B0603020202020204" charset="0"/>
              </a:rPr>
              <a:t>3.1    Производим обновления OLT до версии 10.1.0E </a:t>
            </a:r>
            <a:r>
              <a:rPr lang="ru-RU" sz="1200" b="1" spc="-1" dirty="0">
                <a:solidFill>
                  <a:srgbClr val="000000"/>
                </a:solidFill>
                <a:latin typeface="Trebuchet MS" panose="020B0603020202020204" charset="0"/>
                <a:ea typeface="Arial" panose="020B0604020202020204"/>
                <a:cs typeface="Trebuchet MS" panose="020B0603020202020204" charset="0"/>
                <a:sym typeface="+mn-ea"/>
              </a:rPr>
              <a:t>66041</a:t>
            </a:r>
            <a:endParaRPr lang="ru-RU" sz="1200" b="0" strike="noStrike" spc="-1" dirty="0">
              <a:latin typeface="Trebuchet MS" panose="020B0603020202020204" charset="0"/>
              <a:cs typeface="Trebuchet MS" panose="020B0603020202020204" charset="0"/>
            </a:endParaRPr>
          </a:p>
          <a:p>
            <a:pPr marL="1149350" indent="-341630">
              <a:lnSpc>
                <a:spcPct val="100000"/>
              </a:lnSpc>
              <a:buClr>
                <a:srgbClr val="000000"/>
              </a:buClr>
              <a:buSzPct val="50000"/>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TFTP сервер </a:t>
            </a:r>
            <a:r>
              <a:rPr lang="ru-RU" sz="1200" b="1" strike="noStrike" spc="-1" dirty="0">
                <a:solidFill>
                  <a:srgbClr val="000000"/>
                </a:solidFill>
                <a:latin typeface="Trebuchet MS" panose="020B0603020202020204" charset="0"/>
                <a:ea typeface="Arial" panose="020B0604020202020204"/>
                <a:cs typeface="Trebuchet MS" panose="020B0603020202020204" charset="0"/>
              </a:rPr>
              <a:t>172.16.1.2</a:t>
            </a:r>
            <a:endParaRPr lang="ru-RU" sz="1200" b="0" strike="noStrike" spc="-1" dirty="0">
              <a:latin typeface="Trebuchet MS" panose="020B0603020202020204" charset="0"/>
              <a:cs typeface="Trebuchet MS" panose="020B0603020202020204" charset="0"/>
            </a:endParaRPr>
          </a:p>
          <a:p>
            <a:pPr marL="1149350" indent="-341630">
              <a:lnSpc>
                <a:spcPct val="100000"/>
              </a:lnSpc>
              <a:buClr>
                <a:srgbClr val="000000"/>
              </a:buClr>
              <a:buSzPct val="50000"/>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Имя файла </a:t>
            </a:r>
            <a:r>
              <a:rPr lang="ru-RU" sz="1200" b="1" strike="noStrike" spc="-1" dirty="0">
                <a:solidFill>
                  <a:srgbClr val="000000"/>
                </a:solidFill>
                <a:latin typeface="Trebuchet MS" panose="020B0603020202020204" charset="0"/>
                <a:ea typeface="Arial" panose="020B0604020202020204"/>
                <a:cs typeface="Trebuchet MS" panose="020B0603020202020204" charset="0"/>
              </a:rPr>
              <a:t>BD_3310D_10.1.0F_86345.bin</a:t>
            </a:r>
          </a:p>
          <a:p>
            <a:pPr marL="342900" indent="-341630">
              <a:lnSpc>
                <a:spcPct val="100000"/>
              </a:lnSpc>
            </a:pPr>
            <a:r>
              <a:rPr lang="ru-RU" sz="1200" b="0" strike="noStrike" spc="-1" dirty="0">
                <a:solidFill>
                  <a:srgbClr val="000000"/>
                </a:solidFill>
                <a:latin typeface="Trebuchet MS" panose="020B0603020202020204" charset="0"/>
                <a:ea typeface="Arial" panose="020B0604020202020204"/>
                <a:cs typeface="Trebuchet MS" panose="020B0603020202020204" charset="0"/>
              </a:rPr>
              <a:t>3.2  Перезагружаем OLT, проверяем, что обновление прошло успешно</a:t>
            </a:r>
            <a:endParaRPr lang="ru-RU" sz="1200" b="0" strike="noStrike" spc="-1" dirty="0">
              <a:latin typeface="Trebuchet MS" panose="020B0603020202020204" charset="0"/>
              <a:cs typeface="Trebuchet MS" panose="020B0603020202020204" charset="0"/>
            </a:endParaRPr>
          </a:p>
          <a:p>
            <a:pPr marL="342900" indent="-341630">
              <a:lnSpc>
                <a:spcPct val="100000"/>
              </a:lnSpc>
            </a:pPr>
            <a:r>
              <a:rPr lang="ru-RU" sz="1200" b="0" strike="noStrike" spc="-1" dirty="0">
                <a:solidFill>
                  <a:srgbClr val="000000"/>
                </a:solidFill>
                <a:latin typeface="Trebuchet MS" panose="020B0603020202020204" charset="0"/>
                <a:ea typeface="Arial" panose="020B0604020202020204"/>
                <a:cs typeface="Trebuchet MS" panose="020B0603020202020204" charset="0"/>
              </a:rPr>
              <a:t>3.3  Удаляем файл прошивки с OLT(команда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delete</a:t>
            </a:r>
            <a:r>
              <a:rPr lang="ru-RU" sz="1200" b="1" strike="noStrike" spc="-1" dirty="0">
                <a:solidFill>
                  <a:srgbClr val="000000"/>
                </a:solidFill>
                <a:latin typeface="Trebuchet MS" panose="020B0603020202020204" charset="0"/>
                <a:ea typeface="Arial" panose="020B0604020202020204"/>
                <a:cs typeface="Trebuchet MS" panose="020B0603020202020204" charset="0"/>
              </a:rPr>
              <a:t>)</a:t>
            </a:r>
            <a:endParaRPr lang="ru-RU" sz="1200" b="0" strike="noStrike" spc="-1" dirty="0">
              <a:latin typeface="Trebuchet MS" panose="020B0603020202020204" charset="0"/>
              <a:cs typeface="Trebuchet MS" panose="020B0603020202020204" charset="0"/>
            </a:endParaRPr>
          </a:p>
          <a:p>
            <a:pPr marL="342900" indent="-341630">
              <a:lnSpc>
                <a:spcPct val="100000"/>
              </a:lnSpc>
            </a:pPr>
            <a:endParaRPr lang="ru-RU" sz="1200" b="0" strike="noStrike" spc="-1" dirty="0">
              <a:latin typeface="Trebuchet MS" panose="020B0603020202020204" charset="0"/>
              <a:cs typeface="Trebuchet MS" panose="020B0603020202020204" charset="0"/>
            </a:endParaRPr>
          </a:p>
          <a:p>
            <a:pPr marL="342900" indent="-341630">
              <a:lnSpc>
                <a:spcPct val="100000"/>
              </a:lnSpc>
            </a:pPr>
            <a:endParaRPr lang="ru-RU" sz="1200" b="0" strike="noStrike" spc="-1" dirty="0">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2"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43"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4.1   Производим обновление OLT через режим rommon</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4.2   Перезагружаем OLT, проверяем, что обновление прошло успешно</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5.1   Производим обновление ONU </a:t>
            </a:r>
            <a:endParaRPr lang="ru-RU" sz="1200" b="0" strike="noStrike" spc="-1">
              <a:latin typeface="Trebuchet MS" panose="020B0603020202020204" charset="0"/>
              <a:cs typeface="Trebuchet MS" panose="020B0603020202020204" charset="0"/>
            </a:endParaRPr>
          </a:p>
          <a:p>
            <a:pPr marL="1149350" indent="-341630">
              <a:lnSpc>
                <a:spcPct val="100000"/>
              </a:lnSpc>
              <a:buClr>
                <a:srgbClr val="000000"/>
              </a:buClr>
              <a:buSzPct val="50000"/>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TFTP сервер </a:t>
            </a:r>
            <a:r>
              <a:rPr lang="ru-RU" sz="1200" b="1" strike="noStrike" spc="-1">
                <a:solidFill>
                  <a:srgbClr val="000000"/>
                </a:solidFill>
                <a:latin typeface="Trebuchet MS" panose="020B0603020202020204" charset="0"/>
                <a:ea typeface="Arial" panose="020B0604020202020204"/>
                <a:cs typeface="Trebuchet MS" panose="020B0603020202020204" charset="0"/>
              </a:rPr>
              <a:t>172.16.1.2</a:t>
            </a:r>
            <a:endParaRPr lang="ru-RU" sz="1200" b="0" strike="noStrike" spc="-1">
              <a:latin typeface="Trebuchet MS" panose="020B0603020202020204" charset="0"/>
              <a:cs typeface="Trebuchet MS" panose="020B0603020202020204" charset="0"/>
            </a:endParaRPr>
          </a:p>
          <a:p>
            <a:pPr marL="1149350" indent="-341630">
              <a:lnSpc>
                <a:spcPct val="100000"/>
              </a:lnSpc>
              <a:buClr>
                <a:srgbClr val="000000"/>
              </a:buClr>
              <a:buSzPct val="50000"/>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Имя файла </a:t>
            </a:r>
            <a:r>
              <a:rPr lang="ru-RU" sz="1200" b="1" strike="noStrike" spc="-1">
                <a:solidFill>
                  <a:srgbClr val="000000"/>
                </a:solidFill>
                <a:latin typeface="Trebuchet MS" panose="020B0603020202020204" charset="0"/>
                <a:ea typeface="Arial" panose="020B0604020202020204"/>
                <a:cs typeface="Trebuchet MS" panose="020B0603020202020204" charset="0"/>
              </a:rPr>
              <a:t>P1501DT_26B_554.tar</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5.2  Проверяем, что ONU обновилась(версия должна стать 26B   554)</a:t>
            </a:r>
            <a:endParaRPr lang="ru-RU" sz="1400" b="0" strike="noStrike" spc="-1">
              <a:latin typeface="Arial" panose="020B0604020202020204"/>
            </a:endParaRPr>
          </a:p>
          <a:p>
            <a:pPr>
              <a:lnSpc>
                <a:spcPct val="100000"/>
              </a:lnSpc>
            </a:pPr>
            <a:endParaRPr lang="ru-RU" sz="1400" b="0" strike="noStrike" spc="-1">
              <a:latin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4"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для IPTV </a:t>
            </a:r>
          </a:p>
        </p:txBody>
      </p:sp>
      <p:sp>
        <p:nvSpPr>
          <p:cNvPr id="245"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46" name="CustomShape 3"/>
          <p:cNvSpPr/>
          <p:nvPr/>
        </p:nvSpPr>
        <p:spPr>
          <a:xfrm>
            <a:off x="39245" y="1215000"/>
            <a:ext cx="9065160" cy="362839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Multicast vlan может подаваться на OLT через входящий порт или отдельно, </a:t>
            </a:r>
            <a:endParaRPr lang="ru-RU" sz="1000" b="0" strike="noStrike" spc="-1">
              <a:latin typeface="Trebuchet MS" panose="020B0603020202020204" charset="0"/>
              <a:cs typeface="Trebuchet MS" panose="020B0603020202020204" charset="0"/>
            </a:endParaRPr>
          </a:p>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если например источник вещания и OLT находятся по соседству. </a:t>
            </a:r>
            <a:endParaRPr lang="ru-RU" sz="1000" b="0" strike="noStrike" spc="-1">
              <a:latin typeface="Trebuchet MS" panose="020B0603020202020204" charset="0"/>
              <a:cs typeface="Trebuchet MS" panose="020B0603020202020204" charset="0"/>
            </a:endParaRPr>
          </a:p>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Для того, чтобы указать OLT на то, что VLAN X является multicast необходимо прописать</a:t>
            </a:r>
            <a:endParaRPr lang="ru-RU" sz="1000" b="0" strike="noStrike" spc="-1">
              <a:latin typeface="Trebuchet MS" panose="020B0603020202020204" charset="0"/>
              <a:cs typeface="Trebuchet MS" panose="020B0603020202020204" charset="0"/>
            </a:endParaRPr>
          </a:p>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его в порт как </a:t>
            </a:r>
            <a:r>
              <a:rPr lang="ru-RU" sz="1000" b="1" strike="noStrike" spc="-1">
                <a:solidFill>
                  <a:srgbClr val="000000"/>
                </a:solidFill>
                <a:latin typeface="Trebuchet MS" panose="020B0603020202020204" charset="0"/>
                <a:ea typeface="DejaVu Sans" panose="020B0603030804020204"/>
                <a:cs typeface="Trebuchet MS" panose="020B0603020202020204" charset="0"/>
              </a:rPr>
              <a:t>pvid. </a:t>
            </a:r>
            <a:r>
              <a:rPr lang="ru-RU" sz="1000" b="0" strike="noStrike" spc="-1">
                <a:solidFill>
                  <a:srgbClr val="000000"/>
                </a:solidFill>
                <a:latin typeface="Trebuchet MS" panose="020B0603020202020204" charset="0"/>
                <a:ea typeface="DejaVu Sans" panose="020B0603030804020204"/>
                <a:cs typeface="Trebuchet MS" panose="020B0603020202020204" charset="0"/>
              </a:rPr>
              <a:t>Если multicast vlan приходит как TAG, то дополнительно на порту </a:t>
            </a:r>
            <a:endParaRPr lang="ru-RU" sz="1000" b="0" strike="noStrike" spc="-1">
              <a:latin typeface="Trebuchet MS" panose="020B0603020202020204" charset="0"/>
              <a:cs typeface="Trebuchet MS" panose="020B0603020202020204" charset="0"/>
            </a:endParaRPr>
          </a:p>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прописывается </a:t>
            </a: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vlan-untagged none. </a:t>
            </a:r>
            <a:r>
              <a:rPr lang="ru-RU" sz="1000" b="0" strike="noStrike" spc="-1">
                <a:solidFill>
                  <a:srgbClr val="000000"/>
                </a:solidFill>
                <a:latin typeface="Trebuchet MS" panose="020B0603020202020204" charset="0"/>
                <a:ea typeface="DejaVu Sans" panose="020B0603030804020204"/>
                <a:cs typeface="Trebuchet MS" panose="020B0603020202020204" charset="0"/>
              </a:rPr>
              <a:t>Например</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gi0/5			// Вариант для подачи multicast в TAG</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vlan-untagged none</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mode dot1q-tunnel-uplink</a:t>
            </a: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pvid 30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gi0/6			// Вариант для подачи multicast в native</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pvid 30</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Включаем поддержку multicast</a:t>
            </a:r>
            <a:r>
              <a:rPr lang="en-US" altLang="ru-RU" sz="1000" b="0" strike="noStrike" spc="-1">
                <a:solidFill>
                  <a:srgbClr val="000000"/>
                </a:solidFill>
                <a:latin typeface="Trebuchet MS" panose="020B0603020202020204" charset="0"/>
                <a:ea typeface="DejaVu Sans" panose="020B0603030804020204"/>
                <a:cs typeface="Trebuchet MS" panose="020B0603020202020204" charset="0"/>
              </a:rPr>
              <a:t> </a:t>
            </a:r>
            <a:r>
              <a:rPr lang="ru-RU" altLang="en-US" sz="1000" b="0" strike="noStrike" spc="-1">
                <a:solidFill>
                  <a:srgbClr val="000000"/>
                </a:solidFill>
                <a:latin typeface="Trebuchet MS" panose="020B0603020202020204" charset="0"/>
                <a:ea typeface="DejaVu Sans" panose="020B0603030804020204"/>
                <a:cs typeface="Trebuchet MS" panose="020B0603020202020204" charset="0"/>
              </a:rPr>
              <a:t>для нашего </a:t>
            </a:r>
            <a:r>
              <a:rPr lang="en-US" altLang="ru-RU" sz="1000" b="0" strike="noStrike" spc="-1">
                <a:solidFill>
                  <a:srgbClr val="000000"/>
                </a:solidFill>
                <a:latin typeface="Trebuchet MS" panose="020B0603020202020204" charset="0"/>
                <a:ea typeface="DejaVu Sans" panose="020B0603030804020204"/>
                <a:cs typeface="Trebuchet MS" panose="020B0603020202020204" charset="0"/>
              </a:rPr>
              <a:t>vlan - </a:t>
            </a:r>
            <a:r>
              <a:rPr lang="en-US" altLang="ru-RU" sz="1000" b="1" strike="noStrike" spc="-1">
                <a:solidFill>
                  <a:srgbClr val="000000"/>
                </a:solidFill>
                <a:latin typeface="Trebuchet MS" panose="020B0603020202020204" charset="0"/>
                <a:ea typeface="DejaVu Sans" panose="020B0603030804020204"/>
                <a:cs typeface="Trebuchet MS" panose="020B0603020202020204" charset="0"/>
              </a:rPr>
              <a:t>ip mcst mrouter-multi-vlan 30</a:t>
            </a:r>
            <a:endParaRPr lang="en-US" altLang="ru-RU" sz="1000" b="0" strike="noStrike" spc="-1">
              <a:solidFill>
                <a:srgbClr val="000000"/>
              </a:solidFill>
              <a:latin typeface="Trebuchet MS" panose="020B0603020202020204" charset="0"/>
              <a:ea typeface="DejaVu Sans" panose="020B0603030804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Указываем входящий интерфейс  </a:t>
            </a:r>
            <a:r>
              <a:rPr lang="ru-RU" sz="1000" b="1" strike="noStrike" spc="-1">
                <a:solidFill>
                  <a:srgbClr val="000000"/>
                </a:solidFill>
                <a:latin typeface="Trebuchet MS" panose="020B0603020202020204" charset="0"/>
                <a:ea typeface="DejaVu Sans" panose="020B0603030804020204"/>
                <a:cs typeface="Trebuchet MS" panose="020B0603020202020204" charset="0"/>
              </a:rPr>
              <a:t>ip mcst mrouter interface gi0/5</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Указываем какие группы будут передаваться в каком виртуальном multicast vlan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mcst mrouter interface GigaEthernet0/2 multi-vlan 200</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Добавляем multicast vlan в EPON порты</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range e0/1-4</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add 30-32</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Если в сети нет Multicast querier, его необходимо включить командой </a:t>
            </a:r>
            <a:r>
              <a:rPr lang="ru-RU" sz="1000" b="1" strike="noStrike" spc="-1">
                <a:solidFill>
                  <a:srgbClr val="000000"/>
                </a:solidFill>
                <a:latin typeface="Trebuchet MS" panose="020B0603020202020204" charset="0"/>
                <a:ea typeface="DejaVu Sans" panose="020B0603030804020204"/>
                <a:cs typeface="Trebuchet MS" panose="020B0603020202020204" charset="0"/>
              </a:rPr>
              <a:t>ip mcst querier enable</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Если необходимо передать multicast через Ethernet port необходимо использовать команды </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mcst series-connection  и ip mcst support-reverse-stream</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Сам порт GigaEthernet0/1 настраивается в режим trunk, без указания pvid для multicast vlan. </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7"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для IPTV </a:t>
            </a:r>
          </a:p>
        </p:txBody>
      </p:sp>
      <p:sp>
        <p:nvSpPr>
          <p:cNvPr id="248"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49" name="CustomShape 3"/>
          <p:cNvSpPr/>
          <p:nvPr/>
        </p:nvSpPr>
        <p:spPr>
          <a:xfrm>
            <a:off x="77335" y="1270815"/>
            <a:ext cx="9065160" cy="304355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indent="-28448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Добавляем настройки multicast в шаблон для ONU </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Пример шаблона для ONU с прямым подключением клиента</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onu-config-template STD_ONU</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7 epon onu all-port ctc mcst tag-stripe enable         </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8 epon onu all-port ctc mcst mc-vlan add 31 </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9 epon onu all-port ctc mcst max-group-number 10             </a:t>
            </a:r>
            <a:r>
              <a:rPr lang="ru-RU" sz="1200" b="0" strike="noStrike" spc="-1">
                <a:solidFill>
                  <a:srgbClr val="000000"/>
                </a:solidFill>
                <a:latin typeface="Trebuchet MS" panose="020B0603020202020204" charset="0"/>
                <a:ea typeface="DejaVu Sans" panose="020B0603030804020204"/>
                <a:cs typeface="Trebuchet MS" panose="020B0603020202020204" charset="0"/>
              </a:rPr>
              <a:t>//количество одновременных просматриваемых </a:t>
            </a:r>
            <a:endParaRPr lang="ru-RU" sz="1200" b="0" strike="noStrike" spc="-1">
              <a:latin typeface="Trebuchet MS" panose="020B0603020202020204" charset="0"/>
              <a:cs typeface="Trebuchet MS" panose="020B0603020202020204" charset="0"/>
            </a:endParaRPr>
          </a:p>
          <a:p>
            <a:pPr marL="5742305" indent="-28448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каналов</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Пример шаблона для ONU с подключением коммутатора</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onu-config-template SW_ONU</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3 epon onu all-port ctc vlan mode trunk 200 100         </a:t>
            </a:r>
            <a:r>
              <a:rPr lang="ru-RU" sz="1200" b="0" strike="noStrike" spc="-1">
                <a:solidFill>
                  <a:srgbClr val="000000"/>
                </a:solidFill>
                <a:latin typeface="Trebuchet MS" panose="020B0603020202020204" charset="0"/>
                <a:ea typeface="DejaVu Sans" panose="020B0603030804020204"/>
                <a:cs typeface="Trebuchet MS" panose="020B0603020202020204" charset="0"/>
              </a:rPr>
              <a:t>// 200 – интернет vlan, 100 – управление SWITCH</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7 epon onu all-port ctc mcst tag-stripe enable         </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8 epon onu all-port ctc mcst mc-vlan add 31 </a:t>
            </a:r>
            <a:endParaRPr lang="ru-RU" sz="1200" b="0" strike="noStrike" spc="-1">
              <a:latin typeface="Trebuchet MS" panose="020B0603020202020204" charset="0"/>
              <a:cs typeface="Trebuchet MS" panose="020B0603020202020204" charset="0"/>
            </a:endParaRPr>
          </a:p>
          <a:p>
            <a:pPr marL="457200" indent="-28448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8 epon onu all-port ctc mcst max-group-number 100</a:t>
            </a:r>
            <a:endParaRPr lang="ru-RU" sz="1200" b="0" strike="noStrike" spc="-1">
              <a:latin typeface="Trebuchet MS" panose="020B0603020202020204" charset="0"/>
              <a:cs typeface="Trebuchet MS" panose="020B0603020202020204" charset="0"/>
            </a:endParaRPr>
          </a:p>
          <a:p>
            <a:pPr marL="457200" indent="-284480">
              <a:lnSpc>
                <a:spcPct val="100000"/>
              </a:lnSpc>
            </a:pPr>
            <a:endParaRPr lang="ru-RU" sz="1200" b="0" strike="noStrike" spc="-1">
              <a:latin typeface="Trebuchet MS" panose="020B0603020202020204" charset="0"/>
              <a:cs typeface="Trebuchet MS" panose="020B0603020202020204" charset="0"/>
            </a:endParaRPr>
          </a:p>
          <a:p>
            <a:pPr marL="457200" indent="-284480">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0"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для DHCP для 3310С</a:t>
            </a:r>
          </a:p>
        </p:txBody>
      </p:sp>
      <p:sp>
        <p:nvSpPr>
          <p:cNvPr id="25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52" name="CustomShape 3"/>
          <p:cNvSpPr/>
          <p:nvPr/>
        </p:nvSpPr>
        <p:spPr>
          <a:xfrm>
            <a:off x="39300" y="1255740"/>
            <a:ext cx="9065160" cy="359727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Подготовим OLT для работы с DHCP на L2</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DHCP snooping, для защиты от посторонних DHCP серверов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//включим snooping</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 vlan 100-104</a:t>
            </a:r>
            <a:r>
              <a:rPr lang="ru-RU" sz="1200" b="0" strike="noStrike" spc="-1">
                <a:solidFill>
                  <a:srgbClr val="000000"/>
                </a:solidFill>
                <a:latin typeface="Trebuchet MS" panose="020B0603020202020204" charset="0"/>
                <a:ea typeface="DejaVu Sans" panose="020B0603030804020204"/>
                <a:cs typeface="Trebuchet MS" panose="020B0603020202020204" charset="0"/>
              </a:rPr>
              <a:t>			//зададим список клиентских VLAN</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 information option format cm-type»</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//включим поддержку опции 82</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входящего порта укажем доверие DHCP серверам со входящего порта</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dhcp snooping trust»</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Подготовим OLT для работы с DHCP с использованием helper</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пересылку DHCP пакетов серверу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agent </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Зададим адрес DHCP сервера и список VLAN, для которых пересылка будет работать</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helper-address 172.16.0.1 vlan 100-104</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Запрет пользователей с самостоятельно назначенными IP</a:t>
            </a:r>
            <a:endParaRPr lang="ru-RU" sz="1200" b="0" strike="noStrike" spc="-1">
              <a:solidFill>
                <a:srgbClr val="6D28AA"/>
              </a:solidFill>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Разрешим передачу трафика со входящего порта</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arp inspection trust</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ip-source trust</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контроль трафика в клиентских vlan, 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«ip verify source vlan 100-104»</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контроль IP в клиентских vlan, 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«ip arp inspection vlan 100-104»</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3"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для DHCP</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r>
              <a:rPr lang="ru-RU" sz="2250" b="1" strike="noStrike" spc="-1">
                <a:solidFill>
                  <a:schemeClr val="bg1"/>
                </a:solidFill>
                <a:latin typeface="Trebuchet MS" panose="020B0603020202020204" charset="0"/>
                <a:ea typeface="DejaVu Sans" panose="020B0603030804020204"/>
                <a:cs typeface="Trebuchet MS" panose="020B0603020202020204" charset="0"/>
              </a:rPr>
              <a:t>Для 36ХХ серии</a:t>
            </a:r>
          </a:p>
        </p:txBody>
      </p:sp>
      <p:sp>
        <p:nvSpPr>
          <p:cNvPr id="254"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55" name="CustomShape 3"/>
          <p:cNvSpPr/>
          <p:nvPr/>
        </p:nvSpPr>
        <p:spPr>
          <a:xfrm>
            <a:off x="39300" y="1347180"/>
            <a:ext cx="9065160" cy="341249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Подготовим OLT для работы с DHCP на L3</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работу DHCP сервиса </a:t>
            </a: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dhcpd enable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DHCP snooping, для защиты от посторонних DHCP серверов </a:t>
            </a:r>
            <a:endParaRPr lang="ru-RU" sz="1200" b="0" strike="noStrike" spc="-1">
              <a:latin typeface="Trebuchet MS" panose="020B0603020202020204" charset="0"/>
              <a:cs typeface="Trebuchet MS" panose="020B0603020202020204" charset="0"/>
            </a:endParaRPr>
          </a:p>
          <a:p>
            <a:pPr marL="457200">
              <a:lnSpc>
                <a:spcPct val="100000"/>
              </a:lnSpc>
            </a:pP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//включим snooping</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 vlan 100-104</a:t>
            </a:r>
            <a:r>
              <a:rPr lang="ru-RU" sz="1200" b="0" strike="noStrike" spc="-1">
                <a:solidFill>
                  <a:srgbClr val="000000"/>
                </a:solidFill>
                <a:latin typeface="Trebuchet MS" panose="020B0603020202020204" charset="0"/>
                <a:ea typeface="DejaVu Sans" panose="020B0603030804020204"/>
                <a:cs typeface="Trebuchet MS" panose="020B0603020202020204" charset="0"/>
              </a:rPr>
              <a:t>			//зададим список клиентских VLAN</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dhcp-relay snooping information option format cm-type»</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//включим поддержку опции 82</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входящего порта укажем доверие DHCP серверам со входящего порта</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dhcp snooping trust»</a:t>
            </a: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Пропишем для клиентских VLAN адрес DHCP сервера</a:t>
            </a:r>
            <a:r>
              <a:rPr lang="ru-RU" sz="1200" b="1" strike="noStrike" spc="-1">
                <a:solidFill>
                  <a:srgbClr val="00B0F0"/>
                </a:solidFill>
                <a:latin typeface="Trebuchet MS" panose="020B0603020202020204" charset="0"/>
                <a:ea typeface="DejaVu Sans" panose="020B0603030804020204"/>
                <a:cs typeface="Trebuchet MS" panose="020B0603020202020204" charset="0"/>
              </a:rPr>
              <a:t>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vlan 100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address x.x.x.x 255.255.255.0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helper-address 172.16.0.1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Данные настройки делаются на каждом клиентском VLAN, в котором необходимо использовать DHCP. На VLAN управления прописывать helper не нужно. </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С OLT должен быть доступен IP адрес, указанный в качестве helper. На DHCP сервере должен быть маршрут до IP,  используемых на клиентских интерфейсах.</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Внешний вид  оборудования</a:t>
            </a:r>
          </a:p>
        </p:txBody>
      </p:sp>
      <p:sp>
        <p:nvSpPr>
          <p:cNvPr id="209" name="CustomShape 2"/>
          <p:cNvSpPr/>
          <p:nvPr/>
        </p:nvSpPr>
        <p:spPr>
          <a:xfrm>
            <a:off x="5333040" y="1419480"/>
            <a:ext cx="3742920" cy="107856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PON – 4 порта для подключения к PON сети, </a:t>
            </a:r>
            <a:endParaRPr lang="ru-RU" sz="1200" b="0" strike="noStrike" spc="-1">
              <a:latin typeface="Trebuchet MS" panose="020B0603020202020204" charset="0"/>
              <a:cs typeface="Trebuchet MS" panose="020B0603020202020204" charset="0"/>
            </a:endParaRPr>
          </a:p>
          <a:p>
            <a:pPr marL="625475" indent="-623570">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Ethernet – 6 портов(порты 5 и 6 combo) для сети              Ethernet</a:t>
            </a:r>
            <a:endParaRPr lang="ru-RU" sz="1200" b="0" strike="noStrike" spc="-1">
              <a:latin typeface="Trebuchet MS" panose="020B0603020202020204" charset="0"/>
              <a:cs typeface="Trebuchet MS" panose="020B0603020202020204" charset="0"/>
            </a:endParaRPr>
          </a:p>
          <a:p>
            <a:pPr marL="625475" indent="-623570">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Console - два варианта консоли(RJ-45 и USB)</a:t>
            </a:r>
            <a:endParaRPr lang="ru-RU" sz="1200" b="0" strike="noStrike" spc="-1">
              <a:latin typeface="Trebuchet MS" panose="020B0603020202020204" charset="0"/>
              <a:cs typeface="Trebuchet MS" panose="020B0603020202020204" charset="0"/>
            </a:endParaRPr>
          </a:p>
          <a:p>
            <a:pPr marL="625475" indent="-623570">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MNGM –порт не работает</a:t>
            </a:r>
            <a:endParaRPr lang="ru-RU" sz="1200" b="0" strike="noStrike" spc="-1">
              <a:latin typeface="Trebuchet MS" panose="020B0603020202020204" charset="0"/>
              <a:cs typeface="Trebuchet MS" panose="020B0603020202020204" charset="0"/>
            </a:endParaRPr>
          </a:p>
        </p:txBody>
      </p:sp>
      <p:sp>
        <p:nvSpPr>
          <p:cNvPr id="210" name="CustomShape 3"/>
          <p:cNvSpPr/>
          <p:nvPr/>
        </p:nvSpPr>
        <p:spPr>
          <a:xfrm>
            <a:off x="52980" y="2401110"/>
            <a:ext cx="497840" cy="30416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nSpc>
                <a:spcPct val="100000"/>
              </a:lnSpc>
            </a:pPr>
            <a:r>
              <a:rPr lang="ru-RU" sz="1400" b="1" strike="noStrike" spc="-1">
                <a:solidFill>
                  <a:srgbClr val="000000"/>
                </a:solidFill>
                <a:latin typeface="Trebuchet MS" panose="020B0603020202020204" charset="0"/>
                <a:ea typeface="Arial" panose="020B0604020202020204"/>
                <a:cs typeface="Trebuchet MS" panose="020B0603020202020204" charset="0"/>
              </a:rPr>
              <a:t>OLT</a:t>
            </a:r>
            <a:endParaRPr lang="ru-RU" sz="1400" b="0" strike="noStrike" spc="-1">
              <a:latin typeface="Trebuchet MS" panose="020B0603020202020204" charset="0"/>
              <a:cs typeface="Trebuchet MS" panose="020B0603020202020204" charset="0"/>
            </a:endParaRPr>
          </a:p>
        </p:txBody>
      </p:sp>
      <p:sp>
        <p:nvSpPr>
          <p:cNvPr id="211" name="CustomShape 4"/>
          <p:cNvSpPr/>
          <p:nvPr/>
        </p:nvSpPr>
        <p:spPr>
          <a:xfrm>
            <a:off x="52415" y="3080040"/>
            <a:ext cx="543560" cy="30416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nSpc>
                <a:spcPct val="100000"/>
              </a:lnSpc>
            </a:pPr>
            <a:r>
              <a:rPr lang="ru-RU" sz="1400" b="1" strike="noStrike" spc="-1">
                <a:solidFill>
                  <a:srgbClr val="000000"/>
                </a:solidFill>
                <a:latin typeface="Trebuchet MS" panose="020B0603020202020204" charset="0"/>
                <a:ea typeface="Arial" panose="020B0604020202020204"/>
                <a:cs typeface="Trebuchet MS" panose="020B0603020202020204" charset="0"/>
              </a:rPr>
              <a:t>ONU</a:t>
            </a:r>
            <a:endParaRPr lang="ru-RU" sz="1400" b="0" strike="noStrike" spc="-1">
              <a:latin typeface="Trebuchet MS" panose="020B0603020202020204" charset="0"/>
              <a:cs typeface="Trebuchet MS" panose="020B0603020202020204" charset="0"/>
            </a:endParaRPr>
          </a:p>
        </p:txBody>
      </p:sp>
      <p:pic>
        <p:nvPicPr>
          <p:cNvPr id="212" name="Рисунок 4"/>
          <p:cNvPicPr/>
          <p:nvPr/>
        </p:nvPicPr>
        <p:blipFill>
          <a:blip r:embed="rId4"/>
          <a:stretch>
            <a:fillRect/>
          </a:stretch>
        </p:blipFill>
        <p:spPr>
          <a:xfrm>
            <a:off x="101880" y="3435840"/>
            <a:ext cx="3674880" cy="1294200"/>
          </a:xfrm>
          <a:prstGeom prst="rect">
            <a:avLst/>
          </a:prstGeom>
          <a:ln>
            <a:noFill/>
          </a:ln>
        </p:spPr>
      </p:pic>
      <p:pic>
        <p:nvPicPr>
          <p:cNvPr id="213" name="Рисунок 9"/>
          <p:cNvPicPr/>
          <p:nvPr/>
        </p:nvPicPr>
        <p:blipFill>
          <a:blip r:embed="rId5"/>
          <a:stretch>
            <a:fillRect/>
          </a:stretch>
        </p:blipFill>
        <p:spPr>
          <a:xfrm>
            <a:off x="4166280" y="3536640"/>
            <a:ext cx="4436640" cy="1244160"/>
          </a:xfrm>
          <a:prstGeom prst="rect">
            <a:avLst/>
          </a:prstGeom>
          <a:ln>
            <a:noFill/>
          </a:ln>
        </p:spPr>
      </p:pic>
      <p:pic>
        <p:nvPicPr>
          <p:cNvPr id="214" name="Рисунок 10"/>
          <p:cNvPicPr/>
          <p:nvPr/>
        </p:nvPicPr>
        <p:blipFill>
          <a:blip r:embed="rId6"/>
          <a:stretch>
            <a:fillRect/>
          </a:stretch>
        </p:blipFill>
        <p:spPr>
          <a:xfrm>
            <a:off x="101880" y="820440"/>
            <a:ext cx="5243400" cy="1580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3"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Настройка </a:t>
            </a:r>
            <a:r>
              <a:rPr lang="en-US" altLang="ru-RU" sz="2250" b="1" strike="noStrike" spc="-1">
                <a:solidFill>
                  <a:schemeClr val="bg1"/>
                </a:solidFill>
                <a:latin typeface="Trebuchet MS" panose="020B0603020202020204" charset="0"/>
                <a:ea typeface="DejaVu Sans" panose="020B0603030804020204"/>
                <a:cs typeface="Trebuchet MS" panose="020B0603020202020204" charset="0"/>
              </a:rPr>
              <a:t>option82</a:t>
            </a:r>
          </a:p>
        </p:txBody>
      </p:sp>
      <p:sp>
        <p:nvSpPr>
          <p:cNvPr id="254"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55" name="CustomShape 3"/>
          <p:cNvSpPr/>
          <p:nvPr/>
        </p:nvSpPr>
        <p:spPr>
          <a:xfrm>
            <a:off x="39300" y="1347180"/>
            <a:ext cx="9065160" cy="32277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Подготовим OLT для работы с DHCP на L3</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 последних версиях прошивки добавлена возможность использовать переменные при настройки опции 82, выглядит это следующим образом:</a:t>
            </a:r>
          </a:p>
          <a:p>
            <a:pPr marL="1270" indent="0">
              <a:lnSpc>
                <a:spcPct val="100000"/>
              </a:lnSpc>
              <a:buClr>
                <a:srgbClr val="000000"/>
              </a:buClr>
              <a:buFont typeface="Wingdings" panose="05000000000000000000" pitchFamily="2" charset="2"/>
              <a:buNone/>
            </a:pPr>
            <a:r>
              <a:rPr lang="en-US" altLang="ru-RU" sz="1200" b="0" strike="noStrike" spc="-1">
                <a:latin typeface="Trebuchet MS" panose="020B0603020202020204" charset="0"/>
                <a:cs typeface="Trebuchet MS" panose="020B0603020202020204" charset="0"/>
              </a:rPr>
              <a:t>test_config#ip dhcp-relay snooping information option format hw-type  / </a:t>
            </a:r>
            <a:r>
              <a:rPr lang="ru-RU" altLang="en-US" sz="1200" b="0" strike="noStrike" spc="-1">
                <a:latin typeface="Trebuchet MS" panose="020B0603020202020204" charset="0"/>
                <a:cs typeface="Trebuchet MS" panose="020B0603020202020204" charset="0"/>
              </a:rPr>
              <a:t>выбираем данный тип, он включает возможность выбора переменных</a:t>
            </a:r>
            <a:endParaRPr lang="en-US" altLang="ru-RU" sz="1200" b="0" strike="noStrike" spc="-1">
              <a:latin typeface="Trebuchet MS" panose="020B0603020202020204" charset="0"/>
              <a:cs typeface="Trebuchet MS" panose="020B0603020202020204" charset="0"/>
            </a:endParaRP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test_config#ip dhcp-relay snooping information type ?          </a:t>
            </a:r>
            <a:r>
              <a:rPr lang="en-US" sz="1200" b="0" strike="noStrike" spc="-1">
                <a:latin typeface="Trebuchet MS" panose="020B0603020202020204" charset="0"/>
                <a:cs typeface="Trebuchet MS" panose="020B0603020202020204" charset="0"/>
              </a:rPr>
              <a:t>/ </a:t>
            </a:r>
            <a:r>
              <a:rPr lang="ru-RU" altLang="en-US" sz="1200" b="0" strike="noStrike" spc="-1">
                <a:latin typeface="Trebuchet MS" panose="020B0603020202020204" charset="0"/>
                <a:cs typeface="Trebuchet MS" panose="020B0603020202020204" charset="0"/>
              </a:rPr>
              <a:t>можно изменить как </a:t>
            </a:r>
            <a:r>
              <a:rPr lang="en-US" altLang="en-US" sz="1200" b="0" strike="noStrike" spc="-1">
                <a:latin typeface="Trebuchet MS" panose="020B0603020202020204" charset="0"/>
                <a:cs typeface="Trebuchet MS" panose="020B0603020202020204" charset="0"/>
              </a:rPr>
              <a:t>circuit , </a:t>
            </a:r>
            <a:r>
              <a:rPr lang="ru-RU" altLang="en-US" sz="1200" b="0" strike="noStrike" spc="-1">
                <a:latin typeface="Trebuchet MS" panose="020B0603020202020204" charset="0"/>
                <a:cs typeface="Trebuchet MS" panose="020B0603020202020204" charset="0"/>
              </a:rPr>
              <a:t>так и </a:t>
            </a:r>
            <a:r>
              <a:rPr lang="en-US" altLang="en-US" sz="1200" b="0" strike="noStrike" spc="-1">
                <a:latin typeface="Trebuchet MS" panose="020B0603020202020204" charset="0"/>
                <a:cs typeface="Trebuchet MS" panose="020B0603020202020204" charset="0"/>
              </a:rPr>
              <a:t>remote id</a:t>
            </a:r>
            <a:endParaRPr lang="ru-RU" sz="1200" b="0" strike="noStrike" spc="-1">
              <a:latin typeface="Trebuchet MS" panose="020B0603020202020204" charset="0"/>
              <a:cs typeface="Trebuchet MS" panose="020B0603020202020204" charset="0"/>
            </a:endParaRP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  circuit-id  -- Circuit-id</a:t>
            </a: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  remote-id   -- Remote-id</a:t>
            </a: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test_config#ip dhcp-relay snooping information type circuit-id ?    </a:t>
            </a:r>
            <a:r>
              <a:rPr lang="en-US" altLang="ru-RU" sz="1200" b="0" strike="noStrike" spc="-1">
                <a:latin typeface="Trebuchet MS" panose="020B0603020202020204" charset="0"/>
                <a:cs typeface="Trebuchet MS" panose="020B0603020202020204" charset="0"/>
              </a:rPr>
              <a:t>/ </a:t>
            </a:r>
            <a:r>
              <a:rPr lang="ru-RU" altLang="ru-RU" sz="1200" b="0" strike="noStrike" spc="-1">
                <a:latin typeface="Trebuchet MS" panose="020B0603020202020204" charset="0"/>
                <a:cs typeface="Trebuchet MS" panose="020B0603020202020204" charset="0"/>
              </a:rPr>
              <a:t>варианты для </a:t>
            </a:r>
            <a:r>
              <a:rPr lang="en-US" altLang="ru-RU" sz="1200" b="0" strike="noStrike" spc="-1">
                <a:latin typeface="Trebuchet MS" panose="020B0603020202020204" charset="0"/>
                <a:cs typeface="Trebuchet MS" panose="020B0603020202020204" charset="0"/>
              </a:rPr>
              <a:t>circuit-id, </a:t>
            </a:r>
            <a:r>
              <a:rPr lang="ru-RU" altLang="ru-RU" sz="1200" b="0" strike="noStrike" spc="-1">
                <a:latin typeface="Trebuchet MS" panose="020B0603020202020204" charset="0"/>
                <a:cs typeface="Trebuchet MS" panose="020B0603020202020204" charset="0"/>
              </a:rPr>
              <a:t>можно выбрать несколько</a:t>
            </a:r>
            <a:endParaRPr lang="ru-RU" sz="1000" b="0" strike="noStrike" spc="-1">
              <a:latin typeface="Trebuchet MS" panose="020B0603020202020204" charset="0"/>
              <a:cs typeface="Trebuchet MS" panose="020B0603020202020204" charset="0"/>
            </a:endParaRP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  hostname  -- Contain hostname of switch</a:t>
            </a: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  port      -- Contain port of client</a:t>
            </a:r>
          </a:p>
          <a:p>
            <a:pPr marL="1270" indent="0">
              <a:lnSpc>
                <a:spcPct val="100000"/>
              </a:lnSpc>
              <a:buClr>
                <a:srgbClr val="000000"/>
              </a:buClr>
              <a:buFont typeface="Wingdings" panose="05000000000000000000" pitchFamily="2" charset="2"/>
              <a:buNone/>
            </a:pPr>
            <a:r>
              <a:rPr lang="ru-RU" sz="1200" b="0" strike="noStrike" spc="-1">
                <a:latin typeface="Trebuchet MS" panose="020B0603020202020204" charset="0"/>
                <a:cs typeface="Trebuchet MS" panose="020B0603020202020204" charset="0"/>
              </a:rPr>
              <a:t>  vlan      -- Contain vlan of client</a:t>
            </a:r>
          </a:p>
          <a:p>
            <a:pPr marL="1270" indent="0">
              <a:lnSpc>
                <a:spcPct val="100000"/>
              </a:lnSpc>
              <a:buClr>
                <a:srgbClr val="000000"/>
              </a:buClr>
              <a:buFont typeface="Wingdings" panose="05000000000000000000" pitchFamily="2" charset="2"/>
              <a:buNone/>
            </a:pPr>
            <a:r>
              <a:rPr sz="1200" b="0" strike="noStrike" spc="-1">
                <a:latin typeface="Trebuchet MS" panose="020B0603020202020204" charset="0"/>
                <a:cs typeface="Trebuchet MS" panose="020B0603020202020204" charset="0"/>
              </a:rPr>
              <a:t>test_config#ip dhcp-relay snooping information type remote-id ?</a:t>
            </a:r>
            <a:r>
              <a:rPr lang="en-US" sz="1200" b="0" strike="noStrike" spc="-1">
                <a:latin typeface="Trebuchet MS" panose="020B0603020202020204" charset="0"/>
                <a:cs typeface="Trebuchet MS" panose="020B0603020202020204" charset="0"/>
              </a:rPr>
              <a:t> / </a:t>
            </a:r>
            <a:r>
              <a:rPr lang="ru-RU" sz="1200" b="0" strike="noStrike" spc="-1">
                <a:latin typeface="Trebuchet MS" panose="020B0603020202020204" charset="0"/>
                <a:cs typeface="Trebuchet MS" panose="020B0603020202020204" charset="0"/>
              </a:rPr>
              <a:t>варианты для </a:t>
            </a:r>
            <a:r>
              <a:rPr lang="en-US" sz="1200" b="0" strike="noStrike" spc="-1">
                <a:latin typeface="Trebuchet MS" panose="020B0603020202020204" charset="0"/>
                <a:cs typeface="Trebuchet MS" panose="020B0603020202020204" charset="0"/>
              </a:rPr>
              <a:t>remote-id, </a:t>
            </a:r>
            <a:r>
              <a:rPr lang="ru-RU" sz="1200" b="0" strike="noStrike" spc="-1">
                <a:latin typeface="Trebuchet MS" panose="020B0603020202020204" charset="0"/>
                <a:cs typeface="Trebuchet MS" panose="020B0603020202020204" charset="0"/>
              </a:rPr>
              <a:t>можно выбрать только что-то одно</a:t>
            </a:r>
            <a:endParaRPr sz="1200" b="0" strike="noStrike" spc="-1">
              <a:latin typeface="Trebuchet MS" panose="020B0603020202020204" charset="0"/>
              <a:cs typeface="Trebuchet MS" panose="020B0603020202020204" charset="0"/>
            </a:endParaRPr>
          </a:p>
          <a:p>
            <a:pPr marL="1270" indent="0">
              <a:lnSpc>
                <a:spcPct val="100000"/>
              </a:lnSpc>
              <a:buClr>
                <a:srgbClr val="000000"/>
              </a:buClr>
              <a:buFont typeface="Wingdings" panose="05000000000000000000" pitchFamily="2" charset="2"/>
              <a:buNone/>
            </a:pPr>
            <a:r>
              <a:rPr sz="1200" b="0" strike="noStrike" spc="-1">
                <a:latin typeface="Trebuchet MS" panose="020B0603020202020204" charset="0"/>
                <a:cs typeface="Trebuchet MS" panose="020B0603020202020204" charset="0"/>
              </a:rPr>
              <a:t>  client-mac    -- Contain mac of client</a:t>
            </a:r>
          </a:p>
          <a:p>
            <a:pPr marL="1270" indent="0">
              <a:lnSpc>
                <a:spcPct val="100000"/>
              </a:lnSpc>
              <a:buClr>
                <a:srgbClr val="000000"/>
              </a:buClr>
              <a:buFont typeface="Wingdings" panose="05000000000000000000" pitchFamily="2" charset="2"/>
              <a:buNone/>
            </a:pPr>
            <a:r>
              <a:rPr sz="1200" b="0" strike="noStrike" spc="-1">
                <a:latin typeface="Trebuchet MS" panose="020B0603020202020204" charset="0"/>
                <a:cs typeface="Trebuchet MS" panose="020B0603020202020204" charset="0"/>
              </a:rPr>
              <a:t>  switch-mac    -- Contain mac of switch</a:t>
            </a:r>
          </a:p>
          <a:p>
            <a:pPr marL="1270" indent="0">
              <a:lnSpc>
                <a:spcPct val="100000"/>
              </a:lnSpc>
              <a:buClr>
                <a:srgbClr val="000000"/>
              </a:buClr>
              <a:buFont typeface="Wingdings" panose="05000000000000000000" pitchFamily="2" charset="2"/>
              <a:buNone/>
            </a:pPr>
            <a:r>
              <a:rPr sz="1200" b="0" strike="noStrike" spc="-1">
                <a:latin typeface="Trebuchet MS" panose="020B0603020202020204" charset="0"/>
                <a:cs typeface="Trebuchet MS" panose="020B0603020202020204" charset="0"/>
              </a:rPr>
              <a:t>  hostname      -- Contain hostname of switch</a:t>
            </a:r>
          </a:p>
          <a:p>
            <a:pPr marL="1270" indent="0">
              <a:lnSpc>
                <a:spcPct val="100000"/>
              </a:lnSpc>
              <a:buClr>
                <a:srgbClr val="000000"/>
              </a:buClr>
              <a:buFont typeface="Wingdings" panose="05000000000000000000" pitchFamily="2" charset="2"/>
              <a:buNone/>
            </a:pPr>
            <a:r>
              <a:rPr sz="1200" b="0" strike="noStrike" spc="-1">
                <a:latin typeface="Trebuchet MS" panose="020B0603020202020204" charset="0"/>
                <a:cs typeface="Trebuchet MS" panose="020B0603020202020204" charset="0"/>
              </a:rPr>
              <a:t>  STRING&lt;1-63&gt;  -- User-defined string (1--63 chars)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6" name="CustomShape 1"/>
          <p:cNvSpPr/>
          <p:nvPr/>
        </p:nvSpPr>
        <p:spPr>
          <a:xfrm>
            <a:off x="167040" y="135000"/>
            <a:ext cx="7715880" cy="70704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Защита от нежелательного трафика</a:t>
            </a:r>
          </a:p>
        </p:txBody>
      </p:sp>
      <p:sp>
        <p:nvSpPr>
          <p:cNvPr id="257"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58" name="CustomShape 3"/>
          <p:cNvSpPr/>
          <p:nvPr/>
        </p:nvSpPr>
        <p:spPr>
          <a:xfrm>
            <a:off x="77400" y="1300980"/>
            <a:ext cx="9065160" cy="37820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Ограничение от broadcast и multicast шторма</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Включить storm-control можно на портах самой OLT или на портах ONU</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Включение storm control на физическом порту выполняется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storm-control</a:t>
            </a:r>
            <a:r>
              <a:rPr lang="ru-RU" sz="1200" b="0" strike="noStrike" spc="-1">
                <a:solidFill>
                  <a:srgbClr val="000000"/>
                </a:solidFill>
                <a:latin typeface="Trebuchet MS" panose="020B0603020202020204" charset="0"/>
                <a:ea typeface="DejaVu Sans" panose="020B0603030804020204"/>
                <a:cs typeface="Trebuchet MS" panose="020B0603020202020204" charset="0"/>
              </a:rPr>
              <a:t>, далее указываем тип контролируемого трафика и кол-во Кбит в сек., например</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gi0/2</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storm-control broadcast threshold 256</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Включим storm control для ONU, тип трафика определяется параметром mode : </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1 – broadcast, 2 – multicast, 3 - unknown unicast, 4 - all packet. Пример включения</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e0/1:1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all-port storm-control mode 1 threshold 256</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Ограничение количество запросов для протоколов</a:t>
            </a:r>
            <a:r>
              <a:rPr lang="ru-RU" sz="1200" b="0" strike="noStrike" spc="-1">
                <a:solidFill>
                  <a:srgbClr val="6D28AA"/>
                </a:solidFill>
                <a:latin typeface="Trebuchet MS" panose="020B0603020202020204" charset="0"/>
                <a:ea typeface="DejaVu Sans" panose="020B0603030804020204"/>
                <a:cs typeface="Trebuchet MS" panose="020B0603020202020204" charset="0"/>
              </a:rPr>
              <a:t> </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Фильтровать количество DHCP, ICMP, ARP, BPDU можно при помощи команды </a:t>
            </a:r>
            <a:r>
              <a:rPr lang="ru-RU" sz="1200" b="1" strike="noStrike" spc="-1">
                <a:solidFill>
                  <a:srgbClr val="000000"/>
                </a:solidFill>
                <a:latin typeface="Trebuchet MS" panose="020B0603020202020204" charset="0"/>
                <a:ea typeface="DejaVu Sans" panose="020B0603030804020204"/>
                <a:cs typeface="Trebuchet MS" panose="020B0603020202020204" charset="0"/>
              </a:rPr>
              <a:t>filter</a:t>
            </a:r>
            <a:r>
              <a:rPr lang="ru-RU" sz="1200" b="0" strike="noStrike" spc="-1">
                <a:solidFill>
                  <a:srgbClr val="000000"/>
                </a:solidFill>
                <a:latin typeface="Trebuchet MS" panose="020B0603020202020204" charset="0"/>
                <a:ea typeface="DejaVu Sans" panose="020B0603030804020204"/>
                <a:cs typeface="Trebuchet MS" panose="020B0603020202020204" charset="0"/>
              </a:rPr>
              <a:t>.</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Включаем работу фильтрации глобально </a:t>
            </a:r>
            <a:r>
              <a:rPr lang="ru-RU" sz="1200" b="1" strike="noStrike" spc="-1">
                <a:solidFill>
                  <a:srgbClr val="000000"/>
                </a:solidFill>
                <a:latin typeface="Trebuchet MS" panose="020B0603020202020204" charset="0"/>
                <a:ea typeface="DejaVu Sans" panose="020B0603030804020204"/>
                <a:cs typeface="Trebuchet MS" panose="020B0603020202020204" charset="0"/>
              </a:rPr>
              <a:t>filter enable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Настраиваем желаемые значения для количества запросов в секунду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filter threshold, </a:t>
            </a:r>
            <a:r>
              <a:rPr lang="ru-RU" sz="1200" b="0" strike="noStrike" spc="-1">
                <a:solidFill>
                  <a:srgbClr val="000000"/>
                </a:solidFill>
                <a:latin typeface="Trebuchet MS" panose="020B0603020202020204" charset="0"/>
                <a:ea typeface="DejaVu Sans" panose="020B0603030804020204"/>
                <a:cs typeface="Trebuchet MS" panose="020B0603020202020204" charset="0"/>
              </a:rPr>
              <a:t>например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filter threshold dhcp 500</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Выбираем нужны порт и включаем нужный вид фильтрации, например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e0/1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filter dhcp</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#epon onu filter dhcp threshold 5 period 1 block-time 30</a:t>
            </a:r>
            <a:endParaRPr lang="ru-RU" sz="1200" b="0" strike="noStrike" spc="-1">
              <a:latin typeface="Trebuchet MS" panose="020B0603020202020204" charset="0"/>
              <a:cs typeface="Trebuchet MS" panose="020B0603020202020204" charset="0"/>
            </a:endParaRPr>
          </a:p>
          <a:p>
            <a:pPr marL="457200">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Создание шаблонов</a:t>
            </a:r>
          </a:p>
        </p:txBody>
      </p:sp>
      <p:sp>
        <p:nvSpPr>
          <p:cNvPr id="260" name="CustomShape 2"/>
          <p:cNvSpPr/>
          <p:nvPr/>
        </p:nvSpPr>
        <p:spPr>
          <a:xfrm>
            <a:off x="39370" y="1130400"/>
            <a:ext cx="9065160" cy="396684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автоматизации процесса  подключения новых клиентов создадим шаблон с необходимыми</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параметрами</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Задаем имя шаблона командой epon onu-config-template, </a:t>
            </a:r>
            <a:endParaRPr lang="ru-RU" sz="1200" b="0" strike="noStrike" spc="-1">
              <a:latin typeface="Trebuchet MS" panose="020B0603020202020204" charset="0"/>
              <a:cs typeface="Trebuchet MS" panose="020B0603020202020204" charset="0"/>
            </a:endParaRPr>
          </a:p>
          <a:p>
            <a:pPr marL="264795">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onu-config-template STD_ONU»</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Зададим необходимые параметры, каждый начинается с новой строчки и команды cmd-sequence, например</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1 switchport port-security mode dynamic               //</a:t>
            </a: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включаем ограничение кол-ва МАС</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2 switchport port-security dynamic maximum 5   </a:t>
            </a:r>
            <a:r>
              <a:rPr lang="ru-RU" sz="1200" b="0" strike="noStrike" spc="-1">
                <a:solidFill>
                  <a:srgbClr val="000000"/>
                </a:solidFill>
                <a:latin typeface="Trebuchet MS" panose="020B0603020202020204" charset="0"/>
                <a:ea typeface="DejaVu Sans" panose="020B0603030804020204"/>
                <a:cs typeface="Trebuchet MS" panose="020B0603020202020204" charset="0"/>
              </a:rPr>
              <a:t>//количество МАС от клиента</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3 epon onu all-port ctc vlan mode tag %1                //</a:t>
            </a:r>
            <a:r>
              <a:rPr lang="ru-RU" sz="1200" b="0" strike="noStrike" spc="-1">
                <a:solidFill>
                  <a:srgbClr val="000000"/>
                </a:solidFill>
                <a:latin typeface="Trebuchet MS" panose="020B0603020202020204" charset="0"/>
                <a:ea typeface="DejaVu Sans" panose="020B0603030804020204"/>
                <a:cs typeface="Trebuchet MS" panose="020B0603020202020204" charset="0"/>
              </a:rPr>
              <a:t>отдаем клиенту X в native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4 epon onu all-port ctc loopback detect  	                    //</a:t>
            </a:r>
            <a:r>
              <a:rPr lang="ru-RU" sz="1200" b="0" strike="noStrike" spc="-1">
                <a:solidFill>
                  <a:srgbClr val="000000"/>
                </a:solidFill>
                <a:latin typeface="Trebuchet MS" panose="020B0603020202020204" charset="0"/>
                <a:ea typeface="DejaVu Sans" panose="020B0603030804020204"/>
                <a:cs typeface="Trebuchet MS" panose="020B0603020202020204" charset="0"/>
              </a:rPr>
              <a:t>включаем контроль петель</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5 epon onu all-port epon onu ctc rate-limit  all-port %2 ingress cbs 2048 ebs 256 //</a:t>
            </a:r>
            <a:r>
              <a:rPr lang="ru-RU" sz="1200" b="0" strike="noStrike" spc="-1">
                <a:solidFill>
                  <a:srgbClr val="000000"/>
                </a:solidFill>
                <a:latin typeface="Trebuchet MS" panose="020B0603020202020204" charset="0"/>
                <a:ea typeface="DejaVu Sans" panose="020B0603030804020204"/>
                <a:cs typeface="Trebuchet MS" panose="020B0603020202020204" charset="0"/>
              </a:rPr>
              <a:t>задаем скорость для порта</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1" strike="noStrike" spc="-1">
                <a:solidFill>
                  <a:srgbClr val="000000"/>
                </a:solidFill>
                <a:latin typeface="Trebuchet MS" panose="020B0603020202020204" charset="0"/>
                <a:ea typeface="DejaVu Sans" panose="020B0603030804020204"/>
                <a:cs typeface="Trebuchet MS" panose="020B0603020202020204" charset="0"/>
              </a:rPr>
              <a:t>cmd-sequence 6 epon onu all-port epon onu ctc rate-limit  all-port %2 egress pir 2048</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Созданный шаблон назначаем на epon порты с указанием номеров ONU, например</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Interface e0/1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epon pre-config-template </a:t>
            </a:r>
            <a:r>
              <a:rPr lang="ru-RU" sz="1200" b="1" strike="noStrike" spc="-1">
                <a:solidFill>
                  <a:srgbClr val="000000"/>
                </a:solidFill>
                <a:latin typeface="Trebuchet MS" panose="020B0603020202020204" charset="0"/>
                <a:ea typeface="DejaVu Sans" panose="020B0603030804020204"/>
                <a:cs typeface="Trebuchet MS" panose="020B0603020202020204" charset="0"/>
              </a:rPr>
              <a:t>STD_ONU </a:t>
            </a:r>
            <a:r>
              <a:rPr lang="ru-RU" sz="1200" b="0" strike="noStrike" spc="-1">
                <a:solidFill>
                  <a:srgbClr val="000000"/>
                </a:solidFill>
                <a:latin typeface="Trebuchet MS" panose="020B0603020202020204" charset="0"/>
                <a:ea typeface="DejaVu Sans" panose="020B0603030804020204"/>
                <a:cs typeface="Trebuchet MS" panose="020B0603020202020204" charset="0"/>
              </a:rPr>
              <a:t> binded-onu-llid 1-31 param 100 20480    //ONU 1-31 VLAN 100, rate 20M</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epon pre-config-template </a:t>
            </a:r>
            <a:r>
              <a:rPr lang="ru-RU" sz="1200" b="1" strike="noStrike" spc="-1">
                <a:solidFill>
                  <a:srgbClr val="000000"/>
                </a:solidFill>
                <a:latin typeface="Trebuchet MS" panose="020B0603020202020204" charset="0"/>
                <a:ea typeface="DejaVu Sans" panose="020B0603030804020204"/>
                <a:cs typeface="Trebuchet MS" panose="020B0603020202020204" charset="0"/>
              </a:rPr>
              <a:t>STD_ONU </a:t>
            </a:r>
            <a:r>
              <a:rPr lang="ru-RU" sz="1200" b="0" strike="noStrike" spc="-1">
                <a:solidFill>
                  <a:srgbClr val="000000"/>
                </a:solidFill>
                <a:latin typeface="Trebuchet MS" panose="020B0603020202020204" charset="0"/>
                <a:ea typeface="DejaVu Sans" panose="020B0603030804020204"/>
                <a:cs typeface="Trebuchet MS" panose="020B0603020202020204" charset="0"/>
              </a:rPr>
              <a:t> binded-onu-llid 32-64 param 101 51200 //ONU 32-64 VLAN 101, rate 50M</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необходимо для разных моделей ONU сделать разные шаблоны, можно использовать параметр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binded-onu-venderId</a:t>
            </a:r>
            <a:r>
              <a:rPr lang="ru-RU" sz="1200" b="0" strike="noStrike" spc="-1">
                <a:solidFill>
                  <a:srgbClr val="000000"/>
                </a:solidFill>
                <a:latin typeface="Trebuchet MS" panose="020B0603020202020204" charset="0"/>
                <a:ea typeface="DejaVu Sans" panose="020B0603030804020204"/>
                <a:cs typeface="Trebuchet MS" panose="020B0603020202020204" charset="0"/>
              </a:rPr>
              <a:t>, например для ONU 1501DT это будет </a:t>
            </a:r>
            <a:r>
              <a:rPr lang="ru-RU" sz="1200" b="1" strike="noStrike" spc="-1">
                <a:solidFill>
                  <a:srgbClr val="000000"/>
                </a:solidFill>
                <a:latin typeface="Trebuchet MS" panose="020B0603020202020204" charset="0"/>
                <a:ea typeface="DejaVu Sans" panose="020B0603030804020204"/>
                <a:cs typeface="Trebuchet MS" panose="020B0603020202020204" charset="0"/>
              </a:rPr>
              <a:t>BDCM</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epon pre-config-template </a:t>
            </a:r>
            <a:r>
              <a:rPr lang="ru-RU" sz="1200" b="1" strike="noStrike" spc="-1">
                <a:solidFill>
                  <a:srgbClr val="000000"/>
                </a:solidFill>
                <a:latin typeface="Trebuchet MS" panose="020B0603020202020204" charset="0"/>
                <a:ea typeface="DejaVu Sans" panose="020B0603030804020204"/>
                <a:cs typeface="Trebuchet MS" panose="020B0603020202020204" charset="0"/>
              </a:rPr>
              <a:t>STD_ONU</a:t>
            </a:r>
            <a:r>
              <a:rPr lang="ru-RU" sz="1200" b="0" strike="noStrike" spc="-1">
                <a:solidFill>
                  <a:srgbClr val="000000"/>
                </a:solidFill>
                <a:latin typeface="Trebuchet MS" panose="020B0603020202020204" charset="0"/>
                <a:ea typeface="DejaVu Sans" panose="020B0603030804020204"/>
                <a:cs typeface="Trebuchet MS" panose="020B0603020202020204" charset="0"/>
              </a:rPr>
              <a:t> binded-onu-venderId BDCM binded-onu-modelId 6014 param 31 20480</a:t>
            </a:r>
            <a:endParaRPr lang="ru-RU" sz="1200" b="0" strike="noStrike" spc="-1">
              <a:latin typeface="Trebuchet MS" panose="020B0603020202020204" charset="0"/>
              <a:cs typeface="Trebuchet MS" panose="020B0603020202020204" charset="0"/>
            </a:endParaRPr>
          </a:p>
          <a:p>
            <a:pPr marL="285750" indent="-28448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Применить шаблон к ранее авторизованным ONU можно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template-apply all</a:t>
            </a:r>
            <a:endParaRPr lang="ru-RU" sz="1200" b="0" strike="noStrike" spc="-1">
              <a:latin typeface="Trebuchet MS" panose="020B0603020202020204" charset="0"/>
              <a:cs typeface="Trebuchet MS" panose="020B0603020202020204" charset="0"/>
            </a:endParaRPr>
          </a:p>
          <a:p>
            <a:pPr marL="457200" indent="-284480">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Настройки ONU </a:t>
            </a:r>
          </a:p>
        </p:txBody>
      </p:sp>
      <p:sp>
        <p:nvSpPr>
          <p:cNvPr id="262"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63" name="CustomShape 3"/>
          <p:cNvSpPr/>
          <p:nvPr/>
        </p:nvSpPr>
        <p:spPr>
          <a:xfrm>
            <a:off x="20160" y="1203480"/>
            <a:ext cx="9065160" cy="359727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Выбор вариантов регистрации и авторизации</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каждого EPON порта можно указать метод авторизации ONU. По умолчанию разрешена свободная регистрация и авторизация. Выбор режима осуществляется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onu-authen-method</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Возможные варианты: </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Manual – ONU регистрируется, но не авторизована(не будет трафика). Авторизовать можно командой epon bind-onu mac xxxx.xxxx.xxxx N</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Mac      - ONU не регистрируется, пока ее МАС не будет добавлен командой  epon bind-onu mac xxxx.xxxx.xxxx N</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Loid       - задается loid(пароль) для OLT и ONU. При совпадении ONU регистрируется</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Hybrid   - начинает с проверки по МАС, если она не проходит переходит к LOID</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Поскольку отключать клиентов через авторизацию ONU желающих будет мало наиболее интересный для нас вариант MAC.  Его используем в случае, когда используем схему VLAN на клиента. Это позволит избежать произвольного назначения ONU id</a:t>
            </a:r>
            <a:endParaRPr lang="ru-RU" sz="1200" b="0" strike="noStrike" spc="-1">
              <a:latin typeface="Trebuchet MS" panose="020B0603020202020204" charset="0"/>
              <a:cs typeface="Trebuchet MS" panose="020B0603020202020204" charset="0"/>
            </a:endParaRPr>
          </a:p>
          <a:p>
            <a:pPr marL="457200">
              <a:lnSpc>
                <a:spcPct val="100000"/>
              </a:lnSpc>
            </a:pP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Работа с VLAN для ONU</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Выбор режима подачи VLAN на ONU осуществляется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X ctc vlan mode</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ONU существует 3 основных режима работы</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transparent   -  весть трафик передается в том виде, как был подан на EPON порт</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tag                 -  аналогичен режиму access на коммутаторах, 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all-port ctc vlan mode tag 200</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trunk              - передача трафика в TAG виде, 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all-port ctc vlan mode trunk 1 200,205-210</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где 1 – номер untagged vlan,  200,205-210 список tagged vlan</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4"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Настройки ONU </a:t>
            </a:r>
          </a:p>
        </p:txBody>
      </p:sp>
      <p:sp>
        <p:nvSpPr>
          <p:cNvPr id="265"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66" name="CustomShape 3"/>
          <p:cNvSpPr/>
          <p:nvPr/>
        </p:nvSpPr>
        <p:spPr>
          <a:xfrm>
            <a:off x="77400" y="1275480"/>
            <a:ext cx="9065160" cy="32277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Ограничение скорости для клиентского порта</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Если необходимо ограничить скорость на медном порту ONU можно использовать команду </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epon onu port </a:t>
            </a:r>
            <a:r>
              <a:rPr lang="ru-RU" sz="1200" b="1" i="1" strike="noStrike" spc="-1">
                <a:solidFill>
                  <a:srgbClr val="000000"/>
                </a:solidFill>
                <a:latin typeface="Trebuchet MS" panose="020B0603020202020204" charset="0"/>
                <a:ea typeface="DejaVu Sans" panose="020B0603030804020204"/>
                <a:cs typeface="Trebuchet MS" panose="020B0603020202020204" charset="0"/>
              </a:rPr>
              <a:t>№порта </a:t>
            </a:r>
            <a:r>
              <a:rPr lang="ru-RU" sz="1200" b="1" strike="noStrike" spc="-1">
                <a:solidFill>
                  <a:srgbClr val="000000"/>
                </a:solidFill>
                <a:latin typeface="Trebuchet MS" panose="020B0603020202020204" charset="0"/>
                <a:ea typeface="DejaVu Sans" panose="020B0603030804020204"/>
                <a:cs typeface="Trebuchet MS" panose="020B0603020202020204" charset="0"/>
              </a:rPr>
              <a:t>ctc rate-limit, </a:t>
            </a:r>
            <a:r>
              <a:rPr lang="ru-RU" sz="1200" b="0" strike="noStrike" spc="-1">
                <a:solidFill>
                  <a:srgbClr val="000000"/>
                </a:solidFill>
                <a:latin typeface="Trebuchet MS" panose="020B0603020202020204" charset="0"/>
                <a:ea typeface="DejaVu Sans" panose="020B0603030804020204"/>
                <a:cs typeface="Trebuchet MS" panose="020B0603020202020204" charset="0"/>
              </a:rPr>
              <a:t>например ограничить скорость порта на 20Мб можно так</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e0/1:1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1 ctc rate-limit 20480 ingress CBS 2048 EBS 256</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1 ctc rate-limit 20480 egress PIR 2048</a:t>
            </a:r>
            <a:endParaRPr lang="ru-RU" sz="1200" b="0" strike="noStrike" spc="-1">
              <a:latin typeface="Trebuchet MS" panose="020B0603020202020204" charset="0"/>
              <a:cs typeface="Trebuchet MS" panose="020B0603020202020204" charset="0"/>
            </a:endParaRPr>
          </a:p>
          <a:p>
            <a:pPr marL="457200">
              <a:lnSpc>
                <a:spcPct val="100000"/>
              </a:lnSpc>
            </a:pP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Ограничение скорости для PON порта</a:t>
            </a:r>
            <a:endParaRPr lang="ru-RU" sz="1200" b="0" strike="noStrike" spc="-1">
              <a:solidFill>
                <a:srgbClr val="6D28AA"/>
              </a:solidFill>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В зависимости от заданной скорости PON порта  формируется время, выделяемое ONU для вещания. По умолчанию для всех видов ONU задается значение 100Мб.  Если необходимо предоставлять скорость выше 100Мб на ONU это значение можно изменить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sla upstream(downstream) X cir X’ pir X’’, </a:t>
            </a:r>
            <a:r>
              <a:rPr lang="ru-RU" sz="1200" b="0" strike="noStrike" spc="-1">
                <a:solidFill>
                  <a:srgbClr val="000000"/>
                </a:solidFill>
                <a:latin typeface="Trebuchet MS" panose="020B0603020202020204" charset="0"/>
                <a:ea typeface="DejaVu Sans" panose="020B0603030804020204"/>
                <a:cs typeface="Trebuchet MS" panose="020B0603020202020204" charset="0"/>
              </a:rPr>
              <a:t>например для скорости передачи в 200Мб</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e0/1:1</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sla upstream pir 200000 cir 10000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sla downstream pir 200000 cir 10000</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Выключения порта клиента</a:t>
            </a:r>
            <a:endParaRPr lang="ru-RU" sz="1200" b="0" strike="noStrike" spc="-1">
              <a:solidFill>
                <a:srgbClr val="6D28AA"/>
              </a:solidFill>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от клиента идет вредоносный трафик можно выключить порт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X ctc shutdown</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Настройки ONU </a:t>
            </a:r>
          </a:p>
        </p:txBody>
      </p:sp>
      <p:sp>
        <p:nvSpPr>
          <p:cNvPr id="268"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69" name="CustomShape 3"/>
          <p:cNvSpPr/>
          <p:nvPr/>
        </p:nvSpPr>
        <p:spPr>
          <a:xfrm>
            <a:off x="163080" y="1356840"/>
            <a:ext cx="9065160" cy="230441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Настроки Access list для ETH портов ONU</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начала необходимо создать сам Access list, сделать это можно командой </a:t>
            </a:r>
            <a:r>
              <a:rPr lang="ru-RU" sz="1200" b="1" strike="noStrike" spc="-1">
                <a:solidFill>
                  <a:srgbClr val="6D28AA"/>
                </a:solidFill>
                <a:latin typeface="Trebuchet MS" panose="020B0603020202020204" charset="0"/>
                <a:ea typeface="DejaVu Sans" panose="020B0603030804020204"/>
                <a:cs typeface="Trebuchet MS" panose="020B0603020202020204" charset="0"/>
              </a:rPr>
              <a:t>«ip access-list  (standart| extended) ИМЯ»</a:t>
            </a:r>
            <a:r>
              <a:rPr lang="ru-RU" sz="1200" b="1" strike="noStrike" spc="-1">
                <a:solidFill>
                  <a:srgbClr val="000000"/>
                </a:solidFill>
                <a:latin typeface="Trebuchet MS" panose="020B0603020202020204" charset="0"/>
                <a:ea typeface="DejaVu Sans" panose="020B0603030804020204"/>
                <a:cs typeface="Trebuchet MS" panose="020B0603020202020204" charset="0"/>
              </a:rPr>
              <a:t>, </a:t>
            </a:r>
            <a:r>
              <a:rPr lang="ru-RU" sz="1200" b="0" strike="noStrike" spc="-1">
                <a:solidFill>
                  <a:srgbClr val="000000"/>
                </a:solidFill>
                <a:latin typeface="Trebuchet MS" panose="020B0603020202020204" charset="0"/>
                <a:ea typeface="DejaVu Sans" panose="020B0603030804020204"/>
                <a:cs typeface="Trebuchet MS" panose="020B0603020202020204" charset="0"/>
              </a:rPr>
              <a:t>например</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ip access-list standard test</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permit  any </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deny  192.168.1.6 255.255.255.0</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Назначить ACL на порт ONU можно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X ip access-group ИМЯ</a:t>
            </a:r>
            <a:r>
              <a:rPr lang="ru-RU" sz="1200" b="0" strike="noStrike" spc="-1">
                <a:solidFill>
                  <a:srgbClr val="000000"/>
                </a:solidFill>
                <a:latin typeface="Trebuchet MS" panose="020B0603020202020204" charset="0"/>
                <a:ea typeface="DejaVu Sans" panose="020B0603030804020204"/>
                <a:cs typeface="Trebuchet MS" panose="020B0603020202020204" charset="0"/>
              </a:rPr>
              <a:t>», например </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interface epon 0/1:2</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epon onu port 1 ip access-group test</a:t>
            </a: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Управление CATV портом</a:t>
            </a: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72" name="CustomShape 3"/>
          <p:cNvSpPr/>
          <p:nvPr/>
        </p:nvSpPr>
        <p:spPr>
          <a:xfrm>
            <a:off x="163080" y="1356840"/>
            <a:ext cx="9065160" cy="159702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Управление CATV портом на ONU выполняется командой </a:t>
            </a:r>
            <a:r>
              <a:rPr lang="ru-RU" sz="1400" b="1" strike="noStrike" spc="-1">
                <a:solidFill>
                  <a:srgbClr val="6D28AA"/>
                </a:solidFill>
                <a:latin typeface="Trebuchet MS" panose="020B0603020202020204" charset="0"/>
                <a:ea typeface="DejaVu Sans" panose="020B0603030804020204"/>
                <a:cs typeface="Trebuchet MS" panose="020B0603020202020204" charset="0"/>
              </a:rPr>
              <a:t>epon onu catv [enable | disable</a:t>
            </a:r>
            <a:r>
              <a:rPr lang="ru-RU" sz="14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400" b="0" strike="noStrike" spc="-1">
              <a:latin typeface="Trebuchet MS" panose="020B0603020202020204" charset="0"/>
              <a:cs typeface="Trebuchet MS" panose="020B0603020202020204" charset="0"/>
            </a:endParaRPr>
          </a:p>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Команда выполняется для каждой ONU индивидуально.  Например</a:t>
            </a:r>
            <a:endParaRPr lang="ru-RU" sz="1400" b="0" strike="noStrike" spc="-1">
              <a:latin typeface="Trebuchet MS" panose="020B0603020202020204" charset="0"/>
              <a:cs typeface="Trebuchet MS" panose="020B0603020202020204" charset="0"/>
            </a:endParaRPr>
          </a:p>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Conf</a:t>
            </a:r>
            <a:endParaRPr lang="ru-RU" sz="1400" b="0" strike="noStrike" spc="-1">
              <a:latin typeface="Trebuchet MS" panose="020B0603020202020204" charset="0"/>
              <a:cs typeface="Trebuchet MS" panose="020B0603020202020204" charset="0"/>
            </a:endParaRPr>
          </a:p>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Interface epon 0/1:1</a:t>
            </a:r>
            <a:endParaRPr lang="ru-RU" sz="1400" b="0" strike="noStrike" spc="-1">
              <a:latin typeface="Trebuchet MS" panose="020B0603020202020204" charset="0"/>
              <a:cs typeface="Trebuchet MS" panose="020B0603020202020204" charset="0"/>
            </a:endParaRPr>
          </a:p>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epon onu catv</a:t>
            </a:r>
            <a:endParaRPr lang="ru-RU" sz="1400" b="0" strike="noStrike" spc="-1">
              <a:latin typeface="Trebuchet MS" panose="020B0603020202020204" charset="0"/>
              <a:cs typeface="Trebuchet MS" panose="020B0603020202020204" charset="0"/>
            </a:endParaRPr>
          </a:p>
          <a:p>
            <a:pPr>
              <a:lnSpc>
                <a:spcPct val="100000"/>
              </a:lnSpc>
            </a:pPr>
            <a:endParaRPr lang="ru-RU" sz="1400" b="0" strike="noStrike" spc="-1">
              <a:latin typeface="Trebuchet MS" panose="020B0603020202020204" charset="0"/>
              <a:cs typeface="Trebuchet MS" panose="020B0603020202020204" charset="0"/>
            </a:endParaRPr>
          </a:p>
          <a:p>
            <a:pPr>
              <a:lnSpc>
                <a:spcPct val="100000"/>
              </a:lnSpc>
            </a:pPr>
            <a:r>
              <a:rPr lang="ru-RU" sz="1400" b="0" strike="noStrike" spc="-1">
                <a:solidFill>
                  <a:srgbClr val="000000"/>
                </a:solidFill>
                <a:latin typeface="Trebuchet MS" panose="020B0603020202020204" charset="0"/>
                <a:ea typeface="DejaVu Sans" panose="020B0603030804020204"/>
                <a:cs typeface="Trebuchet MS" panose="020B0603020202020204" charset="0"/>
              </a:rPr>
              <a:t>Посмотреть информацию о CATV можно командой </a:t>
            </a:r>
            <a:r>
              <a:rPr lang="ru-RU" sz="1400" b="1" strike="noStrike" spc="-1">
                <a:solidFill>
                  <a:srgbClr val="6D28AA"/>
                </a:solidFill>
                <a:latin typeface="Trebuchet MS" panose="020B0603020202020204" charset="0"/>
                <a:ea typeface="DejaVu Sans" panose="020B0603030804020204"/>
                <a:cs typeface="Trebuchet MS" panose="020B0603020202020204" charset="0"/>
              </a:rPr>
              <a:t>show epon inter e0/X:Y onu catv-info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Управление </a:t>
            </a:r>
            <a:r>
              <a:rPr lang="en-US" altLang="ru-RU" sz="2250" b="1" strike="noStrike" spc="-1">
                <a:solidFill>
                  <a:schemeClr val="bg1"/>
                </a:solidFill>
                <a:latin typeface="Trebuchet MS" panose="020B0603020202020204" charset="0"/>
                <a:ea typeface="DejaVu Sans" panose="020B0603030804020204"/>
                <a:cs typeface="Trebuchet MS" panose="020B0603020202020204" charset="0"/>
              </a:rPr>
              <a:t>HGU (router) ONU</a:t>
            </a: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72" name="CustomShape 3"/>
          <p:cNvSpPr/>
          <p:nvPr/>
        </p:nvSpPr>
        <p:spPr>
          <a:xfrm>
            <a:off x="163080" y="1356840"/>
            <a:ext cx="9065160" cy="230441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Для создания/редактирования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WAN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интерфейса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ONU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используем следующую команду в режиме конфигурации интерфейса ОНУ:</a:t>
            </a:r>
          </a:p>
          <a:p>
            <a:pPr>
              <a:lnSpc>
                <a:spcPct val="100000"/>
              </a:lnSpc>
            </a:pP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  </a:t>
            </a:r>
            <a:r>
              <a:rPr lang="ru-RU" altLang="ru-RU" sz="1200" b="1" strike="noStrike" spc="-1">
                <a:solidFill>
                  <a:schemeClr val="tx1"/>
                </a:solidFill>
                <a:latin typeface="Trebuchet MS" panose="020B0603020202020204" charset="0"/>
                <a:ea typeface="DejaVu Sans" panose="020B0603030804020204"/>
                <a:cs typeface="Trebuchet MS" panose="020B0603020202020204" charset="0"/>
              </a:rPr>
              <a:t>epon onu wan 1 connect route ip-mode dhcp vlan 100 priority 0 service internet bind ssid1 lan1 lan2 lan3 lan4</a:t>
            </a:r>
          </a:p>
          <a:p>
            <a:pPr>
              <a:lnSpc>
                <a:spcPct val="100000"/>
              </a:lnSpc>
            </a:pP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Можно изменить номер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WAN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соединения, выбрать режим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router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или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bridge</a:t>
            </a:r>
            <a:r>
              <a:rPr lang="ru-RU" altLang="en-US" sz="1200" strike="noStrike" spc="-1">
                <a:solidFill>
                  <a:schemeClr val="tx1"/>
                </a:solidFill>
                <a:latin typeface="Trebuchet MS" panose="020B0603020202020204" charset="0"/>
                <a:ea typeface="DejaVu Sans" panose="020B0603030804020204"/>
                <a:cs typeface="Trebuchet MS" panose="020B0603020202020204" charset="0"/>
              </a:rPr>
              <a:t>, привязать нужный нам </a:t>
            </a:r>
            <a:r>
              <a:rPr lang="en-US" altLang="en-US" sz="1200" strike="noStrike" spc="-1">
                <a:solidFill>
                  <a:schemeClr val="tx1"/>
                </a:solidFill>
                <a:latin typeface="Trebuchet MS" panose="020B0603020202020204" charset="0"/>
                <a:ea typeface="DejaVu Sans" panose="020B0603030804020204"/>
                <a:cs typeface="Trebuchet MS" panose="020B0603020202020204" charset="0"/>
              </a:rPr>
              <a:t>VLAN </a:t>
            </a:r>
            <a:r>
              <a:rPr lang="ru-RU" altLang="en-US" sz="1200" strike="noStrike" spc="-1">
                <a:solidFill>
                  <a:schemeClr val="tx1"/>
                </a:solidFill>
                <a:latin typeface="Trebuchet MS" panose="020B0603020202020204" charset="0"/>
                <a:ea typeface="DejaVu Sans" panose="020B0603030804020204"/>
                <a:cs typeface="Trebuchet MS" panose="020B0603020202020204" charset="0"/>
              </a:rPr>
              <a:t>к необходимым портам</a:t>
            </a:r>
          </a:p>
          <a:p>
            <a:pPr>
              <a:lnSpc>
                <a:spcPct val="100000"/>
              </a:lnSpc>
            </a:pPr>
            <a:endParaRPr lang="ru-RU" altLang="en-US" sz="1200" strike="noStrike" spc="-1">
              <a:solidFill>
                <a:schemeClr val="tx1"/>
              </a:solidFill>
              <a:latin typeface="Trebuchet MS" panose="020B0603020202020204" charset="0"/>
              <a:ea typeface="DejaVu Sans" panose="020B0603030804020204"/>
              <a:cs typeface="Trebuchet MS" panose="020B0603020202020204" charset="0"/>
            </a:endParaRPr>
          </a:p>
          <a:p>
            <a:pPr>
              <a:lnSpc>
                <a:spcPct val="100000"/>
              </a:lnSpc>
            </a:pPr>
            <a:r>
              <a:rPr lang="ru-RU" altLang="en-US" sz="1200" strike="noStrike" spc="-1">
                <a:solidFill>
                  <a:schemeClr val="tx1"/>
                </a:solidFill>
                <a:latin typeface="Trebuchet MS" panose="020B0603020202020204" charset="0"/>
                <a:ea typeface="DejaVu Sans" panose="020B0603030804020204"/>
                <a:cs typeface="Trebuchet MS" panose="020B0603020202020204" charset="0"/>
              </a:rPr>
              <a:t>Редактирование </a:t>
            </a:r>
            <a:r>
              <a:rPr lang="en-US" altLang="en-US" sz="1200" strike="noStrike" spc="-1">
                <a:solidFill>
                  <a:schemeClr val="tx1"/>
                </a:solidFill>
                <a:latin typeface="Trebuchet MS" panose="020B0603020202020204" charset="0"/>
                <a:ea typeface="DejaVu Sans" panose="020B0603030804020204"/>
                <a:cs typeface="Trebuchet MS" panose="020B0603020202020204" charset="0"/>
              </a:rPr>
              <a:t>WiFi </a:t>
            </a:r>
            <a:r>
              <a:rPr lang="ru-RU" altLang="en-US" sz="1200" strike="noStrike" spc="-1">
                <a:solidFill>
                  <a:schemeClr val="tx1"/>
                </a:solidFill>
                <a:latin typeface="Trebuchet MS" panose="020B0603020202020204" charset="0"/>
                <a:ea typeface="DejaVu Sans" panose="020B0603030804020204"/>
                <a:cs typeface="Trebuchet MS" panose="020B0603020202020204" charset="0"/>
              </a:rPr>
              <a:t>настроек можно осуществить командой:</a:t>
            </a:r>
          </a:p>
          <a:p>
            <a:pPr>
              <a:lnSpc>
                <a:spcPct val="100000"/>
              </a:lnSpc>
            </a:pPr>
            <a:r>
              <a:rPr lang="ru-RU" altLang="en-US" sz="1200" strike="noStrike" spc="-1">
                <a:solidFill>
                  <a:schemeClr val="tx1"/>
                </a:solidFill>
                <a:latin typeface="Trebuchet MS" panose="020B0603020202020204" charset="0"/>
                <a:ea typeface="DejaVu Sans" panose="020B0603030804020204"/>
                <a:cs typeface="Trebuchet MS" panose="020B0603020202020204" charset="0"/>
              </a:rPr>
              <a:t> </a:t>
            </a:r>
            <a:r>
              <a:rPr lang="ru-RU" altLang="ru-RU" sz="1200" spc="-1">
                <a:latin typeface="Trebuchet MS" panose="020B0603020202020204" charset="0"/>
                <a:ea typeface="DejaVu Sans" panose="020B0603030804020204"/>
                <a:cs typeface="Trebuchet MS" panose="020B0603020202020204" charset="0"/>
                <a:sym typeface="+mn-ea"/>
              </a:rPr>
              <a:t>  </a:t>
            </a:r>
            <a:r>
              <a:rPr lang="ru-RU" altLang="ru-RU" sz="1200" b="1" spc="-1">
                <a:latin typeface="Trebuchet MS" panose="020B0603020202020204" charset="0"/>
                <a:ea typeface="DejaVu Sans" panose="020B0603030804020204"/>
                <a:cs typeface="Trebuchet MS" panose="020B0603020202020204" charset="0"/>
                <a:sym typeface="+mn-ea"/>
              </a:rPr>
              <a:t>epon onu wifi ssid 1 enable broadcast enable name NAG encrypt-mode WPA_WPA2 password NAGNAGNAG</a:t>
            </a:r>
          </a:p>
          <a:p>
            <a:pPr>
              <a:lnSpc>
                <a:spcPct val="100000"/>
              </a:lnSpc>
            </a:pPr>
            <a:endParaRPr lang="ru-RU" altLang="ru-RU" sz="1200" b="1" strike="noStrike" spc="-1">
              <a:solidFill>
                <a:schemeClr val="tx1"/>
              </a:solidFill>
              <a:latin typeface="Trebuchet MS" panose="020B0603020202020204" charset="0"/>
              <a:ea typeface="DejaVu Sans" panose="020B0603030804020204"/>
              <a:cs typeface="Trebuchet MS" panose="020B0603020202020204" charset="0"/>
              <a:sym typeface="+mn-ea"/>
            </a:endParaRPr>
          </a:p>
          <a:p>
            <a:pPr>
              <a:lnSpc>
                <a:spcPct val="100000"/>
              </a:lnSpc>
            </a:pP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После выставления нужных настроек, проверить их можно в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WEB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интерфейсе самой ОНУ, для этого необходимо зайти по адресу 10.0.0.10 с логином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admin </a:t>
            </a:r>
            <a:r>
              <a:rPr lang="ru-RU" altLang="ru-RU" sz="1200" strike="noStrike" spc="-1">
                <a:solidFill>
                  <a:schemeClr val="tx1"/>
                </a:solidFill>
                <a:latin typeface="Trebuchet MS" panose="020B0603020202020204" charset="0"/>
                <a:ea typeface="DejaVu Sans" panose="020B0603030804020204"/>
                <a:cs typeface="Trebuchet MS" panose="020B0603020202020204" charset="0"/>
              </a:rPr>
              <a:t>и паролем </a:t>
            </a:r>
            <a:r>
              <a:rPr lang="en-US" altLang="ru-RU" sz="1200" strike="noStrike" spc="-1">
                <a:solidFill>
                  <a:schemeClr val="tx1"/>
                </a:solidFill>
                <a:latin typeface="Trebuchet MS" panose="020B0603020202020204" charset="0"/>
                <a:ea typeface="DejaVu Sans" panose="020B0603030804020204"/>
                <a:cs typeface="Trebuchet MS" panose="020B0603020202020204" charset="0"/>
              </a:rPr>
              <a:t>super&amp;123 . </a:t>
            </a:r>
            <a:endParaRPr lang="ru-RU" altLang="ru-RU" sz="1200" strike="noStrike" spc="-1">
              <a:solidFill>
                <a:schemeClr val="tx1"/>
              </a:solidFill>
              <a:latin typeface="Trebuchet MS" panose="020B0603020202020204" charset="0"/>
              <a:ea typeface="DejaVu Sans" panose="020B0603030804020204"/>
              <a:cs typeface="Trebuchet MS" panose="020B0603020202020204" charset="0"/>
            </a:endParaRPr>
          </a:p>
          <a:p>
            <a:pPr>
              <a:lnSpc>
                <a:spcPct val="100000"/>
              </a:lnSpc>
            </a:pPr>
            <a:endParaRPr lang="ru-RU" altLang="en-US" sz="1200" strike="noStrike" spc="-1">
              <a:solidFill>
                <a:schemeClr val="tx1"/>
              </a:solidFill>
              <a:latin typeface="Trebuchet MS" panose="020B0603020202020204" charset="0"/>
              <a:ea typeface="DejaVu Sans" panose="020B0603030804020204"/>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3"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74"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r>
              <a:rPr lang="ru-RU" sz="1400" b="0" strike="noStrike" spc="-1" dirty="0">
                <a:solidFill>
                  <a:srgbClr val="000000"/>
                </a:solidFill>
                <a:latin typeface="Arial" panose="020B0604020202020204"/>
                <a:ea typeface="Arial" panose="020B0604020202020204"/>
              </a:rPr>
              <a:t>Н</a:t>
            </a:r>
            <a:r>
              <a:rPr lang="ru-RU" sz="1400" b="0" strike="noStrike" spc="-1" dirty="0">
                <a:solidFill>
                  <a:srgbClr val="000000"/>
                </a:solidFill>
                <a:latin typeface="Trebuchet MS" panose="020B0603020202020204" charset="0"/>
                <a:ea typeface="Arial" panose="020B0604020202020204"/>
                <a:cs typeface="Trebuchet MS" panose="020B0603020202020204" charset="0"/>
              </a:rPr>
              <a:t>ачальные условия:</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Управление- VLAN 10</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Интернет- VLAN 100</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err="1">
                <a:solidFill>
                  <a:srgbClr val="000000"/>
                </a:solidFill>
                <a:latin typeface="Trebuchet MS" panose="020B0603020202020204" charset="0"/>
                <a:ea typeface="Arial" panose="020B0604020202020204"/>
                <a:cs typeface="Trebuchet MS" panose="020B0603020202020204" charset="0"/>
              </a:rPr>
              <a:t>Multicast</a:t>
            </a:r>
            <a:r>
              <a:rPr lang="ru-RU" sz="1400" b="0" strike="noStrike" spc="-1" dirty="0">
                <a:solidFill>
                  <a:srgbClr val="000000"/>
                </a:solidFill>
                <a:latin typeface="Trebuchet MS" panose="020B0603020202020204" charset="0"/>
                <a:ea typeface="Arial" panose="020B0604020202020204"/>
                <a:cs typeface="Trebuchet MS" panose="020B0603020202020204" charset="0"/>
              </a:rPr>
              <a:t> -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vlan</a:t>
            </a:r>
            <a:r>
              <a:rPr lang="ru-RU" sz="1400" b="0" strike="noStrike" spc="-1" dirty="0">
                <a:solidFill>
                  <a:srgbClr val="000000"/>
                </a:solidFill>
                <a:latin typeface="Trebuchet MS" panose="020B0603020202020204" charset="0"/>
                <a:ea typeface="Arial" panose="020B0604020202020204"/>
                <a:cs typeface="Trebuchet MS" panose="020B0603020202020204" charset="0"/>
              </a:rPr>
              <a:t> 200,  группы 239.1.1.1 - 127</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МАС на клиента &lt;=5</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Входящий порт gi0/6</a:t>
            </a:r>
            <a:endParaRPr lang="ru-RU" sz="1400" b="0" strike="noStrike" spc="-1" dirty="0">
              <a:latin typeface="Trebuchet MS" panose="020B0603020202020204" charset="0"/>
              <a:cs typeface="Trebuchet MS" panose="020B0603020202020204" charset="0"/>
            </a:endParaRPr>
          </a:p>
          <a:p>
            <a:pPr>
              <a:lnSpc>
                <a:spcPct val="100000"/>
              </a:lnSpc>
            </a:pP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Создать необходимые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vlan</a:t>
            </a:r>
            <a:r>
              <a:rPr lang="ru-RU" sz="1400" b="0" strike="noStrike" spc="-1" dirty="0">
                <a:solidFill>
                  <a:srgbClr val="000000"/>
                </a:solidFill>
                <a:latin typeface="Trebuchet MS" panose="020B0603020202020204" charset="0"/>
                <a:ea typeface="Arial" panose="020B0604020202020204"/>
                <a:cs typeface="Trebuchet MS" panose="020B0603020202020204" charset="0"/>
              </a:rPr>
              <a:t> </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Сделать настройки для раздачи IPTV</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Сделать настройку шаблона </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Сделать настройку для раздачи клиентам IP через DHCP</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Настроить порты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Gi</a:t>
            </a:r>
            <a:r>
              <a:rPr lang="ru-RU" sz="1400" b="0" strike="noStrike" spc="-1" dirty="0">
                <a:solidFill>
                  <a:srgbClr val="000000"/>
                </a:solidFill>
                <a:latin typeface="Trebuchet MS" panose="020B0603020202020204" charset="0"/>
                <a:ea typeface="Arial" panose="020B0604020202020204"/>
                <a:cs typeface="Trebuchet MS" panose="020B0603020202020204" charset="0"/>
              </a:rPr>
              <a:t> и EPON</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Проверить, что подключенный к ONU компьютер получает IP по DHCP</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smtClean="0">
                <a:latin typeface="Trebuchet MS" panose="020B0603020202020204" charset="0"/>
                <a:cs typeface="Trebuchet MS" panose="020B0603020202020204" charset="0"/>
              </a:rPr>
              <a:t>Подключить </a:t>
            </a:r>
            <a:r>
              <a:rPr lang="en-US" sz="1400" b="0" strike="noStrike" spc="-1" dirty="0">
                <a:latin typeface="Trebuchet MS" panose="020B0603020202020204" charset="0"/>
                <a:cs typeface="Trebuchet MS" panose="020B0603020202020204" charset="0"/>
              </a:rPr>
              <a:t>HGU ONU </a:t>
            </a:r>
            <a:r>
              <a:rPr lang="ru-RU" sz="1400" b="0" strike="noStrike" spc="-1" dirty="0">
                <a:latin typeface="Trebuchet MS" panose="020B0603020202020204" charset="0"/>
                <a:cs typeface="Trebuchet MS" panose="020B0603020202020204" charset="0"/>
              </a:rPr>
              <a:t>, создать через профиль ОНУ на </a:t>
            </a:r>
            <a:r>
              <a:rPr lang="en-US" sz="1400" b="0" strike="noStrike" spc="-1" dirty="0">
                <a:latin typeface="Trebuchet MS" panose="020B0603020202020204" charset="0"/>
                <a:cs typeface="Trebuchet MS" panose="020B0603020202020204" charset="0"/>
              </a:rPr>
              <a:t>OLT wan </a:t>
            </a:r>
            <a:r>
              <a:rPr lang="ru-RU" sz="1400" b="0" strike="noStrike" spc="-1" dirty="0">
                <a:latin typeface="Trebuchet MS" panose="020B0603020202020204" charset="0"/>
                <a:cs typeface="Trebuchet MS" panose="020B0603020202020204" charset="0"/>
              </a:rPr>
              <a:t>интерфейс в режиме роутера, в </a:t>
            </a:r>
            <a:r>
              <a:rPr lang="ru-RU" sz="1400" b="0" strike="noStrike" spc="-1" dirty="0" err="1">
                <a:latin typeface="Trebuchet MS" panose="020B0603020202020204" charset="0"/>
                <a:cs typeface="Trebuchet MS" panose="020B0603020202020204" charset="0"/>
              </a:rPr>
              <a:t>влан</a:t>
            </a:r>
            <a:r>
              <a:rPr lang="ru-RU" sz="1400" b="0" strike="noStrike" spc="-1" dirty="0">
                <a:latin typeface="Trebuchet MS" panose="020B0603020202020204" charset="0"/>
                <a:cs typeface="Trebuchet MS" panose="020B0603020202020204" charset="0"/>
              </a:rPr>
              <a:t> 100. Изменить настройки </a:t>
            </a:r>
            <a:r>
              <a:rPr lang="en-US" sz="1400" b="0" strike="noStrike" spc="-1" dirty="0" err="1">
                <a:latin typeface="Trebuchet MS" panose="020B0603020202020204" charset="0"/>
                <a:cs typeface="Trebuchet MS" panose="020B0603020202020204" charset="0"/>
              </a:rPr>
              <a:t>wifi</a:t>
            </a:r>
            <a:r>
              <a:rPr lang="en-US" sz="1400" b="0" strike="noStrike" spc="-1" dirty="0">
                <a:latin typeface="Trebuchet MS" panose="020B0603020202020204" charset="0"/>
                <a:cs typeface="Trebuchet MS" panose="020B0603020202020204" charset="0"/>
              </a:rPr>
              <a:t> </a:t>
            </a:r>
            <a:r>
              <a:rPr lang="ru-RU" sz="1400" b="0" strike="noStrike" spc="-1" dirty="0">
                <a:latin typeface="Trebuchet MS" panose="020B0603020202020204" charset="0"/>
                <a:cs typeface="Trebuchet MS" panose="020B0603020202020204" charset="0"/>
              </a:rPr>
              <a:t>на произвольные. Проверить, что настройки применились в </a:t>
            </a:r>
            <a:r>
              <a:rPr lang="en-US" sz="1400" b="0" strike="noStrike" spc="-1" dirty="0">
                <a:latin typeface="Trebuchet MS" panose="020B0603020202020204" charset="0"/>
                <a:cs typeface="Trebuchet MS" panose="020B0603020202020204" charset="0"/>
              </a:rPr>
              <a:t>WEB ONU</a:t>
            </a:r>
            <a:r>
              <a:rPr lang="ru-RU" altLang="en-US" sz="1400" b="0" strike="noStrike" spc="-1" dirty="0">
                <a:latin typeface="Trebuchet MS" panose="020B0603020202020204" charset="0"/>
                <a:cs typeface="Trebuchet MS" panose="020B0603020202020204" charset="0"/>
              </a:rPr>
              <a:t>. На ноутбуке/телефоне можно посмотреть, что действительно создалась </a:t>
            </a:r>
            <a:r>
              <a:rPr lang="en-US" altLang="en-US" sz="1400" b="0" strike="noStrike" spc="-1" dirty="0" err="1">
                <a:latin typeface="Trebuchet MS" panose="020B0603020202020204" charset="0"/>
                <a:cs typeface="Trebuchet MS" panose="020B0603020202020204" charset="0"/>
              </a:rPr>
              <a:t>wifi</a:t>
            </a:r>
            <a:r>
              <a:rPr lang="en-US" altLang="en-US" sz="1400" b="0" strike="noStrike" spc="-1" dirty="0">
                <a:latin typeface="Trebuchet MS" panose="020B0603020202020204" charset="0"/>
                <a:cs typeface="Trebuchet MS" panose="020B0603020202020204" charset="0"/>
              </a:rPr>
              <a:t> </a:t>
            </a:r>
            <a:r>
              <a:rPr lang="ru-RU" altLang="en-US" sz="1400" b="0" strike="noStrike" spc="-1" dirty="0">
                <a:latin typeface="Trebuchet MS" panose="020B0603020202020204" charset="0"/>
                <a:cs typeface="Trebuchet MS" panose="020B0603020202020204" charset="0"/>
              </a:rPr>
              <a:t>сеть.</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5"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76" name="CustomShape 2"/>
          <p:cNvSpPr/>
          <p:nvPr/>
        </p:nvSpPr>
        <p:spPr>
          <a:xfrm>
            <a:off x="59885" y="1179060"/>
            <a:ext cx="9025560" cy="393573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000" b="1" strike="noStrike" spc="-1">
                <a:solidFill>
                  <a:srgbClr val="6D28AA"/>
                </a:solidFill>
                <a:latin typeface="Trebuchet MS" panose="020B0603020202020204" charset="0"/>
                <a:ea typeface="DejaVu Sans" panose="020B0603030804020204"/>
                <a:cs typeface="Trebuchet MS" panose="020B0603020202020204" charset="0"/>
              </a:rPr>
              <a:t>Vlan на сервис в рамках PON порта, тип подключения DHCP + L2TP/PPTP/IPoE </a:t>
            </a:r>
            <a:endParaRPr lang="ru-RU" sz="1000" b="0" strike="noStrike" spc="-1">
              <a:latin typeface="Trebuchet MS" panose="020B0603020202020204" charset="0"/>
              <a:cs typeface="Trebuchet MS" panose="020B0603020202020204" charset="0"/>
            </a:endParaRPr>
          </a:p>
          <a:p>
            <a:pPr>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Начальные данные: </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VLAN управления 100, IP 172.16.1.2/27, шлюз 172.16.1.1, сеть инженеров 172.16.2.0</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VLAN для DHCP 200-203, IP DHCP сервера 172.16.0.1</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МАС на каждого клиента &lt;=5</a:t>
            </a:r>
            <a:endParaRPr lang="ru-RU" sz="1000" b="0" strike="noStrike" spc="-1">
              <a:latin typeface="Trebuchet MS" panose="020B0603020202020204" charset="0"/>
              <a:cs typeface="Trebuchet MS" panose="020B0603020202020204" charset="0"/>
            </a:endParaRPr>
          </a:p>
          <a:p>
            <a:pPr marL="457200">
              <a:lnSpc>
                <a:spcPct val="100000"/>
              </a:lnSpc>
            </a:pPr>
            <a:r>
              <a:rPr lang="ru-RU" sz="1000" b="0" strike="noStrike" spc="-1">
                <a:solidFill>
                  <a:srgbClr val="000000"/>
                </a:solidFill>
                <a:latin typeface="Trebuchet MS" panose="020B0603020202020204" charset="0"/>
                <a:ea typeface="DejaVu Sans" panose="020B0603030804020204"/>
                <a:cs typeface="Trebuchet MS" panose="020B0603020202020204" charset="0"/>
              </a:rPr>
              <a:t>Входящий порт gi0/5</a:t>
            </a:r>
            <a:endParaRPr lang="ru-RU" sz="1000" b="0" strike="noStrike" spc="-1">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000" b="0" strike="noStrike" spc="-1">
                <a:solidFill>
                  <a:srgbClr val="6D28AA"/>
                </a:solidFill>
                <a:latin typeface="Trebuchet MS" panose="020B0603020202020204" charset="0"/>
                <a:ea typeface="DejaVu Sans" panose="020B0603030804020204"/>
                <a:cs typeface="Trebuchet MS" panose="020B0603020202020204" charset="0"/>
              </a:rPr>
              <a:t>Делаем общие настройки</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aaa authentication login default local</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aaa authentication enable default none</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username admin password 0 superpass</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hostname Citadel_Of_the_PON</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time-zone EKB 5 0</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ntp server 172.16.1.1</a:t>
            </a:r>
            <a:endParaRPr lang="ru-RU" sz="1000" b="0" strike="noStrike" spc="-1">
              <a:latin typeface="Trebuchet MS" panose="020B0603020202020204" charset="0"/>
              <a:cs typeface="Trebuchet MS" panose="020B0603020202020204" charset="0"/>
            </a:endParaRPr>
          </a:p>
          <a:p>
            <a:pPr marL="62865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filter enable</a:t>
            </a:r>
            <a:endParaRPr lang="ru-RU" sz="1000" b="0" strike="noStrike" spc="-1">
              <a:latin typeface="Trebuchet MS" panose="020B0603020202020204" charset="0"/>
              <a:cs typeface="Trebuchet MS" panose="020B0603020202020204" charset="0"/>
            </a:endParaRPr>
          </a:p>
          <a:p>
            <a:pPr marL="1270" indent="0">
              <a:lnSpc>
                <a:spcPct val="100000"/>
              </a:lnSpc>
              <a:buClr>
                <a:srgbClr val="000000"/>
              </a:buClr>
              <a:buFont typeface="Arial" panose="020B0604020202020204"/>
              <a:buNone/>
            </a:pPr>
            <a:r>
              <a:rPr lang="en-US" altLang="ru-RU" sz="1000" b="0" strike="noStrike" spc="-1">
                <a:solidFill>
                  <a:srgbClr val="000000"/>
                </a:solidFill>
                <a:latin typeface="Trebuchet MS" panose="020B0603020202020204" charset="0"/>
                <a:ea typeface="DejaVu Sans" panose="020B0603030804020204"/>
                <a:cs typeface="Trebuchet MS" panose="020B0603020202020204" charset="0"/>
              </a:rPr>
              <a:t>2.     </a:t>
            </a:r>
            <a:r>
              <a:rPr lang="ru-RU" sz="1000" b="0" strike="noStrike" spc="-1">
                <a:solidFill>
                  <a:srgbClr val="6D28AA"/>
                </a:solidFill>
                <a:latin typeface="Trebuchet MS" panose="020B0603020202020204" charset="0"/>
                <a:ea typeface="DejaVu Sans" panose="020B0603030804020204"/>
                <a:cs typeface="Trebuchet MS" panose="020B0603020202020204" charset="0"/>
              </a:rPr>
              <a:t>Создаем VLAN и подписываем </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100</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MNGM</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200</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Inet-PON1</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201</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Inet-PON2</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202</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Inet-PON3</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203</a:t>
            </a:r>
            <a:endParaRPr lang="ru-RU" sz="1000" b="0" strike="noStrike" spc="-1">
              <a:latin typeface="Trebuchet MS" panose="020B0603020202020204" charset="0"/>
              <a:cs typeface="Trebuchet MS" panose="020B0603020202020204" charset="0"/>
            </a:endParaRPr>
          </a:p>
          <a:p>
            <a:pPr marL="62738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Inet-PON4</a:t>
            </a: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Подключение для настройки</a:t>
            </a:r>
          </a:p>
        </p:txBody>
      </p:sp>
      <p:sp>
        <p:nvSpPr>
          <p:cNvPr id="216" name="CustomShape 2"/>
          <p:cNvSpPr/>
          <p:nvPr/>
        </p:nvSpPr>
        <p:spPr>
          <a:xfrm>
            <a:off x="228780" y="1160100"/>
            <a:ext cx="7343280" cy="3742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5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По умолчанию все </a:t>
            </a:r>
            <a:r>
              <a:rPr lang="en-US" altLang="ru-RU" sz="1200" b="0" strike="noStrike" spc="-1">
                <a:solidFill>
                  <a:srgbClr val="000000"/>
                </a:solidFill>
                <a:latin typeface="Trebuchet MS" panose="020B0603020202020204" charset="0"/>
                <a:ea typeface="Arial" panose="020B0604020202020204"/>
                <a:cs typeface="Trebuchet MS" panose="020B0603020202020204" charset="0"/>
              </a:rPr>
              <a:t>EPON </a:t>
            </a:r>
            <a:r>
              <a:rPr lang="ru-RU" sz="1200" b="0" strike="noStrike" spc="-1">
                <a:solidFill>
                  <a:srgbClr val="000000"/>
                </a:solidFill>
                <a:latin typeface="Trebuchet MS" panose="020B0603020202020204" charset="0"/>
                <a:ea typeface="Arial" panose="020B0604020202020204"/>
                <a:cs typeface="Trebuchet MS" panose="020B0603020202020204" charset="0"/>
              </a:rPr>
              <a:t>порты  на OLT выключены, для осуществлении первичной настройки необходимо подключиться через консоль.  Для подключения необходимо использовать родной кабель(поставляется в комплекте с BDCOM)</a:t>
            </a:r>
            <a:endParaRPr lang="ru-RU" sz="1200" b="0" strike="noStrike" spc="-1">
              <a:latin typeface="Trebuchet MS" panose="020B0603020202020204" charset="0"/>
              <a:cs typeface="Trebuchet MS" panose="020B0603020202020204" charset="0"/>
            </a:endParaRPr>
          </a:p>
          <a:p>
            <a:pPr marL="449580" indent="-284480">
              <a:lnSpc>
                <a:spcPct val="15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Скорость консольного порта 9600</a:t>
            </a:r>
            <a:endParaRPr lang="ru-RU" sz="1200" b="0" strike="noStrike" spc="-1">
              <a:latin typeface="Trebuchet MS" panose="020B0603020202020204" charset="0"/>
              <a:cs typeface="Trebuchet MS" panose="020B0603020202020204" charset="0"/>
            </a:endParaRPr>
          </a:p>
          <a:p>
            <a:pPr marL="449580" indent="-284480">
              <a:lnSpc>
                <a:spcPct val="15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Пользователь и пароль admin/admin</a:t>
            </a:r>
            <a:endParaRPr lang="ru-RU" sz="1200" b="0" strike="noStrike" spc="-1">
              <a:latin typeface="Trebuchet MS" panose="020B0603020202020204" charset="0"/>
              <a:cs typeface="Trebuchet MS" panose="020B0603020202020204" charset="0"/>
            </a:endParaRPr>
          </a:p>
          <a:p>
            <a:pPr marL="163195">
              <a:lnSpc>
                <a:spcPct val="150000"/>
              </a:lnSpc>
            </a:pPr>
            <a:endParaRPr lang="ru-RU" sz="1200" b="0" strike="noStrike" spc="-1">
              <a:latin typeface="Trebuchet MS" panose="020B0603020202020204" charset="0"/>
              <a:cs typeface="Trebuchet MS" panose="020B0603020202020204" charset="0"/>
            </a:endParaRPr>
          </a:p>
          <a:p>
            <a:pPr marL="163195">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назначения IP для OLT можно подключаться используя telnet или ssh.  Для включения работы по ssh необходимо использовать команду </a:t>
            </a:r>
            <a:r>
              <a:rPr lang="ru-RU" sz="1200" b="1" strike="noStrike" spc="-1">
                <a:solidFill>
                  <a:srgbClr val="000000"/>
                </a:solidFill>
                <a:latin typeface="Trebuchet MS" panose="020B0603020202020204" charset="0"/>
                <a:ea typeface="Arial" panose="020B0604020202020204"/>
                <a:cs typeface="Trebuchet MS" panose="020B0603020202020204" charset="0"/>
              </a:rPr>
              <a:t>ip sshd enable </a:t>
            </a:r>
            <a:endParaRPr lang="ru-RU" sz="1200" b="0" strike="noStrike" spc="-1">
              <a:latin typeface="Trebuchet MS" panose="020B0603020202020204" charset="0"/>
              <a:cs typeface="Trebuchet MS" panose="020B0603020202020204" charset="0"/>
            </a:endParaRPr>
          </a:p>
          <a:p>
            <a:pPr marL="163195">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7"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78" name="CustomShape 2"/>
          <p:cNvSpPr/>
          <p:nvPr/>
        </p:nvSpPr>
        <p:spPr>
          <a:xfrm>
            <a:off x="445135" y="1288415"/>
            <a:ext cx="3756025" cy="3012440"/>
          </a:xfrm>
          <a:prstGeom prst="rect">
            <a:avLst/>
          </a:prstGeom>
          <a:noFill/>
          <a:ln>
            <a:noFill/>
          </a:ln>
        </p:spPr>
        <p:style>
          <a:lnRef idx="0">
            <a:srgbClr val="FFFFFF"/>
          </a:lnRef>
          <a:fillRef idx="0">
            <a:srgbClr val="FFFFFF"/>
          </a:fillRef>
          <a:effectRef idx="0">
            <a:srgbClr val="FFFFFF"/>
          </a:effectRef>
          <a:fontRef idx="minor"/>
        </p:style>
        <p:txBody>
          <a:bodyPr wrap="square" lIns="90000" tIns="45000" rIns="90000" bIns="45000">
            <a:spAutoFit/>
          </a:bodyPr>
          <a:lstStyle/>
          <a:p>
            <a:pPr marL="458470" lvl="1" indent="0">
              <a:lnSpc>
                <a:spcPct val="100000"/>
              </a:lnSpc>
              <a:buClr>
                <a:srgbClr val="000000"/>
              </a:buClr>
              <a:buFont typeface="Arial" panose="020B0604020202020204"/>
              <a:buNone/>
            </a:pPr>
            <a:r>
              <a:rPr lang="en-US" altLang="ru-RU" sz="1000" b="0" strike="noStrike" spc="-1">
                <a:solidFill>
                  <a:srgbClr val="000000"/>
                </a:solidFill>
                <a:latin typeface="Trebuchet MS" panose="020B0603020202020204" charset="0"/>
                <a:ea typeface="DejaVu Sans" panose="020B0603030804020204"/>
                <a:cs typeface="Trebuchet MS" panose="020B0603020202020204" charset="0"/>
              </a:rPr>
              <a:t>3.    </a:t>
            </a:r>
            <a:r>
              <a:rPr lang="ru-RU" sz="1000" b="0" strike="noStrike" spc="-1">
                <a:solidFill>
                  <a:srgbClr val="6D28AA"/>
                </a:solidFill>
                <a:latin typeface="Trebuchet MS" panose="020B0603020202020204" charset="0"/>
                <a:ea typeface="DejaVu Sans" panose="020B0603030804020204"/>
                <a:cs typeface="Trebuchet MS" panose="020B0603020202020204" charset="0"/>
              </a:rPr>
              <a:t>Назначаем VLAN в порты</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description uplink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vlan-untagged none</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e0/1</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200</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filter dhcp</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e0/2</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201</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filter dhcp</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000" b="0" strike="noStrike" spc="-1">
              <a:latin typeface="Trebuchet MS" panose="020B0603020202020204" charset="0"/>
              <a:cs typeface="Trebuchet MS" panose="020B0603020202020204" charset="0"/>
            </a:endParaRPr>
          </a:p>
          <a:p>
            <a:pPr marL="914400">
              <a:lnSpc>
                <a:spcPct val="100000"/>
              </a:lnSpc>
            </a:pPr>
            <a:endParaRPr lang="ru-RU" sz="1000" b="0" strike="noStrike" spc="-1">
              <a:latin typeface="Trebuchet MS" panose="020B0603020202020204" charset="0"/>
              <a:cs typeface="Trebuchet MS" panose="020B0603020202020204" charset="0"/>
            </a:endParaRPr>
          </a:p>
        </p:txBody>
      </p:sp>
      <p:sp>
        <p:nvSpPr>
          <p:cNvPr id="2" name="CustomShape 2"/>
          <p:cNvSpPr/>
          <p:nvPr/>
        </p:nvSpPr>
        <p:spPr>
          <a:xfrm>
            <a:off x="4054475" y="2197735"/>
            <a:ext cx="3756025" cy="1935480"/>
          </a:xfrm>
          <a:prstGeom prst="rect">
            <a:avLst/>
          </a:prstGeom>
          <a:noFill/>
          <a:ln>
            <a:noFill/>
          </a:ln>
        </p:spPr>
        <p:style>
          <a:lnRef idx="0">
            <a:srgbClr val="FFFFFF"/>
          </a:lnRef>
          <a:fillRef idx="0">
            <a:srgbClr val="FFFFFF"/>
          </a:fillRef>
          <a:effectRef idx="0">
            <a:srgbClr val="FFFFFF"/>
          </a:effectRef>
          <a:fontRef idx="minor"/>
        </p:style>
        <p:txBody>
          <a:bodyPr wrap="square" lIns="90000" tIns="45000" rIns="90000" bIns="45000">
            <a:spAutoFit/>
          </a:bodyPr>
          <a:lstStyle/>
          <a:p>
            <a:pPr marL="458470" lvl="1" indent="0">
              <a:lnSpc>
                <a:spcPct val="100000"/>
              </a:lnSpc>
              <a:buClr>
                <a:srgbClr val="000000"/>
              </a:buClr>
              <a:buFont typeface="Arial" panose="020B0604020202020204"/>
              <a:buNone/>
            </a:pP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e0/3</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202</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filter dhcp</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e0/4</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203</a:t>
            </a:r>
            <a:endParaRPr lang="ru-RU" sz="1000" b="0" strike="noStrike" spc="-1">
              <a:latin typeface="Trebuchet MS" panose="020B0603020202020204" charset="0"/>
              <a:cs typeface="Trebuchet MS" panose="020B0603020202020204" charset="0"/>
            </a:endParaRPr>
          </a:p>
          <a:p>
            <a:pPr marL="9144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filter dhcp</a:t>
            </a: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9"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80"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p:txBody>
      </p:sp>
      <p:sp>
        <p:nvSpPr>
          <p:cNvPr id="281" name="CustomShape 3"/>
          <p:cNvSpPr/>
          <p:nvPr/>
        </p:nvSpPr>
        <p:spPr>
          <a:xfrm>
            <a:off x="59055" y="1162740"/>
            <a:ext cx="9025560" cy="393573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342900" indent="-341630">
              <a:lnSpc>
                <a:spcPct val="100000"/>
              </a:lnSpc>
              <a:buClr>
                <a:srgbClr val="000000"/>
              </a:buClr>
              <a:buFont typeface="Arial" panose="020B0604020202020204"/>
              <a:buAutoNum type="arabicPeriod" startAt="4"/>
            </a:pPr>
            <a:r>
              <a:rPr lang="ru-RU" sz="1000" b="0" strike="noStrike" spc="-1">
                <a:solidFill>
                  <a:srgbClr val="6D28AA"/>
                </a:solidFill>
                <a:latin typeface="Trebuchet MS" panose="020B0603020202020204" charset="0"/>
                <a:ea typeface="DejaVu Sans" panose="020B0603030804020204"/>
                <a:cs typeface="Trebuchet MS" panose="020B0603020202020204" charset="0"/>
              </a:rPr>
              <a:t>Создаем интерфейс управления(предварительно убрав существующий) и настроим</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interface vlan1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VLAN100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address 172.16.1.2 255.255.255.224</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default-gateway 172.16.1.1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access-list standard MNGM</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permit 172.16.2.0 255.255.255.0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telnet access-class MNGM</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snmp-server community 0 secret_snmp RW MNGM</a:t>
            </a:r>
            <a:endParaRPr lang="ru-RU" sz="1000" b="0" strike="noStrike" spc="-1">
              <a:latin typeface="Trebuchet MS" panose="020B0603020202020204" charset="0"/>
              <a:cs typeface="Trebuchet MS" panose="020B0603020202020204" charset="0"/>
            </a:endParaRPr>
          </a:p>
          <a:p>
            <a:pPr marL="1270" indent="0">
              <a:lnSpc>
                <a:spcPct val="100000"/>
              </a:lnSpc>
              <a:buClr>
                <a:srgbClr val="000000"/>
              </a:buClr>
              <a:buFont typeface="Arial" panose="020B0604020202020204"/>
              <a:buNone/>
            </a:pPr>
            <a:r>
              <a:rPr lang="en-US" altLang="ru-RU" sz="1000" b="0" strike="noStrike" spc="-1">
                <a:solidFill>
                  <a:srgbClr val="000000"/>
                </a:solidFill>
                <a:latin typeface="Trebuchet MS" panose="020B0603020202020204" charset="0"/>
                <a:ea typeface="DejaVu Sans" panose="020B0603030804020204"/>
                <a:cs typeface="Trebuchet MS" panose="020B0603020202020204" charset="0"/>
              </a:rPr>
              <a:t>5.    </a:t>
            </a:r>
            <a:r>
              <a:rPr lang="ru-RU" sz="1000" b="0" strike="noStrike" spc="-1">
                <a:solidFill>
                  <a:srgbClr val="6D28AA"/>
                </a:solidFill>
                <a:latin typeface="Trebuchet MS" panose="020B0603020202020204" charset="0"/>
                <a:ea typeface="DejaVu Sans" panose="020B0603030804020204"/>
                <a:cs typeface="Trebuchet MS" panose="020B0603020202020204" charset="0"/>
              </a:rPr>
              <a:t>Создаем шаблон для ONU и назначаем его на порты</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onu-config-template ONU_STD</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1 switchport port-security mode dynamic</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2 switchport port-security dynamic maximum 6</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3 epon onu all-port ctc vlan mode tag %1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4 epon onu all-port  ctc loopback detect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5 epon onu all-port storm-control mode 1 256</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pre-config-template ONU_STD binded-onu-llid 1-64 param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e0/2</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pre-config-template ONU_STD binded-onu-llid 1-64 param 201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e0/3</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pre-config-template ONU_STD binded-onu-llid 1-64 param 202</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e0/4</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pre-config-template ONU_STD binded-onu-llid 1-64 param 203</a:t>
            </a: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82"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83" name="CustomShape 2"/>
          <p:cNvSpPr/>
          <p:nvPr/>
        </p:nvSpPr>
        <p:spPr>
          <a:xfrm>
            <a:off x="117000" y="915480"/>
            <a:ext cx="9025560" cy="341249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800" b="0" strike="noStrike" spc="-1">
              <a:latin typeface="Arial" panose="020B0604020202020204"/>
            </a:endParaRPr>
          </a:p>
          <a:p>
            <a:pPr marL="457200">
              <a:lnSpc>
                <a:spcPct val="100000"/>
              </a:lnSpc>
            </a:pPr>
            <a:endParaRPr lang="ru-RU" sz="1800" b="0" strike="noStrike" spc="-1">
              <a:latin typeface="Arial" panose="020B0604020202020204"/>
            </a:endParaRPr>
          </a:p>
          <a:p>
            <a:pPr marL="342900" indent="-341630">
              <a:lnSpc>
                <a:spcPct val="100000"/>
              </a:lnSpc>
              <a:buClr>
                <a:srgbClr val="000000"/>
              </a:buClr>
              <a:buFont typeface="Arial" panose="020B0604020202020204"/>
              <a:buAutoNum type="arabicPeriod" startAt="6"/>
            </a:pPr>
            <a:r>
              <a:rPr lang="ru-RU" sz="1000" b="0" strike="noStrike" spc="-1">
                <a:solidFill>
                  <a:srgbClr val="6D28AA"/>
                </a:solidFill>
                <a:latin typeface="Trebuchet MS" panose="020B0603020202020204" charset="0"/>
                <a:ea typeface="DejaVu Sans" panose="020B0603030804020204"/>
                <a:cs typeface="Trebuchet MS" panose="020B0603020202020204" charset="0"/>
              </a:rPr>
              <a:t>Прописываем настройки для DHCP</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Interface gi0/5</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dhcp snooping trust</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arp inspection trust</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ip-source trust</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dhcp-relay snooping</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dhcp-relay snooping vlan  200-203</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dhcp-relay agent</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dhcp-relay helper-address 172.16.0.1</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endParaRPr lang="ru-RU" sz="1000" b="0" strike="noStrike" spc="-1">
              <a:solidFill>
                <a:schemeClr val="tx1"/>
              </a:solidFill>
              <a:latin typeface="Trebuchet MS" panose="020B0603020202020204" charset="0"/>
              <a:cs typeface="Trebuchet MS" panose="020B0603020202020204" charset="0"/>
            </a:endParaRPr>
          </a:p>
          <a:p>
            <a:pPr marL="1270" indent="0">
              <a:lnSpc>
                <a:spcPct val="100000"/>
              </a:lnSpc>
              <a:buClr>
                <a:srgbClr val="000000"/>
              </a:buClr>
              <a:buFont typeface="Arial" panose="020B0604020202020204"/>
              <a:buNone/>
            </a:pPr>
            <a:r>
              <a:rPr lang="en-US" altLang="ru-RU" sz="1000" b="0" strike="noStrike" spc="-1">
                <a:solidFill>
                  <a:schemeClr val="tx1"/>
                </a:solidFill>
                <a:latin typeface="Trebuchet MS" panose="020B0603020202020204" charset="0"/>
                <a:ea typeface="DejaVu Sans" panose="020B0603030804020204"/>
                <a:cs typeface="Trebuchet MS" panose="020B0603020202020204" charset="0"/>
              </a:rPr>
              <a:t>7.    </a:t>
            </a:r>
            <a:r>
              <a:rPr lang="ru-RU" sz="1000" b="0" strike="noStrike" spc="-1">
                <a:solidFill>
                  <a:srgbClr val="6D28AA"/>
                </a:solidFill>
                <a:latin typeface="Trebuchet MS" panose="020B0603020202020204" charset="0"/>
                <a:ea typeface="DejaVu Sans" panose="020B0603030804020204"/>
                <a:cs typeface="Trebuchet MS" panose="020B0603020202020204" charset="0"/>
              </a:rPr>
              <a:t>Запрещаем ручное назначение IP клиентом</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arp inspection vlan  200-203</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verify source vlan  200-203</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000" b="1" strike="noStrike" spc="-1">
                <a:solidFill>
                  <a:schemeClr val="tx1"/>
                </a:solidFill>
                <a:latin typeface="Trebuchet MS" panose="020B0603020202020204" charset="0"/>
                <a:ea typeface="DejaVu Sans" panose="020B0603030804020204"/>
                <a:cs typeface="Trebuchet MS" panose="020B0603020202020204" charset="0"/>
              </a:rPr>
              <a:t>ip dhcp-relay snooping information option format hn-type</a:t>
            </a:r>
            <a:endParaRPr lang="ru-RU" sz="1000" b="0" strike="noStrike" spc="-1">
              <a:solidFill>
                <a:schemeClr val="tx1"/>
              </a:solidFill>
              <a:latin typeface="Trebuchet MS" panose="020B0603020202020204" charset="0"/>
              <a:cs typeface="Trebuchet MS" panose="020B0603020202020204" charset="0"/>
            </a:endParaRPr>
          </a:p>
          <a:p>
            <a:pPr marL="457200">
              <a:lnSpc>
                <a:spcPct val="100000"/>
              </a:lnSpc>
            </a:pPr>
            <a:endParaRPr lang="ru-RU" sz="1000" b="0" strike="noStrike" spc="-1">
              <a:solidFill>
                <a:schemeClr val="tx1"/>
              </a:solidFill>
              <a:latin typeface="Trebuchet MS" panose="020B0603020202020204" charset="0"/>
              <a:cs typeface="Trebuchet MS" panose="020B0603020202020204" charset="0"/>
            </a:endParaRPr>
          </a:p>
          <a:p>
            <a:pPr marL="1270" indent="0">
              <a:lnSpc>
                <a:spcPct val="100000"/>
              </a:lnSpc>
              <a:buClr>
                <a:srgbClr val="000000"/>
              </a:buClr>
              <a:buFont typeface="Arial" panose="020B0604020202020204"/>
              <a:buNone/>
            </a:pPr>
            <a:r>
              <a:rPr lang="en-US" altLang="ru-RU" sz="1000" b="0" strike="noStrike" spc="-1">
                <a:solidFill>
                  <a:schemeClr val="tx1"/>
                </a:solidFill>
                <a:latin typeface="Trebuchet MS" panose="020B0603020202020204" charset="0"/>
                <a:ea typeface="DejaVu Sans" panose="020B0603030804020204"/>
                <a:cs typeface="Trebuchet MS" panose="020B0603020202020204" charset="0"/>
              </a:rPr>
              <a:t>8.    </a:t>
            </a:r>
            <a:r>
              <a:rPr lang="ru-RU" sz="1000" b="0" strike="noStrike" spc="-1">
                <a:solidFill>
                  <a:srgbClr val="6D28AA"/>
                </a:solidFill>
                <a:latin typeface="Trebuchet MS" panose="020B0603020202020204" charset="0"/>
                <a:ea typeface="DejaVu Sans" panose="020B0603030804020204"/>
                <a:cs typeface="Trebuchet MS" panose="020B0603020202020204" charset="0"/>
              </a:rPr>
              <a:t>Сохраняем сделанные настройки</a:t>
            </a:r>
            <a:endParaRPr lang="ru-RU" sz="1000" b="0" strike="noStrike" spc="-1">
              <a:solidFill>
                <a:schemeClr val="tx1"/>
              </a:solidFill>
              <a:latin typeface="Trebuchet MS" panose="020B0603020202020204" charset="0"/>
              <a:cs typeface="Trebuchet MS" panose="020B0603020202020204" charset="0"/>
            </a:endParaRPr>
          </a:p>
          <a:p>
            <a:pPr marL="444500">
              <a:lnSpc>
                <a:spcPct val="100000"/>
              </a:lnSpc>
            </a:pPr>
            <a:r>
              <a:rPr lang="ru-RU" sz="1000" b="0" strike="noStrike" spc="-1">
                <a:solidFill>
                  <a:schemeClr val="tx1"/>
                </a:solidFill>
                <a:latin typeface="Trebuchet MS" panose="020B0603020202020204" charset="0"/>
                <a:ea typeface="DejaVu Sans" panose="020B0603030804020204"/>
                <a:cs typeface="Trebuchet MS" panose="020B0603020202020204" charset="0"/>
              </a:rPr>
              <a:t>write all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4"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85" name="CustomShape 2"/>
          <p:cNvSpPr/>
          <p:nvPr/>
        </p:nvSpPr>
        <p:spPr>
          <a:xfrm>
            <a:off x="59250" y="1139055"/>
            <a:ext cx="9025560" cy="393573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000" b="0" strike="noStrike" spc="-1">
                <a:solidFill>
                  <a:srgbClr val="6D28AA"/>
                </a:solidFill>
                <a:latin typeface="Trebuchet MS" panose="020B0603020202020204" charset="0"/>
                <a:ea typeface="DejaVu Sans" panose="020B0603030804020204"/>
                <a:cs typeface="Trebuchet MS" panose="020B0603020202020204" charset="0"/>
              </a:rPr>
              <a:t>Vlan на сервис в рамках OLT, тип подключения DHCP + L2TP/PPTP/IPoE </a:t>
            </a:r>
            <a:endParaRPr lang="ru-RU" sz="1000" b="0" strike="noStrike" spc="-1">
              <a:solidFill>
                <a:srgbClr val="6D28AA"/>
              </a:solidFill>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1 без изменения</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2 меняем на </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100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MNGM</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vlan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 name Inet-Citadel</a:t>
            </a: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3 заменяем на </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description uplink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vlan-untagged none</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port-protected 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port-protected 2</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port-protected 3</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port-protected 4</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protected 1</a:t>
            </a:r>
            <a:endParaRPr lang="ru-RU" sz="1000" b="0" strike="noStrike" spc="-1">
              <a:latin typeface="Trebuchet MS" panose="020B0603020202020204" charset="0"/>
              <a:cs typeface="Trebuchet MS" panose="020B0603020202020204" charset="0"/>
            </a:endParaRPr>
          </a:p>
        </p:txBody>
      </p:sp>
      <p:sp>
        <p:nvSpPr>
          <p:cNvPr id="286" name="CustomShape 3"/>
          <p:cNvSpPr/>
          <p:nvPr/>
        </p:nvSpPr>
        <p:spPr>
          <a:xfrm>
            <a:off x="3381900" y="2338260"/>
            <a:ext cx="4570560" cy="28587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e0/2</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protected 2</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e0/3</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protected 3</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e0/4</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no shutdown</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 mode trunk</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trunk vlan-allowed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switchport protected 4</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87"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p>
        </p:txBody>
      </p:sp>
      <p:sp>
        <p:nvSpPr>
          <p:cNvPr id="288" name="CustomShape 2"/>
          <p:cNvSpPr/>
          <p:nvPr/>
        </p:nvSpPr>
        <p:spPr>
          <a:xfrm>
            <a:off x="59250" y="1003800"/>
            <a:ext cx="9025560" cy="42437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endParaRPr lang="ru-RU" sz="10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5 меняем на</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onu-config-template ONU_STD</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1 switchport port-security mode dynamic</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2 switchport port-security dynamic maximum 6</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3 epon onu all-port ctc vlan mode tag %1</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4 epon onu all-port loopback detect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cmd-sequence 5 epon onu all-port storm-control mode 1 256</a:t>
            </a:r>
            <a:endParaRPr lang="ru-RU" sz="1000" b="0" strike="noStrike" spc="-1">
              <a:latin typeface="Trebuchet MS" panose="020B0603020202020204" charset="0"/>
              <a:cs typeface="Trebuchet MS" panose="020B0603020202020204" charset="0"/>
            </a:endParaRPr>
          </a:p>
          <a:p>
            <a:pPr marL="457200">
              <a:lnSpc>
                <a:spcPct val="100000"/>
              </a:lnSpc>
            </a:pP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range e0/1-4</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epon pre-config-template ONU_STD binded-onu-llid 1-64 param 200</a:t>
            </a:r>
            <a:endParaRPr lang="ru-RU" sz="1000" b="0" strike="noStrike" spc="-1">
              <a:latin typeface="Trebuchet MS" panose="020B0603020202020204" charset="0"/>
              <a:cs typeface="Trebuchet MS" panose="020B0603020202020204" charset="0"/>
            </a:endParaRPr>
          </a:p>
          <a:p>
            <a:pPr marL="342900" indent="-34163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6 меняем на </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Interface gi0/5</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dhcp snooping trust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arp inspection trust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ip-source trust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dhcp-relay snooping</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dhcp-relay snooping vlan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dhcp-relay agent</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dhcp-relay helper-address 172.16.0.1</a:t>
            </a:r>
            <a:endParaRPr lang="ru-RU" sz="1000" b="0" strike="noStrike" spc="-1">
              <a:latin typeface="Trebuchet MS" panose="020B0603020202020204" charset="0"/>
              <a:cs typeface="Trebuchet MS" panose="020B0603020202020204" charset="0"/>
            </a:endParaRPr>
          </a:p>
          <a:p>
            <a:pPr marL="342900" indent="-34163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7 меняем на </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arp inspection vlan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verify source vlan  200</a:t>
            </a:r>
            <a:endParaRPr lang="ru-RU" sz="1000" b="0" strike="noStrike" spc="-1">
              <a:latin typeface="Trebuchet MS" panose="020B0603020202020204" charset="0"/>
              <a:cs typeface="Trebuchet MS" panose="020B0603020202020204" charset="0"/>
            </a:endParaRPr>
          </a:p>
          <a:p>
            <a:pPr marL="457200">
              <a:lnSpc>
                <a:spcPct val="100000"/>
              </a:lnSpc>
            </a:pPr>
            <a:r>
              <a:rPr lang="ru-RU" sz="1000" b="1" strike="noStrike" spc="-1">
                <a:solidFill>
                  <a:srgbClr val="000000"/>
                </a:solidFill>
                <a:latin typeface="Trebuchet MS" panose="020B0603020202020204" charset="0"/>
                <a:ea typeface="DejaVu Sans" panose="020B0603030804020204"/>
                <a:cs typeface="Trebuchet MS" panose="020B0603020202020204" charset="0"/>
              </a:rPr>
              <a:t>ip dhcp-relay snooping information option format cm-type</a:t>
            </a:r>
            <a:endParaRPr lang="ru-RU" sz="1000" b="0" strike="noStrike" spc="-1">
              <a:latin typeface="Trebuchet MS" panose="020B0603020202020204" charset="0"/>
              <a:cs typeface="Trebuchet MS" panose="020B0603020202020204" charset="0"/>
            </a:endParaRPr>
          </a:p>
          <a:p>
            <a:pPr marL="342900" indent="-341630">
              <a:lnSpc>
                <a:spcPct val="100000"/>
              </a:lnSpc>
              <a:buClr>
                <a:srgbClr val="000000"/>
              </a:buClr>
              <a:buFont typeface="Wingdings" panose="05000000000000000000" pitchFamily="2" charset="2"/>
              <a:buChar char=""/>
            </a:pPr>
            <a:r>
              <a:rPr lang="ru-RU" sz="1000" b="0" strike="noStrike" spc="-1">
                <a:solidFill>
                  <a:srgbClr val="000000"/>
                </a:solidFill>
                <a:latin typeface="Trebuchet MS" panose="020B0603020202020204" charset="0"/>
                <a:ea typeface="DejaVu Sans" panose="020B0603030804020204"/>
                <a:cs typeface="Trebuchet MS" panose="020B0603020202020204" charset="0"/>
              </a:rPr>
              <a:t>Пункт 8 без изменения</a:t>
            </a:r>
            <a:endParaRPr lang="ru-RU" sz="1000" b="0" strike="noStrike" spc="-1">
              <a:latin typeface="Trebuchet MS" panose="020B0603020202020204" charset="0"/>
              <a:cs typeface="Trebuchet MS" panose="020B0603020202020204" charset="0"/>
            </a:endParaRPr>
          </a:p>
          <a:p>
            <a:pPr>
              <a:lnSpc>
                <a:spcPct val="100000"/>
              </a:lnSpc>
            </a:pPr>
            <a:endParaRPr lang="ru-RU" sz="10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9"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Пример настройки</a:t>
            </a:r>
            <a:br>
              <a:rPr lang="ru-RU" sz="2250" b="1" strike="noStrike" spc="-1">
                <a:solidFill>
                  <a:schemeClr val="bg1"/>
                </a:solidFill>
                <a:latin typeface="Trebuchet MS" panose="020B0603020202020204" charset="0"/>
                <a:ea typeface="DejaVu Sans" panose="020B0603030804020204"/>
                <a:cs typeface="Trebuchet MS" panose="020B0603020202020204" charset="0"/>
              </a:rPr>
            </a:br>
            <a:endParaRPr 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90" name="CustomShape 2"/>
          <p:cNvSpPr/>
          <p:nvPr/>
        </p:nvSpPr>
        <p:spPr>
          <a:xfrm>
            <a:off x="0" y="1203480"/>
            <a:ext cx="9025560" cy="45783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0" strike="noStrike" spc="-1">
                <a:solidFill>
                  <a:srgbClr val="6D28AA"/>
                </a:solidFill>
                <a:latin typeface="Trebuchet MS" panose="020B0603020202020204" charset="0"/>
                <a:ea typeface="DejaVu Sans" panose="020B0603030804020204"/>
                <a:cs typeface="Trebuchet MS" panose="020B0603020202020204" charset="0"/>
              </a:rPr>
              <a:t>Тип подключения PPPoE</a:t>
            </a:r>
            <a:endParaRPr lang="ru-RU" sz="1200" b="0" strike="noStrike" spc="-1">
              <a:latin typeface="Trebuchet MS" panose="020B0603020202020204" charset="0"/>
              <a:cs typeface="Trebuchet MS" panose="020B0603020202020204" charset="0"/>
            </a:endParaRPr>
          </a:p>
          <a:p>
            <a:pPr marL="742950" lvl="1"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Настройки будут соответствовать аналогичным сценариям  для DHCP, за исключением  пунктов 6 и 7</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a:t>
            </a:r>
          </a:p>
        </p:txBody>
      </p:sp>
      <p:sp>
        <p:nvSpPr>
          <p:cNvPr id="292" name="CustomShape 2"/>
          <p:cNvSpPr/>
          <p:nvPr/>
        </p:nvSpPr>
        <p:spPr>
          <a:xfrm>
            <a:off x="59055" y="1315140"/>
            <a:ext cx="9025560" cy="32277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a:solidFill>
                  <a:srgbClr val="6D28AA"/>
                </a:solidFill>
                <a:latin typeface="Trebuchet MS" panose="020B0603020202020204" charset="0"/>
                <a:ea typeface="DejaVu Sans" panose="020B0603030804020204"/>
                <a:cs typeface="Trebuchet MS" panose="020B0603020202020204" charset="0"/>
              </a:rPr>
              <a:t>Подключение и работа ONU</a:t>
            </a:r>
            <a:endParaRPr lang="ru-RU" sz="1200" b="0" strike="noStrike" spc="-1">
              <a:solidFill>
                <a:srgbClr val="6D28AA"/>
              </a:solidFill>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Для работоспособности ONU важны следующие параметры:</a:t>
            </a:r>
            <a:endParaRPr lang="ru-RU" sz="1200" b="0" strike="noStrike" spc="-1">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Наличие разрешения на авторизацию/регистрацию(если стоит режим МАС или manual)</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Проверить текущий режим можно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sh epon onu-authen-method</a:t>
            </a:r>
            <a:r>
              <a:rPr lang="ru-RU" sz="1200" b="0" strike="noStrike" spc="-1">
                <a:solidFill>
                  <a:srgbClr val="000000"/>
                </a:solidFill>
                <a:latin typeface="Trebuchet MS" panose="020B0603020202020204" charset="0"/>
                <a:ea typeface="DejaVu Sans" panose="020B0603030804020204"/>
                <a:cs typeface="Trebuchet MS" panose="020B0603020202020204" charset="0"/>
              </a:rPr>
              <a:t>.  Если у вас стоит автоматический режим, то вы должны увидеть сообщение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ONU authentication after registeration is disabled on EPON0/1</a:t>
            </a:r>
            <a:r>
              <a:rPr lang="ru-RU" sz="1200" b="0" strike="noStrike" spc="-1">
                <a:solidFill>
                  <a:srgbClr val="000000"/>
                </a:solidFill>
                <a:latin typeface="Trebuchet MS" panose="020B0603020202020204" charset="0"/>
                <a:ea typeface="DejaVu Sans" panose="020B0603030804020204"/>
                <a:cs typeface="Trebuchet MS" panose="020B0603020202020204" charset="0"/>
              </a:rPr>
              <a:t>.  Если у вас выбран свой метод авторизации, то он будет показан, например </a:t>
            </a:r>
            <a:r>
              <a:rPr lang="ru-RU" sz="1200" b="1" strike="noStrike" spc="-1">
                <a:solidFill>
                  <a:srgbClr val="000000"/>
                </a:solidFill>
                <a:latin typeface="Trebuchet MS" panose="020B0603020202020204" charset="0"/>
                <a:ea typeface="DejaVu Sans" panose="020B0603030804020204"/>
                <a:cs typeface="Trebuchet MS" panose="020B0603020202020204" charset="0"/>
              </a:rPr>
              <a:t>ONU authentication mode is mac on EPON0/1.</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у вас не задан MAC или не правильный LOID, то в логе вы увидите, как ONU была registered  и сразу deregistered.   Если все прошло нормально, то ее статус должен быть </a:t>
            </a:r>
            <a:r>
              <a:rPr lang="ru-RU" sz="1200" b="1" strike="noStrike" spc="-1">
                <a:solidFill>
                  <a:srgbClr val="000000"/>
                </a:solidFill>
                <a:latin typeface="Trebuchet MS" panose="020B0603020202020204" charset="0"/>
                <a:ea typeface="DejaVu Sans" panose="020B0603030804020204"/>
                <a:cs typeface="Trebuchet MS" panose="020B0603020202020204" charset="0"/>
              </a:rPr>
              <a:t>auto-configured</a:t>
            </a:r>
            <a:r>
              <a:rPr lang="ru-RU" sz="1200" b="0" strike="noStrike" spc="-1">
                <a:solidFill>
                  <a:srgbClr val="000000"/>
                </a:solidFill>
                <a:latin typeface="Trebuchet MS" panose="020B0603020202020204" charset="0"/>
                <a:ea typeface="DejaVu Sans" panose="020B0603030804020204"/>
                <a:cs typeface="Trebuchet MS" panose="020B0603020202020204" charset="0"/>
              </a:rPr>
              <a:t>(или configured), а OAM Status должен быть </a:t>
            </a:r>
            <a:r>
              <a:rPr lang="ru-RU" sz="1200" b="1" strike="noStrike" spc="-1">
                <a:solidFill>
                  <a:srgbClr val="000000"/>
                </a:solidFill>
                <a:latin typeface="Trebuchet MS" panose="020B0603020202020204" charset="0"/>
                <a:ea typeface="DejaVu Sans" panose="020B0603030804020204"/>
                <a:cs typeface="Trebuchet MS" panose="020B0603020202020204" charset="0"/>
              </a:rPr>
              <a:t>ctc-oam-oper. </a:t>
            </a:r>
            <a:r>
              <a:rPr lang="ru-RU" sz="1200" b="0" strike="noStrike" spc="-1">
                <a:solidFill>
                  <a:srgbClr val="000000"/>
                </a:solidFill>
                <a:latin typeface="Trebuchet MS" panose="020B0603020202020204" charset="0"/>
                <a:ea typeface="DejaVu Sans" panose="020B0603030804020204"/>
                <a:cs typeface="Trebuchet MS" panose="020B0603020202020204" charset="0"/>
              </a:rPr>
              <a:t>Проверить статусы можно командой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sh epon active-onu interface e0/X</a:t>
            </a:r>
            <a:endParaRPr lang="ru-RU" sz="1200" b="0" strike="noStrike" spc="-1">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200" b="0" strike="noStrike" spc="-1">
                <a:solidFill>
                  <a:srgbClr val="000000"/>
                </a:solidFill>
                <a:latin typeface="Trebuchet MS" panose="020B0603020202020204" charset="0"/>
                <a:ea typeface="DejaVu Sans" panose="020B0603030804020204"/>
                <a:cs typeface="Trebuchet MS" panose="020B0603020202020204" charset="0"/>
              </a:rPr>
              <a:t>Наличие свободных LLID(если у вас уже прописано 64 ONU, то 65 не зарегистрирует)</a:t>
            </a:r>
            <a:endParaRPr lang="ru-RU" sz="1200" b="0" strike="noStrike" spc="-1">
              <a:latin typeface="Trebuchet MS" panose="020B0603020202020204" charset="0"/>
              <a:cs typeface="Trebuchet MS" panose="020B0603020202020204" charset="0"/>
            </a:endParaRPr>
          </a:p>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в логе видно, что ONU регистрируется и пропадает, а авторизация и регистрация заданы верно, то проверьте сколько ONU у вас уже прописано на порту. Сделать это можно командой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show run int e0/X</a:t>
            </a:r>
            <a:r>
              <a:rPr lang="ru-RU" sz="1200" b="0" strike="noStrike" spc="-1">
                <a:solidFill>
                  <a:srgbClr val="000000"/>
                </a:solidFill>
                <a:latin typeface="Trebuchet MS" panose="020B0603020202020204" charset="0"/>
                <a:ea typeface="DejaVu Sans" panose="020B0603030804020204"/>
                <a:cs typeface="Trebuchet MS" panose="020B0603020202020204" charset="0"/>
              </a:rPr>
              <a:t>. Если все прописано, то посмотрите список неактивных  командой </a:t>
            </a:r>
            <a:endParaRPr lang="ru-RU" sz="1200" b="0" strike="noStrike" spc="-1">
              <a:latin typeface="Trebuchet MS" panose="020B0603020202020204" charset="0"/>
              <a:cs typeface="Trebuchet MS" panose="020B0603020202020204" charset="0"/>
            </a:endParaRPr>
          </a:p>
          <a:p>
            <a:pPr marL="457200">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sh epon inactive-onu interface e0/X. </a:t>
            </a:r>
            <a:r>
              <a:rPr lang="ru-RU" sz="1200" b="0" strike="noStrike" spc="-1">
                <a:solidFill>
                  <a:srgbClr val="000000"/>
                </a:solidFill>
                <a:latin typeface="Trebuchet MS" panose="020B0603020202020204" charset="0"/>
                <a:ea typeface="DejaVu Sans" panose="020B0603030804020204"/>
                <a:cs typeface="Trebuchet MS" panose="020B0603020202020204" charset="0"/>
              </a:rPr>
              <a:t>Те, у кого Status  обозначен как Lost (не активен более 30 дней) могут быть почищены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clear epon lost-onu interface e0/X</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a:t>
            </a:r>
          </a:p>
        </p:txBody>
      </p:sp>
      <p:sp>
        <p:nvSpPr>
          <p:cNvPr id="294" name="CustomShape 2"/>
          <p:cNvSpPr/>
          <p:nvPr/>
        </p:nvSpPr>
        <p:spPr>
          <a:xfrm>
            <a:off x="59850" y="1197420"/>
            <a:ext cx="9025560" cy="38049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342900" indent="-341630">
              <a:lnSpc>
                <a:spcPct val="100000"/>
              </a:lnSpc>
              <a:buClr>
                <a:srgbClr val="000000"/>
              </a:buClr>
              <a:buFont typeface="Arial" panose="020B0604020202020204"/>
              <a:buAutoNum type="arabicPeriod" startAt="3"/>
            </a:pPr>
            <a:r>
              <a:rPr lang="ru-RU" sz="1150" b="0" strike="noStrike" spc="-1">
                <a:solidFill>
                  <a:schemeClr val="tx1"/>
                </a:solidFill>
                <a:latin typeface="Trebuchet MS" panose="020B0603020202020204" charset="0"/>
                <a:ea typeface="DejaVu Sans" panose="020B0603030804020204"/>
                <a:cs typeface="Trebuchet MS" panose="020B0603020202020204" charset="0"/>
              </a:rPr>
              <a:t>Уровень оптического сигнала  в границах -9 .. -27дБм.  Работать может и до -30дБм, но это</a:t>
            </a:r>
            <a:endParaRPr lang="ru-RU" sz="1150" b="0" strike="noStrike" spc="-1">
              <a:solidFill>
                <a:schemeClr val="tx1"/>
              </a:solidFill>
              <a:latin typeface="Trebuchet MS" panose="020B0603020202020204" charset="0"/>
              <a:cs typeface="Trebuchet MS" panose="020B0603020202020204" charset="0"/>
            </a:endParaRPr>
          </a:p>
          <a:p>
            <a:pPr>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 как повезет.   Если ONU зарегистрировалась и авторизовалась Проверить уровень сигнала </a:t>
            </a:r>
            <a:endParaRPr lang="ru-RU" sz="1150" b="0" strike="noStrike" spc="-1">
              <a:solidFill>
                <a:schemeClr val="tx1"/>
              </a:solidFill>
              <a:latin typeface="Trebuchet MS" panose="020B0603020202020204" charset="0"/>
              <a:cs typeface="Trebuchet MS" panose="020B0603020202020204" charset="0"/>
            </a:endParaRPr>
          </a:p>
          <a:p>
            <a:pPr>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можно комфандой </a:t>
            </a:r>
            <a:r>
              <a:rPr lang="ru-RU" sz="1150" b="1" strike="noStrike" spc="-1">
                <a:solidFill>
                  <a:schemeClr val="tx1"/>
                </a:solidFill>
                <a:latin typeface="Trebuchet MS" panose="020B0603020202020204" charset="0"/>
                <a:ea typeface="DejaVu Sans" panose="020B0603030804020204"/>
                <a:cs typeface="Trebuchet MS" panose="020B0603020202020204" charset="0"/>
              </a:rPr>
              <a:t>show epon interface e0/X:Y onu ctc optical-transceiver-diagnosis, </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в результате вы увидите сообщение вида </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 operating temperature(degree): 39</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 supply voltage(V): 3.3</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 bias current(mA): 14.0</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0" strike="noStrike" spc="-1">
                <a:solidFill>
                  <a:schemeClr val="tx1"/>
                </a:solidFill>
                <a:latin typeface="Trebuchet MS" panose="020B0603020202020204" charset="0"/>
                <a:ea typeface="DejaVu Sans" panose="020B0603030804020204"/>
                <a:cs typeface="Trebuchet MS" panose="020B0603020202020204" charset="0"/>
              </a:rPr>
              <a:t> transmitted power(DBm): 2.1</a:t>
            </a:r>
            <a:endParaRPr lang="ru-RU" sz="115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received power(DBm): -12.6               </a:t>
            </a:r>
            <a:r>
              <a:rPr lang="ru-RU" sz="1150" b="0" strike="noStrike" spc="-1">
                <a:solidFill>
                  <a:schemeClr val="tx1"/>
                </a:solidFill>
                <a:latin typeface="Trebuchet MS" panose="020B0603020202020204" charset="0"/>
                <a:ea typeface="DejaVu Sans" panose="020B0603030804020204"/>
                <a:cs typeface="Trebuchet MS" panose="020B0603020202020204" charset="0"/>
              </a:rPr>
              <a:t>//вас будет интересовать именно это значение</a:t>
            </a:r>
            <a:endParaRPr lang="ru-RU" sz="1150" b="0" strike="noStrike" spc="-1">
              <a:solidFill>
                <a:schemeClr val="tx1"/>
              </a:solidFill>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startAt="4"/>
            </a:pPr>
            <a:r>
              <a:rPr lang="ru-RU" sz="1150" b="0" strike="noStrike" spc="-1">
                <a:solidFill>
                  <a:schemeClr val="tx1"/>
                </a:solidFill>
                <a:latin typeface="Trebuchet MS" panose="020B0603020202020204" charset="0"/>
                <a:ea typeface="DejaVu Sans" panose="020B0603030804020204"/>
                <a:cs typeface="Trebuchet MS" panose="020B0603020202020204" charset="0"/>
              </a:rPr>
              <a:t>Убедиться, что в линии нет ошибок, можно проверив наличие ошибок на порту командой </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sh epon interface e0/X:Y onu port 1 ctc performance-stats curent | in  downstream</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dropevents :0</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octets : 198966</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frames : 1357</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broadcast frames :795</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multicast frames : 9</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crc errored frames : 0                   	//</a:t>
            </a:r>
            <a:r>
              <a:rPr lang="ru-RU" sz="1150" b="0" strike="noStrike" spc="-1">
                <a:solidFill>
                  <a:schemeClr val="tx1"/>
                </a:solidFill>
                <a:latin typeface="Trebuchet MS" panose="020B0603020202020204" charset="0"/>
                <a:ea typeface="DejaVu Sans" panose="020B0603030804020204"/>
                <a:cs typeface="Trebuchet MS" panose="020B0603020202020204" charset="0"/>
              </a:rPr>
              <a:t>должно стремиться к 0</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undersize frames :0</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oversize frames : 0</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discards : 0 		 //</a:t>
            </a:r>
            <a:r>
              <a:rPr lang="ru-RU" sz="1150" b="0" strike="noStrike" spc="-1">
                <a:solidFill>
                  <a:schemeClr val="tx1"/>
                </a:solidFill>
                <a:latin typeface="Trebuchet MS" panose="020B0603020202020204" charset="0"/>
                <a:ea typeface="DejaVu Sans" panose="020B0603030804020204"/>
                <a:cs typeface="Trebuchet MS" panose="020B0603020202020204" charset="0"/>
              </a:rPr>
              <a:t> должно стремиться к 0</a:t>
            </a:r>
            <a:endParaRPr lang="ru-RU" sz="1150" b="0" strike="noStrike" spc="-1">
              <a:solidFill>
                <a:schemeClr val="tx1"/>
              </a:solidFill>
              <a:latin typeface="Trebuchet MS" panose="020B0603020202020204" charset="0"/>
              <a:cs typeface="Trebuchet MS" panose="020B0603020202020204" charset="0"/>
            </a:endParaRPr>
          </a:p>
          <a:p>
            <a:pPr marL="457200">
              <a:lnSpc>
                <a:spcPct val="100000"/>
              </a:lnSpc>
            </a:pPr>
            <a:r>
              <a:rPr lang="ru-RU" sz="1150" b="1" strike="noStrike" spc="-1">
                <a:solidFill>
                  <a:schemeClr val="tx1"/>
                </a:solidFill>
                <a:latin typeface="Trebuchet MS" panose="020B0603020202020204" charset="0"/>
                <a:ea typeface="DejaVu Sans" panose="020B0603030804020204"/>
                <a:cs typeface="Trebuchet MS" panose="020B0603020202020204" charset="0"/>
              </a:rPr>
              <a:t> downstream errors : 0		 //</a:t>
            </a:r>
            <a:r>
              <a:rPr lang="ru-RU" sz="1150" b="0" strike="noStrike" spc="-1">
                <a:solidFill>
                  <a:schemeClr val="tx1"/>
                </a:solidFill>
                <a:latin typeface="Trebuchet MS" panose="020B0603020202020204" charset="0"/>
                <a:ea typeface="DejaVu Sans" panose="020B0603030804020204"/>
                <a:cs typeface="Trebuchet MS" panose="020B0603020202020204" charset="0"/>
              </a:rPr>
              <a:t> должно стремиться к 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5"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a:t>
            </a:r>
          </a:p>
        </p:txBody>
      </p:sp>
      <p:sp>
        <p:nvSpPr>
          <p:cNvPr id="296" name="CustomShape 2"/>
          <p:cNvSpPr/>
          <p:nvPr/>
        </p:nvSpPr>
        <p:spPr>
          <a:xfrm>
            <a:off x="7620" y="1227120"/>
            <a:ext cx="9025560" cy="359727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342900" indent="-34163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Отсутствие постоянно светящего лазера со стороны абонентов</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Если ONU с интервалом в несколько секунд пропадают, то изучаем лог. Возможно в нем есть сообщение </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always-laser-on detected on port epon0/X. </a:t>
            </a:r>
            <a:r>
              <a:rPr lang="ru-RU" sz="1200" b="0" strike="noStrike" spc="-1">
                <a:solidFill>
                  <a:schemeClr val="tx1"/>
                </a:solidFill>
                <a:latin typeface="Trebuchet MS" panose="020B0603020202020204" charset="0"/>
                <a:ea typeface="DejaVu Sans" panose="020B0603030804020204"/>
                <a:cs typeface="Trebuchet MS" panose="020B0603020202020204" charset="0"/>
              </a:rPr>
              <a:t>Причиной излучения может быть неисправная ONU или посторонний</a:t>
            </a: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источник(например медиаконвертер).  Начать искать стоит со списка неактивных ONU полученных командой </a:t>
            </a:r>
            <a:r>
              <a:rPr lang="ru-RU" sz="1200" b="1" strike="noStrike" spc="-1">
                <a:solidFill>
                  <a:schemeClr val="tx1"/>
                </a:solidFill>
                <a:latin typeface="Trebuchet MS" panose="020B0603020202020204" charset="0"/>
                <a:ea typeface="DejaVu Sans" panose="020B0603030804020204"/>
                <a:cs typeface="Trebuchet MS" panose="020B0603020202020204" charset="0"/>
              </a:rPr>
              <a:t>sh epon</a:t>
            </a:r>
          </a:p>
          <a:p>
            <a:pPr marL="457200" indent="-34163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inactive-onu interface e0/X. </a:t>
            </a:r>
            <a:r>
              <a:rPr lang="ru-RU" sz="1200" b="0" strike="noStrike" spc="-1">
                <a:solidFill>
                  <a:schemeClr val="tx1"/>
                </a:solidFill>
                <a:latin typeface="Trebuchet MS" panose="020B0603020202020204" charset="0"/>
                <a:ea typeface="DejaVu Sans" panose="020B0603030804020204"/>
                <a:cs typeface="Trebuchet MS" panose="020B0603020202020204" charset="0"/>
              </a:rPr>
              <a:t>ОNU из данного списка физически отключаем от сети. Если не нашли источник, производим</a:t>
            </a: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посекторное отключение.</a:t>
            </a:r>
            <a:endParaRPr lang="ru-RU" sz="1200" b="0" strike="noStrike" spc="-1">
              <a:solidFill>
                <a:schemeClr val="tx1"/>
              </a:solidFill>
              <a:latin typeface="Trebuchet MS" panose="020B0603020202020204" charset="0"/>
              <a:cs typeface="Trebuchet MS" panose="020B0603020202020204" charset="0"/>
            </a:endParaRPr>
          </a:p>
          <a:p>
            <a:pPr marL="342900" indent="-341630">
              <a:lnSpc>
                <a:spcPct val="100000"/>
              </a:lnSpc>
            </a:pPr>
            <a:endParaRPr lang="ru-RU" sz="1200" b="0" strike="noStrike" spc="-1">
              <a:solidFill>
                <a:schemeClr val="tx1"/>
              </a:solidFill>
              <a:latin typeface="Trebuchet MS" panose="020B0603020202020204" charset="0"/>
              <a:cs typeface="Trebuchet MS" panose="020B0603020202020204" charset="0"/>
            </a:endParaRPr>
          </a:p>
          <a:p>
            <a:pPr marL="342900" indent="-34163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Наличие правильно прописанных клиентских VLAN</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Для того, чтобы проверить есть ли от клиента трафик и находится ли он в правильном vlan используем команду </a:t>
            </a:r>
          </a:p>
          <a:p>
            <a:pPr marL="457200" indent="-34163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sh mac address-table interface e0/X:Y.  </a:t>
            </a:r>
            <a:r>
              <a:rPr lang="ru-RU" sz="1200" b="0" strike="noStrike" spc="-1">
                <a:solidFill>
                  <a:schemeClr val="tx1"/>
                </a:solidFill>
                <a:latin typeface="Trebuchet MS" panose="020B0603020202020204" charset="0"/>
                <a:ea typeface="DejaVu Sans" panose="020B0603030804020204"/>
                <a:cs typeface="Trebuchet MS" panose="020B0603020202020204" charset="0"/>
              </a:rPr>
              <a:t>Мы должны увидеть запись вида</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test#sh mac address-table interface e0/1:1</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Mac Address Table (Total 2)</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Vlan    Mac Address       Type       Ports</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       ----       -----</a:t>
            </a:r>
            <a:endParaRPr lang="ru-RU" sz="1200" b="0" strike="noStrike" spc="-1">
              <a:solidFill>
                <a:schemeClr val="tx1"/>
              </a:solidFill>
              <a:latin typeface="Trebuchet MS" panose="020B0603020202020204" charset="0"/>
              <a:cs typeface="Trebuchet MS" panose="020B0603020202020204" charset="0"/>
            </a:endParaRPr>
          </a:p>
          <a:p>
            <a:pPr marL="457200" indent="-341630">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1       fcfa.f7c5.da94    DYNAMIC    epon0/1:1                 //MAC самой ONU</a:t>
            </a:r>
            <a:endParaRPr lang="ru-RU" sz="1200" b="0" strike="noStrike" spc="-1">
              <a:solidFill>
                <a:schemeClr val="tx1"/>
              </a:solidFill>
              <a:latin typeface="Trebuchet MS" panose="020B0603020202020204" charset="0"/>
              <a:cs typeface="Trebuchet MS" panose="020B0603020202020204" charset="0"/>
            </a:endParaRPr>
          </a:p>
          <a:p>
            <a:pPr marL="685800" lvl="1" indent="-227330">
              <a:lnSpc>
                <a:spcPct val="100000"/>
              </a:lnSpc>
              <a:buClr>
                <a:srgbClr val="000000"/>
              </a:buClr>
              <a:buFont typeface="StarSymbol"/>
              <a:buAutoNum type="arabicPlain" startAt="201"/>
            </a:pPr>
            <a:r>
              <a:rPr lang="ru-RU" sz="1200" b="0" strike="noStrike" spc="-1">
                <a:solidFill>
                  <a:schemeClr val="tx1"/>
                </a:solidFill>
                <a:latin typeface="Trebuchet MS" panose="020B0603020202020204" charset="0"/>
                <a:ea typeface="DejaVu Sans" panose="020B0603030804020204"/>
                <a:cs typeface="Trebuchet MS" panose="020B0603020202020204" charset="0"/>
              </a:rPr>
              <a:t> 4bf.6d64.d813    DYNAMIC    epon0/1:1                 //MAC клиента в нужном VLAN</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endParaRPr lang="ru-RU" sz="1200" b="0" strike="noStrike" spc="-1">
              <a:solidFill>
                <a:schemeClr val="tx1"/>
              </a:solidFill>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7"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a:t>
            </a:r>
          </a:p>
        </p:txBody>
      </p:sp>
      <p:sp>
        <p:nvSpPr>
          <p:cNvPr id="298" name="CustomShape 2"/>
          <p:cNvSpPr/>
          <p:nvPr/>
        </p:nvSpPr>
        <p:spPr>
          <a:xfrm>
            <a:off x="251640" y="1419480"/>
            <a:ext cx="8711640" cy="2489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31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Если  клиентского МАС нет, или он не в том vlan  то проверяем настройки ONU командой </a:t>
            </a:r>
            <a:r>
              <a:rPr lang="ru-RU" sz="1200" b="1" strike="noStrike" spc="-1">
                <a:solidFill>
                  <a:schemeClr val="tx1"/>
                </a:solidFill>
                <a:latin typeface="Trebuchet MS" panose="020B0603020202020204" charset="0"/>
                <a:ea typeface="DejaVu Sans" panose="020B0603030804020204"/>
                <a:cs typeface="Trebuchet MS" panose="020B0603020202020204" charset="0"/>
              </a:rPr>
              <a:t>sh run int e0/X:Y</a:t>
            </a:r>
            <a:r>
              <a:rPr lang="ru-RU" sz="1200" b="0" strike="noStrike" spc="-1">
                <a:solidFill>
                  <a:schemeClr val="tx1"/>
                </a:solidFill>
                <a:latin typeface="Trebuchet MS" panose="020B0603020202020204" charset="0"/>
                <a:ea typeface="DejaVu Sans" panose="020B0603030804020204"/>
                <a:cs typeface="Trebuchet MS" panose="020B0603020202020204" charset="0"/>
              </a:rPr>
              <a:t>. </a:t>
            </a:r>
          </a:p>
          <a:p>
            <a:pPr marL="3175">
              <a:lnSpc>
                <a:spcPct val="100000"/>
              </a:lnSpc>
            </a:pPr>
            <a:endParaRPr lang="ru-RU" sz="1200" b="0" strike="noStrike" spc="-1">
              <a:solidFill>
                <a:schemeClr val="tx1"/>
              </a:solidFill>
              <a:latin typeface="Trebuchet MS" panose="020B0603020202020204" charset="0"/>
              <a:ea typeface="DejaVu Sans" panose="020B0603030804020204"/>
              <a:cs typeface="Trebuchet MS" panose="020B0603020202020204" charset="0"/>
            </a:endParaRPr>
          </a:p>
          <a:p>
            <a:pPr marL="31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У нас должна быть строчка вида </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interface EPON0/1:1</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epon onu port 1 ctc vlan mode tag 200            </a:t>
            </a:r>
            <a:r>
              <a:rPr lang="ru-RU" sz="1200" b="0" strike="noStrike" spc="-1">
                <a:solidFill>
                  <a:schemeClr val="tx1"/>
                </a:solidFill>
                <a:latin typeface="Trebuchet MS" panose="020B0603020202020204" charset="0"/>
                <a:ea typeface="DejaVu Sans" panose="020B0603030804020204"/>
                <a:cs typeface="Trebuchet MS" panose="020B0603020202020204" charset="0"/>
              </a:rPr>
              <a:t>//вот такая строка нас интересует и наличие нужного vlan в ней</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Так же надо убедиться, что vlan присутствует в порту EPON и входящем на OLT. Для этого выполняем команду</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sh vlan id XX. </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Результат будет </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VLAN id: 100, Name: VLAN0100</a:t>
            </a:r>
            <a:endParaRPr lang="ru-RU" sz="1200" b="1"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Mode: Static, Total Ports: 4</a:t>
            </a:r>
            <a:endParaRPr lang="ru-RU" sz="1200" b="1"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Interface       Attributes</a:t>
            </a:r>
            <a:endParaRPr lang="ru-RU" sz="1200" b="1"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g0/6            Trunk, Tagged </a:t>
            </a:r>
            <a:r>
              <a:rPr lang="ru-RU" sz="1200" b="0" strike="noStrike" spc="-1">
                <a:solidFill>
                  <a:schemeClr val="tx1"/>
                </a:solidFill>
                <a:latin typeface="Trebuchet MS" panose="020B0603020202020204" charset="0"/>
                <a:ea typeface="DejaVu Sans" panose="020B0603030804020204"/>
                <a:cs typeface="Trebuchet MS" panose="020B0603020202020204" charset="0"/>
              </a:rPr>
              <a:t>                 //видим наличие во входящем порту</a:t>
            </a:r>
            <a:endParaRPr lang="ru-RU" sz="1200" b="0" strike="noStrike" spc="-1">
              <a:solidFill>
                <a:schemeClr val="tx1"/>
              </a:solidFill>
              <a:latin typeface="Trebuchet MS" panose="020B0603020202020204" charset="0"/>
              <a:cs typeface="Trebuchet MS" panose="020B0603020202020204" charset="0"/>
            </a:endParaRPr>
          </a:p>
          <a:p>
            <a:pPr marL="3175">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epon0/1         Trunk, Tagged</a:t>
            </a:r>
            <a:r>
              <a:rPr lang="ru-RU" sz="1200" b="0" strike="noStrike" spc="-1">
                <a:solidFill>
                  <a:schemeClr val="tx1"/>
                </a:solidFill>
                <a:latin typeface="Trebuchet MS" panose="020B0603020202020204" charset="0"/>
                <a:ea typeface="DejaVu Sans" panose="020B0603030804020204"/>
                <a:cs typeface="Trebuchet MS" panose="020B0603020202020204" charset="0"/>
              </a:rPr>
              <a:t>	// видим наличие в EPON порту</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Обновление ПО OLT: Нормальный режим</a:t>
            </a:r>
          </a:p>
        </p:txBody>
      </p:sp>
      <p:sp>
        <p:nvSpPr>
          <p:cNvPr id="218" name="CustomShape 2"/>
          <p:cNvSpPr/>
          <p:nvPr/>
        </p:nvSpPr>
        <p:spPr>
          <a:xfrm>
            <a:off x="167040" y="1005960"/>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Проверяем текущую версию ПО на OLT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show version</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Скачиваем требуемую прошивку, например с </a:t>
            </a:r>
            <a:r>
              <a:rPr lang="ru-RU" sz="1200" b="1" u="sng" strike="noStrike" spc="-1">
                <a:solidFill>
                  <a:srgbClr val="0000FF"/>
                </a:solidFill>
                <a:uFillTx/>
                <a:latin typeface="Trebuchet MS" panose="020B0603020202020204" charset="0"/>
                <a:ea typeface="Arial" panose="020B0604020202020204"/>
                <a:cs typeface="Trebuchet MS" panose="020B0603020202020204" charset="0"/>
                <a:hlinkClick r:id="rId4"/>
              </a:rPr>
              <a:t>http://data.nag.ru/BDCOM/Firmware/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Прошивку помещаем на компьютер с TFTP сервером, достижимый по сети с OLT </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На OLT выполняем команду </a:t>
            </a:r>
            <a:r>
              <a:rPr lang="ru-RU" sz="1200" b="1" strike="noStrike" spc="-1">
                <a:solidFill>
                  <a:srgbClr val="000000"/>
                </a:solidFill>
                <a:latin typeface="Trebuchet MS" panose="020B0603020202020204" charset="0"/>
                <a:ea typeface="Arial" panose="020B0604020202020204"/>
                <a:cs typeface="Trebuchet MS" panose="020B0603020202020204" charset="0"/>
              </a:rPr>
              <a:t>copy tftp flash,  </a:t>
            </a:r>
            <a:r>
              <a:rPr lang="ru-RU" sz="1200" b="0" strike="noStrike" spc="-1">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Source file name – </a:t>
            </a:r>
            <a:r>
              <a:rPr lang="ru-RU" sz="1200" b="0" strike="noStrike" spc="-1">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Remote server ip address </a:t>
            </a:r>
            <a:r>
              <a:rPr lang="ru-RU" sz="1200" b="0" strike="noStrike" spc="-1">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Destination file name</a:t>
            </a:r>
            <a:r>
              <a:rPr lang="ru-RU" sz="1200" b="0" strike="noStrike" spc="-1">
                <a:solidFill>
                  <a:srgbClr val="000000"/>
                </a:solidFill>
                <a:latin typeface="Trebuchet MS" panose="020B0603020202020204" charset="0"/>
                <a:ea typeface="Arial" panose="020B0604020202020204"/>
                <a:cs typeface="Trebuchet MS" panose="020B0603020202020204" charset="0"/>
              </a:rPr>
              <a:t> – switch.bin</a:t>
            </a:r>
            <a:endParaRPr lang="ru-RU" sz="1200" b="0" strike="noStrike" spc="-1">
              <a:latin typeface="Trebuchet MS" panose="020B0603020202020204" charset="0"/>
              <a:cs typeface="Trebuchet MS" panose="020B0603020202020204" charset="0"/>
            </a:endParaRPr>
          </a:p>
          <a:p>
            <a:pPr marL="285750" lvl="2"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Подтверждаем перезапись существующей прошивки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Y</a:t>
            </a:r>
            <a:endParaRPr lang="ru-RU" sz="1200" b="0" strike="noStrike" spc="-1">
              <a:latin typeface="Trebuchet MS" panose="020B0603020202020204" charset="0"/>
              <a:cs typeface="Trebuchet MS" panose="020B0603020202020204" charset="0"/>
            </a:endParaRPr>
          </a:p>
          <a:p>
            <a:pPr marL="285750" lvl="2"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Перезагрузить OLT, после окончания копирования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reboot</a:t>
            </a:r>
            <a:endParaRPr lang="ru-RU" sz="1200" b="0" strike="noStrike" spc="-1">
              <a:latin typeface="Trebuchet MS" panose="020B0603020202020204" charset="0"/>
              <a:cs typeface="Trebuchet MS" panose="020B0603020202020204" charset="0"/>
            </a:endParaRPr>
          </a:p>
        </p:txBody>
      </p:sp>
      <p:pic>
        <p:nvPicPr>
          <p:cNvPr id="219" name="Рисунок 2"/>
          <p:cNvPicPr/>
          <p:nvPr/>
        </p:nvPicPr>
        <p:blipFill>
          <a:blip r:embed="rId5"/>
          <a:stretch>
            <a:fillRect/>
          </a:stretch>
        </p:blipFill>
        <p:spPr>
          <a:xfrm>
            <a:off x="251640" y="3147840"/>
            <a:ext cx="5408640" cy="153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9"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0" name="CustomShape 2"/>
          <p:cNvSpPr/>
          <p:nvPr/>
        </p:nvSpPr>
        <p:spPr>
          <a:xfrm>
            <a:off x="106200" y="1491480"/>
            <a:ext cx="9025560" cy="267398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Проверяем есть ли запрос от клиента multicast групп. Для этого выполняем команду sh ip mcst groups | in EPON0/X:Y, получаем</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100 239.255.0.17   LEARNING EPON0/1:1      </a:t>
            </a:r>
            <a:r>
              <a:rPr lang="ru-RU" sz="1200" b="0" strike="noStrike" spc="-1">
                <a:solidFill>
                  <a:schemeClr val="tx1"/>
                </a:solidFill>
                <a:latin typeface="Trebuchet MS" panose="020B0603020202020204" charset="0"/>
                <a:ea typeface="DejaVu Sans" panose="020B0603030804020204"/>
                <a:cs typeface="Trebuchet MS" panose="020B0603020202020204" charset="0"/>
              </a:rPr>
              <a:t>//есть запрос</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Чтобы убедиться, что трафик клиенту идет смотрим наличие мультикаст пакетов на порту ONU командой</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sh epon interface e0/X:Y onu port N statistics | in Out, </a:t>
            </a:r>
            <a:r>
              <a:rPr lang="ru-RU" sz="1200" b="0" strike="noStrike" spc="-1">
                <a:solidFill>
                  <a:schemeClr val="tx1"/>
                </a:solidFill>
                <a:latin typeface="Trebuchet MS" panose="020B0603020202020204" charset="0"/>
                <a:ea typeface="DejaVu Sans" panose="020B0603030804020204"/>
                <a:cs typeface="Trebuchet MS" panose="020B0603020202020204" charset="0"/>
              </a:rPr>
              <a:t>нам будут показаны исходящие пакеты</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Octets                      : 2489042375</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Broadcasts Frames           : 329</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Multicasts Frames           : 26144</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Unicasts Frames             : 0</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Через секунду повторяем запрос и видим прирост пакетов</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Octets                      : 2489042375</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Broadcasts Frames           : 329</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    Out Multicasts Frames           : 26444        		</a:t>
            </a:r>
            <a:r>
              <a:rPr lang="ru-RU" sz="1200" b="0" strike="noStrike" spc="-1">
                <a:solidFill>
                  <a:schemeClr val="tx1"/>
                </a:solidFill>
                <a:latin typeface="Trebuchet MS" panose="020B0603020202020204" charset="0"/>
                <a:ea typeface="DejaVu Sans" panose="020B0603030804020204"/>
                <a:cs typeface="Trebuchet MS" panose="020B0603020202020204" charset="0"/>
              </a:rPr>
              <a:t>//добавилось 300 пакетов, значит трафик идет</a:t>
            </a:r>
            <a:endParaRPr lang="ru-RU" sz="1200" b="0" strike="noStrike" spc="-1">
              <a:solidFill>
                <a:schemeClr val="tx1"/>
              </a:solidFill>
              <a:latin typeface="Trebuchet MS" panose="020B0603020202020204" charset="0"/>
              <a:cs typeface="Trebuchet MS" panose="020B0603020202020204" charset="0"/>
            </a:endParaRPr>
          </a:p>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    Out Unicasts Frames             : 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2" name="CustomShape 2"/>
          <p:cNvSpPr/>
          <p:nvPr/>
        </p:nvSpPr>
        <p:spPr>
          <a:xfrm>
            <a:off x="29520" y="1275480"/>
            <a:ext cx="9025560" cy="28587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Если запросы мультикаст групп от клиента не идут или запросы есть, счетчик multicast пакетов не растет начинаем проверять правильность настройки. Для работоспособности IPTV должны соблюдаться следующие условия:</a:t>
            </a:r>
            <a:endParaRPr lang="ru-RU" sz="1200" b="0" strike="noStrike" spc="-1">
              <a:solidFill>
                <a:schemeClr val="tx1"/>
              </a:solidFill>
              <a:latin typeface="Trebuchet MS" panose="020B0603020202020204" charset="0"/>
              <a:cs typeface="Trebuchet MS" panose="020B0603020202020204" charset="0"/>
            </a:endParaRPr>
          </a:p>
          <a:p>
            <a:pPr marL="538480" lvl="1" indent="-177800">
              <a:lnSpc>
                <a:spcPct val="100000"/>
              </a:lnSpc>
              <a:buClr>
                <a:srgbClr val="000000"/>
              </a:buClr>
              <a:buFont typeface="Arial" panose="020B0604020202020204"/>
              <a:buAutoNum type="arabicPeriod"/>
            </a:pPr>
            <a:r>
              <a:rPr lang="ru-RU" sz="1200" b="0" strike="noStrike" spc="-1">
                <a:solidFill>
                  <a:schemeClr val="tx1"/>
                </a:solidFill>
                <a:latin typeface="Trebuchet MS" panose="020B0603020202020204" charset="0"/>
                <a:ea typeface="DejaVu Sans" panose="020B0603030804020204"/>
                <a:cs typeface="Trebuchet MS" panose="020B0603020202020204" charset="0"/>
              </a:rPr>
              <a:t>Мультикаст vlan должен быть прописан во входящий порт как pvid и в нем должны быть видны MAC адреса. Проверить это можно посмотрев настройки входящего порта командой </a:t>
            </a:r>
            <a:r>
              <a:rPr lang="ru-RU" sz="1200" b="1" strike="noStrike" spc="-1">
                <a:solidFill>
                  <a:schemeClr val="tx1"/>
                </a:solidFill>
                <a:latin typeface="Trebuchet MS" panose="020B0603020202020204" charset="0"/>
                <a:ea typeface="DejaVu Sans" panose="020B0603030804020204"/>
                <a:cs typeface="Trebuchet MS" panose="020B0603020202020204" charset="0"/>
              </a:rPr>
              <a:t>show run interface GigaEthernet0/X, </a:t>
            </a:r>
            <a:r>
              <a:rPr lang="ru-RU" sz="1200" b="0" strike="noStrike" spc="-1">
                <a:solidFill>
                  <a:schemeClr val="tx1"/>
                </a:solidFill>
                <a:latin typeface="Trebuchet MS" panose="020B0603020202020204" charset="0"/>
                <a:ea typeface="DejaVu Sans" panose="020B0603030804020204"/>
                <a:cs typeface="Trebuchet MS" panose="020B0603020202020204" charset="0"/>
              </a:rPr>
              <a:t>результат команды</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interface GigaEthernet0/5</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switchport trunk vlan-untagged none                // </a:t>
            </a:r>
            <a:r>
              <a:rPr lang="ru-RU" sz="1200" b="0" strike="noStrike" spc="-1">
                <a:solidFill>
                  <a:schemeClr val="tx1"/>
                </a:solidFill>
                <a:latin typeface="Trebuchet MS" panose="020B0603020202020204" charset="0"/>
                <a:ea typeface="DejaVu Sans" panose="020B0603030804020204"/>
                <a:cs typeface="Trebuchet MS" panose="020B0603020202020204" charset="0"/>
              </a:rPr>
              <a:t>настройка должна быть, если multicast vlan подается в TAG </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switchport pvid 100                                                //</a:t>
            </a:r>
            <a:r>
              <a:rPr lang="ru-RU" sz="1200" b="0" strike="noStrike" spc="-1">
                <a:solidFill>
                  <a:schemeClr val="tx1"/>
                </a:solidFill>
                <a:latin typeface="Trebuchet MS" panose="020B0603020202020204" charset="0"/>
                <a:ea typeface="DejaVu Sans" panose="020B0603030804020204"/>
                <a:cs typeface="Trebuchet MS" panose="020B0603020202020204" charset="0"/>
              </a:rPr>
              <a:t>должно быть обязательно, номер vlan id  мультикаст vlan</a:t>
            </a:r>
            <a:endParaRPr lang="ru-RU" sz="1200" b="0" strike="noStrike" spc="-1">
              <a:solidFill>
                <a:schemeClr val="tx1"/>
              </a:solidFill>
              <a:latin typeface="Trebuchet MS" panose="020B0603020202020204" charset="0"/>
              <a:cs typeface="Trebuchet MS" panose="020B0603020202020204" charset="0"/>
            </a:endParaRPr>
          </a:p>
          <a:p>
            <a:pPr marL="358775">
              <a:lnSpc>
                <a:spcPct val="100000"/>
              </a:lnSpc>
            </a:pPr>
            <a:r>
              <a:rPr lang="ru-RU" sz="1200" b="0" strike="noStrike" spc="-1">
                <a:solidFill>
                  <a:schemeClr val="tx1"/>
                </a:solidFill>
                <a:latin typeface="Trebuchet MS" panose="020B0603020202020204" charset="0"/>
                <a:ea typeface="DejaVu Sans" panose="020B0603030804020204"/>
                <a:cs typeface="Trebuchet MS" panose="020B0603020202020204" charset="0"/>
              </a:rPr>
              <a:t>Проверим наличие МАС командой </a:t>
            </a:r>
            <a:r>
              <a:rPr lang="ru-RU" sz="1200" b="1" strike="noStrike" spc="-1">
                <a:solidFill>
                  <a:schemeClr val="tx1"/>
                </a:solidFill>
                <a:latin typeface="Trebuchet MS" panose="020B0603020202020204" charset="0"/>
                <a:ea typeface="DejaVu Sans" panose="020B0603030804020204"/>
                <a:cs typeface="Trebuchet MS" panose="020B0603020202020204" charset="0"/>
              </a:rPr>
              <a:t>show mac address-table vlan 100</a:t>
            </a:r>
            <a:r>
              <a:rPr lang="ru-RU" sz="1200" b="0" strike="noStrike" spc="-1">
                <a:solidFill>
                  <a:schemeClr val="tx1"/>
                </a:solidFill>
                <a:latin typeface="Trebuchet MS" panose="020B0603020202020204" charset="0"/>
                <a:ea typeface="DejaVu Sans" panose="020B0603030804020204"/>
                <a:cs typeface="Trebuchet MS" panose="020B0603020202020204" charset="0"/>
              </a:rPr>
              <a:t>, результат должен быть примерно такой</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        Mac Address Table (Total 2)</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Vlan    Mac Address       Type       Ports</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    -----------       ----       -----</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100    c471.fe12.3cff    DYNAMIC    g0/5</a:t>
            </a:r>
            <a:endParaRPr lang="ru-RU" sz="1200" b="0" strike="noStrike" spc="-1">
              <a:solidFill>
                <a:schemeClr val="tx1"/>
              </a:solidFill>
              <a:latin typeface="Trebuchet MS" panose="020B0603020202020204" charset="0"/>
              <a:cs typeface="Trebuchet MS" panose="020B0603020202020204" charset="0"/>
            </a:endParaRPr>
          </a:p>
          <a:p>
            <a:pPr marL="915670" lvl="2" indent="0">
              <a:lnSpc>
                <a:spcPct val="100000"/>
              </a:lnSpc>
              <a:buClr>
                <a:srgbClr val="000000"/>
              </a:buClr>
              <a:buFont typeface="StarSymbol"/>
              <a:buNone/>
            </a:pPr>
            <a:r>
              <a:rPr lang="en-US" altLang="ru-RU" sz="1200" b="1" strike="noStrike" spc="-1">
                <a:solidFill>
                  <a:schemeClr val="tx1"/>
                </a:solidFill>
                <a:latin typeface="Trebuchet MS" panose="020B0603020202020204" charset="0"/>
                <a:ea typeface="DejaVu Sans" panose="020B0603030804020204"/>
                <a:cs typeface="Trebuchet MS" panose="020B0603020202020204" charset="0"/>
              </a:rPr>
              <a:t>100</a:t>
            </a:r>
            <a:r>
              <a:rPr lang="ru-RU" sz="1200" b="1" strike="noStrike" spc="-1">
                <a:solidFill>
                  <a:schemeClr val="tx1"/>
                </a:solidFill>
                <a:latin typeface="Trebuchet MS" panose="020B0603020202020204" charset="0"/>
                <a:ea typeface="DejaVu Sans" panose="020B0603030804020204"/>
                <a:cs typeface="Trebuchet MS" panose="020B0603020202020204" charset="0"/>
              </a:rPr>
              <a:t>    000a.b86c.aa52    DYNAMIC    g0/5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4" name="CustomShape 2"/>
          <p:cNvSpPr/>
          <p:nvPr/>
        </p:nvSpPr>
        <p:spPr>
          <a:xfrm>
            <a:off x="-11520" y="1347480"/>
            <a:ext cx="9025560" cy="359727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685800" lvl="1" indent="-227330">
              <a:lnSpc>
                <a:spcPct val="100000"/>
              </a:lnSpc>
              <a:buClr>
                <a:srgbClr val="000000"/>
              </a:buClr>
              <a:buFont typeface="Arial" panose="020B0604020202020204"/>
              <a:buAutoNum type="arabicPeriod" startAt="2"/>
            </a:pPr>
            <a:r>
              <a:rPr lang="ru-RU" sz="1200" b="0" strike="noStrike" spc="-1">
                <a:solidFill>
                  <a:srgbClr val="000000"/>
                </a:solidFill>
                <a:latin typeface="Trebuchet MS" panose="020B0603020202020204" charset="0"/>
                <a:ea typeface="DejaVu Sans" panose="020B0603030804020204"/>
                <a:cs typeface="Trebuchet MS" panose="020B0603020202020204" charset="0"/>
              </a:rPr>
              <a:t>Должен быть включен IP MCST и настроены номера групп, проверяем командой </a:t>
            </a:r>
            <a:r>
              <a:rPr lang="ru-RU" sz="1200" b="1" strike="noStrike" spc="-1">
                <a:solidFill>
                  <a:srgbClr val="6D28AA"/>
                </a:solidFill>
                <a:latin typeface="Trebuchet MS" panose="020B0603020202020204" charset="0"/>
                <a:ea typeface="DejaVu Sans" panose="020B0603030804020204"/>
                <a:cs typeface="Trebuchet MS" panose="020B0603020202020204" charset="0"/>
              </a:rPr>
              <a:t>show run | in ip mcst</a:t>
            </a:r>
            <a:r>
              <a:rPr lang="ru-RU" sz="1200" b="0" strike="noStrike" spc="-1">
                <a:solidFill>
                  <a:srgbClr val="000000"/>
                </a:solidFill>
                <a:latin typeface="Trebuchet MS" panose="020B0603020202020204" charset="0"/>
                <a:ea typeface="DejaVu Sans" panose="020B0603030804020204"/>
                <a:cs typeface="Trebuchet MS" panose="020B0603020202020204" charset="0"/>
              </a:rPr>
              <a:t>, мы </a:t>
            </a:r>
            <a:r>
              <a:rPr lang="ru-RU" sz="1200" b="0" strike="noStrike" spc="-1">
                <a:solidFill>
                  <a:schemeClr val="tx1"/>
                </a:solidFill>
                <a:latin typeface="Trebuchet MS" panose="020B0603020202020204" charset="0"/>
                <a:ea typeface="DejaVu Sans" panose="020B0603030804020204"/>
                <a:cs typeface="Trebuchet MS" panose="020B0603020202020204" charset="0"/>
              </a:rPr>
              <a:t>должны получить результат </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ip mcst enable</a:t>
            </a:r>
          </a:p>
          <a:p>
            <a:pPr marL="914400">
              <a:lnSpc>
                <a:spcPct val="100000"/>
              </a:lnSpc>
            </a:pPr>
            <a:r>
              <a:rPr lang="ru-RU" sz="1200" b="1" strike="noStrike" spc="-1">
                <a:solidFill>
                  <a:schemeClr val="tx1"/>
                </a:solidFill>
                <a:latin typeface="Trebuchet MS" panose="020B0603020202020204" charset="0"/>
                <a:cs typeface="Trebuchet MS" panose="020B0603020202020204" charset="0"/>
              </a:rPr>
              <a:t>ip mcst mrouter-multi-vlan </a:t>
            </a:r>
            <a:r>
              <a:rPr lang="en-US" altLang="ru-RU" sz="1200" b="1" strike="noStrike" spc="-1">
                <a:solidFill>
                  <a:schemeClr val="tx1"/>
                </a:solidFill>
                <a:latin typeface="Trebuchet MS" panose="020B0603020202020204" charset="0"/>
                <a:cs typeface="Trebuchet MS" panose="020B0603020202020204" charset="0"/>
              </a:rPr>
              <a:t>1</a:t>
            </a:r>
            <a:r>
              <a:rPr lang="ru-RU" sz="1200" b="1" strike="noStrike" spc="-1">
                <a:solidFill>
                  <a:schemeClr val="tx1"/>
                </a:solidFill>
                <a:latin typeface="Trebuchet MS" panose="020B0603020202020204" charset="0"/>
                <a:cs typeface="Trebuchet MS" panose="020B0603020202020204" charset="0"/>
              </a:rPr>
              <a:t>00</a:t>
            </a:r>
          </a:p>
          <a:p>
            <a:pPr marL="914400">
              <a:lnSpc>
                <a:spcPct val="100000"/>
              </a:lnSpc>
            </a:pPr>
            <a:r>
              <a:rPr lang="ru-RU" sz="1200" b="1" strike="noStrike" spc="-1">
                <a:solidFill>
                  <a:schemeClr val="tx1"/>
                </a:solidFill>
                <a:latin typeface="Trebuchet MS" panose="020B0603020202020204" charset="0"/>
                <a:cs typeface="Trebuchet MS" panose="020B0603020202020204" charset="0"/>
              </a:rPr>
              <a:t>ip mcst mrouter interface GigaEthernet0/2 multi-vlan </a:t>
            </a:r>
            <a:r>
              <a:rPr lang="en-US" altLang="ru-RU" sz="1200" b="1" strike="noStrike" spc="-1">
                <a:solidFill>
                  <a:schemeClr val="tx1"/>
                </a:solidFill>
                <a:latin typeface="Trebuchet MS" panose="020B0603020202020204" charset="0"/>
                <a:cs typeface="Trebuchet MS" panose="020B0603020202020204" charset="0"/>
              </a:rPr>
              <a:t>1</a:t>
            </a:r>
            <a:r>
              <a:rPr lang="ru-RU" sz="1200" b="1" strike="noStrike" spc="-1">
                <a:solidFill>
                  <a:schemeClr val="tx1"/>
                </a:solidFill>
                <a:latin typeface="Trebuchet MS" panose="020B0603020202020204" charset="0"/>
                <a:cs typeface="Trebuchet MS" panose="020B0603020202020204" charset="0"/>
              </a:rPr>
              <a:t>00</a:t>
            </a:r>
          </a:p>
          <a:p>
            <a:pPr marL="914400">
              <a:lnSpc>
                <a:spcPct val="100000"/>
              </a:lnSpc>
            </a:pPr>
            <a:r>
              <a:rPr lang="ru-RU" sz="1200" b="1" strike="noStrike" spc="-1">
                <a:solidFill>
                  <a:schemeClr val="tx1"/>
                </a:solidFill>
                <a:latin typeface="Trebuchet MS" panose="020B0603020202020204" charset="0"/>
                <a:cs typeface="Trebuchet MS" panose="020B0603020202020204" charset="0"/>
              </a:rPr>
              <a:t>ip mcst mc-vlan </a:t>
            </a:r>
            <a:r>
              <a:rPr lang="en-US" altLang="ru-RU" sz="1200" b="1" strike="noStrike" spc="-1">
                <a:solidFill>
                  <a:schemeClr val="tx1"/>
                </a:solidFill>
                <a:latin typeface="Trebuchet MS" panose="020B0603020202020204" charset="0"/>
                <a:cs typeface="Trebuchet MS" panose="020B0603020202020204" charset="0"/>
              </a:rPr>
              <a:t>1</a:t>
            </a:r>
            <a:r>
              <a:rPr lang="ru-RU" sz="1200" b="1" strike="noStrike" spc="-1">
                <a:solidFill>
                  <a:schemeClr val="tx1"/>
                </a:solidFill>
                <a:latin typeface="Trebuchet MS" panose="020B0603020202020204" charset="0"/>
                <a:cs typeface="Trebuchet MS" panose="020B0603020202020204" charset="0"/>
              </a:rPr>
              <a:t>00 range 239.1.1.1 - 239.1.1.250</a:t>
            </a:r>
          </a:p>
          <a:p>
            <a:pPr marL="685800" lvl="1" indent="-227330">
              <a:lnSpc>
                <a:spcPct val="100000"/>
              </a:lnSpc>
              <a:buClr>
                <a:srgbClr val="000000"/>
              </a:buClr>
              <a:buFont typeface="Arial" panose="020B0604020202020204"/>
              <a:buAutoNum type="arabicPeriod" startAt="2"/>
            </a:pPr>
            <a:r>
              <a:rPr lang="ru-RU" sz="1200" b="0" strike="noStrike" spc="-1">
                <a:solidFill>
                  <a:schemeClr val="tx1"/>
                </a:solidFill>
                <a:latin typeface="Trebuchet MS" panose="020B0603020202020204" charset="0"/>
                <a:ea typeface="DejaVu Sans" panose="020B0603030804020204"/>
                <a:cs typeface="Trebuchet MS" panose="020B0603020202020204" charset="0"/>
              </a:rPr>
              <a:t>Проверяем, что все нужные мультикаст группы привязаны к входящему порту(бывают случаи когда в настройках есть, а реальная привязка не произошла.) Используем команду </a:t>
            </a:r>
            <a:r>
              <a:rPr lang="ru-RU" sz="1200" b="1" strike="noStrike" spc="-1">
                <a:solidFill>
                  <a:schemeClr val="tx1"/>
                </a:solidFill>
                <a:latin typeface="Trebuchet MS" panose="020B0603020202020204" charset="0"/>
                <a:ea typeface="DejaVu Sans" panose="020B0603030804020204"/>
                <a:cs typeface="Trebuchet MS" panose="020B0603020202020204" charset="0"/>
              </a:rPr>
              <a:t>sh ip mcst mc-vlan-xlate</a:t>
            </a:r>
            <a:r>
              <a:rPr lang="ru-RU" sz="1200" b="0" strike="noStrike" spc="-1">
                <a:solidFill>
                  <a:schemeClr val="tx1"/>
                </a:solidFill>
                <a:latin typeface="Trebuchet MS" panose="020B0603020202020204" charset="0"/>
                <a:ea typeface="DejaVu Sans" panose="020B0603030804020204"/>
                <a:cs typeface="Trebuchet MS" panose="020B0603020202020204" charset="0"/>
              </a:rPr>
              <a:t>, результат должен быть такой</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Total Multicast VLAN XLATE Entry Number  : 256</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Current Multicast VLAN XLATE Entry Number: 254</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index  interface router's pvid MC-VLAN ID  Multicast IP address</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  --------- ------------- ----------- ---------------------</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0      GigaEthernet0/1   100        100        239.255.0.254</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1      GigaEthernet0/1    100          100        239.255.0.253</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2      GigaEthernet0/1   100        100        239.255.0.252</a:t>
            </a:r>
            <a:endParaRPr lang="ru-RU" sz="1200" b="0" strike="noStrike" spc="-1">
              <a:solidFill>
                <a:schemeClr val="tx1"/>
              </a:solidFill>
              <a:latin typeface="Trebuchet MS" panose="020B0603020202020204" charset="0"/>
              <a:cs typeface="Trebuchet MS" panose="020B0603020202020204" charset="0"/>
            </a:endParaRPr>
          </a:p>
          <a:p>
            <a:pPr marL="914400">
              <a:lnSpc>
                <a:spcPct val="100000"/>
              </a:lnSpc>
            </a:pPr>
            <a:r>
              <a:rPr lang="ru-RU" sz="1200" b="1" strike="noStrike" spc="-1">
                <a:solidFill>
                  <a:schemeClr val="tx1"/>
                </a:solidFill>
                <a:latin typeface="Trebuchet MS" panose="020B0603020202020204" charset="0"/>
                <a:ea typeface="DejaVu Sans" panose="020B0603030804020204"/>
                <a:cs typeface="Trebuchet MS" panose="020B0603020202020204" charset="0"/>
              </a:rPr>
              <a:t>….</a:t>
            </a:r>
            <a:endParaRPr lang="ru-RU" sz="1200" b="0" strike="noStrike" spc="-1">
              <a:solidFill>
                <a:srgbClr val="6D28AA"/>
              </a:solidFill>
              <a:latin typeface="Arial" panose="020B0604020202020204"/>
            </a:endParaRPr>
          </a:p>
          <a:p>
            <a:pPr marL="457200">
              <a:lnSpc>
                <a:spcPct val="100000"/>
              </a:lnSpc>
            </a:pPr>
            <a:endParaRPr lang="ru-RU" sz="1200" b="0" strike="noStrike" spc="-1">
              <a:solidFill>
                <a:srgbClr val="6D28AA"/>
              </a:solidFill>
              <a:latin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5"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Arial" panose="020B0604020202020204"/>
                <a:ea typeface="DejaVu Sans" panose="020B0603030804020204"/>
              </a:rPr>
              <a:t>Диагностика неисправностей: IPTV</a:t>
            </a:r>
          </a:p>
        </p:txBody>
      </p:sp>
      <p:sp>
        <p:nvSpPr>
          <p:cNvPr id="306" name="CustomShape 2"/>
          <p:cNvSpPr/>
          <p:nvPr/>
        </p:nvSpPr>
        <p:spPr>
          <a:xfrm>
            <a:off x="-1080" y="1419480"/>
            <a:ext cx="9143640" cy="212026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4.  Проверяем наличие реального и виртуального multicast vlan в EPON порту командой </a:t>
            </a:r>
            <a:r>
              <a:rPr lang="ru-RU" sz="1200" b="1" strike="noStrike" spc="-1">
                <a:solidFill>
                  <a:srgbClr val="000000"/>
                </a:solidFill>
                <a:latin typeface="Trebuchet MS" panose="020B0603020202020204" charset="0"/>
                <a:ea typeface="DejaVu Sans" panose="020B0603030804020204"/>
                <a:cs typeface="Trebuchet MS" panose="020B0603020202020204" charset="0"/>
              </a:rPr>
              <a:t>sh run int e0/X</a:t>
            </a:r>
            <a:endParaRPr lang="ru-RU" sz="1200" b="0" strike="noStrike" spc="-1">
              <a:latin typeface="Trebuchet MS" panose="020B0603020202020204" charset="0"/>
              <a:cs typeface="Trebuchet MS" panose="020B0603020202020204" charset="0"/>
            </a:endParaRPr>
          </a:p>
          <a:p>
            <a:pPr marL="685800" lvl="1" indent="-227330">
              <a:lnSpc>
                <a:spcPct val="100000"/>
              </a:lnSpc>
              <a:buClr>
                <a:srgbClr val="000000"/>
              </a:buClr>
              <a:buFont typeface="StarSymbol"/>
              <a:buAutoNum type="arabicPeriod" startAt="5"/>
            </a:pPr>
            <a:r>
              <a:rPr lang="ru-RU" sz="1200" b="0" strike="noStrike" spc="-1">
                <a:solidFill>
                  <a:srgbClr val="000000"/>
                </a:solidFill>
                <a:latin typeface="Trebuchet MS" panose="020B0603020202020204" charset="0"/>
                <a:ea typeface="DejaVu Sans" panose="020B0603030804020204"/>
                <a:cs typeface="Trebuchet MS" panose="020B0603020202020204" charset="0"/>
              </a:rPr>
              <a:t>Проверяем наличие настройки мультикаст для самой ONU командой sh run int e0/X:Y, результат должен быть </a:t>
            </a:r>
            <a:endParaRPr lang="ru-RU" sz="1200" b="0" strike="noStrike" spc="-1">
              <a:latin typeface="Trebuchet MS" panose="020B0603020202020204" charset="0"/>
              <a:cs typeface="Trebuchet MS" panose="020B0603020202020204" charset="0"/>
            </a:endParaRPr>
          </a:p>
          <a:p>
            <a:pPr marL="9144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interface EPON0/1:1</a:t>
            </a:r>
            <a:endParaRPr lang="ru-RU" sz="1200" b="0" strike="noStrike" spc="-1">
              <a:latin typeface="Trebuchet MS" panose="020B0603020202020204" charset="0"/>
              <a:cs typeface="Trebuchet MS" panose="020B0603020202020204" charset="0"/>
            </a:endParaRPr>
          </a:p>
          <a:p>
            <a:pPr marL="9144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onu-configuration</a:t>
            </a:r>
            <a:endParaRPr lang="ru-RU" sz="1200" b="0" strike="noStrike" spc="-1">
              <a:latin typeface="Trebuchet MS" panose="020B0603020202020204" charset="0"/>
              <a:cs typeface="Trebuchet MS" panose="020B0603020202020204" charset="0"/>
            </a:endParaRPr>
          </a:p>
          <a:p>
            <a:pPr marL="9144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epon onu port 1 ctc vlan mode tag 200</a:t>
            </a:r>
            <a:endParaRPr lang="ru-RU" sz="1200" b="0" strike="noStrike" spc="-1">
              <a:latin typeface="Trebuchet MS" panose="020B0603020202020204" charset="0"/>
              <a:cs typeface="Trebuchet MS" panose="020B0603020202020204" charset="0"/>
            </a:endParaRPr>
          </a:p>
          <a:p>
            <a:pPr marL="914400">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epon onu port 1 loopback detect</a:t>
            </a:r>
            <a:endParaRPr lang="ru-RU" sz="1200" b="0" strike="noStrike" spc="-1">
              <a:latin typeface="Trebuchet MS" panose="020B0603020202020204" charset="0"/>
              <a:cs typeface="Trebuchet MS" panose="020B0603020202020204" charset="0"/>
            </a:endParaRPr>
          </a:p>
          <a:p>
            <a:pPr marL="982980" indent="-66675">
              <a:lnSpc>
                <a:spcPct val="100000"/>
              </a:lnSpc>
            </a:pPr>
            <a:r>
              <a:rPr lang="ru-RU" sz="1200" b="1" strike="noStrike" spc="-1">
                <a:solidFill>
                  <a:srgbClr val="000000"/>
                </a:solidFill>
                <a:latin typeface="Trebuchet MS" panose="020B0603020202020204" charset="0"/>
                <a:ea typeface="DejaVu Sans" panose="020B0603030804020204"/>
                <a:cs typeface="Trebuchet MS" panose="020B0603020202020204" charset="0"/>
              </a:rPr>
              <a:t>  epon onu port 1 ctc mcst tag-stripe enable         </a:t>
            </a:r>
            <a:r>
              <a:rPr lang="ru-RU" sz="1200" b="0" strike="noStrike" spc="-1">
                <a:solidFill>
                  <a:srgbClr val="000000"/>
                </a:solidFill>
                <a:latin typeface="Trebuchet MS" panose="020B0603020202020204" charset="0"/>
                <a:ea typeface="DejaVu Sans" panose="020B0603030804020204"/>
                <a:cs typeface="Trebuchet MS" panose="020B0603020202020204" charset="0"/>
              </a:rPr>
              <a:t>//Видим, что TAG с мультикаст влана снимается</a:t>
            </a:r>
            <a:r>
              <a:rPr lang="ru-RU" sz="1200" b="1" strike="noStrike" spc="-1">
                <a:solidFill>
                  <a:srgbClr val="000000"/>
                </a:solidFill>
                <a:latin typeface="Trebuchet MS" panose="020B0603020202020204" charset="0"/>
                <a:ea typeface="DejaVu Sans" panose="020B0603030804020204"/>
                <a:cs typeface="Trebuchet MS" panose="020B0603020202020204" charset="0"/>
              </a:rPr>
              <a:t>    epon onu port 1 ctc mcst mc-vlan add 100   </a:t>
            </a:r>
            <a:r>
              <a:rPr lang="ru-RU" sz="1200" b="0" strike="noStrike" spc="-1">
                <a:solidFill>
                  <a:srgbClr val="000000"/>
                </a:solidFill>
                <a:latin typeface="Trebuchet MS" panose="020B0603020202020204" charset="0"/>
                <a:ea typeface="DejaVu Sans" panose="020B0603030804020204"/>
                <a:cs typeface="Trebuchet MS" panose="020B0603020202020204" charset="0"/>
              </a:rPr>
              <a:t>     //Видим, что мультикаст vlan добавлен и его номер</a:t>
            </a:r>
            <a:endParaRPr lang="ru-RU" sz="1200" b="0" strike="noStrike" spc="-1">
              <a:latin typeface="Trebuchet MS" panose="020B0603020202020204" charset="0"/>
              <a:cs typeface="Trebuchet MS" panose="020B0603020202020204" charset="0"/>
            </a:endParaRPr>
          </a:p>
          <a:p>
            <a:pPr marL="4665345" indent="-66675">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 соответствуют нужному.</a:t>
            </a:r>
            <a:endParaRPr lang="ru-RU" sz="1200" b="0" strike="noStrike" spc="-1">
              <a:latin typeface="Trebuchet MS" panose="020B0603020202020204" charset="0"/>
              <a:cs typeface="Trebuchet MS" panose="020B0603020202020204" charset="0"/>
            </a:endParaRPr>
          </a:p>
          <a:p>
            <a:pPr marL="914400" indent="-66675">
              <a:lnSpc>
                <a:spcPct val="100000"/>
              </a:lnSpc>
            </a:pPr>
            <a:r>
              <a:rPr lang="ru-RU" sz="1200" b="0" strike="noStrike" spc="-1">
                <a:solidFill>
                  <a:srgbClr val="000000"/>
                </a:solidFill>
                <a:latin typeface="Trebuchet MS" panose="020B0603020202020204" charset="0"/>
                <a:ea typeface="DejaVu Sans" panose="020B0603030804020204"/>
                <a:cs typeface="Trebuchet MS" panose="020B0603020202020204" charset="0"/>
              </a:rPr>
              <a:t>Если настройки для Multicast у ONU отсутствуют, то убедитесь, что шаблоны прописаны правильно и назначены данной ONU.</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Изображение 103"/>
          <p:cNvPicPr/>
          <p:nvPr/>
        </p:nvPicPr>
        <p:blipFill>
          <a:blip r:embed="rId2"/>
          <a:stretch>
            <a:fillRect/>
          </a:stretch>
        </p:blipFill>
        <p:spPr>
          <a:xfrm rot="10800000">
            <a:off x="-4105" y="13200"/>
            <a:ext cx="9146520" cy="5149080"/>
          </a:xfrm>
          <a:prstGeom prst="rect">
            <a:avLst/>
          </a:prstGeom>
          <a:ln>
            <a:noFill/>
          </a:ln>
        </p:spPr>
      </p:pic>
      <p:sp>
        <p:nvSpPr>
          <p:cNvPr id="313" name="CustomShape 1"/>
          <p:cNvSpPr/>
          <p:nvPr/>
        </p:nvSpPr>
        <p:spPr>
          <a:xfrm>
            <a:off x="553320" y="356040"/>
            <a:ext cx="2554200" cy="360"/>
          </a:xfrm>
          <a:custGeom>
            <a:avLst/>
            <a:gdLst/>
            <a:ahLst/>
            <a:cxnLst/>
            <a:rect l="l" t="t" r="r" b="b"/>
            <a:pathLst>
              <a:path w="3345815">
                <a:moveTo>
                  <a:pt x="0" y="0"/>
                </a:moveTo>
                <a:lnTo>
                  <a:pt x="3345238" y="0"/>
                </a:lnTo>
              </a:path>
            </a:pathLst>
          </a:custGeom>
          <a:noFill/>
          <a:ln w="18000">
            <a:solidFill>
              <a:srgbClr val="6D28AA"/>
            </a:solidFill>
            <a:round/>
          </a:ln>
        </p:spPr>
        <p:style>
          <a:lnRef idx="0">
            <a:srgbClr val="FFFFFF"/>
          </a:lnRef>
          <a:fillRef idx="0">
            <a:srgbClr val="FFFFFF"/>
          </a:fillRef>
          <a:effectRef idx="0">
            <a:srgbClr val="FFFFFF"/>
          </a:effectRef>
          <a:fontRef idx="minor"/>
        </p:style>
      </p:sp>
      <p:sp>
        <p:nvSpPr>
          <p:cNvPr id="314" name="CustomShape 2"/>
          <p:cNvSpPr/>
          <p:nvPr/>
        </p:nvSpPr>
        <p:spPr>
          <a:xfrm>
            <a:off x="3296160" y="356040"/>
            <a:ext cx="1182600" cy="360"/>
          </a:xfrm>
          <a:custGeom>
            <a:avLst/>
            <a:gdLst/>
            <a:ahLst/>
            <a:cxnLst/>
            <a:rect l="l" t="t" r="r" b="b"/>
            <a:pathLst>
              <a:path w="1549400">
                <a:moveTo>
                  <a:pt x="0" y="0"/>
                </a:moveTo>
                <a:lnTo>
                  <a:pt x="1549044"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5" name="CustomShape 3"/>
          <p:cNvSpPr/>
          <p:nvPr/>
        </p:nvSpPr>
        <p:spPr>
          <a:xfrm>
            <a:off x="4667760" y="356040"/>
            <a:ext cx="1182600" cy="360"/>
          </a:xfrm>
          <a:custGeom>
            <a:avLst/>
            <a:gdLst/>
            <a:ahLst/>
            <a:cxnLst/>
            <a:rect l="l" t="t" r="r" b="b"/>
            <a:pathLst>
              <a:path w="1549400">
                <a:moveTo>
                  <a:pt x="0" y="0"/>
                </a:moveTo>
                <a:lnTo>
                  <a:pt x="1549044"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6" name="CustomShape 4"/>
          <p:cNvSpPr/>
          <p:nvPr/>
        </p:nvSpPr>
        <p:spPr>
          <a:xfrm>
            <a:off x="6039000" y="356040"/>
            <a:ext cx="1182600" cy="360"/>
          </a:xfrm>
          <a:custGeom>
            <a:avLst/>
            <a:gdLst/>
            <a:ahLst/>
            <a:cxnLst/>
            <a:rect l="l" t="t" r="r" b="b"/>
            <a:pathLst>
              <a:path w="1549400">
                <a:moveTo>
                  <a:pt x="0" y="0"/>
                </a:moveTo>
                <a:lnTo>
                  <a:pt x="1549043"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7" name="CustomShape 5"/>
          <p:cNvSpPr/>
          <p:nvPr/>
        </p:nvSpPr>
        <p:spPr>
          <a:xfrm>
            <a:off x="7410240" y="356040"/>
            <a:ext cx="1182600" cy="360"/>
          </a:xfrm>
          <a:custGeom>
            <a:avLst/>
            <a:gdLst/>
            <a:ahLst/>
            <a:cxnLst/>
            <a:rect l="l" t="t" r="r" b="b"/>
            <a:pathLst>
              <a:path w="1549400">
                <a:moveTo>
                  <a:pt x="0" y="0"/>
                </a:moveTo>
                <a:lnTo>
                  <a:pt x="1549048"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8" name="CustomShape 6"/>
          <p:cNvSpPr/>
          <p:nvPr/>
        </p:nvSpPr>
        <p:spPr>
          <a:xfrm>
            <a:off x="6024600" y="1620360"/>
            <a:ext cx="1247400" cy="88265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00B179"/>
                </a:solidFill>
                <a:latin typeface="Trebuchet MS" panose="020B0603020202020204"/>
              </a:rPr>
              <a:t>Санкт-Петербург</a:t>
            </a:r>
            <a:endParaRPr lang="ru-RU" sz="800" b="0" strike="noStrike" spc="-1">
              <a:latin typeface="Arial" panose="020B0604020202020204"/>
            </a:endParaRPr>
          </a:p>
          <a:p>
            <a:pPr marL="12700">
              <a:lnSpc>
                <a:spcPct val="100000"/>
              </a:lnSpc>
              <a:spcBef>
                <a:spcPts val="620"/>
              </a:spcBef>
            </a:pPr>
            <a:r>
              <a:rPr lang="ru-RU" sz="800" b="0" strike="noStrike" spc="-7">
                <a:solidFill>
                  <a:srgbClr val="4E4E4E"/>
                </a:solidFill>
                <a:latin typeface="Trebuchet MS" panose="020B0603020202020204"/>
              </a:rPr>
              <a:t>ул. </a:t>
            </a:r>
            <a:r>
              <a:rPr lang="ru-RU" sz="800" b="0" strike="noStrike" spc="-1">
                <a:solidFill>
                  <a:srgbClr val="4E4E4E"/>
                </a:solidFill>
                <a:latin typeface="Trebuchet MS" panose="020B0603020202020204"/>
              </a:rPr>
              <a:t>Литовская,</a:t>
            </a:r>
            <a:r>
              <a:rPr lang="ru-RU" sz="800" b="0" strike="noStrike" spc="-35">
                <a:solidFill>
                  <a:srgbClr val="4E4E4E"/>
                </a:solidFill>
                <a:latin typeface="Trebuchet MS" panose="020B0603020202020204"/>
              </a:rPr>
              <a:t> </a:t>
            </a:r>
            <a:r>
              <a:rPr lang="ru-RU" sz="800" b="0" strike="noStrike" spc="-7">
                <a:solidFill>
                  <a:srgbClr val="4E4E4E"/>
                </a:solidFill>
                <a:latin typeface="Trebuchet MS" panose="020B0603020202020204"/>
              </a:rPr>
              <a:t>10</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оф.</a:t>
            </a:r>
            <a:r>
              <a:rPr lang="ru-RU" sz="800" b="0" strike="noStrike" spc="-15">
                <a:solidFill>
                  <a:srgbClr val="4E4E4E"/>
                </a:solidFill>
                <a:latin typeface="Trebuchet MS" panose="020B0603020202020204"/>
              </a:rPr>
              <a:t> </a:t>
            </a:r>
            <a:r>
              <a:rPr lang="ru-RU" sz="800" b="0" strike="noStrike" spc="-7">
                <a:solidFill>
                  <a:srgbClr val="4E4E4E"/>
                </a:solidFill>
                <a:latin typeface="Trebuchet MS" panose="020B0603020202020204"/>
              </a:rPr>
              <a:t>2204</a:t>
            </a:r>
            <a:endParaRPr lang="ru-RU" sz="800" b="0" strike="noStrike" spc="-1">
              <a:latin typeface="Arial" panose="020B0604020202020204"/>
            </a:endParaRPr>
          </a:p>
          <a:p>
            <a:pPr marL="12700">
              <a:lnSpc>
                <a:spcPct val="100000"/>
              </a:lnSpc>
              <a:spcBef>
                <a:spcPts val="210"/>
              </a:spcBef>
            </a:pPr>
            <a:r>
              <a:rPr lang="ru-RU" sz="800" b="0" strike="noStrike" spc="-7">
                <a:solidFill>
                  <a:srgbClr val="4E4E4E"/>
                </a:solidFill>
                <a:latin typeface="Trebuchet MS" panose="020B0603020202020204"/>
              </a:rPr>
              <a:t>+7 (812)</a:t>
            </a:r>
            <a:r>
              <a:rPr lang="ru-RU" sz="800" b="0" strike="noStrike" spc="-41">
                <a:solidFill>
                  <a:srgbClr val="4E4E4E"/>
                </a:solidFill>
                <a:latin typeface="Trebuchet MS" panose="020B0603020202020204"/>
              </a:rPr>
              <a:t> </a:t>
            </a:r>
            <a:r>
              <a:rPr lang="ru-RU" sz="800" b="0" strike="noStrike" spc="-7">
                <a:solidFill>
                  <a:srgbClr val="4E4E4E"/>
                </a:solidFill>
                <a:latin typeface="Trebuchet MS" panose="020B0603020202020204"/>
              </a:rPr>
              <a:t>900-14-74</a:t>
            </a:r>
            <a:endParaRPr lang="ru-RU" sz="800" b="0" strike="noStrike" spc="-1">
              <a:latin typeface="Arial" panose="020B0604020202020204"/>
            </a:endParaRPr>
          </a:p>
          <a:p>
            <a:pPr marL="12700">
              <a:lnSpc>
                <a:spcPct val="100000"/>
              </a:lnSpc>
              <a:spcBef>
                <a:spcPts val="215"/>
              </a:spcBef>
            </a:pPr>
            <a:r>
              <a:rPr lang="ru-RU" sz="800" b="0" u="sng" strike="noStrike" spc="-1">
                <a:solidFill>
                  <a:srgbClr val="4E4E4E"/>
                </a:solidFill>
                <a:uFillTx/>
                <a:latin typeface="Trebuchet MS" panose="020B0603020202020204"/>
                <a:hlinkClick r:id="rId3"/>
              </a:rPr>
              <a:t>spb@nag.ru</a:t>
            </a:r>
            <a:endParaRPr lang="ru-RU" sz="800" b="0" strike="noStrike" spc="-1">
              <a:latin typeface="Arial" panose="020B0604020202020204"/>
            </a:endParaRPr>
          </a:p>
        </p:txBody>
      </p:sp>
      <p:sp>
        <p:nvSpPr>
          <p:cNvPr id="319" name="CustomShape 7"/>
          <p:cNvSpPr/>
          <p:nvPr/>
        </p:nvSpPr>
        <p:spPr>
          <a:xfrm>
            <a:off x="538920" y="1620360"/>
            <a:ext cx="2557080" cy="87503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6D28AA"/>
                </a:solidFill>
                <a:latin typeface="Trebuchet MS" panose="020B0603020202020204" charset="0"/>
                <a:cs typeface="Trebuchet MS" panose="020B0603020202020204" charset="0"/>
              </a:rPr>
              <a:t>Екатеринбург</a:t>
            </a:r>
            <a:endParaRPr lang="ru-RU" sz="800" b="0" strike="noStrike" spc="-1">
              <a:latin typeface="Trebuchet MS" panose="020B0603020202020204" charset="0"/>
              <a:cs typeface="Trebuchet MS" panose="020B0603020202020204" charset="0"/>
            </a:endParaRPr>
          </a:p>
          <a:p>
            <a:pPr marL="12700">
              <a:lnSpc>
                <a:spcPct val="116000"/>
              </a:lnSpc>
              <a:spcBef>
                <a:spcPts val="410"/>
              </a:spcBef>
            </a:pPr>
            <a:r>
              <a:rPr lang="ru-RU" sz="800" b="0" strike="noStrike" spc="-7">
                <a:solidFill>
                  <a:srgbClr val="4E4E4E"/>
                </a:solidFill>
                <a:latin typeface="Trebuchet MS" panose="020B0603020202020204" charset="0"/>
                <a:cs typeface="Trebuchet MS" panose="020B0603020202020204" charset="0"/>
              </a:rPr>
              <a:t>ул. </a:t>
            </a:r>
            <a:r>
              <a:rPr lang="ru-RU" sz="800" b="0" strike="noStrike" spc="-1">
                <a:solidFill>
                  <a:srgbClr val="4E4E4E"/>
                </a:solidFill>
                <a:latin typeface="Trebuchet MS" panose="020B0603020202020204" charset="0"/>
                <a:cs typeface="Trebuchet MS" panose="020B0603020202020204" charset="0"/>
              </a:rPr>
              <a:t>Краснолесья,</a:t>
            </a:r>
            <a:r>
              <a:rPr lang="ru-RU" sz="800" b="0" strike="noStrike" spc="-86">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12а  (ТЦ</a:t>
            </a:r>
            <a:r>
              <a:rPr lang="ru-RU" sz="800" b="0" strike="noStrike" spc="-21">
                <a:solidFill>
                  <a:srgbClr val="4E4E4E"/>
                </a:solidFill>
                <a:latin typeface="Trebuchet MS" panose="020B0603020202020204" charset="0"/>
                <a:cs typeface="Trebuchet MS" panose="020B0603020202020204" charset="0"/>
              </a:rPr>
              <a:t> </a:t>
            </a:r>
            <a:r>
              <a:rPr lang="ru-RU" sz="800" b="0" strike="noStrike" spc="-1">
                <a:solidFill>
                  <a:srgbClr val="4E4E4E"/>
                </a:solidFill>
                <a:latin typeface="Trebuchet MS" panose="020B0603020202020204" charset="0"/>
                <a:cs typeface="Trebuchet MS" panose="020B0603020202020204" charset="0"/>
              </a:rPr>
              <a:t>Краснолесье)</a:t>
            </a:r>
            <a:endParaRPr lang="ru-RU" sz="800" b="0" strike="noStrike" spc="-1">
              <a:latin typeface="Trebuchet MS" panose="020B0603020202020204" charset="0"/>
              <a:cs typeface="Trebuchet MS" panose="020B0603020202020204" charset="0"/>
            </a:endParaRPr>
          </a:p>
          <a:p>
            <a:pPr marL="12700">
              <a:lnSpc>
                <a:spcPct val="100000"/>
              </a:lnSpc>
              <a:spcBef>
                <a:spcPts val="210"/>
              </a:spcBef>
            </a:pPr>
            <a:r>
              <a:rPr lang="ru-RU" sz="800" b="0" strike="noStrike" spc="-7">
                <a:solidFill>
                  <a:srgbClr val="4E4E4E"/>
                </a:solidFill>
                <a:latin typeface="Trebuchet MS" panose="020B0603020202020204" charset="0"/>
                <a:cs typeface="Trebuchet MS" panose="020B0603020202020204" charset="0"/>
              </a:rPr>
              <a:t>4-й</a:t>
            </a:r>
            <a:r>
              <a:rPr lang="ru-RU" sz="800" b="0" strike="noStrike" spc="-12">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этаж</a:t>
            </a:r>
            <a:endParaRPr lang="ru-RU" sz="800" b="0" strike="noStrike" spc="-1">
              <a:latin typeface="Trebuchet MS" panose="020B0603020202020204" charset="0"/>
              <a:cs typeface="Trebuchet MS" panose="020B0603020202020204" charset="0"/>
            </a:endParaRPr>
          </a:p>
          <a:p>
            <a:pPr marL="12700">
              <a:lnSpc>
                <a:spcPct val="100000"/>
              </a:lnSpc>
              <a:spcBef>
                <a:spcPts val="215"/>
              </a:spcBef>
            </a:pPr>
            <a:r>
              <a:rPr lang="ru-RU" sz="800" b="0" strike="noStrike" spc="-7">
                <a:solidFill>
                  <a:srgbClr val="4E4E4E"/>
                </a:solidFill>
                <a:latin typeface="Trebuchet MS" panose="020B0603020202020204" charset="0"/>
                <a:cs typeface="Trebuchet MS" panose="020B0603020202020204" charset="0"/>
              </a:rPr>
              <a:t>+7 (343)</a:t>
            </a:r>
            <a:r>
              <a:rPr lang="ru-RU" sz="800" b="0" strike="noStrike" spc="-32">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379-98-38</a:t>
            </a:r>
            <a:endParaRPr lang="ru-RU" sz="800" b="0" strike="noStrike" spc="-1">
              <a:latin typeface="Trebuchet MS" panose="020B0603020202020204" charset="0"/>
              <a:cs typeface="Trebuchet MS" panose="020B0603020202020204" charset="0"/>
            </a:endParaRPr>
          </a:p>
          <a:p>
            <a:pPr marL="12700">
              <a:lnSpc>
                <a:spcPct val="100000"/>
              </a:lnSpc>
              <a:spcBef>
                <a:spcPts val="215"/>
              </a:spcBef>
            </a:pPr>
            <a:r>
              <a:rPr lang="ru-RU" sz="800" b="0" u="sng" strike="noStrike" spc="-1">
                <a:solidFill>
                  <a:srgbClr val="4E4E4E"/>
                </a:solidFill>
                <a:uFillTx/>
                <a:latin typeface="Trebuchet MS" panose="020B0603020202020204" charset="0"/>
                <a:cs typeface="Trebuchet MS" panose="020B0603020202020204" charset="0"/>
                <a:hlinkClick r:id="rId4"/>
              </a:rPr>
              <a:t>sales@nag.ru</a:t>
            </a:r>
            <a:endParaRPr lang="ru-RU" sz="800" b="0" strike="noStrike" spc="-1">
              <a:latin typeface="Trebuchet MS" panose="020B0603020202020204" charset="0"/>
              <a:cs typeface="Trebuchet MS" panose="020B0603020202020204" charset="0"/>
            </a:endParaRPr>
          </a:p>
        </p:txBody>
      </p:sp>
      <p:sp>
        <p:nvSpPr>
          <p:cNvPr id="320" name="CustomShape 8"/>
          <p:cNvSpPr/>
          <p:nvPr/>
        </p:nvSpPr>
        <p:spPr>
          <a:xfrm>
            <a:off x="3281680" y="1620520"/>
            <a:ext cx="1539240" cy="1132205"/>
          </a:xfrm>
          <a:prstGeom prst="rect">
            <a:avLst/>
          </a:prstGeom>
          <a:noFill/>
          <a:ln>
            <a:noFill/>
          </a:ln>
        </p:spPr>
        <p:style>
          <a:lnRef idx="0">
            <a:srgbClr val="FFFFFF"/>
          </a:lnRef>
          <a:fillRef idx="0">
            <a:srgbClr val="FFFFFF"/>
          </a:fillRef>
          <a:effectRef idx="0">
            <a:srgbClr val="FFFFFF"/>
          </a:effectRef>
          <a:fontRef idx="minor"/>
        </p:style>
        <p:txBody>
          <a:bodyPr wrap="square" lIns="0" tIns="106200" rIns="0" bIns="0">
            <a:spAutoFit/>
          </a:bodyPr>
          <a:lstStyle/>
          <a:p>
            <a:pPr marL="12700">
              <a:lnSpc>
                <a:spcPct val="100000"/>
              </a:lnSpc>
              <a:spcBef>
                <a:spcPts val="835"/>
              </a:spcBef>
            </a:pPr>
            <a:r>
              <a:rPr lang="ru-RU" sz="800" b="0" strike="noStrike" spc="-7">
                <a:solidFill>
                  <a:srgbClr val="00B179"/>
                </a:solidFill>
                <a:latin typeface="Trebuchet MS" panose="020B0603020202020204"/>
              </a:rPr>
              <a:t>Москва</a:t>
            </a:r>
            <a:endParaRPr lang="ru-RU" sz="800" b="0" strike="noStrike" spc="-1">
              <a:latin typeface="Arial" panose="020B0604020202020204"/>
            </a:endParaRPr>
          </a:p>
          <a:p>
            <a:pPr marL="12700">
              <a:lnSpc>
                <a:spcPts val="1280"/>
              </a:lnSpc>
              <a:spcBef>
                <a:spcPts val="700"/>
              </a:spcBef>
            </a:pPr>
            <a:r>
              <a:rPr lang="ru-RU" sz="800" b="0" strike="noStrike" spc="-1">
                <a:solidFill>
                  <a:srgbClr val="4E4E4E"/>
                </a:solidFill>
                <a:latin typeface="Trebuchet MS" panose="020B0603020202020204"/>
              </a:rPr>
              <a:t>Семёновская  площадь,</a:t>
            </a:r>
            <a:r>
              <a:rPr lang="ru-RU" sz="800" b="0" strike="noStrike" spc="-55">
                <a:solidFill>
                  <a:srgbClr val="4E4E4E"/>
                </a:solidFill>
                <a:latin typeface="Trebuchet MS" panose="020B0603020202020204"/>
              </a:rPr>
              <a:t> </a:t>
            </a:r>
            <a:r>
              <a:rPr lang="ru-RU" sz="800" b="0" strike="noStrike" spc="-7">
                <a:solidFill>
                  <a:srgbClr val="4E4E4E"/>
                </a:solidFill>
                <a:latin typeface="Trebuchet MS" panose="020B0603020202020204"/>
              </a:rPr>
              <a:t>1а</a:t>
            </a:r>
            <a:endParaRPr lang="ru-RU" sz="800" b="0" strike="noStrike" spc="-1">
              <a:latin typeface="Arial" panose="020B0604020202020204"/>
            </a:endParaRPr>
          </a:p>
          <a:p>
            <a:pPr marL="12700">
              <a:lnSpc>
                <a:spcPts val="1215"/>
              </a:lnSpc>
            </a:pPr>
            <a:r>
              <a:rPr lang="ru-RU" sz="800" b="0" strike="noStrike" spc="-1">
                <a:solidFill>
                  <a:srgbClr val="4E4E4E"/>
                </a:solidFill>
                <a:latin typeface="Trebuchet MS" panose="020B0603020202020204"/>
              </a:rPr>
              <a:t>БЦ </a:t>
            </a:r>
            <a:r>
              <a:rPr lang="ru-RU" sz="800" b="0" strike="noStrike" spc="-7">
                <a:solidFill>
                  <a:srgbClr val="4E4E4E"/>
                </a:solidFill>
                <a:latin typeface="Trebuchet MS" panose="020B0603020202020204"/>
              </a:rPr>
              <a:t>«Соколиная</a:t>
            </a:r>
            <a:r>
              <a:rPr lang="ru-RU" sz="800" b="0" strike="noStrike" spc="-86">
                <a:solidFill>
                  <a:srgbClr val="4E4E4E"/>
                </a:solidFill>
                <a:latin typeface="Trebuchet MS" panose="020B0603020202020204"/>
              </a:rPr>
              <a:t> </a:t>
            </a:r>
            <a:r>
              <a:rPr lang="ru-RU" sz="800" b="0" strike="noStrike" spc="-1">
                <a:solidFill>
                  <a:srgbClr val="4E4E4E"/>
                </a:solidFill>
                <a:latin typeface="Trebuchet MS" panose="020B0603020202020204"/>
              </a:rPr>
              <a:t>Гора»,</a:t>
            </a:r>
            <a:endParaRPr lang="ru-RU" sz="800" b="0" strike="noStrike" spc="-1">
              <a:latin typeface="Arial" panose="020B0604020202020204"/>
            </a:endParaRPr>
          </a:p>
          <a:p>
            <a:pPr marL="12700">
              <a:lnSpc>
                <a:spcPts val="1275"/>
              </a:lnSpc>
            </a:pPr>
            <a:r>
              <a:rPr lang="ru-RU" sz="800" b="0" strike="noStrike" spc="-7">
                <a:solidFill>
                  <a:srgbClr val="4E4E4E"/>
                </a:solidFill>
                <a:latin typeface="Trebuchet MS" panose="020B0603020202020204"/>
              </a:rPr>
              <a:t>13</a:t>
            </a:r>
            <a:r>
              <a:rPr lang="ru-RU" sz="800" b="0" strike="noStrike" spc="-12">
                <a:solidFill>
                  <a:srgbClr val="4E4E4E"/>
                </a:solidFill>
                <a:latin typeface="Trebuchet MS" panose="020B0603020202020204"/>
              </a:rPr>
              <a:t> </a:t>
            </a:r>
            <a:r>
              <a:rPr lang="ru-RU" sz="800" b="0" strike="noStrike" spc="-7">
                <a:solidFill>
                  <a:srgbClr val="4E4E4E"/>
                </a:solidFill>
                <a:latin typeface="Trebuchet MS" panose="020B0603020202020204"/>
              </a:rPr>
              <a:t>этаж</a:t>
            </a:r>
            <a:endParaRPr lang="ru-RU" sz="800" b="0" strike="noStrike" spc="-1">
              <a:latin typeface="Arial" panose="020B0604020202020204"/>
            </a:endParaRPr>
          </a:p>
          <a:p>
            <a:pPr marL="12700">
              <a:lnSpc>
                <a:spcPts val="1275"/>
              </a:lnSpc>
            </a:pPr>
            <a:r>
              <a:rPr lang="ru-RU" sz="800" b="0" strike="noStrike" spc="-7">
                <a:solidFill>
                  <a:srgbClr val="4E4E4E"/>
                </a:solidFill>
                <a:latin typeface="Trebuchet MS" panose="020B0603020202020204"/>
              </a:rPr>
              <a:t>+7 (495)</a:t>
            </a:r>
            <a:r>
              <a:rPr lang="ru-RU" sz="800" b="0" strike="noStrike" spc="-26">
                <a:solidFill>
                  <a:srgbClr val="4E4E4E"/>
                </a:solidFill>
                <a:latin typeface="Trebuchet MS" panose="020B0603020202020204"/>
              </a:rPr>
              <a:t> </a:t>
            </a:r>
            <a:r>
              <a:rPr lang="ru-RU" sz="800" b="0" strike="noStrike" spc="-7">
                <a:solidFill>
                  <a:srgbClr val="4E4E4E"/>
                </a:solidFill>
                <a:latin typeface="Trebuchet MS" panose="020B0603020202020204"/>
              </a:rPr>
              <a:t>950-57-11</a:t>
            </a:r>
            <a:endParaRPr lang="ru-RU" sz="800" b="0" strike="noStrike" spc="-1">
              <a:latin typeface="Arial" panose="020B0604020202020204"/>
            </a:endParaRPr>
          </a:p>
          <a:p>
            <a:pPr marL="12700">
              <a:lnSpc>
                <a:spcPts val="1300"/>
              </a:lnSpc>
            </a:pPr>
            <a:r>
              <a:rPr lang="ru-RU" sz="800" b="0" u="sng" strike="noStrike" spc="-7">
                <a:solidFill>
                  <a:srgbClr val="4E4E4E"/>
                </a:solidFill>
                <a:uFillTx/>
                <a:latin typeface="Trebuchet MS" panose="020B0603020202020204"/>
                <a:hlinkClick r:id="rId5"/>
              </a:rPr>
              <a:t>msk@nag.ru</a:t>
            </a:r>
            <a:endParaRPr lang="ru-RU" sz="800" b="0" strike="noStrike" spc="-1">
              <a:latin typeface="Arial" panose="020B0604020202020204"/>
            </a:endParaRPr>
          </a:p>
        </p:txBody>
      </p:sp>
      <p:sp>
        <p:nvSpPr>
          <p:cNvPr id="321" name="CustomShape 9"/>
          <p:cNvSpPr/>
          <p:nvPr/>
        </p:nvSpPr>
        <p:spPr>
          <a:xfrm>
            <a:off x="4653000" y="1620360"/>
            <a:ext cx="1179000" cy="732155"/>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00B179"/>
                </a:solidFill>
                <a:latin typeface="Trebuchet MS" panose="020B0603020202020204"/>
              </a:rPr>
              <a:t>Новосибирск</a:t>
            </a:r>
            <a:endParaRPr lang="ru-RU" sz="800" b="0" strike="noStrike" spc="-1">
              <a:latin typeface="Arial" panose="020B0604020202020204"/>
            </a:endParaRPr>
          </a:p>
          <a:p>
            <a:pPr marL="12700">
              <a:lnSpc>
                <a:spcPct val="100000"/>
              </a:lnSpc>
              <a:spcBef>
                <a:spcPts val="620"/>
              </a:spcBef>
            </a:pPr>
            <a:r>
              <a:rPr lang="ru-RU" sz="800" b="0" strike="noStrike" spc="-7">
                <a:solidFill>
                  <a:srgbClr val="4E4E4E"/>
                </a:solidFill>
                <a:latin typeface="Trebuchet MS" panose="020B0603020202020204"/>
              </a:rPr>
              <a:t>ул. </a:t>
            </a:r>
            <a:r>
              <a:rPr lang="ru-RU" sz="800" b="0" strike="noStrike" spc="-1">
                <a:solidFill>
                  <a:srgbClr val="4E4E4E"/>
                </a:solidFill>
                <a:latin typeface="Trebuchet MS" panose="020B0603020202020204"/>
              </a:rPr>
              <a:t>Гоголя,</a:t>
            </a:r>
            <a:r>
              <a:rPr lang="ru-RU" sz="800" b="0" strike="noStrike" spc="-100">
                <a:solidFill>
                  <a:srgbClr val="4E4E4E"/>
                </a:solidFill>
                <a:latin typeface="Trebuchet MS" panose="020B0603020202020204"/>
              </a:rPr>
              <a:t> </a:t>
            </a:r>
            <a:r>
              <a:rPr lang="ru-RU" sz="800" b="0" strike="noStrike" spc="-7">
                <a:solidFill>
                  <a:srgbClr val="4E4E4E"/>
                </a:solidFill>
                <a:latin typeface="Trebuchet MS" panose="020B0603020202020204"/>
              </a:rPr>
              <a:t>51</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+7 (383)</a:t>
            </a:r>
            <a:r>
              <a:rPr lang="ru-RU" sz="800" b="0" strike="noStrike" spc="-80">
                <a:solidFill>
                  <a:srgbClr val="4E4E4E"/>
                </a:solidFill>
                <a:latin typeface="Trebuchet MS" panose="020B0603020202020204"/>
              </a:rPr>
              <a:t> </a:t>
            </a:r>
            <a:r>
              <a:rPr lang="ru-RU" sz="800" b="0" strike="noStrike" spc="-7">
                <a:solidFill>
                  <a:srgbClr val="4E4E4E"/>
                </a:solidFill>
                <a:latin typeface="Trebuchet MS" panose="020B0603020202020204"/>
              </a:rPr>
              <a:t>251-02-56</a:t>
            </a:r>
            <a:endParaRPr lang="ru-RU" sz="800" b="0" strike="noStrike" spc="-1">
              <a:latin typeface="Arial" panose="020B0604020202020204"/>
            </a:endParaRPr>
          </a:p>
          <a:p>
            <a:pPr marL="12700">
              <a:lnSpc>
                <a:spcPct val="100000"/>
              </a:lnSpc>
              <a:spcBef>
                <a:spcPts val="210"/>
              </a:spcBef>
            </a:pPr>
            <a:r>
              <a:rPr lang="ru-RU" sz="800" b="0" u="sng" strike="noStrike" spc="-7">
                <a:solidFill>
                  <a:srgbClr val="4E4E4E"/>
                </a:solidFill>
                <a:uFillTx/>
                <a:latin typeface="Trebuchet MS" panose="020B0603020202020204"/>
                <a:hlinkClick r:id="rId6"/>
              </a:rPr>
              <a:t>ns@nag.ru</a:t>
            </a:r>
            <a:endParaRPr lang="ru-RU" sz="800" b="0" strike="noStrike" spc="-1">
              <a:latin typeface="Arial" panose="020B0604020202020204"/>
            </a:endParaRPr>
          </a:p>
        </p:txBody>
      </p:sp>
      <p:sp>
        <p:nvSpPr>
          <p:cNvPr id="322" name="CustomShape 10"/>
          <p:cNvSpPr/>
          <p:nvPr/>
        </p:nvSpPr>
        <p:spPr>
          <a:xfrm>
            <a:off x="7395840" y="1620360"/>
            <a:ext cx="1460160" cy="94234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7">
                <a:solidFill>
                  <a:srgbClr val="00B179"/>
                </a:solidFill>
                <a:latin typeface="Trebuchet MS" panose="020B0603020202020204"/>
              </a:rPr>
              <a:t>Ростов-на-Дону</a:t>
            </a:r>
            <a:endParaRPr lang="ru-RU" sz="800" b="0" strike="noStrike" spc="-1">
              <a:latin typeface="Arial" panose="020B0604020202020204"/>
            </a:endParaRPr>
          </a:p>
          <a:p>
            <a:pPr marL="12700">
              <a:lnSpc>
                <a:spcPts val="1300"/>
              </a:lnSpc>
              <a:spcBef>
                <a:spcPts val="620"/>
              </a:spcBef>
            </a:pPr>
            <a:r>
              <a:rPr lang="ru-RU" sz="800" b="0" strike="noStrike" spc="-1">
                <a:solidFill>
                  <a:srgbClr val="4E4E4E"/>
                </a:solidFill>
                <a:latin typeface="Trebuchet MS" panose="020B0603020202020204"/>
              </a:rPr>
              <a:t>пр. Ворошиловский,</a:t>
            </a:r>
            <a:r>
              <a:rPr lang="ru-RU" sz="800" b="0" strike="noStrike" spc="-97">
                <a:solidFill>
                  <a:srgbClr val="4E4E4E"/>
                </a:solidFill>
                <a:latin typeface="Trebuchet MS" panose="020B0603020202020204"/>
              </a:rPr>
              <a:t> </a:t>
            </a:r>
            <a:r>
              <a:rPr lang="ru-RU" sz="800" b="0" strike="noStrike" spc="-1">
                <a:solidFill>
                  <a:srgbClr val="4E4E4E"/>
                </a:solidFill>
                <a:latin typeface="Trebuchet MS" panose="020B0603020202020204"/>
              </a:rPr>
              <a:t>2</a:t>
            </a:r>
            <a:endParaRPr lang="ru-RU" sz="800" b="0" strike="noStrike" spc="-1">
              <a:latin typeface="Arial" panose="020B0604020202020204"/>
            </a:endParaRPr>
          </a:p>
          <a:p>
            <a:pPr marL="12700">
              <a:lnSpc>
                <a:spcPts val="1300"/>
              </a:lnSpc>
            </a:pPr>
            <a:r>
              <a:rPr lang="ru-RU" sz="800" b="0" strike="noStrike" spc="-7">
                <a:solidFill>
                  <a:srgbClr val="4E4E4E"/>
                </a:solidFill>
                <a:latin typeface="Trebuchet MS" panose="020B0603020202020204"/>
              </a:rPr>
              <a:t>оф.</a:t>
            </a:r>
            <a:r>
              <a:rPr lang="ru-RU" sz="800" b="0" strike="noStrike" spc="-12">
                <a:solidFill>
                  <a:srgbClr val="4E4E4E"/>
                </a:solidFill>
                <a:latin typeface="Trebuchet MS" panose="020B0603020202020204"/>
              </a:rPr>
              <a:t> </a:t>
            </a:r>
            <a:r>
              <a:rPr lang="ru-RU" sz="800" b="0" strike="noStrike" spc="-7">
                <a:solidFill>
                  <a:srgbClr val="4E4E4E"/>
                </a:solidFill>
                <a:latin typeface="Trebuchet MS" panose="020B0603020202020204"/>
              </a:rPr>
              <a:t>208</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+7 (863)</a:t>
            </a:r>
            <a:r>
              <a:rPr lang="ru-RU" sz="800" b="0" strike="noStrike" spc="-26">
                <a:solidFill>
                  <a:srgbClr val="4E4E4E"/>
                </a:solidFill>
                <a:latin typeface="Trebuchet MS" panose="020B0603020202020204"/>
              </a:rPr>
              <a:t> </a:t>
            </a:r>
            <a:r>
              <a:rPr lang="ru-RU" sz="800" b="0" strike="noStrike" spc="-7">
                <a:solidFill>
                  <a:srgbClr val="4E4E4E"/>
                </a:solidFill>
                <a:latin typeface="Trebuchet MS" panose="020B0603020202020204"/>
              </a:rPr>
              <a:t>270-45-21</a:t>
            </a:r>
            <a:endParaRPr lang="ru-RU" sz="800" b="0" strike="noStrike" spc="-1">
              <a:latin typeface="Arial" panose="020B0604020202020204"/>
            </a:endParaRPr>
          </a:p>
          <a:p>
            <a:pPr marL="12700">
              <a:lnSpc>
                <a:spcPct val="100000"/>
              </a:lnSpc>
              <a:spcBef>
                <a:spcPts val="210"/>
              </a:spcBef>
            </a:pPr>
            <a:r>
              <a:rPr lang="ru-RU" sz="800" b="0" u="sng" strike="noStrike" spc="-1">
                <a:solidFill>
                  <a:srgbClr val="4E4E4E"/>
                </a:solidFill>
                <a:uFillTx/>
                <a:latin typeface="Trebuchet MS" panose="020B0603020202020204"/>
                <a:hlinkClick r:id="rId7"/>
              </a:rPr>
              <a:t>rostov@nag.ru</a:t>
            </a:r>
            <a:endParaRPr lang="ru-RU" sz="800" b="0" strike="noStrike" spc="-1">
              <a:latin typeface="Arial" panose="020B0604020202020204"/>
            </a:endParaRPr>
          </a:p>
        </p:txBody>
      </p:sp>
      <p:pic>
        <p:nvPicPr>
          <p:cNvPr id="323" name="Изображение 102"/>
          <p:cNvPicPr/>
          <p:nvPr/>
        </p:nvPicPr>
        <p:blipFill>
          <a:blip r:embed="rId8"/>
          <a:stretch>
            <a:fillRect/>
          </a:stretch>
        </p:blipFill>
        <p:spPr>
          <a:xfrm>
            <a:off x="-3600" y="3816000"/>
            <a:ext cx="9150480" cy="1346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Обновление ПО OLT: rommon режим c консоли</a:t>
            </a:r>
          </a:p>
        </p:txBody>
      </p:sp>
      <p:sp>
        <p:nvSpPr>
          <p:cNvPr id="221" name="CustomShape 2"/>
          <p:cNvSpPr/>
          <p:nvPr/>
        </p:nvSpPr>
        <p:spPr>
          <a:xfrm>
            <a:off x="0" y="1059480"/>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Прерываем процесс загрузки нажатием </a:t>
            </a:r>
            <a:r>
              <a:rPr lang="ru-RU" sz="1200" b="1" strike="noStrike" spc="-1">
                <a:solidFill>
                  <a:srgbClr val="000000"/>
                </a:solidFill>
                <a:latin typeface="Trebuchet MS" panose="020B0603020202020204" charset="0"/>
                <a:ea typeface="Arial" panose="020B0604020202020204"/>
                <a:cs typeface="Trebuchet MS" panose="020B0603020202020204" charset="0"/>
              </a:rPr>
              <a:t>ctrl+p</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Назначаем IP адрес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ip address</a:t>
            </a:r>
            <a:r>
              <a:rPr lang="ru-RU" sz="1200" b="0" strike="noStrike" spc="-1">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«ip address 10.10.10.1 255.255.255.0»</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Проверяем, что TFTP сервер виден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ping</a:t>
            </a:r>
            <a:r>
              <a:rPr lang="ru-RU" sz="1200" b="0" strike="noStrike" spc="-1">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«ping 10.10.10.2»</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Копируем с TFTP сервера ПО на OLT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copy</a:t>
            </a:r>
            <a:r>
              <a:rPr lang="ru-RU" sz="1200" b="0" strike="noStrike" spc="-1">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«copy tftp flash 10.10.10.2», </a:t>
            </a:r>
            <a:r>
              <a:rPr lang="ru-RU" sz="1200" b="0" strike="noStrike" spc="-1">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Source file name – </a:t>
            </a:r>
            <a:r>
              <a:rPr lang="ru-RU" sz="1200" b="0" strike="noStrike" spc="-1">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Destination file name</a:t>
            </a:r>
            <a:r>
              <a:rPr lang="ru-RU" sz="1200" b="0" strike="noStrike" spc="-1">
                <a:solidFill>
                  <a:srgbClr val="000000"/>
                </a:solidFill>
                <a:latin typeface="Trebuchet MS" panose="020B0603020202020204" charset="0"/>
                <a:ea typeface="Arial" panose="020B0604020202020204"/>
                <a:cs typeface="Trebuchet MS" panose="020B0603020202020204" charset="0"/>
              </a:rPr>
              <a:t> – switch.bin</a:t>
            </a:r>
            <a:endParaRPr lang="ru-RU" sz="1200" b="0" strike="noStrike" spc="-1">
              <a:latin typeface="Trebuchet MS" panose="020B0603020202020204" charset="0"/>
              <a:cs typeface="Trebuchet MS" panose="020B0603020202020204" charset="0"/>
            </a:endParaRPr>
          </a:p>
          <a:p>
            <a:pPr marL="285750" lvl="2"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окончания копирования производим загрузку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boot flash switch.bin</a:t>
            </a: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p:txBody>
      </p:sp>
      <p:pic>
        <p:nvPicPr>
          <p:cNvPr id="222" name="Рисунок 2"/>
          <p:cNvPicPr/>
          <p:nvPr/>
        </p:nvPicPr>
        <p:blipFill>
          <a:blip r:embed="rId4"/>
          <a:stretch>
            <a:fillRect/>
          </a:stretch>
        </p:blipFill>
        <p:spPr>
          <a:xfrm>
            <a:off x="308400" y="2672760"/>
            <a:ext cx="4635720" cy="219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Обновление ПО для ONU</a:t>
            </a:r>
          </a:p>
        </p:txBody>
      </p:sp>
      <p:sp>
        <p:nvSpPr>
          <p:cNvPr id="224" name="CustomShape 2"/>
          <p:cNvSpPr/>
          <p:nvPr/>
        </p:nvSpPr>
        <p:spPr>
          <a:xfrm>
            <a:off x="15120" y="1129320"/>
            <a:ext cx="9082080" cy="401256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Проверяем текущую версию ПО на ONU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«show epon onu-software-version interface e0/X»</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Скачать требуемую прошивку, например с </a:t>
            </a:r>
            <a:r>
              <a:rPr lang="ru-RU" sz="1200" b="1" u="sng" strike="noStrike" spc="-1">
                <a:solidFill>
                  <a:srgbClr val="0000FF"/>
                </a:solidFill>
                <a:uFillTx/>
                <a:latin typeface="Trebuchet MS" panose="020B0603020202020204" charset="0"/>
                <a:ea typeface="Arial" panose="020B0604020202020204"/>
                <a:cs typeface="Trebuchet MS" panose="020B0603020202020204" charset="0"/>
                <a:hlinkClick r:id="rId4"/>
              </a:rPr>
              <a:t>http://data.nag.ru/BDCOM/Firmware/</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Прошивку помещаем на компьютер с TFTP сервером, достижимый по сети с OLT </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Обновление ONU происходит прошивкой, расположенной на OLT. Поэтому помещаем нужные прошивки на OLT. Для этого на OLT выполняем команду </a:t>
            </a:r>
            <a:r>
              <a:rPr lang="ru-RU" sz="1200" b="1" strike="noStrike" spc="-1">
                <a:solidFill>
                  <a:srgbClr val="000000"/>
                </a:solidFill>
                <a:latin typeface="Trebuchet MS" panose="020B0603020202020204" charset="0"/>
                <a:ea typeface="Arial" panose="020B0604020202020204"/>
                <a:cs typeface="Trebuchet MS" panose="020B0603020202020204" charset="0"/>
              </a:rPr>
              <a:t>copy tftp flash,  </a:t>
            </a:r>
            <a:r>
              <a:rPr lang="ru-RU" sz="1200" b="0" strike="noStrike" spc="-1">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Source file name – </a:t>
            </a:r>
            <a:r>
              <a:rPr lang="ru-RU" sz="1200" b="0" strike="noStrike" spc="-1">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Remote server ip address </a:t>
            </a:r>
            <a:r>
              <a:rPr lang="ru-RU" sz="1200" b="0" strike="noStrike" spc="-1">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Destination file name</a:t>
            </a:r>
            <a:r>
              <a:rPr lang="ru-RU" sz="1200" b="0" strike="noStrike" spc="-1">
                <a:solidFill>
                  <a:srgbClr val="000000"/>
                </a:solidFill>
                <a:latin typeface="Trebuchet MS" panose="020B0603020202020204" charset="0"/>
                <a:ea typeface="Arial" panose="020B0604020202020204"/>
                <a:cs typeface="Trebuchet MS" panose="020B0603020202020204" charset="0"/>
              </a:rPr>
              <a:t> –модель ONU,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P1501D1_26B_5</a:t>
            </a:r>
            <a:r>
              <a:rPr lang="en-US" altLang="ru-RU" sz="1200" b="1" strike="noStrike" spc="-1">
                <a:solidFill>
                  <a:srgbClr val="000000"/>
                </a:solidFill>
                <a:latin typeface="Trebuchet MS" panose="020B0603020202020204" charset="0"/>
                <a:ea typeface="Arial" panose="020B0604020202020204"/>
                <a:cs typeface="Trebuchet MS" panose="020B0603020202020204" charset="0"/>
              </a:rPr>
              <a:t>54</a:t>
            </a:r>
            <a:r>
              <a:rPr lang="ru-RU" sz="1200" b="1" strike="noStrike" spc="-1">
                <a:solidFill>
                  <a:srgbClr val="000000"/>
                </a:solidFill>
                <a:latin typeface="Trebuchet MS" panose="020B0603020202020204" charset="0"/>
                <a:ea typeface="Arial" panose="020B0604020202020204"/>
                <a:cs typeface="Trebuchet MS" panose="020B0603020202020204" charset="0"/>
              </a:rPr>
              <a:t>_img.tar</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Производим обновление ONU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«epon update onu image 1501DT_fw.tar interface ePON 0/X:Y»</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Необходимо помнить, что если вы подключены на OLT по telnet, то вы не увидите процесс копирования ПО на ONU, все что вы увидите это «Are you sure to update the ONU image(y/n)?y</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%ONU-UPDATE: Load image to memory may take some time, please wait...». Не в коем случае не перегружайте в это время ONU, иначе ее придется восстанавливать через UART порт(находится на плате под корпусом)</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того как ONU загрузится необходимо подтвердить обновление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epon commit-onu-image-update int e0/X:Y»</a:t>
            </a: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5" name="CustomShape 1"/>
          <p:cNvSpPr/>
          <p:nvPr/>
        </p:nvSpPr>
        <p:spPr>
          <a:xfrm>
            <a:off x="167040" y="135000"/>
            <a:ext cx="6923160" cy="32832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Настройка автоматического обновления ONU на OLT</a:t>
            </a:r>
          </a:p>
        </p:txBody>
      </p:sp>
      <p:sp>
        <p:nvSpPr>
          <p:cNvPr id="226" name="CustomShape 2"/>
          <p:cNvSpPr/>
          <p:nvPr/>
        </p:nvSpPr>
        <p:spPr>
          <a:xfrm>
            <a:off x="15120" y="1129320"/>
            <a:ext cx="9081720" cy="401220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Для подготовки прошивки, необходимо выполнить первые четыре пункта с предыдущего слайда.</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того, как на OLT загружена необходимая прошивка, проверяем версию ПО и основную информацию </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ONU следующими командами:</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show epon onu-software-version interface e0/X</a:t>
            </a:r>
            <a:endParaRPr lang="ru-RU" sz="1200" b="0" strike="noStrike" spc="-1">
              <a:latin typeface="Trebuchet MS" panose="020B0603020202020204" charset="0"/>
              <a:cs typeface="Trebuchet MS" panose="020B0603020202020204" charset="0"/>
            </a:endParaRPr>
          </a:p>
          <a:p>
            <a:pPr>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      show epon onu-information interface e0/X</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Для настройки автоматического обновления ONU используем следующую команду:</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      </a:t>
            </a:r>
            <a:r>
              <a:rPr lang="ru-RU" sz="1200" b="1" strike="noStrike" spc="-1">
                <a:solidFill>
                  <a:srgbClr val="000000"/>
                </a:solidFill>
                <a:latin typeface="Trebuchet MS" panose="020B0603020202020204" charset="0"/>
                <a:ea typeface="Arial" panose="020B0604020202020204"/>
                <a:cs typeface="Trebuchet MS" panose="020B0603020202020204" charset="0"/>
              </a:rPr>
              <a:t>epon auto-upgrade-record image «xxxx» venderId «zzzz» modelId «yyyy» «ssss»</a:t>
            </a:r>
            <a:r>
              <a:rPr lang="ru-RU" sz="1200" b="0" strike="noStrike" spc="-1">
                <a:solidFill>
                  <a:srgbClr val="000000"/>
                </a:solidFill>
                <a:latin typeface="Trebuchet MS" panose="020B0603020202020204" charset="0"/>
                <a:ea typeface="Arial" panose="020B0604020202020204"/>
                <a:cs typeface="Trebuchet MS" panose="020B0603020202020204" charset="0"/>
              </a:rPr>
              <a:t> ;</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      где, </a:t>
            </a:r>
            <a:r>
              <a:rPr lang="ru-RU" sz="1200" b="1" strike="noStrike" spc="-1">
                <a:solidFill>
                  <a:srgbClr val="000000"/>
                </a:solidFill>
                <a:latin typeface="Trebuchet MS" panose="020B0603020202020204" charset="0"/>
                <a:ea typeface="Arial" panose="020B0604020202020204"/>
                <a:cs typeface="Trebuchet MS" panose="020B0603020202020204" charset="0"/>
              </a:rPr>
              <a:t>«xxxx»</a:t>
            </a:r>
            <a:r>
              <a:rPr lang="ru-RU" sz="1200" b="0" strike="noStrike" spc="-1">
                <a:solidFill>
                  <a:srgbClr val="000000"/>
                </a:solidFill>
                <a:latin typeface="Trebuchet MS" panose="020B0603020202020204" charset="0"/>
                <a:ea typeface="Arial" panose="020B0604020202020204"/>
                <a:cs typeface="Trebuchet MS" panose="020B0603020202020204" charset="0"/>
              </a:rPr>
              <a:t> - имя файла с прошивкой на OLT;</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             </a:t>
            </a:r>
            <a:r>
              <a:rPr lang="ru-RU" sz="1200" b="1" strike="noStrike" spc="-1">
                <a:solidFill>
                  <a:srgbClr val="000000"/>
                </a:solidFill>
                <a:latin typeface="Trebuchet MS" panose="020B0603020202020204" charset="0"/>
                <a:ea typeface="Arial" panose="020B0604020202020204"/>
                <a:cs typeface="Trebuchet MS" panose="020B0603020202020204" charset="0"/>
              </a:rPr>
              <a:t>«zzzz»</a:t>
            </a:r>
            <a:r>
              <a:rPr lang="ru-RU" sz="1200" b="0" strike="noStrike" spc="-1">
                <a:solidFill>
                  <a:srgbClr val="000000"/>
                </a:solidFill>
                <a:latin typeface="Trebuchet MS" panose="020B0603020202020204" charset="0"/>
                <a:ea typeface="Arial" panose="020B0604020202020204"/>
                <a:cs typeface="Trebuchet MS" panose="020B0603020202020204" charset="0"/>
              </a:rPr>
              <a:t>, </a:t>
            </a:r>
            <a:r>
              <a:rPr lang="ru-RU" sz="1200" b="1" strike="noStrike" spc="-1">
                <a:solidFill>
                  <a:srgbClr val="000000"/>
                </a:solidFill>
                <a:latin typeface="Trebuchet MS" panose="020B0603020202020204" charset="0"/>
                <a:ea typeface="Arial" panose="020B0604020202020204"/>
                <a:cs typeface="Trebuchet MS" panose="020B0603020202020204" charset="0"/>
              </a:rPr>
              <a:t>«yyyy»</a:t>
            </a:r>
            <a:r>
              <a:rPr lang="ru-RU" sz="1200" b="0" strike="noStrike" spc="-1">
                <a:solidFill>
                  <a:srgbClr val="000000"/>
                </a:solidFill>
                <a:latin typeface="Trebuchet MS" panose="020B0603020202020204" charset="0"/>
                <a:ea typeface="Arial" panose="020B0604020202020204"/>
                <a:cs typeface="Trebuchet MS" panose="020B0603020202020204" charset="0"/>
              </a:rPr>
              <a:t> - значения VendorID и ModelID, для ONU, к которой будет применяться обновление;</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             </a:t>
            </a:r>
            <a:r>
              <a:rPr lang="ru-RU" sz="1200" b="1" strike="noStrike" spc="-1">
                <a:solidFill>
                  <a:srgbClr val="000000"/>
                </a:solidFill>
                <a:latin typeface="Trebuchet MS" panose="020B0603020202020204" charset="0"/>
                <a:ea typeface="Arial" panose="020B0604020202020204"/>
                <a:cs typeface="Trebuchet MS" panose="020B0603020202020204" charset="0"/>
              </a:rPr>
              <a:t>«ssss»</a:t>
            </a:r>
            <a:r>
              <a:rPr lang="ru-RU" sz="1200" b="0" strike="noStrike" spc="-1">
                <a:solidFill>
                  <a:srgbClr val="000000"/>
                </a:solidFill>
                <a:latin typeface="Trebuchet MS" panose="020B0603020202020204" charset="0"/>
                <a:ea typeface="Arial" panose="020B0604020202020204"/>
                <a:cs typeface="Trebuchet MS" panose="020B0603020202020204" charset="0"/>
              </a:rPr>
              <a:t> - текущая версия прошивки ONU, к которой будет применяться обновление.</a:t>
            </a:r>
            <a:endParaRPr lang="ru-RU" sz="1200" b="0" strike="noStrike" spc="-1">
              <a:latin typeface="Trebuchet MS" panose="020B0603020202020204" charset="0"/>
              <a:cs typeface="Trebuchet MS" panose="020B0603020202020204" charset="0"/>
            </a:endParaRPr>
          </a:p>
          <a:p>
            <a:pPr>
              <a:lnSpc>
                <a:spcPct val="100000"/>
              </a:lnSpc>
            </a:pPr>
            <a:r>
              <a:rPr lang="ru-RU" sz="1200" b="0" strike="noStrike" spc="-1">
                <a:solidFill>
                  <a:srgbClr val="000000"/>
                </a:solidFill>
                <a:latin typeface="Trebuchet MS" panose="020B0603020202020204" charset="0"/>
                <a:ea typeface="Arial" panose="020B0604020202020204"/>
                <a:cs typeface="Trebuchet MS" panose="020B0603020202020204" charset="0"/>
              </a:rPr>
              <a:t>     Значение </a:t>
            </a:r>
            <a:r>
              <a:rPr lang="ru-RU" sz="1200" b="1" strike="noStrike" spc="-1">
                <a:solidFill>
                  <a:srgbClr val="000000"/>
                </a:solidFill>
                <a:latin typeface="Trebuchet MS" panose="020B0603020202020204" charset="0"/>
                <a:ea typeface="Arial" panose="020B0604020202020204"/>
                <a:cs typeface="Trebuchet MS" panose="020B0603020202020204" charset="0"/>
              </a:rPr>
              <a:t>«ssss»</a:t>
            </a:r>
            <a:r>
              <a:rPr lang="ru-RU" sz="1200" b="0" strike="noStrike" spc="-1">
                <a:solidFill>
                  <a:srgbClr val="000000"/>
                </a:solidFill>
                <a:latin typeface="Trebuchet MS" panose="020B0603020202020204" charset="0"/>
                <a:ea typeface="Arial" panose="020B0604020202020204"/>
                <a:cs typeface="Trebuchet MS" panose="020B0603020202020204" charset="0"/>
              </a:rPr>
              <a:t> не обязательное, если его не указать, обновление будет применяться ко всем ONU, которые         имеют указанные VendorID и ModelID</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Автоматическая прошивка происходит в момент регистрации ONU.</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Ни в коем случае не перезагружайте ONU в момент обновления.</a:t>
            </a:r>
            <a:endParaRPr lang="ru-RU" sz="1200" b="0" strike="noStrike" spc="-1">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 подтверждать прошивку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«commit»</a:t>
            </a:r>
            <a:r>
              <a:rPr lang="ru-RU" sz="1200" b="0" strike="noStrike" spc="-1">
                <a:solidFill>
                  <a:srgbClr val="000000"/>
                </a:solidFill>
                <a:latin typeface="Trebuchet MS" panose="020B0603020202020204" charset="0"/>
                <a:ea typeface="Arial" panose="020B0604020202020204"/>
                <a:cs typeface="Trebuchet MS" panose="020B0603020202020204" charset="0"/>
              </a:rPr>
              <a:t> после автоматического обновления — не нужно.</a:t>
            </a:r>
            <a:endParaRPr lang="ru-RU" sz="1200" b="0" strike="noStrike" spc="-1">
              <a:latin typeface="Trebuchet MS" panose="020B0603020202020204" charset="0"/>
              <a:cs typeface="Trebuchet MS" panose="020B0603020202020204" charset="0"/>
            </a:endParaRPr>
          </a:p>
          <a:p>
            <a:pPr>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общие параметры</a:t>
            </a: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Переходим в режим настройки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conf</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Задаем имя OLT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hostname , </a:t>
            </a:r>
            <a:r>
              <a:rPr lang="ru-RU" sz="1200" b="0" strike="noStrike" spc="-1">
                <a:solidFill>
                  <a:srgbClr val="000000"/>
                </a:solidFill>
                <a:latin typeface="Trebuchet MS" panose="020B0603020202020204" charset="0"/>
                <a:ea typeface="Arial" panose="020B0604020202020204"/>
                <a:cs typeface="Trebuchet MS" panose="020B0603020202020204" charset="0"/>
              </a:rPr>
              <a:t>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«hostname test»</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Включаем режим шифрования паролей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service password-encryption»</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Включаем ведение логов локально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logging buffered</a:t>
            </a:r>
            <a:r>
              <a:rPr lang="ru-RU" sz="1200" b="0" strike="noStrike" spc="-1">
                <a:solidFill>
                  <a:srgbClr val="000000"/>
                </a:solidFill>
                <a:latin typeface="Trebuchet MS" panose="020B0603020202020204" charset="0"/>
                <a:ea typeface="Arial" panose="020B0604020202020204"/>
                <a:cs typeface="Trebuchet MS" panose="020B0603020202020204" charset="0"/>
              </a:rPr>
              <a:t> </a:t>
            </a:r>
            <a:r>
              <a:rPr lang="ru-RU" sz="1200" b="1" strike="noStrike" spc="-1">
                <a:solidFill>
                  <a:srgbClr val="000000"/>
                </a:solidFill>
                <a:latin typeface="Trebuchet MS" panose="020B0603020202020204" charset="0"/>
                <a:ea typeface="Arial" panose="020B0604020202020204"/>
                <a:cs typeface="Trebuchet MS" panose="020B0603020202020204" charset="0"/>
              </a:rPr>
              <a:t>X»</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Включаем запись логов на внешнем сервере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logging x.x.x.x»</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Создадим своего пользователя или пароль для существующего admin </a:t>
            </a:r>
            <a:r>
              <a:rPr lang="ru-RU" sz="1200" b="1" strike="noStrike" spc="-1">
                <a:solidFill>
                  <a:srgbClr val="000000"/>
                </a:solidFill>
                <a:latin typeface="Trebuchet MS" panose="020B0603020202020204" charset="0"/>
                <a:ea typeface="Arial" panose="020B0604020202020204"/>
                <a:cs typeface="Trebuchet MS" panose="020B0603020202020204" charset="0"/>
              </a:rPr>
              <a:t>«username user password 0 pass»</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Зададим сервер обновления времени командой</a:t>
            </a:r>
            <a:r>
              <a:rPr lang="ru-RU" sz="1200" b="1" strike="noStrike" spc="-1">
                <a:solidFill>
                  <a:srgbClr val="000000"/>
                </a:solidFill>
                <a:latin typeface="Trebuchet MS" panose="020B0603020202020204" charset="0"/>
                <a:ea typeface="Arial" panose="020B0604020202020204"/>
                <a:cs typeface="Trebuchet MS" panose="020B0603020202020204" charset="0"/>
              </a:rPr>
              <a:t> </a:t>
            </a:r>
            <a:r>
              <a:rPr lang="ru-RU" sz="1200" b="0" strike="noStrike" spc="-1">
                <a:solidFill>
                  <a:srgbClr val="000000"/>
                </a:solidFill>
                <a:latin typeface="Trebuchet MS" panose="020B0603020202020204" charset="0"/>
                <a:ea typeface="Arial" panose="020B0604020202020204"/>
                <a:cs typeface="Trebuchet MS" panose="020B0603020202020204" charset="0"/>
              </a:rPr>
              <a:t>ntp server,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«ntp server 172.16.17.3»</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Зададим часовой пояс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time-zone </a:t>
            </a:r>
            <a:r>
              <a:rPr lang="ru-RU" sz="1200" b="0" i="1" strike="noStrike" spc="-1">
                <a:solidFill>
                  <a:srgbClr val="000000"/>
                </a:solidFill>
                <a:latin typeface="Trebuchet MS" panose="020B0603020202020204" charset="0"/>
                <a:ea typeface="Arial" panose="020B0604020202020204"/>
                <a:cs typeface="Trebuchet MS" panose="020B0603020202020204" charset="0"/>
              </a:rPr>
              <a:t>имя смещение, например </a:t>
            </a:r>
            <a:r>
              <a:rPr lang="ru-RU" sz="1200" b="1" strike="noStrike" spc="-1">
                <a:solidFill>
                  <a:srgbClr val="000000"/>
                </a:solidFill>
                <a:latin typeface="Trebuchet MS" panose="020B0603020202020204" charset="0"/>
                <a:ea typeface="Arial" panose="020B0604020202020204"/>
                <a:cs typeface="Trebuchet MS" panose="020B0603020202020204" charset="0"/>
              </a:rPr>
              <a:t>«time-zone EKT +5»</a:t>
            </a: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solidFill>
                  <a:srgbClr val="000000"/>
                </a:solidFill>
                <a:latin typeface="Trebuchet MS" panose="020B0603020202020204" charset="0"/>
                <a:ea typeface="Arial" panose="020B0604020202020204"/>
                <a:cs typeface="Trebuchet MS" panose="020B0603020202020204" charset="0"/>
              </a:rPr>
              <a:t>Зададим протоколы CTC  командой </a:t>
            </a:r>
            <a:r>
              <a:rPr lang="ru-RU" sz="1200" b="1" strike="noStrike" spc="-1">
                <a:solidFill>
                  <a:srgbClr val="000000"/>
                </a:solidFill>
                <a:latin typeface="Trebuchet MS" panose="020B0603020202020204" charset="0"/>
                <a:ea typeface="Arial" panose="020B0604020202020204"/>
                <a:cs typeface="Trebuchet MS" panose="020B0603020202020204" charset="0"/>
              </a:rPr>
              <a:t>oam-version, </a:t>
            </a:r>
            <a:r>
              <a:rPr lang="ru-RU" sz="1200" b="0" strike="noStrike" spc="-1">
                <a:solidFill>
                  <a:srgbClr val="000000"/>
                </a:solidFill>
                <a:latin typeface="Trebuchet MS" panose="020B0603020202020204" charset="0"/>
                <a:ea typeface="Arial" panose="020B0604020202020204"/>
                <a:cs typeface="Trebuchet MS" panose="020B0603020202020204" charset="0"/>
              </a:rPr>
              <a:t>например: </a:t>
            </a:r>
            <a:endParaRPr lang="ru-RU" sz="1200" b="0" strike="noStrike" spc="-1">
              <a:latin typeface="Trebuchet MS" panose="020B0603020202020204" charset="0"/>
              <a:cs typeface="Trebuchet MS" panose="020B0603020202020204" charset="0"/>
            </a:endParaRPr>
          </a:p>
          <a:p>
            <a:pPr marL="5377180" indent="-284480">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epon oam-version 1 0x30</a:t>
            </a:r>
            <a:endParaRPr lang="ru-RU" sz="1200" b="0" strike="noStrike" spc="-1">
              <a:latin typeface="Trebuchet MS" panose="020B0603020202020204" charset="0"/>
              <a:cs typeface="Trebuchet MS" panose="020B0603020202020204" charset="0"/>
            </a:endParaRPr>
          </a:p>
          <a:p>
            <a:pPr marL="5377180" indent="-284480">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epon oam-version 2 0x21</a:t>
            </a:r>
            <a:endParaRPr lang="ru-RU" sz="1200" b="0" strike="noStrike" spc="-1">
              <a:latin typeface="Trebuchet MS" panose="020B0603020202020204" charset="0"/>
              <a:cs typeface="Trebuchet MS" panose="020B0603020202020204" charset="0"/>
            </a:endParaRPr>
          </a:p>
          <a:p>
            <a:pPr marL="5377180" indent="-284480">
              <a:lnSpc>
                <a:spcPct val="100000"/>
              </a:lnSpc>
            </a:pPr>
            <a:r>
              <a:rPr lang="ru-RU" sz="1200" b="1" strike="noStrike" spc="-1">
                <a:solidFill>
                  <a:srgbClr val="000000"/>
                </a:solidFill>
                <a:latin typeface="Trebuchet MS" panose="020B0603020202020204" charset="0"/>
                <a:ea typeface="Arial" panose="020B0604020202020204"/>
                <a:cs typeface="Trebuchet MS" panose="020B0603020202020204" charset="0"/>
              </a:rPr>
              <a:t>epon oam-version 3 0x20</a:t>
            </a:r>
          </a:p>
          <a:p>
            <a:pPr marL="5377180" indent="-284480">
              <a:lnSpc>
                <a:spcPct val="100000"/>
              </a:lnSpc>
            </a:pPr>
            <a:endParaRPr 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OLT: сохранение конфига и перезагрузка ОЛТ</a:t>
            </a:r>
            <a:endParaRPr lang="ru-RU" altLang="ru-RU" sz="2250" b="1" strike="noStrike" spc="-1">
              <a:solidFill>
                <a:schemeClr val="bg1"/>
              </a:solidFill>
              <a:latin typeface="Trebuchet MS" panose="020B0603020202020204" charset="0"/>
              <a:ea typeface="DejaVu Sans" panose="020B0603030804020204"/>
              <a:cs typeface="Trebuchet MS" panose="020B0603020202020204" charset="0"/>
            </a:endParaRP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a:latin typeface="Trebuchet MS" panose="020B0603020202020204" charset="0"/>
                <a:cs typeface="Trebuchet MS" panose="020B0603020202020204" charset="0"/>
              </a:rPr>
              <a:t>Для сохранения конфига на</a:t>
            </a:r>
            <a:r>
              <a:rPr lang="en-US" altLang="ru-RU" sz="1200" b="0" strike="noStrike" spc="-1">
                <a:latin typeface="Trebuchet MS" panose="020B0603020202020204" charset="0"/>
                <a:cs typeface="Trebuchet MS" panose="020B0603020202020204" charset="0"/>
              </a:rPr>
              <a:t> </a:t>
            </a:r>
            <a:r>
              <a:rPr lang="ru-RU" sz="1200" b="0" strike="noStrike" spc="-1">
                <a:latin typeface="Trebuchet MS" panose="020B0603020202020204" charset="0"/>
                <a:cs typeface="Trebuchet MS" panose="020B0603020202020204" charset="0"/>
              </a:rPr>
              <a:t> </a:t>
            </a:r>
            <a:r>
              <a:rPr lang="en-US" altLang="ru-RU" sz="1200" b="0" strike="noStrike" spc="-1">
                <a:latin typeface="Trebuchet MS" panose="020B0603020202020204" charset="0"/>
                <a:cs typeface="Trebuchet MS" panose="020B0603020202020204" charset="0"/>
              </a:rPr>
              <a:t>OLT п</a:t>
            </a:r>
            <a:r>
              <a:rPr lang="ru-RU" altLang="ru-RU" sz="1200" b="0" strike="noStrike" spc="-1">
                <a:latin typeface="Trebuchet MS" panose="020B0603020202020204" charset="0"/>
                <a:cs typeface="Trebuchet MS" panose="020B0603020202020204" charset="0"/>
              </a:rPr>
              <a:t>рименяется команда</a:t>
            </a:r>
            <a:r>
              <a:rPr lang="ru-RU" altLang="ru-RU" sz="1200" b="1" strike="noStrike" spc="-1">
                <a:latin typeface="Trebuchet MS" panose="020B0603020202020204" charset="0"/>
                <a:cs typeface="Trebuchet MS" panose="020B0603020202020204" charset="0"/>
              </a:rPr>
              <a:t> </a:t>
            </a:r>
            <a:r>
              <a:rPr lang="en-US" altLang="ru-RU" sz="1200" b="1" strike="noStrike" spc="-1">
                <a:latin typeface="Trebuchet MS" panose="020B0603020202020204" charset="0"/>
                <a:cs typeface="Trebuchet MS" panose="020B0603020202020204" charset="0"/>
              </a:rPr>
              <a:t>write all</a:t>
            </a:r>
          </a:p>
          <a:p>
            <a:pPr marL="285750" indent="-284480">
              <a:lnSpc>
                <a:spcPct val="100000"/>
              </a:lnSpc>
              <a:buClr>
                <a:srgbClr val="000000"/>
              </a:buClr>
              <a:buFont typeface="Wingdings" panose="05000000000000000000" pitchFamily="2" charset="2"/>
              <a:buChar char=""/>
            </a:pPr>
            <a:r>
              <a:rPr lang="ru-RU" altLang="en-US" sz="1200" b="0" strike="noStrike" spc="-1">
                <a:latin typeface="Trebuchet MS" panose="020B0603020202020204" charset="0"/>
                <a:cs typeface="Trebuchet MS" panose="020B0603020202020204" charset="0"/>
              </a:rPr>
              <a:t>Перезагрузка </a:t>
            </a:r>
            <a:r>
              <a:rPr lang="en-US" altLang="ru-RU" sz="1200" b="0" strike="noStrike" spc="-1">
                <a:latin typeface="Trebuchet MS" panose="020B0603020202020204" charset="0"/>
                <a:cs typeface="Trebuchet MS" panose="020B0603020202020204" charset="0"/>
              </a:rPr>
              <a:t>OLT </a:t>
            </a:r>
            <a:r>
              <a:rPr lang="ru-RU" altLang="en-US" sz="1200" b="0" strike="noStrike" spc="-1">
                <a:latin typeface="Trebuchet MS" panose="020B0603020202020204" charset="0"/>
                <a:cs typeface="Trebuchet MS" panose="020B0603020202020204" charset="0"/>
              </a:rPr>
              <a:t>инициируется командой </a:t>
            </a:r>
            <a:r>
              <a:rPr lang="en-US" altLang="en-US" sz="1200" b="1" strike="noStrike" spc="-1">
                <a:latin typeface="Trebuchet MS" panose="020B0603020202020204" charset="0"/>
                <a:cs typeface="Trebuchet MS" panose="020B0603020202020204" charset="0"/>
              </a:rPr>
              <a:t>reboot</a:t>
            </a:r>
          </a:p>
          <a:p>
            <a:pPr marL="285750" indent="-284480">
              <a:lnSpc>
                <a:spcPct val="100000"/>
              </a:lnSpc>
              <a:buClr>
                <a:srgbClr val="000000"/>
              </a:buClr>
              <a:buFont typeface="Wingdings" panose="05000000000000000000" pitchFamily="2" charset="2"/>
              <a:buChar char=""/>
            </a:pPr>
            <a:r>
              <a:rPr lang="ru-RU" altLang="en-US" sz="1200" b="0" strike="noStrike" spc="-1">
                <a:latin typeface="Trebuchet MS" panose="020B0603020202020204" charset="0"/>
                <a:cs typeface="Trebuchet MS" panose="020B0603020202020204" charset="0"/>
              </a:rPr>
              <a:t>Есть возможность отложенной перезагрузки, с помощью команды</a:t>
            </a:r>
            <a:r>
              <a:rPr lang="ru-RU" altLang="en-US" sz="1200" b="1" strike="noStrike" spc="-1">
                <a:latin typeface="Trebuchet MS" panose="020B0603020202020204" charset="0"/>
                <a:cs typeface="Trebuchet MS" panose="020B0603020202020204" charset="0"/>
              </a:rPr>
              <a:t> </a:t>
            </a:r>
            <a:r>
              <a:rPr lang="en-US" altLang="en-US" sz="1200" b="1" strike="noStrike" spc="-1">
                <a:latin typeface="Trebuchet MS" panose="020B0603020202020204" charset="0"/>
                <a:cs typeface="Trebuchet MS" panose="020B0603020202020204" charset="0"/>
              </a:rPr>
              <a:t>reboot after</a:t>
            </a:r>
            <a:r>
              <a:rPr lang="en-US" altLang="en-US" sz="1200" b="0" strike="noStrike" spc="-1">
                <a:latin typeface="Trebuchet MS" panose="020B0603020202020204" charset="0"/>
                <a:cs typeface="Trebuchet MS" panose="020B0603020202020204" charset="0"/>
              </a:rPr>
              <a:t> </a:t>
            </a:r>
            <a:r>
              <a:rPr lang="ru-RU" altLang="en-US" sz="1200" b="0" strike="noStrike" spc="-1">
                <a:latin typeface="Trebuchet MS" panose="020B0603020202020204" charset="0"/>
                <a:cs typeface="Trebuchet MS" panose="020B0603020202020204" charset="0"/>
              </a:rPr>
              <a:t>в режиме конфигурации</a:t>
            </a:r>
          </a:p>
          <a:p>
            <a:pPr marL="1270" indent="0">
              <a:lnSpc>
                <a:spcPct val="100000"/>
              </a:lnSpc>
              <a:buClr>
                <a:srgbClr val="000000"/>
              </a:buClr>
              <a:buFont typeface="Wingdings" panose="05000000000000000000" pitchFamily="2" charset="2"/>
              <a:buNone/>
            </a:pPr>
            <a:r>
              <a:rPr lang="ru-RU" altLang="en-US" sz="1200" b="0" strike="noStrike" spc="-1">
                <a:latin typeface="Trebuchet MS" panose="020B0603020202020204" charset="0"/>
                <a:cs typeface="Trebuchet MS" panose="020B0603020202020204" charset="0"/>
              </a:rPr>
              <a:t>	например, задав </a:t>
            </a:r>
            <a:r>
              <a:rPr lang="en-US" altLang="en-US" sz="1200" b="0" strike="noStrike" spc="-1">
                <a:latin typeface="Trebuchet MS" panose="020B0603020202020204" charset="0"/>
                <a:cs typeface="Trebuchet MS" panose="020B0603020202020204" charset="0"/>
              </a:rPr>
              <a:t>reboot after 00:10 , OLT </a:t>
            </a:r>
            <a:r>
              <a:rPr lang="ru-RU" altLang="en-US" sz="1200" b="0" strike="noStrike" spc="-1">
                <a:latin typeface="Trebuchet MS" panose="020B0603020202020204" charset="0"/>
                <a:cs typeface="Trebuchet MS" panose="020B0603020202020204" charset="0"/>
              </a:rPr>
              <a:t>перезагрузится через 10 минут, для отмены отложенной перезагрузки устанавливаем таймер в ноль - </a:t>
            </a:r>
            <a:r>
              <a:rPr lang="en-US" altLang="en-US" sz="1200" b="0" strike="noStrike" spc="-1">
                <a:latin typeface="Trebuchet MS" panose="020B0603020202020204" charset="0"/>
                <a:cs typeface="Trebuchet MS" panose="020B0603020202020204" charset="0"/>
              </a:rPr>
              <a:t>reboot after 00:00</a:t>
            </a:r>
            <a:endParaRPr lang="en-US" altLang="ru-RU" sz="1200" b="0" strike="noStrike" spc="-1">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en-US" altLang="ru-RU" sz="1200" b="0" strike="noStrike" spc="-1">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E4E4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5507</Words>
  <Application>Microsoft Office PowerPoint</Application>
  <PresentationFormat>Экран (16:9)</PresentationFormat>
  <Paragraphs>765</Paragraphs>
  <Slides>44</Slides>
  <Notes>25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44</vt:i4>
      </vt:variant>
    </vt:vector>
  </HeadingPairs>
  <TitlesOfParts>
    <vt:vector size="58" baseType="lpstr">
      <vt:lpstr>Arial</vt:lpstr>
      <vt:lpstr>Calibri</vt:lpstr>
      <vt:lpstr>DejaVu Sans</vt:lpstr>
      <vt:lpstr>MagistralC</vt:lpstr>
      <vt:lpstr>StarSymbol</vt:lpstr>
      <vt:lpstr>Symbol</vt:lpstr>
      <vt:lpstr>Times New Roman</vt:lpstr>
      <vt:lpstr>Trebuchet MS</vt:lpstr>
      <vt:lpstr>Wingdings</vt:lpstr>
      <vt:lpstr>Office Theme</vt:lpstr>
      <vt:lpstr>Office Theme</vt:lpstr>
      <vt:lpstr>Office Theme</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Антропов Андрей</dc:creator>
  <cp:lastModifiedBy>ndevyatyarov</cp:lastModifiedBy>
  <cp:revision>424</cp:revision>
  <cp:lastPrinted>2016-11-02T07:54:00Z</cp:lastPrinted>
  <dcterms:created xsi:type="dcterms:W3CDTF">2019-10-02T08:30:00Z</dcterms:created>
  <dcterms:modified xsi:type="dcterms:W3CDTF">2022-10-11T03:49:17Z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43</vt:i4>
  </property>
  <property fmtid="{D5CDD505-2E9C-101B-9397-08002B2CF9AE}" pid="8" name="PresentationFormat">
    <vt:lpwstr>Экран (16:9)</vt:lpwstr>
  </property>
  <property fmtid="{D5CDD505-2E9C-101B-9397-08002B2CF9AE}" pid="9" name="ScaleCrop">
    <vt:bool>false</vt:bool>
  </property>
  <property fmtid="{D5CDD505-2E9C-101B-9397-08002B2CF9AE}" pid="10" name="ShareDoc">
    <vt:bool>false</vt:bool>
  </property>
  <property fmtid="{D5CDD505-2E9C-101B-9397-08002B2CF9AE}" pid="11" name="Slides">
    <vt:i4>44</vt:i4>
  </property>
  <property fmtid="{D5CDD505-2E9C-101B-9397-08002B2CF9AE}" pid="12" name="KSOProductBuildVer">
    <vt:lpwstr>1033-11.2.0.10323</vt:lpwstr>
  </property>
  <property fmtid="{D5CDD505-2E9C-101B-9397-08002B2CF9AE}" pid="13" name="ICV">
    <vt:lpwstr>14255D00BBCA4BD08D3353E67D44F30D</vt:lpwstr>
  </property>
</Properties>
</file>