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59" r:id="rId3"/>
    <p:sldId id="275" r:id="rId4"/>
    <p:sldId id="276" r:id="rId5"/>
    <p:sldId id="277" r:id="rId6"/>
    <p:sldId id="258" r:id="rId7"/>
    <p:sldId id="264" r:id="rId8"/>
    <p:sldId id="267" r:id="rId9"/>
    <p:sldId id="263" r:id="rId10"/>
    <p:sldId id="278" r:id="rId11"/>
    <p:sldId id="279" r:id="rId12"/>
    <p:sldId id="268" r:id="rId13"/>
    <p:sldId id="270" r:id="rId14"/>
    <p:sldId id="271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E2DC"/>
    <a:srgbClr val="A46849"/>
    <a:srgbClr val="A56748"/>
    <a:srgbClr val="EEE3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0" d="100"/>
          <a:sy n="70" d="100"/>
        </p:scale>
        <p:origin x="71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941F-BFC8-4D32-937F-712243998108}" type="datetimeFigureOut">
              <a:rPr lang="zh-CN" altLang="en-US" smtClean="0"/>
              <a:t>2015/6/15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A8A0C-FBD8-43BC-9D53-799B263CEF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191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941F-BFC8-4D32-937F-712243998108}" type="datetimeFigureOut">
              <a:rPr lang="zh-CN" altLang="en-US" smtClean="0"/>
              <a:t>2015/6/15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A8A0C-FBD8-43BC-9D53-799B263CEF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149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941F-BFC8-4D32-937F-712243998108}" type="datetimeFigureOut">
              <a:rPr lang="zh-CN" altLang="en-US" smtClean="0"/>
              <a:t>2015/6/15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A8A0C-FBD8-43BC-9D53-799B263CEF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056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941F-BFC8-4D32-937F-712243998108}" type="datetimeFigureOut">
              <a:rPr lang="zh-CN" altLang="en-US" smtClean="0"/>
              <a:t>2015/6/15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A8A0C-FBD8-43BC-9D53-799B263CEF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747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941F-BFC8-4D32-937F-712243998108}" type="datetimeFigureOut">
              <a:rPr lang="zh-CN" altLang="en-US" smtClean="0"/>
              <a:t>2015/6/15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A8A0C-FBD8-43BC-9D53-799B263CEF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4831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941F-BFC8-4D32-937F-712243998108}" type="datetimeFigureOut">
              <a:rPr lang="zh-CN" altLang="en-US" smtClean="0"/>
              <a:t>2015/6/15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A8A0C-FBD8-43BC-9D53-799B263CEF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240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941F-BFC8-4D32-937F-712243998108}" type="datetimeFigureOut">
              <a:rPr lang="zh-CN" altLang="en-US" smtClean="0"/>
              <a:t>2015/6/15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A8A0C-FBD8-43BC-9D53-799B263CEF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660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941F-BFC8-4D32-937F-712243998108}" type="datetimeFigureOut">
              <a:rPr lang="zh-CN" altLang="en-US" smtClean="0"/>
              <a:t>2015/6/15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A8A0C-FBD8-43BC-9D53-799B263CEF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655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EBE2DC"/>
            </a:gs>
            <a:gs pos="100000">
              <a:srgbClr val="EBE2D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941F-BFC8-4D32-937F-712243998108}" type="datetimeFigureOut">
              <a:rPr lang="zh-CN" altLang="en-US" smtClean="0"/>
              <a:t>2015/6/15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A8A0C-FBD8-43BC-9D53-799B263CEF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816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941F-BFC8-4D32-937F-712243998108}" type="datetimeFigureOut">
              <a:rPr lang="zh-CN" altLang="en-US" smtClean="0"/>
              <a:t>2015/6/15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A8A0C-FBD8-43BC-9D53-799B263CEF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7709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941F-BFC8-4D32-937F-712243998108}" type="datetimeFigureOut">
              <a:rPr lang="zh-CN" altLang="en-US" smtClean="0"/>
              <a:t>2015/6/15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A8A0C-FBD8-43BC-9D53-799B263CEF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559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68000">
              <a:schemeClr val="accent2">
                <a:lumMod val="20000"/>
                <a:lumOff val="80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0941F-BFC8-4D32-937F-712243998108}" type="datetimeFigureOut">
              <a:rPr lang="zh-CN" altLang="en-US" smtClean="0"/>
              <a:t>2015/6/15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A8A0C-FBD8-43BC-9D53-799B263CEF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230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BE2DC"/>
            </a:gs>
            <a:gs pos="68000">
              <a:schemeClr val="accent2">
                <a:lumMod val="20000"/>
                <a:lumOff val="80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EEE3DE"/>
          </a:solidFill>
        </p:spPr>
      </p:pic>
      <p:sp>
        <p:nvSpPr>
          <p:cNvPr id="5" name="文本框 4"/>
          <p:cNvSpPr txBox="1"/>
          <p:nvPr/>
        </p:nvSpPr>
        <p:spPr>
          <a:xfrm>
            <a:off x="814316" y="285158"/>
            <a:ext cx="10563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smtClean="0">
                <a:solidFill>
                  <a:srgbClr val="0070C0"/>
                </a:solidFill>
              </a:rPr>
              <a:t>All I care about is your secured living</a:t>
            </a:r>
            <a:endParaRPr lang="zh-CN" altLang="en-US" sz="5400" dirty="0">
              <a:solidFill>
                <a:srgbClr val="0070C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625883" y="1201258"/>
            <a:ext cx="5158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i="1" dirty="0" smtClean="0">
                <a:solidFill>
                  <a:srgbClr val="0070C0"/>
                </a:solidFill>
              </a:rPr>
              <a:t>——A series Wi-Fi PT camera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186" y="2582638"/>
            <a:ext cx="3552279" cy="473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8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00418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10" y="2148723"/>
            <a:ext cx="6051206" cy="42942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12401" y="889695"/>
            <a:ext cx="5883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i="1" dirty="0" smtClean="0">
                <a:solidFill>
                  <a:schemeClr val="bg1"/>
                </a:solidFill>
              </a:rPr>
              <a:t>Get push notification instantly when motion is detected .</a:t>
            </a:r>
            <a:endParaRPr lang="zh-CN" altLang="en-US" sz="3600" i="1" dirty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-2" y="0"/>
            <a:ext cx="10874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smtClean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24/7 Protection| </a:t>
            </a:r>
            <a:r>
              <a:rPr lang="en-US" altLang="zh-CN" sz="48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Alarm</a:t>
            </a:r>
            <a:endParaRPr lang="zh-CN" altLang="en-US" sz="48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319" y="3768308"/>
            <a:ext cx="2529385" cy="337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60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4" name="流程图: 顺序访问存储器 3"/>
          <p:cNvSpPr/>
          <p:nvPr/>
        </p:nvSpPr>
        <p:spPr>
          <a:xfrm>
            <a:off x="8384344" y="3010486"/>
            <a:ext cx="1856935" cy="1519311"/>
          </a:xfrm>
          <a:prstGeom prst="flowChartMagneticTap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721969" y="3508531"/>
            <a:ext cx="1519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i="1" dirty="0" smtClean="0">
                <a:solidFill>
                  <a:srgbClr val="0070C0"/>
                </a:solidFill>
              </a:rPr>
              <a:t>Honey~</a:t>
            </a:r>
            <a:endParaRPr lang="zh-CN" altLang="en-US" sz="2800" i="1" dirty="0">
              <a:solidFill>
                <a:srgbClr val="0070C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329" y="110122"/>
            <a:ext cx="1415781" cy="42213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-2" y="0"/>
            <a:ext cx="10874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smtClean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Two-way Talk</a:t>
            </a:r>
            <a:endParaRPr lang="zh-CN" altLang="en-US" sz="4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39011" y="996790"/>
            <a:ext cx="4373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i="1" dirty="0" smtClean="0">
                <a:solidFill>
                  <a:srgbClr val="0070C0"/>
                </a:solidFill>
              </a:rPr>
              <a:t>High quality built-in </a:t>
            </a:r>
            <a:r>
              <a:rPr lang="en-US" altLang="zh-CN" sz="3600" i="1" dirty="0" err="1" smtClean="0">
                <a:solidFill>
                  <a:srgbClr val="0070C0"/>
                </a:solidFill>
              </a:rPr>
              <a:t>Mic</a:t>
            </a:r>
            <a:r>
              <a:rPr lang="en-US" altLang="zh-CN" sz="3600" i="1" dirty="0" smtClean="0">
                <a:solidFill>
                  <a:srgbClr val="0070C0"/>
                </a:solidFill>
              </a:rPr>
              <a:t> and Speaker.</a:t>
            </a:r>
            <a:endParaRPr lang="zh-CN" altLang="en-US" sz="3600" i="1" dirty="0">
              <a:solidFill>
                <a:srgbClr val="0070C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302" y="3917955"/>
            <a:ext cx="2094808" cy="279133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11" y="2362912"/>
            <a:ext cx="3573136" cy="3772651"/>
          </a:xfrm>
          <a:prstGeom prst="rect">
            <a:avLst/>
          </a:prstGeom>
        </p:spPr>
      </p:pic>
      <p:sp>
        <p:nvSpPr>
          <p:cNvPr id="11" name="流程图: 顺序访问存储器 10"/>
          <p:cNvSpPr/>
          <p:nvPr/>
        </p:nvSpPr>
        <p:spPr>
          <a:xfrm>
            <a:off x="525125" y="2398645"/>
            <a:ext cx="1999711" cy="713046"/>
          </a:xfrm>
          <a:prstGeom prst="flowChartMagneticTap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943552" y="2493558"/>
            <a:ext cx="111726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800" i="1" dirty="0" smtClean="0">
                <a:solidFill>
                  <a:schemeClr val="bg1"/>
                </a:solidFill>
              </a:rPr>
              <a:t>WW~</a:t>
            </a:r>
            <a:endParaRPr lang="zh-CN" altLang="en-US" sz="2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82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46489"/>
            <a:ext cx="12180169" cy="3152095"/>
          </a:xfrm>
          <a:prstGeom prst="rect">
            <a:avLst/>
          </a:prstGeom>
        </p:spPr>
      </p:pic>
      <p:sp>
        <p:nvSpPr>
          <p:cNvPr id="6" name="圆角右箭头 5"/>
          <p:cNvSpPr/>
          <p:nvPr/>
        </p:nvSpPr>
        <p:spPr>
          <a:xfrm rot="9365274">
            <a:off x="3896965" y="2523170"/>
            <a:ext cx="946781" cy="57069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87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-2" y="104649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3200" i="1" dirty="0" smtClean="0">
                <a:solidFill>
                  <a:srgbClr val="0070C0"/>
                </a:solidFill>
              </a:rPr>
              <a:t>Safe video record locally, no detail missed.</a:t>
            </a:r>
            <a:endParaRPr lang="zh-CN" altLang="en-US" sz="3200" i="1" dirty="0">
              <a:solidFill>
                <a:srgbClr val="0070C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500" y="1389005"/>
            <a:ext cx="1039663" cy="77974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329" y="110122"/>
            <a:ext cx="1415781" cy="42213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-2" y="0"/>
            <a:ext cx="10874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smtClean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Local Storage| </a:t>
            </a:r>
            <a:r>
              <a:rPr lang="en-US" altLang="zh-CN" sz="4800" b="1" dirty="0" err="1" smtClean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Mirco</a:t>
            </a:r>
            <a:r>
              <a:rPr lang="en-US" altLang="zh-CN" sz="4800" b="1" dirty="0" smtClean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SD Card </a:t>
            </a:r>
            <a:endParaRPr lang="zh-CN" altLang="en-US" sz="4800" b="1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505" y="1517708"/>
            <a:ext cx="2432473" cy="324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33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:\PPT\HFW2000R\retail\a11fee69ac00a3319aa52d87f4d623a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9" y="0"/>
            <a:ext cx="6093761" cy="6858000"/>
          </a:xfrm>
          <a:prstGeom prst="rect">
            <a:avLst/>
          </a:prstGeom>
          <a:noFill/>
        </p:spPr>
      </p:pic>
      <p:pic>
        <p:nvPicPr>
          <p:cNvPr id="3" name="Picture 7" descr="H:\PPT\HFW2000R\soho\eeccca81cf12a6b81b0b6f698eed77c8.jpg"/>
          <p:cNvPicPr>
            <a:picLocks noChangeAspect="1" noChangeArrowheads="1"/>
          </p:cNvPicPr>
          <p:nvPr/>
        </p:nvPicPr>
        <p:blipFill>
          <a:blip r:embed="rId3"/>
          <a:srcRect r="9266" b="9091"/>
          <a:stretch>
            <a:fillRect/>
          </a:stretch>
        </p:blipFill>
        <p:spPr bwMode="auto">
          <a:xfrm>
            <a:off x="6103494" y="0"/>
            <a:ext cx="6088506" cy="6858000"/>
          </a:xfrm>
          <a:prstGeom prst="rect">
            <a:avLst/>
          </a:prstGeom>
          <a:noFill/>
        </p:spPr>
      </p:pic>
      <p:sp>
        <p:nvSpPr>
          <p:cNvPr id="5" name="TextBox 25"/>
          <p:cNvSpPr txBox="1"/>
          <p:nvPr/>
        </p:nvSpPr>
        <p:spPr>
          <a:xfrm>
            <a:off x="749185" y="5466565"/>
            <a:ext cx="4687977" cy="64633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i="1" dirty="0" smtClean="0">
                <a:solidFill>
                  <a:srgbClr val="0070C0"/>
                </a:solidFill>
                <a:ea typeface="华文新魏" panose="02010800040101010101" pitchFamily="2" charset="-122"/>
              </a:rPr>
              <a:t>Retail Store</a:t>
            </a:r>
            <a:endParaRPr lang="en-US" sz="3600" i="1" dirty="0">
              <a:solidFill>
                <a:srgbClr val="0070C0"/>
              </a:solidFill>
              <a:ea typeface="华文新魏" panose="02010800040101010101" pitchFamily="2" charset="-122"/>
            </a:endParaRPr>
          </a:p>
        </p:txBody>
      </p:sp>
      <p:sp>
        <p:nvSpPr>
          <p:cNvPr id="6" name="TextBox 25"/>
          <p:cNvSpPr txBox="1"/>
          <p:nvPr/>
        </p:nvSpPr>
        <p:spPr>
          <a:xfrm>
            <a:off x="6696242" y="5466564"/>
            <a:ext cx="4687977" cy="64633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solidFill>
                  <a:srgbClr val="0070C0"/>
                </a:solidFill>
                <a:ea typeface="华文新魏" panose="02010800040101010101" pitchFamily="2" charset="-122"/>
              </a:rPr>
              <a:t>Home</a:t>
            </a:r>
            <a:endParaRPr lang="en-US" sz="3600" i="1" dirty="0">
              <a:solidFill>
                <a:srgbClr val="0070C0"/>
              </a:solidFill>
              <a:ea typeface="华文新魏" panose="0201080004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329" y="110122"/>
            <a:ext cx="1415781" cy="42213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-2" y="0"/>
            <a:ext cx="10874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smtClean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Application</a:t>
            </a:r>
            <a:endParaRPr lang="zh-CN" altLang="en-US" sz="4800" b="1" dirty="0">
              <a:solidFill>
                <a:srgbClr val="0070C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115" y="1121990"/>
            <a:ext cx="3208758" cy="427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88621" y="2290799"/>
            <a:ext cx="5453672" cy="23494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altLang="zh-CN" sz="6667" b="1" spc="51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Segoe UI" pitchFamily="34" charset="0"/>
              </a:rPr>
              <a:t>THANK YOU!</a:t>
            </a:r>
          </a:p>
          <a:p>
            <a:pPr eaLnBrk="1" hangingPunct="1">
              <a:defRPr/>
            </a:pPr>
            <a:endParaRPr lang="en-US" altLang="zh-CN" sz="4000" spc="51" dirty="0">
              <a:ln w="11430"/>
              <a:solidFill>
                <a:srgbClr val="0070C0"/>
              </a:solidFill>
              <a:ea typeface="宋体" charset="-122"/>
              <a:cs typeface="Segoe UI" pitchFamily="34" charset="0"/>
            </a:endParaRPr>
          </a:p>
          <a:p>
            <a:pPr eaLnBrk="1" hangingPunct="1">
              <a:defRPr/>
            </a:pPr>
            <a:r>
              <a:rPr lang="en-US" altLang="zh-CN" sz="4000" spc="51" dirty="0">
                <a:ln w="11430"/>
                <a:solidFill>
                  <a:srgbClr val="0070C0"/>
                </a:solidFill>
                <a:ea typeface="宋体" charset="-122"/>
                <a:cs typeface="Segoe UI" pitchFamily="34" charset="0"/>
              </a:rPr>
              <a:t>www.dahuasecurity.com</a:t>
            </a:r>
            <a:endParaRPr lang="zh-CN" altLang="en-US" sz="4000" spc="51" dirty="0">
              <a:ln w="11430"/>
              <a:solidFill>
                <a:srgbClr val="0070C0"/>
              </a:solidFill>
              <a:ea typeface="宋体" charset="-122"/>
              <a:cs typeface="Segoe UI" pitchFamily="34" charset="0"/>
            </a:endParaRPr>
          </a:p>
        </p:txBody>
      </p:sp>
      <p:pic>
        <p:nvPicPr>
          <p:cNvPr id="3" name="内容占位符 4" descr="0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929" y="1673426"/>
            <a:ext cx="3582423" cy="358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014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9739" y="7028"/>
            <a:ext cx="6117579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329" y="110122"/>
            <a:ext cx="1415781" cy="422139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-1" y="0"/>
            <a:ext cx="2897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Overview</a:t>
            </a:r>
            <a:endParaRPr lang="zh-CN" altLang="en-US" sz="4800" b="1" dirty="0">
              <a:solidFill>
                <a:srgbClr val="0070C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696095" y="999839"/>
            <a:ext cx="2524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0070C0"/>
                </a:solidFill>
              </a:rPr>
              <a:t>Appearance</a:t>
            </a:r>
            <a:endParaRPr lang="zh-CN" altLang="en-US" sz="3200" b="1" dirty="0">
              <a:solidFill>
                <a:srgbClr val="0070C0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700295" y="2482423"/>
            <a:ext cx="2524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0070C0"/>
                </a:solidFill>
              </a:rPr>
              <a:t>Wi-Fi</a:t>
            </a:r>
            <a:endParaRPr lang="zh-CN" altLang="en-US" sz="3200" b="1" dirty="0">
              <a:solidFill>
                <a:srgbClr val="0070C0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696095" y="3255110"/>
            <a:ext cx="2947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0070C0"/>
                </a:solidFill>
              </a:rPr>
              <a:t>24/7 protection</a:t>
            </a:r>
            <a:endParaRPr lang="zh-CN" altLang="en-US" sz="3200" b="1" dirty="0">
              <a:solidFill>
                <a:srgbClr val="0070C0"/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696095" y="4027797"/>
            <a:ext cx="352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0070C0"/>
                </a:solidFill>
              </a:rPr>
              <a:t>Alarm notification</a:t>
            </a:r>
            <a:endParaRPr lang="zh-CN" altLang="en-US" sz="3200" b="1" dirty="0">
              <a:solidFill>
                <a:srgbClr val="0070C0"/>
              </a:solidFill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696095" y="4760060"/>
            <a:ext cx="2524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0070C0"/>
                </a:solidFill>
              </a:rPr>
              <a:t>Two-way talk</a:t>
            </a:r>
            <a:endParaRPr lang="zh-CN" altLang="en-US" sz="3200" b="1" dirty="0">
              <a:solidFill>
                <a:srgbClr val="0070C0"/>
              </a:solidFill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696095" y="5537393"/>
            <a:ext cx="2524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0070C0"/>
                </a:solidFill>
              </a:rPr>
              <a:t>Local storage</a:t>
            </a:r>
            <a:endParaRPr lang="zh-CN" altLang="en-US" sz="3200" b="1" dirty="0">
              <a:solidFill>
                <a:srgbClr val="0070C0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700295" y="1750160"/>
            <a:ext cx="2524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0070C0"/>
                </a:solidFill>
              </a:rPr>
              <a:t>PT</a:t>
            </a:r>
            <a:endParaRPr lang="zh-CN" altLang="en-US" sz="3200" b="1" dirty="0">
              <a:solidFill>
                <a:srgbClr val="0070C0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204341" y="1065848"/>
            <a:ext cx="491754" cy="491754"/>
          </a:xfrm>
          <a:prstGeom prst="rect">
            <a:avLst/>
          </a:prstGeom>
          <a:noFill/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203094" y="1815553"/>
            <a:ext cx="491754" cy="491754"/>
          </a:xfrm>
          <a:prstGeom prst="rect">
            <a:avLst/>
          </a:prstGeom>
          <a:noFill/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203094" y="2518445"/>
            <a:ext cx="491754" cy="491754"/>
          </a:xfrm>
          <a:prstGeom prst="rect">
            <a:avLst/>
          </a:prstGeom>
          <a:noFill/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203094" y="3323002"/>
            <a:ext cx="491754" cy="491754"/>
          </a:xfrm>
          <a:prstGeom prst="rect">
            <a:avLst/>
          </a:prstGeom>
          <a:noFill/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203094" y="4126077"/>
            <a:ext cx="491754" cy="491754"/>
          </a:xfrm>
          <a:prstGeom prst="rect">
            <a:avLst/>
          </a:prstGeom>
          <a:noFill/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203094" y="4826476"/>
            <a:ext cx="491754" cy="491754"/>
          </a:xfrm>
          <a:prstGeom prst="rect">
            <a:avLst/>
          </a:prstGeom>
          <a:noFill/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203094" y="5574034"/>
            <a:ext cx="491754" cy="491754"/>
          </a:xfrm>
          <a:prstGeom prst="rect">
            <a:avLst/>
          </a:prstGeom>
          <a:noFill/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173" y="4055026"/>
            <a:ext cx="2279937" cy="303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46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2" y="0"/>
            <a:ext cx="10874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smtClean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Appearance| </a:t>
            </a:r>
            <a:r>
              <a:rPr lang="en-US" altLang="zh-CN" sz="4800" b="1" dirty="0" smtClean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Colorful light</a:t>
            </a:r>
            <a:endParaRPr lang="zh-CN" altLang="en-US" sz="4800" b="1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329" y="110122"/>
            <a:ext cx="1415781" cy="42213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155" y="1367905"/>
            <a:ext cx="3011955" cy="40134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00" y="1367905"/>
            <a:ext cx="3011955" cy="401343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543" y="1366392"/>
            <a:ext cx="3013090" cy="401494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6" y="1366391"/>
            <a:ext cx="3013090" cy="401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8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450" y="1046718"/>
            <a:ext cx="5969390" cy="4477043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5613009" y="1339670"/>
            <a:ext cx="6004939" cy="760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V="1">
            <a:off x="903273" y="5144849"/>
            <a:ext cx="10714675" cy="1645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1055673" y="2240227"/>
            <a:ext cx="4557336" cy="699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-2" y="0"/>
            <a:ext cx="10874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smtClean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Appearance| </a:t>
            </a:r>
            <a:r>
              <a:rPr lang="en-US" altLang="zh-CN" sz="4800" b="1" dirty="0" smtClean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Dimension</a:t>
            </a:r>
            <a:endParaRPr lang="zh-CN" altLang="en-US" sz="4800" b="1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081242" y="2767017"/>
            <a:ext cx="2110758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4400" dirty="0" smtClean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Times New Roman" pitchFamily="18" charset="0"/>
              </a:rPr>
              <a:t>138.1</a:t>
            </a:r>
            <a:r>
              <a:rPr lang="en-US" altLang="zh-CN" sz="2000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mm</a:t>
            </a:r>
            <a:endParaRPr lang="zh-CN" altLang="en-US" sz="1000" dirty="0">
              <a:solidFill>
                <a:schemeClr val="accent1"/>
              </a:solidFill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>
            <a:off x="10595210" y="3644319"/>
            <a:ext cx="0" cy="1516980"/>
          </a:xfrm>
          <a:prstGeom prst="straightConnector1">
            <a:avLst/>
          </a:prstGeom>
          <a:ln>
            <a:solidFill>
              <a:schemeClr val="accent1"/>
            </a:solidFill>
            <a:headEnd type="none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>
            <a:off x="10595210" y="1347273"/>
            <a:ext cx="0" cy="1282049"/>
          </a:xfrm>
          <a:prstGeom prst="straightConnector1">
            <a:avLst/>
          </a:prstGeom>
          <a:ln>
            <a:solidFill>
              <a:schemeClr val="accent1"/>
            </a:solidFill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903273" y="3385459"/>
            <a:ext cx="2110758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4400" dirty="0" smtClean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Times New Roman" pitchFamily="18" charset="0"/>
              </a:rPr>
              <a:t>94</a:t>
            </a:r>
            <a:r>
              <a:rPr lang="en-US" altLang="zh-CN" sz="2000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mm</a:t>
            </a:r>
            <a:endParaRPr lang="zh-CN" altLang="en-US" sz="1000" dirty="0">
              <a:solidFill>
                <a:schemeClr val="accent1"/>
              </a:solidFill>
            </a:endParaRPr>
          </a:p>
        </p:txBody>
      </p:sp>
      <p:cxnSp>
        <p:nvCxnSpPr>
          <p:cNvPr id="16" name="直接箭头连接符 15"/>
          <p:cNvCxnSpPr/>
          <p:nvPr/>
        </p:nvCxnSpPr>
        <p:spPr>
          <a:xfrm>
            <a:off x="1311486" y="4292274"/>
            <a:ext cx="0" cy="869025"/>
          </a:xfrm>
          <a:prstGeom prst="straightConnector1">
            <a:avLst/>
          </a:prstGeom>
          <a:ln>
            <a:solidFill>
              <a:schemeClr val="accent1"/>
            </a:solidFill>
            <a:headEnd type="none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>
            <a:off x="1311486" y="2220316"/>
            <a:ext cx="0" cy="958982"/>
          </a:xfrm>
          <a:prstGeom prst="straightConnector1">
            <a:avLst/>
          </a:prstGeom>
          <a:ln>
            <a:solidFill>
              <a:schemeClr val="accent1"/>
            </a:solidFill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329" y="110122"/>
            <a:ext cx="1415781" cy="42213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226" y="2065888"/>
            <a:ext cx="2540595" cy="338534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794381" y="5266565"/>
            <a:ext cx="2265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rgbClr val="0070C0"/>
                </a:solidFill>
              </a:rPr>
              <a:t>iPhone 6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201577" y="5209532"/>
            <a:ext cx="2265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rgbClr val="0070C0"/>
                </a:solidFill>
              </a:rPr>
              <a:t>IPC-AW12W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58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2" y="0"/>
            <a:ext cx="10874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smtClean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PT| </a:t>
            </a:r>
            <a:r>
              <a:rPr lang="en-US" altLang="zh-CN" sz="4800" b="1" dirty="0" smtClean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355°Pan, 90°Tilt</a:t>
            </a:r>
            <a:endParaRPr lang="zh-CN" altLang="en-US" sz="4800" b="1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1984"/>
            <a:ext cx="12192000" cy="50531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6" b="89571" l="9962" r="96617">
                        <a14:foregroundMark x1="45489" y1="50307" x2="44925" y2="61350"/>
                        <a14:foregroundMark x1="50376" y1="49080" x2="50376" y2="61963"/>
                        <a14:foregroundMark x1="55827" y1="49080" x2="55827" y2="60123"/>
                        <a14:foregroundMark x1="59962" y1="54601" x2="59962" y2="54601"/>
                        <a14:foregroundMark x1="64850" y1="55828" x2="64850" y2="55828"/>
                        <a14:foregroundMark x1="71241" y1="54601" x2="71241" y2="54601"/>
                        <a14:foregroundMark x1="76880" y1="54601" x2="76880" y2="54601"/>
                        <a14:foregroundMark x1="81015" y1="53988" x2="81015" y2="53988"/>
                        <a14:foregroundMark x1="86842" y1="52761" x2="86842" y2="52761"/>
                        <a14:foregroundMark x1="92293" y1="54601" x2="92293" y2="546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4565" y="4513324"/>
            <a:ext cx="3358955" cy="12721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6662223" y="4684859"/>
            <a:ext cx="3358955" cy="127217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206915" y="4491595"/>
            <a:ext cx="1864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rgbClr val="EBE2DC"/>
                </a:solidFill>
              </a:rPr>
              <a:t>355°</a:t>
            </a:r>
            <a:endParaRPr lang="zh-CN" altLang="en-US" sz="3200" dirty="0">
              <a:solidFill>
                <a:srgbClr val="EBE2DC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329" y="110122"/>
            <a:ext cx="1415781" cy="42213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474" y="4880441"/>
            <a:ext cx="1615899" cy="215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9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61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40533">
            <a:off x="7892292" y="3635486"/>
            <a:ext cx="1366324" cy="122969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329" y="110122"/>
            <a:ext cx="1415781" cy="422139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-2" y="0"/>
            <a:ext cx="10874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smtClean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Wi-Fi| </a:t>
            </a:r>
            <a:r>
              <a:rPr lang="en-US" altLang="zh-CN" sz="4800" b="1" dirty="0" smtClean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Away from Cable</a:t>
            </a:r>
            <a:endParaRPr lang="zh-CN" altLang="en-US" sz="4800" b="1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438" y="3524864"/>
            <a:ext cx="2840672" cy="378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5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051" y="1753352"/>
            <a:ext cx="10653897" cy="40847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0" y="89965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3200" i="1" dirty="0" smtClean="0">
                <a:solidFill>
                  <a:srgbClr val="0070C0"/>
                </a:solidFill>
              </a:rPr>
              <a:t>Easily connect to home Wi-Fi by operating DMSS APP.</a:t>
            </a:r>
            <a:endParaRPr lang="zh-CN" altLang="en-US" sz="3200" i="1" dirty="0">
              <a:solidFill>
                <a:srgbClr val="0070C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329" y="110122"/>
            <a:ext cx="1415781" cy="42213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-2" y="0"/>
            <a:ext cx="10874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smtClean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Wi-Fi| </a:t>
            </a:r>
            <a:r>
              <a:rPr lang="en-US" altLang="zh-CN" sz="48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</a:t>
            </a:r>
            <a:r>
              <a:rPr lang="en-US" altLang="zh-CN" sz="4800" b="1" dirty="0" smtClean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mart </a:t>
            </a:r>
            <a:r>
              <a:rPr lang="en-US" altLang="zh-CN" sz="4800" b="1" dirty="0" err="1" smtClean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Config</a:t>
            </a:r>
            <a:endParaRPr lang="zh-CN" altLang="en-US" sz="4800" b="1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39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420837"/>
            <a:ext cx="12192002" cy="54371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329" y="110122"/>
            <a:ext cx="1415781" cy="42213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-2" y="0"/>
            <a:ext cx="10874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smtClean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24/7 Protection| </a:t>
            </a:r>
            <a:r>
              <a:rPr lang="en-US" altLang="zh-CN" sz="4800" b="1" dirty="0" smtClean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Remote View</a:t>
            </a:r>
            <a:endParaRPr lang="zh-CN" altLang="en-US" sz="4800" b="1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-2" y="83099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3200" i="1" dirty="0" smtClean="0">
                <a:solidFill>
                  <a:srgbClr val="0070C0"/>
                </a:solidFill>
              </a:rPr>
              <a:t>Monitor families anytime, even miles away with APP.</a:t>
            </a:r>
            <a:endParaRPr lang="zh-CN" altLang="en-US" sz="3200" i="1" dirty="0">
              <a:solidFill>
                <a:srgbClr val="0070C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01" y="1415772"/>
            <a:ext cx="2218753" cy="295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1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7999"/>
            <a:chOff x="464024" y="941696"/>
            <a:chExt cx="10456327" cy="4512517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024" y="941696"/>
              <a:ext cx="10456327" cy="4512517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8790" y="1445695"/>
              <a:ext cx="4825178" cy="3504517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182880" y="765964"/>
            <a:ext cx="11909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3600" i="1" dirty="0" smtClean="0">
                <a:solidFill>
                  <a:schemeClr val="bg1"/>
                </a:solidFill>
              </a:rPr>
              <a:t>Feel safe even in total darkness.</a:t>
            </a:r>
            <a:endParaRPr lang="zh-CN" altLang="en-US" sz="3600" i="1" dirty="0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-2" y="0"/>
            <a:ext cx="10874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smtClean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24/7 Protection| </a:t>
            </a:r>
            <a:r>
              <a:rPr lang="en-US" altLang="zh-CN" sz="48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Night Vision</a:t>
            </a:r>
            <a:endParaRPr lang="zh-CN" altLang="en-US" sz="48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024" y="3831736"/>
            <a:ext cx="2538677" cy="338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6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红橙色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2700</TotalTime>
  <Words>140</Words>
  <Application>Microsoft Office PowerPoint</Application>
  <PresentationFormat>宽屏</PresentationFormat>
  <Paragraphs>39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4" baseType="lpstr">
      <vt:lpstr>华文新魏</vt:lpstr>
      <vt:lpstr>宋体</vt:lpstr>
      <vt:lpstr>微软雅黑</vt:lpstr>
      <vt:lpstr>Arial</vt:lpstr>
      <vt:lpstr>Calibri</vt:lpstr>
      <vt:lpstr>Calibri Light</vt:lpstr>
      <vt:lpstr>Impact</vt:lpstr>
      <vt:lpstr>Segoe UI</vt:lpstr>
      <vt:lpstr>Times New Roman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dahuatech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金晨浩</dc:creator>
  <cp:lastModifiedBy>金晨浩</cp:lastModifiedBy>
  <cp:revision>70</cp:revision>
  <dcterms:created xsi:type="dcterms:W3CDTF">2015-02-27T07:12:39Z</dcterms:created>
  <dcterms:modified xsi:type="dcterms:W3CDTF">2015-06-15T08:54:17Z</dcterms:modified>
</cp:coreProperties>
</file>