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2"/>
  </p:notesMasterIdLst>
  <p:sldIdLst>
    <p:sldId id="273" r:id="rId3"/>
    <p:sldId id="257" r:id="rId4"/>
    <p:sldId id="295" r:id="rId5"/>
    <p:sldId id="267" r:id="rId6"/>
    <p:sldId id="275" r:id="rId7"/>
    <p:sldId id="307" r:id="rId8"/>
    <p:sldId id="260" r:id="rId9"/>
    <p:sldId id="264" r:id="rId10"/>
    <p:sldId id="308" r:id="rId11"/>
    <p:sldId id="300" r:id="rId12"/>
    <p:sldId id="310" r:id="rId13"/>
    <p:sldId id="311" r:id="rId14"/>
    <p:sldId id="302" r:id="rId15"/>
    <p:sldId id="304" r:id="rId16"/>
    <p:sldId id="301" r:id="rId17"/>
    <p:sldId id="309" r:id="rId18"/>
    <p:sldId id="268" r:id="rId19"/>
    <p:sldId id="270" r:id="rId20"/>
    <p:sldId id="261" r:id="rId21"/>
    <p:sldId id="294" r:id="rId22"/>
    <p:sldId id="269" r:id="rId23"/>
    <p:sldId id="262" r:id="rId24"/>
    <p:sldId id="259" r:id="rId25"/>
    <p:sldId id="271" r:id="rId26"/>
    <p:sldId id="299" r:id="rId27"/>
    <p:sldId id="312" r:id="rId28"/>
    <p:sldId id="298" r:id="rId29"/>
    <p:sldId id="315" r:id="rId30"/>
    <p:sldId id="314" r:id="rId3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6" autoAdjust="0"/>
    <p:restoredTop sz="85458" autoAdjust="0"/>
  </p:normalViewPr>
  <p:slideViewPr>
    <p:cSldViewPr>
      <p:cViewPr varScale="1">
        <p:scale>
          <a:sx n="81" d="100"/>
          <a:sy n="81" d="100"/>
        </p:scale>
        <p:origin x="1122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27A-42DE-A5D0-077249E7661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7A-42DE-A5D0-077249E7661F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7A-42DE-A5D0-077249E766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7A-42DE-A5D0-077249E7661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27A-42DE-A5D0-077249E7661F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27A-42DE-A5D0-077249E766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27A-42DE-A5D0-077249E7661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7A-42DE-A5D0-077249E7661F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7A-42DE-A5D0-077249E766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rgbClr val="375C75"/>
            </a:solidFill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7A-42DE-A5D0-077249E7661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27A-42DE-A5D0-077249E7661F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27A-42DE-A5D0-077249E7661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E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B27A-42DE-A5D0-077249E7661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27A-42DE-A5D0-077249E7661F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7A-42DE-A5D0-077249E7661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列1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27A-42DE-A5D0-077249E7661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B27A-42DE-A5D0-077249E7661F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27A-42DE-A5D0-077249E7661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列2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27A-42DE-A5D0-077249E7661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27A-42DE-A5D0-077249E7661F}"/>
              </c:ext>
            </c:extLst>
          </c:dPt>
          <c:cat>
            <c:strRef>
              <c:f>Sheet1!$A$2:$A$3</c:f>
              <c:strCache>
                <c:ptCount val="2"/>
                <c:pt idx="0">
                  <c:v>PART 1</c:v>
                </c:pt>
                <c:pt idx="1">
                  <c:v>PART 2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27A-42DE-A5D0-077249E76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3D6A9-00F9-4D01-A961-97D5173E1FC4}" type="datetimeFigureOut">
              <a:rPr lang="zh-CN" altLang="en-US" smtClean="0"/>
              <a:pPr/>
              <a:t>2016/5/19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6223B-3099-4039-82CF-961765C865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8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Support</a:t>
            </a:r>
            <a:r>
              <a:rPr lang="en-US" altLang="zh-CN" baseline="0" dirty="0"/>
              <a:t> multi outdoor station and indoor monitor in one house</a:t>
            </a:r>
          </a:p>
          <a:p>
            <a:r>
              <a:rPr lang="en-US" altLang="zh-CN" baseline="0" dirty="0"/>
              <a:t>Integrate with CCTV and alarm system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100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710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21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50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85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086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27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179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249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3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provide indoor monitor with exquisite design, such as</a:t>
            </a:r>
            <a:r>
              <a:rPr lang="en-US" altLang="zh-CN" baseline="0" dirty="0"/>
              <a:t> tempered glass panel and plastic panel for different requirement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945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91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9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加上工作温度</a:t>
            </a:r>
            <a:endParaRPr lang="en-US" altLang="zh-CN" dirty="0"/>
          </a:p>
          <a:p>
            <a:r>
              <a:rPr lang="zh-CN" altLang="en-US" dirty="0"/>
              <a:t>加上模块化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7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38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38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945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6223B-3099-4039-82CF-961765C8659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9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26237"/>
          <a:stretch/>
        </p:blipFill>
        <p:spPr>
          <a:xfrm>
            <a:off x="0" y="-1"/>
            <a:ext cx="9125712" cy="51435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17" name="Group 19"/>
          <p:cNvGrpSpPr/>
          <p:nvPr userDrawn="1"/>
        </p:nvGrpSpPr>
        <p:grpSpPr>
          <a:xfrm>
            <a:off x="4275953" y="4820417"/>
            <a:ext cx="592094" cy="94356"/>
            <a:chOff x="4043083" y="641799"/>
            <a:chExt cx="731305" cy="116541"/>
          </a:xfrm>
        </p:grpSpPr>
        <p:sp>
          <p:nvSpPr>
            <p:cNvPr id="18" name="Oval 20"/>
            <p:cNvSpPr/>
            <p:nvPr/>
          </p:nvSpPr>
          <p:spPr>
            <a:xfrm>
              <a:off x="4043083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Oval 21"/>
            <p:cNvSpPr/>
            <p:nvPr/>
          </p:nvSpPr>
          <p:spPr>
            <a:xfrm>
              <a:off x="4350465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0" name="Oval 22"/>
            <p:cNvSpPr/>
            <p:nvPr/>
          </p:nvSpPr>
          <p:spPr>
            <a:xfrm>
              <a:off x="4657847" y="641799"/>
              <a:ext cx="116541" cy="1165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81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4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27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8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11D1-7064-4C69-95FB-9496099E9EC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1538-36FD-4D2F-BDCD-49BEC11D0E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3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50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30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8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86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98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8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26237"/>
          <a:stretch/>
        </p:blipFill>
        <p:spPr>
          <a:xfrm>
            <a:off x="0" y="-1"/>
            <a:ext cx="9125712" cy="51435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78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56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59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06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0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9"/>
          <p:cNvGrpSpPr/>
          <p:nvPr userDrawn="1"/>
        </p:nvGrpSpPr>
        <p:grpSpPr>
          <a:xfrm>
            <a:off x="4275953" y="4820417"/>
            <a:ext cx="592094" cy="94356"/>
            <a:chOff x="4043083" y="641799"/>
            <a:chExt cx="731305" cy="116541"/>
          </a:xfrm>
        </p:grpSpPr>
        <p:sp>
          <p:nvSpPr>
            <p:cNvPr id="19" name="Oval 20"/>
            <p:cNvSpPr/>
            <p:nvPr/>
          </p:nvSpPr>
          <p:spPr>
            <a:xfrm>
              <a:off x="4043083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0" name="Oval 21"/>
            <p:cNvSpPr/>
            <p:nvPr/>
          </p:nvSpPr>
          <p:spPr>
            <a:xfrm>
              <a:off x="4350465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1" name="Oval 22"/>
            <p:cNvSpPr/>
            <p:nvPr/>
          </p:nvSpPr>
          <p:spPr>
            <a:xfrm>
              <a:off x="4657847" y="641799"/>
              <a:ext cx="116541" cy="1165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60467"/>
          <a:stretch/>
        </p:blipFill>
        <p:spPr>
          <a:xfrm>
            <a:off x="0" y="-1"/>
            <a:ext cx="9125712" cy="2756648"/>
          </a:xfrm>
          <a:prstGeom prst="rect">
            <a:avLst/>
          </a:prstGeom>
        </p:spPr>
      </p:pic>
      <p:sp>
        <p:nvSpPr>
          <p:cNvPr id="23" name="矩形 22"/>
          <p:cNvSpPr/>
          <p:nvPr userDrawn="1"/>
        </p:nvSpPr>
        <p:spPr>
          <a:xfrm>
            <a:off x="0" y="2"/>
            <a:ext cx="9144000" cy="27566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2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" b="60467"/>
          <a:stretch/>
        </p:blipFill>
        <p:spPr>
          <a:xfrm>
            <a:off x="0" y="-1"/>
            <a:ext cx="9125712" cy="2756648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2"/>
            <a:ext cx="9144000" cy="27566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8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80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4" b="26237"/>
          <a:stretch/>
        </p:blipFill>
        <p:spPr>
          <a:xfrm>
            <a:off x="0" y="-1"/>
            <a:ext cx="4557010" cy="5143501"/>
          </a:xfrm>
          <a:custGeom>
            <a:avLst/>
            <a:gdLst>
              <a:gd name="connsiteX0" fmla="*/ 0 w 4557010"/>
              <a:gd name="connsiteY0" fmla="*/ 0 h 5143501"/>
              <a:gd name="connsiteX1" fmla="*/ 4557010 w 4557010"/>
              <a:gd name="connsiteY1" fmla="*/ 0 h 5143501"/>
              <a:gd name="connsiteX2" fmla="*/ 4557010 w 4557010"/>
              <a:gd name="connsiteY2" fmla="*/ 5143501 h 5143501"/>
              <a:gd name="connsiteX3" fmla="*/ 0 w 4557010"/>
              <a:gd name="connsiteY3" fmla="*/ 514350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7010" h="5143501">
                <a:moveTo>
                  <a:pt x="0" y="0"/>
                </a:moveTo>
                <a:lnTo>
                  <a:pt x="4557010" y="0"/>
                </a:lnTo>
                <a:lnTo>
                  <a:pt x="4557010" y="5143501"/>
                </a:lnTo>
                <a:lnTo>
                  <a:pt x="0" y="5143501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455701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6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6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CF4B-9672-4EA3-85F7-6D004C9B75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BF4CF4B-9672-4EA3-85F7-6D004C9B75B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6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EBDBF"/>
            </a:gs>
            <a:gs pos="0">
              <a:srgbClr val="ECEC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3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microsoft.com/office/2007/relationships/hdphoto" Target="../media/hdphoto1.wdp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gif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1.pn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11" Type="http://schemas.openxmlformats.org/officeDocument/2006/relationships/image" Target="../media/image94.png"/><Relationship Id="rId5" Type="http://schemas.openxmlformats.org/officeDocument/2006/relationships/image" Target="../media/image90.jpeg"/><Relationship Id="rId10" Type="http://schemas.openxmlformats.org/officeDocument/2006/relationships/image" Target="../media/image7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596" y="1857370"/>
            <a:ext cx="84417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6000" b="1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</a:rPr>
              <a:t>ВИДЕОДОМОФОНЫ</a:t>
            </a:r>
            <a:endParaRPr lang="zh-CN" altLang="en-US" sz="6000" b="1" dirty="0">
              <a:latin typeface="Adobe 黑体 Std R" pitchFamily="34" charset="-122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8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4810" y="266262"/>
            <a:ext cx="5203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zh-CN" sz="2800" b="1" dirty="0">
                <a:solidFill>
                  <a:schemeClr val="accent2"/>
                </a:solidFill>
              </a:rPr>
              <a:t>Модульная вызывная панель</a:t>
            </a:r>
            <a:r>
              <a:rPr lang="en-US" altLang="zh-CN" sz="2800" b="1" dirty="0">
                <a:solidFill>
                  <a:schemeClr val="accent2"/>
                </a:solidFill>
              </a:rPr>
              <a:t> 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pic>
        <p:nvPicPr>
          <p:cNvPr id="3" name="Picture 8" descr="D:\FTP new最新\VDP\产品图片\模块化 高清图\Small\3模块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167" y="736558"/>
            <a:ext cx="2082289" cy="4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组合 57"/>
          <p:cNvGrpSpPr/>
          <p:nvPr/>
        </p:nvGrpSpPr>
        <p:grpSpPr>
          <a:xfrm>
            <a:off x="4620994" y="1069000"/>
            <a:ext cx="2651242" cy="646331"/>
            <a:chOff x="4893277" y="771550"/>
            <a:chExt cx="2651242" cy="646331"/>
          </a:xfrm>
        </p:grpSpPr>
        <p:sp>
          <p:nvSpPr>
            <p:cNvPr id="8" name="矩形 7"/>
            <p:cNvSpPr/>
            <p:nvPr/>
          </p:nvSpPr>
          <p:spPr>
            <a:xfrm>
              <a:off x="4893277" y="771550"/>
              <a:ext cx="26220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en-US" altLang="zh-CN" dirty="0">
                  <a:solidFill>
                    <a:schemeClr val="bg1"/>
                  </a:solidFill>
                </a:rPr>
                <a:t>1.3 MP, H: 90°</a:t>
              </a:r>
            </a:p>
            <a:p>
              <a:pPr algn="ctr" defTabSz="685800"/>
              <a:r>
                <a:rPr lang="ru-RU" altLang="zh-CN" dirty="0">
                  <a:solidFill>
                    <a:schemeClr val="bg1"/>
                  </a:solidFill>
                </a:rPr>
                <a:t>Подстройка линз</a:t>
              </a:r>
              <a:r>
                <a:rPr lang="en-US" altLang="zh-CN" dirty="0">
                  <a:solidFill>
                    <a:schemeClr val="bg1"/>
                  </a:solidFill>
                </a:rPr>
                <a:t> (  15°)</a:t>
              </a:r>
            </a:p>
          </p:txBody>
        </p:sp>
        <p:cxnSp>
          <p:nvCxnSpPr>
            <p:cNvPr id="10" name="直接连接符 9"/>
            <p:cNvCxnSpPr/>
            <p:nvPr/>
          </p:nvCxnSpPr>
          <p:spPr>
            <a:xfrm flipH="1">
              <a:off x="5084641" y="1103422"/>
              <a:ext cx="2459878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7236296" y="1347614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椭圆 25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281512" y="4290650"/>
            <a:ext cx="3071355" cy="369332"/>
            <a:chOff x="4629090" y="3891978"/>
            <a:chExt cx="3071355" cy="369332"/>
          </a:xfrm>
        </p:grpSpPr>
        <p:sp>
          <p:nvSpPr>
            <p:cNvPr id="32" name="矩形 31"/>
            <p:cNvSpPr/>
            <p:nvPr/>
          </p:nvSpPr>
          <p:spPr>
            <a:xfrm>
              <a:off x="4629090" y="3891978"/>
              <a:ext cx="30713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ru-RU" altLang="zh-CN" dirty="0">
                  <a:solidFill>
                    <a:schemeClr val="bg1"/>
                  </a:solidFill>
                </a:rPr>
                <a:t>ИК датчик приближения </a:t>
              </a:r>
              <a:r>
                <a:rPr lang="en-US" altLang="zh-CN" dirty="0">
                  <a:solidFill>
                    <a:schemeClr val="bg1"/>
                  </a:solidFill>
                </a:rPr>
                <a:t> 	</a:t>
              </a: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 flipV="1">
              <a:off x="5159936" y="3910562"/>
              <a:ext cx="2286472" cy="8706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7" descr="Z:\项目\DH3.X0966  模块化门口机VTO2000A系列\CPD流程\TR4\高清照片\VTO2000A-C.png"/>
          <p:cNvPicPr>
            <a:picLocks noChangeAspect="1" noChangeArrowheads="1"/>
          </p:cNvPicPr>
          <p:nvPr/>
        </p:nvPicPr>
        <p:blipFill>
          <a:blip r:embed="rId4" cstate="print"/>
          <a:srcRect l="53042" t="12856" r="19062" b="53156"/>
          <a:stretch>
            <a:fillRect/>
          </a:stretch>
        </p:blipFill>
        <p:spPr bwMode="auto">
          <a:xfrm>
            <a:off x="107504" y="1131590"/>
            <a:ext cx="990322" cy="92609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8" descr="Z:\项目\DH3.X0966  模块化门口机VTO2000A系列\CPD流程\TR4\高清照片\VTO2000A-B透明背景.png"/>
          <p:cNvPicPr>
            <a:picLocks noChangeAspect="1" noChangeArrowheads="1"/>
          </p:cNvPicPr>
          <p:nvPr/>
        </p:nvPicPr>
        <p:blipFill>
          <a:blip r:embed="rId5" cstate="print"/>
          <a:srcRect l="52595" t="48556" r="18811" b="17378"/>
          <a:stretch>
            <a:fillRect/>
          </a:stretch>
        </p:blipFill>
        <p:spPr bwMode="auto">
          <a:xfrm>
            <a:off x="1094695" y="1136179"/>
            <a:ext cx="1014969" cy="9281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9" descr="Z:\项目\DH3.X0966  模块化门口机VTO2000A系列\CPD流程\TR4\高清照片\VTO2000A-R背景透明.png"/>
          <p:cNvPicPr>
            <a:picLocks noChangeAspect="1" noChangeArrowheads="1"/>
          </p:cNvPicPr>
          <p:nvPr/>
        </p:nvPicPr>
        <p:blipFill>
          <a:blip r:embed="rId6" cstate="print"/>
          <a:srcRect l="53700" t="61752" r="19101" b="13114"/>
          <a:stretch>
            <a:fillRect/>
          </a:stretch>
        </p:blipFill>
        <p:spPr bwMode="auto">
          <a:xfrm>
            <a:off x="2141315" y="1136876"/>
            <a:ext cx="965565" cy="94080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6" name="Picture 11" descr="\\10.30.21.200\UserDesktop01\14018\Desktop\键盘模块.png"/>
          <p:cNvPicPr>
            <a:picLocks noChangeAspect="1" noChangeArrowheads="1"/>
          </p:cNvPicPr>
          <p:nvPr/>
        </p:nvPicPr>
        <p:blipFill>
          <a:blip r:embed="rId7" cstate="print"/>
          <a:srcRect l="20247" t="20247" r="17034" b="21124"/>
          <a:stretch>
            <a:fillRect/>
          </a:stretch>
        </p:blipFill>
        <p:spPr bwMode="auto">
          <a:xfrm>
            <a:off x="3144951" y="1209720"/>
            <a:ext cx="961525" cy="89883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7" name="Picture 2" descr="D:\FTP new最新\VDP\产品图片\模块化 高清图\Small\2kuang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6" y="3075806"/>
            <a:ext cx="764624" cy="12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D:\FTP new最新\VDP\产品图片\模块化 高清图\Small\3 kua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82" y="2427734"/>
            <a:ext cx="851806" cy="19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22017\Desktop\IMG_888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61" y="2068795"/>
            <a:ext cx="1294675" cy="23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C:\Users\22017\Desktop\IMG_887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18465"/>
            <a:ext cx="905974" cy="135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组合 52"/>
          <p:cNvGrpSpPr/>
          <p:nvPr/>
        </p:nvGrpSpPr>
        <p:grpSpPr>
          <a:xfrm>
            <a:off x="35496" y="4299942"/>
            <a:ext cx="3802661" cy="681448"/>
            <a:chOff x="280945" y="2056948"/>
            <a:chExt cx="3802661" cy="681448"/>
          </a:xfrm>
        </p:grpSpPr>
        <p:sp>
          <p:nvSpPr>
            <p:cNvPr id="52" name="矩形 51"/>
            <p:cNvSpPr/>
            <p:nvPr/>
          </p:nvSpPr>
          <p:spPr>
            <a:xfrm>
              <a:off x="280945" y="2056948"/>
              <a:ext cx="3802661" cy="68144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404349" y="2075328"/>
              <a:ext cx="35439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/>
              <a:r>
                <a:rPr lang="ru-RU" altLang="zh-CN" sz="1400" dirty="0">
                  <a:solidFill>
                    <a:schemeClr val="bg1"/>
                  </a:solidFill>
                </a:rPr>
                <a:t>Интеграция различных модулей</a:t>
              </a:r>
              <a:r>
                <a:rPr lang="en-US" altLang="zh-CN" sz="1400" dirty="0">
                  <a:solidFill>
                    <a:schemeClr val="bg1"/>
                  </a:solidFill>
                </a:rPr>
                <a:t> –</a:t>
              </a:r>
              <a:r>
                <a:rPr lang="ru-RU" altLang="zh-CN" sz="1400" dirty="0">
                  <a:solidFill>
                    <a:schemeClr val="bg1"/>
                  </a:solidFill>
                </a:rPr>
                <a:t> большой </a:t>
              </a:r>
            </a:p>
            <a:p>
              <a:pPr defTabSz="685800"/>
              <a:r>
                <a:rPr lang="ru-RU" altLang="zh-CN" sz="1400" dirty="0">
                  <a:solidFill>
                    <a:schemeClr val="bg1"/>
                  </a:solidFill>
                </a:rPr>
                <a:t>охват рынка под индивидуальные задачи</a:t>
              </a:r>
              <a:endParaRPr lang="en-US" altLang="zh-CN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142564" y="3219822"/>
            <a:ext cx="3720998" cy="646331"/>
            <a:chOff x="4633392" y="2898759"/>
            <a:chExt cx="3720998" cy="646331"/>
          </a:xfrm>
        </p:grpSpPr>
        <p:cxnSp>
          <p:nvCxnSpPr>
            <p:cNvPr id="54" name="直接连接符 53"/>
            <p:cNvCxnSpPr/>
            <p:nvPr/>
          </p:nvCxnSpPr>
          <p:spPr>
            <a:xfrm flipH="1">
              <a:off x="5337404" y="3211787"/>
              <a:ext cx="3016986" cy="1433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>
            <a:xfrm>
              <a:off x="4633392" y="2898759"/>
              <a:ext cx="325185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ru-RU" altLang="zh-CN" dirty="0">
                  <a:solidFill>
                    <a:schemeClr val="bg1"/>
                  </a:solidFill>
                </a:rPr>
                <a:t>Панель из нержавеющей стали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 defTabSz="685800"/>
              <a:r>
                <a:rPr lang="en-US" altLang="zh-CN" dirty="0">
                  <a:solidFill>
                    <a:schemeClr val="bg1"/>
                  </a:solidFill>
                </a:rPr>
                <a:t>IK07	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104629" y="4259758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3" name="椭圆 62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875602" y="3430355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6" name="椭圆 65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7198630" y="1351028"/>
            <a:ext cx="531224" cy="524160"/>
            <a:chOff x="3203848" y="1604542"/>
            <a:chExt cx="936104" cy="870751"/>
          </a:xfrm>
        </p:grpSpPr>
        <p:sp>
          <p:nvSpPr>
            <p:cNvPr id="82" name="椭圆 81"/>
            <p:cNvSpPr/>
            <p:nvPr/>
          </p:nvSpPr>
          <p:spPr>
            <a:xfrm>
              <a:off x="3203848" y="1604542"/>
              <a:ext cx="936104" cy="870751"/>
            </a:xfrm>
            <a:prstGeom prst="ellipse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3" name="直接箭头连接符 92"/>
            <p:cNvCxnSpPr>
              <a:stCxn id="82" idx="2"/>
              <a:endCxn id="82" idx="6"/>
            </p:cNvCxnSpPr>
            <p:nvPr/>
          </p:nvCxnSpPr>
          <p:spPr>
            <a:xfrm>
              <a:off x="3203848" y="2039918"/>
              <a:ext cx="93610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箭头连接符 94"/>
            <p:cNvCxnSpPr>
              <a:stCxn id="82" idx="0"/>
              <a:endCxn id="82" idx="4"/>
            </p:cNvCxnSpPr>
            <p:nvPr/>
          </p:nvCxnSpPr>
          <p:spPr>
            <a:xfrm>
              <a:off x="3671900" y="1604542"/>
              <a:ext cx="0" cy="87075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组合 102"/>
          <p:cNvGrpSpPr/>
          <p:nvPr/>
        </p:nvGrpSpPr>
        <p:grpSpPr>
          <a:xfrm>
            <a:off x="4233926" y="2051166"/>
            <a:ext cx="3629636" cy="529290"/>
            <a:chOff x="4233926" y="2051166"/>
            <a:chExt cx="3629636" cy="529290"/>
          </a:xfrm>
        </p:grpSpPr>
        <p:grpSp>
          <p:nvGrpSpPr>
            <p:cNvPr id="59" name="组合 58"/>
            <p:cNvGrpSpPr/>
            <p:nvPr/>
          </p:nvGrpSpPr>
          <p:grpSpPr>
            <a:xfrm>
              <a:off x="4622437" y="2051166"/>
              <a:ext cx="3241125" cy="529290"/>
              <a:chOff x="5330476" y="1259078"/>
              <a:chExt cx="3241125" cy="52929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 flipV="1">
                <a:off x="5330476" y="1779662"/>
                <a:ext cx="2286472" cy="870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7638524" y="1259078"/>
                <a:ext cx="933077" cy="52929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矩形 99"/>
            <p:cNvSpPr/>
            <p:nvPr/>
          </p:nvSpPr>
          <p:spPr>
            <a:xfrm>
              <a:off x="4233926" y="2175422"/>
              <a:ext cx="2680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en-US" altLang="zh-CN" dirty="0">
                  <a:solidFill>
                    <a:schemeClr val="bg1"/>
                  </a:solidFill>
                </a:rPr>
                <a:t>1 </a:t>
              </a:r>
              <a:r>
                <a:rPr lang="ru-RU" altLang="zh-CN" dirty="0">
                  <a:solidFill>
                    <a:schemeClr val="bg1"/>
                  </a:solidFill>
                </a:rPr>
                <a:t>кнопка прямого вызова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7848573" y="1879202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5" name="椭圆 104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-32741" y="-357283"/>
            <a:ext cx="1143151" cy="1451590"/>
            <a:chOff x="-32741" y="-357283"/>
            <a:chExt cx="1143151" cy="1451590"/>
          </a:xfrm>
          <a:solidFill>
            <a:schemeClr val="accent2"/>
          </a:solidFill>
        </p:grpSpPr>
        <p:sp>
          <p:nvSpPr>
            <p:cNvPr id="57" name="直角三角形 56"/>
            <p:cNvSpPr/>
            <p:nvPr/>
          </p:nvSpPr>
          <p:spPr>
            <a:xfrm rot="5400000">
              <a:off x="-27600" y="-43703"/>
              <a:ext cx="1132869" cy="11431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8" name="文本框 24"/>
            <p:cNvSpPr txBox="1"/>
            <p:nvPr/>
          </p:nvSpPr>
          <p:spPr>
            <a:xfrm rot="18872014">
              <a:off x="-301471" y="195669"/>
              <a:ext cx="1421376" cy="315471"/>
            </a:xfrm>
            <a:prstGeom prst="rect">
              <a:avLst/>
            </a:prstGeom>
            <a:grp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prstClr val="white"/>
                  </a:solidFill>
                </a:rPr>
                <a:t>Устройства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3532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E:\2-客户\VDP客户\区域--欧洲\欧洲区册子图片跟新\DHI-VTO2000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6718" y="1678191"/>
            <a:ext cx="2498319" cy="26589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0">
              <a:rot lat="0" lon="21594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2" name="矩形 1"/>
          <p:cNvSpPr/>
          <p:nvPr/>
        </p:nvSpPr>
        <p:spPr>
          <a:xfrm>
            <a:off x="854810" y="266262"/>
            <a:ext cx="631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zh-CN" sz="2800" b="1" dirty="0" err="1">
                <a:solidFill>
                  <a:schemeClr val="accent2"/>
                </a:solidFill>
              </a:rPr>
              <a:t>Одноабонентские</a:t>
            </a:r>
            <a:r>
              <a:rPr lang="ru-RU" altLang="zh-CN" sz="2800" b="1" dirty="0">
                <a:solidFill>
                  <a:schemeClr val="accent2"/>
                </a:solidFill>
              </a:rPr>
              <a:t> вызывные панели</a:t>
            </a:r>
            <a:r>
              <a:rPr lang="en-US" altLang="zh-CN" sz="2800" b="1" dirty="0">
                <a:solidFill>
                  <a:schemeClr val="accent2"/>
                </a:solidFill>
              </a:rPr>
              <a:t> 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263872" y="2456971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椭圆 25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080201" y="3614470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6" name="椭圆 65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977148" y="2859782"/>
            <a:ext cx="3262881" cy="405036"/>
            <a:chOff x="4107795" y="2175420"/>
            <a:chExt cx="3262881" cy="405036"/>
          </a:xfrm>
        </p:grpSpPr>
        <p:cxnSp>
          <p:nvCxnSpPr>
            <p:cNvPr id="37" name="直接连接符 36"/>
            <p:cNvCxnSpPr/>
            <p:nvPr/>
          </p:nvCxnSpPr>
          <p:spPr>
            <a:xfrm flipH="1" flipV="1">
              <a:off x="4510667" y="2576104"/>
              <a:ext cx="2858246" cy="4352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矩形 99"/>
            <p:cNvSpPr/>
            <p:nvPr/>
          </p:nvSpPr>
          <p:spPr>
            <a:xfrm>
              <a:off x="4107795" y="2175420"/>
              <a:ext cx="32628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en-US" altLang="zh-CN" dirty="0">
                  <a:solidFill>
                    <a:schemeClr val="bg1"/>
                  </a:solidFill>
                </a:rPr>
                <a:t>            </a:t>
              </a:r>
              <a:r>
                <a:rPr lang="ru-RU" altLang="zh-CN" dirty="0">
                  <a:solidFill>
                    <a:schemeClr val="bg1"/>
                  </a:solidFill>
                </a:rPr>
                <a:t>кнопка прямого вызова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3131840" y="3147814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5" name="椭圆 104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-32741" y="-357283"/>
            <a:ext cx="1143151" cy="1451590"/>
            <a:chOff x="-32741" y="-357283"/>
            <a:chExt cx="1143151" cy="1451590"/>
          </a:xfrm>
          <a:solidFill>
            <a:schemeClr val="accent2"/>
          </a:solidFill>
        </p:grpSpPr>
        <p:sp>
          <p:nvSpPr>
            <p:cNvPr id="57" name="直角三角形 56"/>
            <p:cNvSpPr/>
            <p:nvPr/>
          </p:nvSpPr>
          <p:spPr>
            <a:xfrm rot="5400000">
              <a:off x="-27600" y="-43703"/>
              <a:ext cx="1132869" cy="11431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8" name="文本框 24"/>
            <p:cNvSpPr txBox="1"/>
            <p:nvPr/>
          </p:nvSpPr>
          <p:spPr>
            <a:xfrm rot="18872014">
              <a:off x="-301471" y="195669"/>
              <a:ext cx="1421376" cy="315471"/>
            </a:xfrm>
            <a:prstGeom prst="rect">
              <a:avLst/>
            </a:prstGeom>
            <a:grp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prstClr val="white"/>
                  </a:solidFill>
                </a:rPr>
                <a:t>Устройства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16896" y="1047416"/>
            <a:ext cx="2709661" cy="1478744"/>
            <a:chOff x="2416896" y="1047416"/>
            <a:chExt cx="2709661" cy="1478744"/>
          </a:xfrm>
        </p:grpSpPr>
        <p:grpSp>
          <p:nvGrpSpPr>
            <p:cNvPr id="58" name="组合 57"/>
            <p:cNvGrpSpPr/>
            <p:nvPr/>
          </p:nvGrpSpPr>
          <p:grpSpPr>
            <a:xfrm>
              <a:off x="2504556" y="1047416"/>
              <a:ext cx="2622001" cy="646331"/>
              <a:chOff x="4893277" y="771550"/>
              <a:chExt cx="2622001" cy="64633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893277" y="771550"/>
                <a:ext cx="262200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800"/>
                <a:r>
                  <a:rPr lang="en-US" altLang="zh-CN" dirty="0">
                    <a:solidFill>
                      <a:schemeClr val="bg1"/>
                    </a:solidFill>
                  </a:rPr>
                  <a:t>1.3 MP, H: 90°</a:t>
                </a:r>
              </a:p>
              <a:p>
                <a:pPr algn="ctr" defTabSz="685800"/>
                <a:r>
                  <a:rPr lang="ru-RU" altLang="zh-CN" dirty="0">
                    <a:solidFill>
                      <a:schemeClr val="bg1"/>
                    </a:solidFill>
                  </a:rPr>
                  <a:t>Подстройка линз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 (  15°)</a:t>
                </a:r>
              </a:p>
            </p:txBody>
          </p:sp>
          <p:cxnSp>
            <p:nvCxnSpPr>
              <p:cNvPr id="10" name="直接连接符 9"/>
              <p:cNvCxnSpPr>
                <a:stCxn id="8" idx="3"/>
              </p:cNvCxnSpPr>
              <p:nvPr/>
            </p:nvCxnSpPr>
            <p:spPr>
              <a:xfrm flipH="1">
                <a:off x="5084648" y="1094716"/>
                <a:ext cx="2430630" cy="870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直接连接符 70"/>
            <p:cNvCxnSpPr/>
            <p:nvPr/>
          </p:nvCxnSpPr>
          <p:spPr>
            <a:xfrm flipH="1">
              <a:off x="2416896" y="1361875"/>
              <a:ext cx="286497" cy="1164285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1831824" y="2349760"/>
            <a:ext cx="864096" cy="806873"/>
            <a:chOff x="3203848" y="1604542"/>
            <a:chExt cx="936104" cy="870751"/>
          </a:xfrm>
        </p:grpSpPr>
        <p:sp>
          <p:nvSpPr>
            <p:cNvPr id="73" name="椭圆 72"/>
            <p:cNvSpPr/>
            <p:nvPr/>
          </p:nvSpPr>
          <p:spPr>
            <a:xfrm>
              <a:off x="3203848" y="1604542"/>
              <a:ext cx="936104" cy="870751"/>
            </a:xfrm>
            <a:prstGeom prst="ellipse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4" name="直接箭头连接符 73"/>
            <p:cNvCxnSpPr>
              <a:stCxn id="73" idx="2"/>
              <a:endCxn id="73" idx="6"/>
            </p:cNvCxnSpPr>
            <p:nvPr/>
          </p:nvCxnSpPr>
          <p:spPr>
            <a:xfrm>
              <a:off x="3203848" y="2039918"/>
              <a:ext cx="93610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>
              <a:stCxn id="73" idx="0"/>
              <a:endCxn id="73" idx="4"/>
            </p:cNvCxnSpPr>
            <p:nvPr/>
          </p:nvCxnSpPr>
          <p:spPr>
            <a:xfrm>
              <a:off x="3671900" y="1604542"/>
              <a:ext cx="0" cy="87075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/>
          <p:nvPr/>
        </p:nvGrpSpPr>
        <p:grpSpPr>
          <a:xfrm>
            <a:off x="3380020" y="3757254"/>
            <a:ext cx="5622046" cy="398672"/>
            <a:chOff x="2513866" y="1482338"/>
            <a:chExt cx="5622046" cy="398672"/>
          </a:xfrm>
        </p:grpSpPr>
        <p:cxnSp>
          <p:nvCxnSpPr>
            <p:cNvPr id="77" name="直接连接符 76"/>
            <p:cNvCxnSpPr/>
            <p:nvPr/>
          </p:nvCxnSpPr>
          <p:spPr>
            <a:xfrm flipH="1">
              <a:off x="3707904" y="1851670"/>
              <a:ext cx="4030390" cy="2934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 flipV="1">
              <a:off x="2513866" y="1584356"/>
              <a:ext cx="1194040" cy="296654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3707905" y="1482338"/>
              <a:ext cx="44280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dirty="0">
                  <a:solidFill>
                    <a:schemeClr val="bg1"/>
                  </a:solidFill>
                </a:rPr>
                <a:t>Опционально различные типы материалов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74059" y="4289828"/>
            <a:ext cx="3711536" cy="802202"/>
            <a:chOff x="3689594" y="4289828"/>
            <a:chExt cx="3711536" cy="802202"/>
          </a:xfrm>
        </p:grpSpPr>
        <p:grpSp>
          <p:nvGrpSpPr>
            <p:cNvPr id="80" name="组合 79"/>
            <p:cNvGrpSpPr/>
            <p:nvPr/>
          </p:nvGrpSpPr>
          <p:grpSpPr>
            <a:xfrm>
              <a:off x="3689594" y="4289828"/>
              <a:ext cx="3616242" cy="802202"/>
              <a:chOff x="3814299" y="1106022"/>
              <a:chExt cx="3616242" cy="802202"/>
            </a:xfrm>
          </p:grpSpPr>
          <p:pic>
            <p:nvPicPr>
              <p:cNvPr id="83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9166" y="1128829"/>
                <a:ext cx="777304" cy="263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4" name="Picture 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825"/>
              <a:stretch/>
            </p:blipFill>
            <p:spPr bwMode="auto">
              <a:xfrm>
                <a:off x="5398377" y="1106022"/>
                <a:ext cx="783189" cy="286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5" name="矩形 84"/>
              <p:cNvSpPr/>
              <p:nvPr/>
            </p:nvSpPr>
            <p:spPr>
              <a:xfrm>
                <a:off x="3814299" y="1481212"/>
                <a:ext cx="16369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zh-CN" sz="1000" dirty="0">
                    <a:solidFill>
                      <a:schemeClr val="bg1"/>
                    </a:solidFill>
                  </a:rPr>
                  <a:t>Нержавеющая сталь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(304)</a:t>
                </a:r>
              </a:p>
              <a:p>
                <a:r>
                  <a:rPr lang="ru-RU" altLang="zh-CN" sz="1000" dirty="0">
                    <a:solidFill>
                      <a:schemeClr val="bg1"/>
                    </a:solidFill>
                  </a:rPr>
                  <a:t>Вандалозащищенная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6806652" y="1508114"/>
                <a:ext cx="62388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zh-CN" sz="1000" dirty="0">
                    <a:solidFill>
                      <a:schemeClr val="bg1"/>
                    </a:solidFill>
                  </a:rPr>
                  <a:t>Пластик</a:t>
                </a:r>
                <a:endParaRPr lang="en-US" altLang="zh-CN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5381065" y="1508114"/>
                <a:ext cx="121539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zh-CN" sz="1000" dirty="0">
                    <a:solidFill>
                      <a:schemeClr val="bg1"/>
                    </a:solidFill>
                  </a:rPr>
                  <a:t>Закаленное стекло</a:t>
                </a:r>
                <a:endParaRPr lang="en-US" altLang="zh-CN" sz="1000" dirty="0">
                  <a:solidFill>
                    <a:schemeClr val="bg1"/>
                  </a:solidFill>
                </a:endParaRPr>
              </a:p>
              <a:p>
                <a:r>
                  <a:rPr lang="ru-RU" altLang="zh-CN" sz="1000" dirty="0">
                    <a:solidFill>
                      <a:schemeClr val="bg1"/>
                    </a:solidFill>
                  </a:rPr>
                  <a:t>Водостойкая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942" y="4304011"/>
              <a:ext cx="783188" cy="271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组合 87"/>
          <p:cNvGrpSpPr/>
          <p:nvPr/>
        </p:nvGrpSpPr>
        <p:grpSpPr>
          <a:xfrm>
            <a:off x="2771800" y="2427734"/>
            <a:ext cx="188003" cy="229353"/>
            <a:chOff x="5596093" y="2578518"/>
            <a:chExt cx="688117" cy="706543"/>
          </a:xfrm>
        </p:grpSpPr>
        <p:sp>
          <p:nvSpPr>
            <p:cNvPr id="89" name="椭圆 88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2987824" y="2139702"/>
            <a:ext cx="5146095" cy="401154"/>
            <a:chOff x="-2671320" y="2518265"/>
            <a:chExt cx="5146095" cy="401154"/>
          </a:xfrm>
        </p:grpSpPr>
        <p:sp>
          <p:nvSpPr>
            <p:cNvPr id="92" name="矩形 91"/>
            <p:cNvSpPr/>
            <p:nvPr/>
          </p:nvSpPr>
          <p:spPr>
            <a:xfrm>
              <a:off x="-2102888" y="2518265"/>
              <a:ext cx="4577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ru-RU" altLang="zh-CN" dirty="0">
                  <a:solidFill>
                    <a:schemeClr val="bg1"/>
                  </a:solidFill>
                </a:rPr>
                <a:t> Качественное изображение в ночное время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4" name="直接连接符 93"/>
            <p:cNvCxnSpPr/>
            <p:nvPr/>
          </p:nvCxnSpPr>
          <p:spPr>
            <a:xfrm flipH="1">
              <a:off x="-2671320" y="2919419"/>
              <a:ext cx="2952328" cy="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743474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6-宣传推广\素材\buliding\building-draf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5345"/>
          <a:stretch/>
        </p:blipFill>
        <p:spPr bwMode="auto">
          <a:xfrm>
            <a:off x="1115616" y="486888"/>
            <a:ext cx="6920880" cy="43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2-客户\VDP客户\区域--欧洲\欧洲区册子图片跟新\DHI-VTO2000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4060" y="1855045"/>
            <a:ext cx="1048831" cy="1116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0">
              <a:rot lat="0" lon="21594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pic>
        <p:nvPicPr>
          <p:cNvPr id="17" name="Picture 5" descr="C:\Users\22017\Desktop\素材\DH-VTO6210B blac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t="11157" r="22894" b="18630"/>
          <a:stretch/>
        </p:blipFill>
        <p:spPr bwMode="auto">
          <a:xfrm>
            <a:off x="2529836" y="537617"/>
            <a:ext cx="890036" cy="11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3635896" y="486888"/>
            <a:ext cx="0" cy="129277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724128" y="1779662"/>
            <a:ext cx="0" cy="158417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3635896" y="3363838"/>
            <a:ext cx="0" cy="144016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1115616" y="1745651"/>
            <a:ext cx="4608512" cy="1618187"/>
          </a:xfrm>
          <a:prstGeom prst="rect">
            <a:avLst/>
          </a:prstGeom>
          <a:solidFill>
            <a:schemeClr val="accent1">
              <a:lumMod val="20000"/>
              <a:lumOff val="8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35896" y="486888"/>
            <a:ext cx="2957884" cy="1267990"/>
          </a:xfrm>
          <a:prstGeom prst="rect">
            <a:avLst/>
          </a:prstGeom>
          <a:solidFill>
            <a:schemeClr val="accent2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3635896" y="3373066"/>
            <a:ext cx="4400600" cy="1430932"/>
          </a:xfrm>
          <a:prstGeom prst="rect">
            <a:avLst/>
          </a:prstGeom>
          <a:solidFill>
            <a:schemeClr val="accent4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>
            <a:off x="6593780" y="486888"/>
            <a:ext cx="0" cy="129277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529836" y="1754878"/>
            <a:ext cx="0" cy="16089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5076056" y="3363837"/>
            <a:ext cx="0" cy="144016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164279" y="987574"/>
            <a:ext cx="1505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VTO6210B/BW</a:t>
            </a: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Закаленное стекло</a:t>
            </a:r>
            <a:r>
              <a:rPr lang="en-US" altLang="zh-CN" sz="1000" dirty="0">
                <a:solidFill>
                  <a:srgbClr val="FFFFFF"/>
                </a:solidFill>
              </a:rPr>
              <a:t>, IP65</a:t>
            </a:r>
          </a:p>
        </p:txBody>
      </p:sp>
      <p:sp>
        <p:nvSpPr>
          <p:cNvPr id="19" name="矩形 18"/>
          <p:cNvSpPr/>
          <p:nvPr/>
        </p:nvSpPr>
        <p:spPr>
          <a:xfrm>
            <a:off x="2054513" y="4224496"/>
            <a:ext cx="950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VTO6100C</a:t>
            </a: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Пластик</a:t>
            </a:r>
            <a:r>
              <a:rPr lang="en-US" altLang="zh-CN" sz="1000" dirty="0">
                <a:solidFill>
                  <a:srgbClr val="FFFFFF"/>
                </a:solidFill>
              </a:rPr>
              <a:t>, IP54</a:t>
            </a:r>
          </a:p>
        </p:txBody>
      </p:sp>
      <p:sp>
        <p:nvSpPr>
          <p:cNvPr id="20" name="矩形 19"/>
          <p:cNvSpPr/>
          <p:nvPr/>
        </p:nvSpPr>
        <p:spPr>
          <a:xfrm>
            <a:off x="6395064" y="2740484"/>
            <a:ext cx="1883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VTO2000A</a:t>
            </a: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Нержавеющая сталь</a:t>
            </a:r>
            <a:r>
              <a:rPr lang="en-US" altLang="zh-CN" sz="1000" dirty="0">
                <a:solidFill>
                  <a:srgbClr val="FFFFFF"/>
                </a:solidFill>
              </a:rPr>
              <a:t>, IP54, IK07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115616" y="1779662"/>
            <a:ext cx="692088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115616" y="3363838"/>
            <a:ext cx="692088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22017\Desktop\DH-VTO6100C 新丝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11636"/>
            <a:ext cx="962521" cy="127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37735"/>
      </p:ext>
    </p:extLst>
  </p:cSld>
  <p:clrMapOvr>
    <a:masterClrMapping/>
  </p:clrMapOvr>
  <p:transition spd="slow" advClick="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54810" y="266262"/>
            <a:ext cx="2290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zh-CN" sz="2800" b="1" dirty="0">
                <a:solidFill>
                  <a:schemeClr val="accent2"/>
                </a:solidFill>
              </a:rPr>
              <a:t>Аксессуары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32741" y="-357283"/>
            <a:ext cx="1143151" cy="1451590"/>
            <a:chOff x="-32741" y="-357283"/>
            <a:chExt cx="1143151" cy="1451590"/>
          </a:xfrm>
          <a:solidFill>
            <a:schemeClr val="accent2"/>
          </a:solidFill>
        </p:grpSpPr>
        <p:sp>
          <p:nvSpPr>
            <p:cNvPr id="18" name="直角三角形 17"/>
            <p:cNvSpPr/>
            <p:nvPr/>
          </p:nvSpPr>
          <p:spPr>
            <a:xfrm rot="5400000">
              <a:off x="-27600" y="-43703"/>
              <a:ext cx="1132869" cy="1143151"/>
            </a:xfrm>
            <a:prstGeom prst="rtTriangl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24"/>
            <p:cNvSpPr txBox="1"/>
            <p:nvPr/>
          </p:nvSpPr>
          <p:spPr>
            <a:xfrm rot="18872014">
              <a:off x="-301471" y="195669"/>
              <a:ext cx="1421376" cy="315471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prstClr val="white"/>
                  </a:solidFill>
                </a:rPr>
                <a:t>Устройства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27" name="Picture 3" descr="D:\FTP new最新\VDP\产品图片\VTNS1060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7" y="2633480"/>
            <a:ext cx="4265218" cy="29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22017\Desktop\素材\IMG_9245 DH-VTH1560B 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86" y="481198"/>
            <a:ext cx="1275858" cy="94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22017\Desktop\素材\DH-VTO6210B blac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t="11157" r="22894" b="18630"/>
          <a:stretch/>
        </p:blipFill>
        <p:spPr bwMode="auto">
          <a:xfrm>
            <a:off x="8180318" y="432364"/>
            <a:ext cx="719128" cy="91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617070" y="968410"/>
            <a:ext cx="555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dobe 宋体 Std L" pitchFamily="18" charset="-122"/>
                <a:ea typeface="Adobe 宋体 Std L" pitchFamily="18" charset="-122"/>
              </a:rPr>
              <a:t>…</a:t>
            </a:r>
            <a:endParaRPr lang="zh-CN" altLang="en-US" sz="2800" dirty="0">
              <a:solidFill>
                <a:schemeClr val="bg1"/>
              </a:solidFill>
              <a:latin typeface="Adobe 宋体 Std L" pitchFamily="18" charset="-122"/>
              <a:ea typeface="Adobe 宋体 Std L" pitchFamily="18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6372201" y="1533956"/>
            <a:ext cx="0" cy="2620525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22017\Desktop\素材\201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t="12440" r="11289" b="12586"/>
          <a:stretch/>
        </p:blipFill>
        <p:spPr bwMode="auto">
          <a:xfrm>
            <a:off x="5832608" y="2201024"/>
            <a:ext cx="1015829" cy="10187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17498" y="1817872"/>
            <a:ext cx="4552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altLang="zh-CN" sz="2000" dirty="0">
                <a:solidFill>
                  <a:schemeClr val="accent2"/>
                </a:solidFill>
              </a:rPr>
              <a:t>Соотношение цена / качество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endParaRPr lang="en-US" altLang="zh-CN" sz="2000" dirty="0">
              <a:solidFill>
                <a:schemeClr val="accent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zh-CN" sz="2000" dirty="0">
                <a:solidFill>
                  <a:schemeClr val="accent2"/>
                </a:solidFill>
              </a:rPr>
              <a:t>Питание и управление устройствами</a:t>
            </a:r>
          </a:p>
          <a:p>
            <a:pPr marL="342900" indent="-342900"/>
            <a:r>
              <a:rPr lang="ru-RU" altLang="zh-CN" sz="2000" dirty="0">
                <a:solidFill>
                  <a:schemeClr val="accent2"/>
                </a:solidFill>
              </a:rPr>
              <a:t>      по одному кабелю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altLang="zh-CN" sz="2000" dirty="0">
              <a:solidFill>
                <a:schemeClr val="accent2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867117" y="2006020"/>
            <a:ext cx="204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Ma</a:t>
            </a:r>
            <a:r>
              <a:rPr lang="ru-RU" altLang="zh-CN" dirty="0">
                <a:solidFill>
                  <a:schemeClr val="bg1"/>
                </a:solidFill>
              </a:rPr>
              <a:t>ксимум</a:t>
            </a:r>
            <a:r>
              <a:rPr lang="en-US" altLang="zh-CN" dirty="0">
                <a:solidFill>
                  <a:schemeClr val="bg1"/>
                </a:solidFill>
              </a:rPr>
              <a:t> 6 </a:t>
            </a:r>
            <a:r>
              <a:rPr lang="ru-RU" altLang="zh-CN" dirty="0">
                <a:solidFill>
                  <a:schemeClr val="bg1"/>
                </a:solidFill>
              </a:rPr>
              <a:t>устр-в</a:t>
            </a:r>
            <a:endParaRPr lang="zh-CN" altLang="en-US" dirty="0"/>
          </a:p>
        </p:txBody>
      </p:sp>
      <p:pic>
        <p:nvPicPr>
          <p:cNvPr id="30" name="Picture 3" descr="C:\Users\22017\Desktop\素材\1560B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44" y="266263"/>
            <a:ext cx="1667156" cy="14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26968" y="789482"/>
            <a:ext cx="2206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dirty="0">
                <a:solidFill>
                  <a:schemeClr val="bg1"/>
                </a:solidFill>
              </a:rPr>
              <a:t>Сетевой коммутатор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77491"/>
      </p:ext>
    </p:extLst>
  </p:cSld>
  <p:clrMapOvr>
    <a:masterClrMapping/>
  </p:clrMapOvr>
  <p:transition spd="slow"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8464068">
            <a:off x="2559663" y="982536"/>
            <a:ext cx="3827749" cy="2032378"/>
            <a:chOff x="3428992" y="1764793"/>
            <a:chExt cx="2428892" cy="1735651"/>
          </a:xfrm>
        </p:grpSpPr>
        <p:cxnSp>
          <p:nvCxnSpPr>
            <p:cNvPr id="16" name="曲线连接符 15"/>
            <p:cNvCxnSpPr/>
            <p:nvPr/>
          </p:nvCxnSpPr>
          <p:spPr>
            <a:xfrm>
              <a:off x="3428992" y="2071684"/>
              <a:ext cx="2428892" cy="1428760"/>
            </a:xfrm>
            <a:prstGeom prst="curvedConnector3">
              <a:avLst>
                <a:gd name="adj1" fmla="val 45111"/>
              </a:avLst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曲线连接符 16"/>
            <p:cNvCxnSpPr/>
            <p:nvPr/>
          </p:nvCxnSpPr>
          <p:spPr>
            <a:xfrm>
              <a:off x="3431232" y="1764793"/>
              <a:ext cx="2426652" cy="1521337"/>
            </a:xfrm>
            <a:prstGeom prst="curvedConnector3">
              <a:avLst>
                <a:gd name="adj1" fmla="val 27978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854810" y="266262"/>
            <a:ext cx="3617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800" b="1" dirty="0">
                <a:solidFill>
                  <a:schemeClr val="accent2"/>
                </a:solidFill>
              </a:rPr>
              <a:t>2</a:t>
            </a:r>
            <a:r>
              <a:rPr lang="ru-RU" altLang="zh-CN" sz="2800" b="1" dirty="0">
                <a:solidFill>
                  <a:schemeClr val="accent2"/>
                </a:solidFill>
              </a:rPr>
              <a:t>х</a:t>
            </a:r>
            <a:r>
              <a:rPr lang="en-US" altLang="zh-CN" sz="2800" b="1" dirty="0">
                <a:solidFill>
                  <a:schemeClr val="accent2"/>
                </a:solidFill>
              </a:rPr>
              <a:t>-</a:t>
            </a:r>
            <a:r>
              <a:rPr lang="ru-RU" altLang="zh-CN" sz="2800" b="1" dirty="0">
                <a:solidFill>
                  <a:schemeClr val="accent2"/>
                </a:solidFill>
              </a:rPr>
              <a:t>проводная серия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32741" y="-357283"/>
            <a:ext cx="1143151" cy="1451590"/>
            <a:chOff x="-32741" y="-357283"/>
            <a:chExt cx="1143151" cy="1451590"/>
          </a:xfrm>
          <a:solidFill>
            <a:schemeClr val="accent2"/>
          </a:solidFill>
        </p:grpSpPr>
        <p:sp>
          <p:nvSpPr>
            <p:cNvPr id="42" name="直角三角形 41"/>
            <p:cNvSpPr/>
            <p:nvPr/>
          </p:nvSpPr>
          <p:spPr>
            <a:xfrm rot="5400000">
              <a:off x="-27600" y="-43703"/>
              <a:ext cx="1132869" cy="11431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文本框 24"/>
            <p:cNvSpPr txBox="1"/>
            <p:nvPr/>
          </p:nvSpPr>
          <p:spPr>
            <a:xfrm rot="18872014">
              <a:off x="-301471" y="195669"/>
              <a:ext cx="1421376" cy="315471"/>
            </a:xfrm>
            <a:prstGeom prst="rect">
              <a:avLst/>
            </a:prstGeom>
            <a:grp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prstClr val="white"/>
                  </a:solidFill>
                </a:rPr>
                <a:t>Устройства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86885" y="1635776"/>
            <a:ext cx="4343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</a:rPr>
              <a:t>2</a:t>
            </a:r>
            <a:r>
              <a:rPr lang="ru-RU" altLang="zh-CN" sz="5400" b="1" dirty="0">
                <a:solidFill>
                  <a:schemeClr val="bg1"/>
                </a:solidFill>
              </a:rPr>
              <a:t>х</a:t>
            </a:r>
            <a:r>
              <a:rPr lang="en-US" altLang="zh-CN" sz="5400" b="1" dirty="0">
                <a:solidFill>
                  <a:schemeClr val="bg1"/>
                </a:solidFill>
              </a:rPr>
              <a:t>-</a:t>
            </a:r>
            <a:r>
              <a:rPr lang="ru-RU" altLang="zh-CN" sz="5400" b="1" dirty="0">
                <a:solidFill>
                  <a:schemeClr val="bg1"/>
                </a:solidFill>
              </a:rPr>
              <a:t>проводная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E:\2-客户\VDP客户\区域--欧洲\欧洲区册子图片跟新\DHI-VTH1550C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64439" y="2370134"/>
            <a:ext cx="4038498" cy="273060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00500" y="1062803"/>
            <a:ext cx="894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</a:rPr>
              <a:t>IP </a:t>
            </a:r>
            <a:endParaRPr lang="zh-CN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9912" y="3735439"/>
            <a:ext cx="5047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altLang="zh-CN" dirty="0">
                <a:solidFill>
                  <a:schemeClr val="accent2"/>
                </a:solidFill>
              </a:rPr>
              <a:t>Питание и</a:t>
            </a:r>
            <a:r>
              <a:rPr lang="en-US" altLang="zh-CN" dirty="0">
                <a:solidFill>
                  <a:schemeClr val="accent2"/>
                </a:solidFill>
              </a:rPr>
              <a:t> </a:t>
            </a:r>
            <a:r>
              <a:rPr lang="ru-RU" altLang="zh-CN" dirty="0">
                <a:solidFill>
                  <a:schemeClr val="accent2"/>
                </a:solidFill>
              </a:rPr>
              <a:t>управление по</a:t>
            </a:r>
            <a:r>
              <a:rPr lang="en-US" altLang="zh-CN" dirty="0">
                <a:solidFill>
                  <a:schemeClr val="accent2"/>
                </a:solidFill>
              </a:rPr>
              <a:t> </a:t>
            </a:r>
            <a:r>
              <a:rPr lang="ru-RU" altLang="zh-CN" dirty="0">
                <a:solidFill>
                  <a:schemeClr val="accent2"/>
                </a:solidFill>
              </a:rPr>
              <a:t>двум проводам</a:t>
            </a:r>
            <a:endParaRPr lang="en-US" altLang="zh-CN" dirty="0">
              <a:solidFill>
                <a:schemeClr val="accent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altLang="zh-CN" dirty="0">
              <a:solidFill>
                <a:schemeClr val="accent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zh-CN" dirty="0">
                <a:solidFill>
                  <a:schemeClr val="accent2"/>
                </a:solidFill>
              </a:rPr>
              <a:t>Легкая замена «устаревшей» системы без прокладки новых кабелей</a:t>
            </a:r>
            <a:endParaRPr lang="en-US" altLang="zh-CN" dirty="0">
              <a:solidFill>
                <a:schemeClr val="accent2"/>
              </a:solidFill>
            </a:endParaRPr>
          </a:p>
          <a:p>
            <a:endParaRPr lang="en-US" altLang="zh-CN" dirty="0">
              <a:solidFill>
                <a:schemeClr val="accent2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l="11934" t="11905" r="19112" b="11905"/>
          <a:stretch>
            <a:fillRect/>
          </a:stretch>
        </p:blipFill>
        <p:spPr bwMode="auto">
          <a:xfrm>
            <a:off x="6106432" y="-224219"/>
            <a:ext cx="3261860" cy="321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373584"/>
      </p:ext>
    </p:extLst>
  </p:cSld>
  <p:clrMapOvr>
    <a:masterClrMapping/>
  </p:clrMapOvr>
  <p:transition spd="slow" advClick="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905573" y="3028766"/>
            <a:ext cx="38179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2000" dirty="0">
              <a:solidFill>
                <a:schemeClr val="accent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zh-CN" sz="2000" dirty="0">
                <a:solidFill>
                  <a:schemeClr val="accent2"/>
                </a:solidFill>
              </a:rPr>
              <a:t>Питание </a:t>
            </a:r>
            <a:r>
              <a:rPr lang="en-US" altLang="zh-CN" sz="2000" dirty="0">
                <a:solidFill>
                  <a:schemeClr val="accent2"/>
                </a:solidFill>
              </a:rPr>
              <a:t> </a:t>
            </a:r>
            <a:r>
              <a:rPr lang="ru-RU" altLang="zh-CN" sz="2000" dirty="0">
                <a:solidFill>
                  <a:schemeClr val="accent2"/>
                </a:solidFill>
              </a:rPr>
              <a:t>и управление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r>
              <a:rPr lang="en-US" altLang="zh-CN" sz="2000" dirty="0">
                <a:solidFill>
                  <a:schemeClr val="accent2"/>
                </a:solidFill>
              </a:rPr>
              <a:t>      </a:t>
            </a:r>
            <a:r>
              <a:rPr lang="ru-RU" altLang="zh-CN" sz="2000" dirty="0">
                <a:solidFill>
                  <a:schemeClr val="accent2"/>
                </a:solidFill>
              </a:rPr>
              <a:t>до 4 устройств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endParaRPr lang="en-US" altLang="zh-CN" sz="2000" dirty="0">
              <a:solidFill>
                <a:schemeClr val="accent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altLang="zh-CN" sz="2000" dirty="0">
                <a:solidFill>
                  <a:schemeClr val="accent2"/>
                </a:solidFill>
              </a:rPr>
              <a:t>Простая настройка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altLang="zh-CN" sz="2000" dirty="0">
                <a:solidFill>
                  <a:schemeClr val="accent2"/>
                </a:solidFill>
              </a:rPr>
              <a:t>для подключения к интернету</a:t>
            </a:r>
            <a:endParaRPr lang="en-US" altLang="zh-CN" sz="20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22017\Desktop\素材\144194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5989">
            <a:off x="3942571" y="1729138"/>
            <a:ext cx="1926002" cy="111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9117" y="585061"/>
            <a:ext cx="948621" cy="101849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670306"/>
            <a:ext cx="1318173" cy="9231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21594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grpSp>
        <p:nvGrpSpPr>
          <p:cNvPr id="41" name="组合 40"/>
          <p:cNvGrpSpPr/>
          <p:nvPr/>
        </p:nvGrpSpPr>
        <p:grpSpPr>
          <a:xfrm>
            <a:off x="-32741" y="-357283"/>
            <a:ext cx="1143151" cy="1451590"/>
            <a:chOff x="-32741" y="-357283"/>
            <a:chExt cx="1143151" cy="1451590"/>
          </a:xfrm>
          <a:solidFill>
            <a:schemeClr val="accent2"/>
          </a:solidFill>
        </p:grpSpPr>
        <p:sp>
          <p:nvSpPr>
            <p:cNvPr id="42" name="直角三角形 41"/>
            <p:cNvSpPr/>
            <p:nvPr/>
          </p:nvSpPr>
          <p:spPr>
            <a:xfrm rot="5400000">
              <a:off x="-27600" y="-43703"/>
              <a:ext cx="1132869" cy="11431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文本框 24"/>
            <p:cNvSpPr txBox="1"/>
            <p:nvPr/>
          </p:nvSpPr>
          <p:spPr>
            <a:xfrm rot="18872014">
              <a:off x="-301471" y="195669"/>
              <a:ext cx="1421376" cy="315471"/>
            </a:xfrm>
            <a:prstGeom prst="rect">
              <a:avLst/>
            </a:prstGeom>
            <a:grp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prstClr val="white"/>
                  </a:solidFill>
                </a:rPr>
                <a:t>Устройства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854810" y="266262"/>
            <a:ext cx="2290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zh-CN" sz="2800" b="1" dirty="0">
                <a:solidFill>
                  <a:schemeClr val="accent2"/>
                </a:solidFill>
              </a:rPr>
              <a:t>Аксессуары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126968" y="789482"/>
            <a:ext cx="2185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dirty="0">
                <a:solidFill>
                  <a:schemeClr val="bg1"/>
                </a:solidFill>
              </a:rPr>
              <a:t>Сетевой контроллер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22017\Desktop\素材\VTNC3000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36" y="1677244"/>
            <a:ext cx="3862450" cy="25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:\Users\22017\Desktop\素材\201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t="12440" r="11289" b="12586"/>
          <a:stretch/>
        </p:blipFill>
        <p:spPr bwMode="auto">
          <a:xfrm>
            <a:off x="146413" y="3524041"/>
            <a:ext cx="1416793" cy="14209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直接箭头连接符 49"/>
          <p:cNvCxnSpPr/>
          <p:nvPr/>
        </p:nvCxnSpPr>
        <p:spPr>
          <a:xfrm flipH="1">
            <a:off x="1475656" y="3156250"/>
            <a:ext cx="1047109" cy="711644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5046783" y="2286002"/>
            <a:ext cx="2846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dirty="0">
                <a:solidFill>
                  <a:schemeClr val="bg1"/>
                </a:solidFill>
              </a:rPr>
              <a:t>Максимально </a:t>
            </a:r>
            <a:r>
              <a:rPr lang="en-US" altLang="zh-CN" dirty="0">
                <a:solidFill>
                  <a:schemeClr val="bg1"/>
                </a:solidFill>
              </a:rPr>
              <a:t>4 </a:t>
            </a:r>
            <a:r>
              <a:rPr lang="ru-RU" altLang="zh-CN" dirty="0">
                <a:solidFill>
                  <a:schemeClr val="bg1"/>
                </a:solidFill>
              </a:rPr>
              <a:t>усторйства</a:t>
            </a:r>
            <a:endParaRPr lang="zh-CN" altLang="en-US" dirty="0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9639" y="654540"/>
            <a:ext cx="1318173" cy="9231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21594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56" name="矩形 55"/>
          <p:cNvSpPr/>
          <p:nvPr/>
        </p:nvSpPr>
        <p:spPr>
          <a:xfrm>
            <a:off x="7114309" y="1053600"/>
            <a:ext cx="555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dobe 宋体 Std L" pitchFamily="18" charset="-122"/>
                <a:ea typeface="Adobe 宋体 Std L" pitchFamily="18" charset="-122"/>
              </a:rPr>
              <a:t>…</a:t>
            </a:r>
            <a:endParaRPr lang="zh-CN" altLang="en-US" sz="2800" dirty="0">
              <a:solidFill>
                <a:schemeClr val="bg1"/>
              </a:solidFill>
              <a:latin typeface="Adobe 宋体 Std L" pitchFamily="18" charset="-122"/>
              <a:ea typeface="Adobe 宋体 Std L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476192"/>
      </p:ext>
    </p:extLst>
  </p:cSld>
  <p:clrMapOvr>
    <a:masterClrMapping/>
  </p:clrMapOvr>
  <p:transition spd="slow" advClick="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986296" y="-578865"/>
            <a:ext cx="5256584" cy="5293118"/>
            <a:chOff x="3120563" y="966213"/>
            <a:chExt cx="2857740" cy="2985302"/>
          </a:xfrm>
        </p:grpSpPr>
        <p:sp>
          <p:nvSpPr>
            <p:cNvPr id="5" name="等腰三角形 4"/>
            <p:cNvSpPr/>
            <p:nvPr/>
          </p:nvSpPr>
          <p:spPr>
            <a:xfrm rot="1904327">
              <a:off x="3224213" y="31741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295316" y="1728116"/>
              <a:ext cx="2511419" cy="14579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endCxn id="55" idx="0"/>
            </p:cNvCxnSpPr>
            <p:nvPr/>
          </p:nvCxnSpPr>
          <p:spPr>
            <a:xfrm flipV="1">
              <a:off x="3295316" y="1727290"/>
              <a:ext cx="2511419" cy="14467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endCxn id="27" idx="0"/>
            </p:cNvCxnSpPr>
            <p:nvPr/>
          </p:nvCxnSpPr>
          <p:spPr>
            <a:xfrm flipH="1">
              <a:off x="4544839" y="1011394"/>
              <a:ext cx="495" cy="289805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09237" y="1330362"/>
              <a:ext cx="3420" cy="129274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5101157" y="1172748"/>
              <a:ext cx="3420" cy="1932571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4273126" y="2294789"/>
              <a:ext cx="1662500" cy="967614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3155204" y="1658677"/>
              <a:ext cx="1672356" cy="971267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707726" y="2619683"/>
              <a:ext cx="1677287" cy="971267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endCxn id="42" idx="4"/>
            </p:cNvCxnSpPr>
            <p:nvPr/>
          </p:nvCxnSpPr>
          <p:spPr>
            <a:xfrm>
              <a:off x="3988801" y="1817382"/>
              <a:ext cx="8995" cy="193430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42" idx="4"/>
            </p:cNvCxnSpPr>
            <p:nvPr/>
          </p:nvCxnSpPr>
          <p:spPr>
            <a:xfrm>
              <a:off x="3716077" y="2619684"/>
              <a:ext cx="279474" cy="115747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3716077" y="1655257"/>
              <a:ext cx="1104644" cy="9678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827158" y="1654035"/>
              <a:ext cx="1122147" cy="644174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828576" y="1651190"/>
              <a:ext cx="272581" cy="14575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5097738" y="2298209"/>
              <a:ext cx="841307" cy="810528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722917" y="2623104"/>
              <a:ext cx="1385080" cy="4822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158439" y="1815996"/>
              <a:ext cx="834655" cy="807775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104577" y="1168378"/>
              <a:ext cx="280436" cy="114351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381593" y="2298209"/>
              <a:ext cx="3420" cy="128248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3678419" y="2584726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3158625" y="2619683"/>
              <a:ext cx="554032" cy="0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等腰三角形 25"/>
            <p:cNvSpPr/>
            <p:nvPr/>
          </p:nvSpPr>
          <p:spPr>
            <a:xfrm rot="9030685">
              <a:off x="4509537" y="96621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9906054">
              <a:off x="4497007" y="391186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 flipH="1">
              <a:off x="3993308" y="3256329"/>
              <a:ext cx="280070" cy="488627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>
              <a:endCxn id="52" idx="2"/>
            </p:cNvCxnSpPr>
            <p:nvPr/>
          </p:nvCxnSpPr>
          <p:spPr>
            <a:xfrm flipV="1">
              <a:off x="3989674" y="3101898"/>
              <a:ext cx="1104644" cy="642952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4280583" y="3266910"/>
              <a:ext cx="1097484" cy="30972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3158625" y="1332488"/>
              <a:ext cx="549101" cy="128719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4276949" y="2294788"/>
              <a:ext cx="1111484" cy="957587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712657" y="1334151"/>
              <a:ext cx="1672356" cy="967478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156226" y="2620950"/>
              <a:ext cx="1124143" cy="63826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158439" y="2620160"/>
              <a:ext cx="831235" cy="1124688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986253" y="1819416"/>
              <a:ext cx="1391921" cy="47537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993094" y="1819416"/>
              <a:ext cx="283856" cy="145006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111418" y="1173044"/>
              <a:ext cx="834467" cy="1128584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5378173" y="2291369"/>
              <a:ext cx="560872" cy="130300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31835" y="3581137"/>
              <a:ext cx="1316327" cy="15974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3679958" y="258472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20563" y="2583074"/>
              <a:ext cx="75753" cy="75753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3227166" y="16954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905736" y="2262771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348375" y="226508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48" name="直接连接符 47"/>
            <p:cNvCxnSpPr>
              <a:endCxn id="46" idx="6"/>
            </p:cNvCxnSpPr>
            <p:nvPr/>
          </p:nvCxnSpPr>
          <p:spPr>
            <a:xfrm flipV="1">
              <a:off x="5385013" y="2299055"/>
              <a:ext cx="593290" cy="2574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endCxn id="51" idx="4"/>
            </p:cNvCxnSpPr>
            <p:nvPr/>
          </p:nvCxnSpPr>
          <p:spPr>
            <a:xfrm>
              <a:off x="5097737" y="3095059"/>
              <a:ext cx="287276" cy="4993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等腰三角形 49"/>
            <p:cNvSpPr/>
            <p:nvPr/>
          </p:nvSpPr>
          <p:spPr>
            <a:xfrm rot="16470758">
              <a:off x="5778611" y="3183948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5348162" y="354485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069330" y="306390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 flipH="1">
              <a:off x="3989674" y="1169624"/>
              <a:ext cx="1114904" cy="64979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3716077" y="1340622"/>
              <a:ext cx="1111484" cy="307796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2748749">
              <a:off x="5782642" y="1708292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 flipV="1">
              <a:off x="4830981" y="1169624"/>
              <a:ext cx="273597" cy="47879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5069802" y="113500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792293" y="1617752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 flipV="1">
              <a:off x="3707726" y="1169624"/>
              <a:ext cx="1400272" cy="157282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3709237" y="1330363"/>
              <a:ext cx="283856" cy="489053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4237094" y="322004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59267" y="370459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677858" y="129620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59267" y="178216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4716016" y="2067694"/>
            <a:ext cx="36724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4400" b="1" dirty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Особенности</a:t>
            </a:r>
            <a:endParaRPr lang="zh-CN" altLang="en-US" sz="4400" b="1" dirty="0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66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8"/>
          <p:cNvSpPr>
            <a:spLocks noChangeAspect="1"/>
          </p:cNvSpPr>
          <p:nvPr/>
        </p:nvSpPr>
        <p:spPr bwMode="auto">
          <a:xfrm>
            <a:off x="585245" y="987784"/>
            <a:ext cx="2066358" cy="2248536"/>
          </a:xfrm>
          <a:prstGeom prst="rect">
            <a:avLst/>
          </a:prstGeom>
          <a:noFill/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588" tIns="46588" rIns="46588" bIns="4658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ru-RU" sz="2000" dirty="0">
                <a:solidFill>
                  <a:srgbClr val="FFFFFF"/>
                </a:solidFill>
              </a:rPr>
              <a:t>Выбор языка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93874" y="987574"/>
            <a:ext cx="2066358" cy="133627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altLang="zh-CN" sz="1600" spc="-102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Экстренный вызов</a:t>
            </a:r>
            <a:endParaRPr lang="en-US" altLang="zh-CN" sz="1600" spc="-102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  <a:p>
            <a:pPr algn="ctr"/>
            <a:endParaRPr lang="en-US" altLang="zh-CN" sz="2000" spc="-102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Rectangle 6"/>
          <p:cNvSpPr>
            <a:spLocks noChangeAspect="1"/>
          </p:cNvSpPr>
          <p:nvPr/>
        </p:nvSpPr>
        <p:spPr bwMode="auto">
          <a:xfrm>
            <a:off x="6730334" y="2864952"/>
            <a:ext cx="1827184" cy="1793291"/>
          </a:xfrm>
          <a:prstGeom prst="rect">
            <a:avLst/>
          </a:prstGeom>
          <a:noFill/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569" tIns="46569" rIns="46569" bIns="465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Мониторинг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 6"/>
          <p:cNvSpPr>
            <a:spLocks noChangeAspect="1"/>
          </p:cNvSpPr>
          <p:nvPr/>
        </p:nvSpPr>
        <p:spPr bwMode="auto">
          <a:xfrm>
            <a:off x="6737484" y="992745"/>
            <a:ext cx="1827184" cy="18002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569" tIns="46569" rIns="46569" bIns="465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Переключение каналов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Freeform 138"/>
          <p:cNvSpPr>
            <a:spLocks noEditPoints="1"/>
          </p:cNvSpPr>
          <p:nvPr/>
        </p:nvSpPr>
        <p:spPr bwMode="black">
          <a:xfrm>
            <a:off x="7419434" y="1784832"/>
            <a:ext cx="448984" cy="495697"/>
          </a:xfrm>
          <a:custGeom>
            <a:avLst/>
            <a:gdLst>
              <a:gd name="T0" fmla="*/ 64 w 64"/>
              <a:gd name="T1" fmla="*/ 9 h 80"/>
              <a:gd name="T2" fmla="*/ 64 w 64"/>
              <a:gd name="T3" fmla="*/ 32 h 80"/>
              <a:gd name="T4" fmla="*/ 40 w 64"/>
              <a:gd name="T5" fmla="*/ 33 h 80"/>
              <a:gd name="T6" fmla="*/ 32 w 64"/>
              <a:gd name="T7" fmla="*/ 25 h 80"/>
              <a:gd name="T8" fmla="*/ 47 w 64"/>
              <a:gd name="T9" fmla="*/ 24 h 80"/>
              <a:gd name="T10" fmla="*/ 37 w 64"/>
              <a:gd name="T11" fmla="*/ 18 h 80"/>
              <a:gd name="T12" fmla="*/ 12 w 64"/>
              <a:gd name="T13" fmla="*/ 35 h 80"/>
              <a:gd name="T14" fmla="*/ 0 w 64"/>
              <a:gd name="T15" fmla="*/ 35 h 80"/>
              <a:gd name="T16" fmla="*/ 39 w 64"/>
              <a:gd name="T17" fmla="*/ 7 h 80"/>
              <a:gd name="T18" fmla="*/ 55 w 64"/>
              <a:gd name="T19" fmla="*/ 15 h 80"/>
              <a:gd name="T20" fmla="*/ 56 w 64"/>
              <a:gd name="T21" fmla="*/ 0 h 80"/>
              <a:gd name="T22" fmla="*/ 64 w 64"/>
              <a:gd name="T23" fmla="*/ 9 h 80"/>
              <a:gd name="T24" fmla="*/ 26 w 64"/>
              <a:gd name="T25" fmla="*/ 62 h 80"/>
              <a:gd name="T26" fmla="*/ 15 w 64"/>
              <a:gd name="T27" fmla="*/ 56 h 80"/>
              <a:gd name="T28" fmla="*/ 32 w 64"/>
              <a:gd name="T29" fmla="*/ 56 h 80"/>
              <a:gd name="T30" fmla="*/ 24 w 64"/>
              <a:gd name="T31" fmla="*/ 47 h 80"/>
              <a:gd name="T32" fmla="*/ 0 w 64"/>
              <a:gd name="T33" fmla="*/ 48 h 80"/>
              <a:gd name="T34" fmla="*/ 0 w 64"/>
              <a:gd name="T35" fmla="*/ 72 h 80"/>
              <a:gd name="T36" fmla="*/ 8 w 64"/>
              <a:gd name="T37" fmla="*/ 80 h 80"/>
              <a:gd name="T38" fmla="*/ 9 w 64"/>
              <a:gd name="T39" fmla="*/ 66 h 80"/>
              <a:gd name="T40" fmla="*/ 24 w 64"/>
              <a:gd name="T41" fmla="*/ 73 h 80"/>
              <a:gd name="T42" fmla="*/ 64 w 64"/>
              <a:gd name="T43" fmla="*/ 45 h 80"/>
              <a:gd name="T44" fmla="*/ 51 w 64"/>
              <a:gd name="T45" fmla="*/ 45 h 80"/>
              <a:gd name="T46" fmla="*/ 26 w 64"/>
              <a:gd name="T47" fmla="*/ 6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4" h="80">
                <a:moveTo>
                  <a:pt x="64" y="9"/>
                </a:moveTo>
                <a:cubicBezTo>
                  <a:pt x="64" y="32"/>
                  <a:pt x="64" y="32"/>
                  <a:pt x="64" y="32"/>
                </a:cubicBezTo>
                <a:cubicBezTo>
                  <a:pt x="40" y="33"/>
                  <a:pt x="40" y="33"/>
                  <a:pt x="40" y="33"/>
                </a:cubicBezTo>
                <a:cubicBezTo>
                  <a:pt x="32" y="25"/>
                  <a:pt x="32" y="25"/>
                  <a:pt x="32" y="25"/>
                </a:cubicBezTo>
                <a:cubicBezTo>
                  <a:pt x="47" y="24"/>
                  <a:pt x="47" y="24"/>
                  <a:pt x="47" y="24"/>
                </a:cubicBezTo>
                <a:cubicBezTo>
                  <a:pt x="45" y="21"/>
                  <a:pt x="41" y="19"/>
                  <a:pt x="37" y="18"/>
                </a:cubicBezTo>
                <a:cubicBezTo>
                  <a:pt x="26" y="16"/>
                  <a:pt x="14" y="24"/>
                  <a:pt x="12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4" y="14"/>
                  <a:pt x="22" y="4"/>
                  <a:pt x="39" y="7"/>
                </a:cubicBezTo>
                <a:cubicBezTo>
                  <a:pt x="45" y="8"/>
                  <a:pt x="51" y="11"/>
                  <a:pt x="55" y="15"/>
                </a:cubicBezTo>
                <a:cubicBezTo>
                  <a:pt x="56" y="0"/>
                  <a:pt x="56" y="0"/>
                  <a:pt x="56" y="0"/>
                </a:cubicBezTo>
                <a:lnTo>
                  <a:pt x="64" y="9"/>
                </a:lnTo>
                <a:close/>
                <a:moveTo>
                  <a:pt x="26" y="62"/>
                </a:moveTo>
                <a:cubicBezTo>
                  <a:pt x="22" y="61"/>
                  <a:pt x="18" y="59"/>
                  <a:pt x="15" y="56"/>
                </a:cubicBezTo>
                <a:cubicBezTo>
                  <a:pt x="32" y="56"/>
                  <a:pt x="32" y="56"/>
                  <a:pt x="32" y="56"/>
                </a:cubicBezTo>
                <a:cubicBezTo>
                  <a:pt x="24" y="47"/>
                  <a:pt x="24" y="47"/>
                  <a:pt x="24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2"/>
                  <a:pt x="0" y="72"/>
                  <a:pt x="0" y="72"/>
                </a:cubicBezTo>
                <a:cubicBezTo>
                  <a:pt x="8" y="80"/>
                  <a:pt x="8" y="80"/>
                  <a:pt x="8" y="80"/>
                </a:cubicBezTo>
                <a:cubicBezTo>
                  <a:pt x="9" y="66"/>
                  <a:pt x="9" y="66"/>
                  <a:pt x="9" y="66"/>
                </a:cubicBezTo>
                <a:cubicBezTo>
                  <a:pt x="13" y="70"/>
                  <a:pt x="18" y="72"/>
                  <a:pt x="24" y="73"/>
                </a:cubicBezTo>
                <a:cubicBezTo>
                  <a:pt x="42" y="77"/>
                  <a:pt x="60" y="66"/>
                  <a:pt x="64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49" y="57"/>
                  <a:pt x="38" y="64"/>
                  <a:pt x="26" y="62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</a:ln>
          <a:extLst/>
        </p:spPr>
        <p:txBody>
          <a:bodyPr vert="horz" wrap="square" lIns="124224" tIns="62108" rIns="124224" bIns="62108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37484" y="1882821"/>
            <a:ext cx="182003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</a:rPr>
              <a:t>VTO            IPC</a:t>
            </a:r>
          </a:p>
        </p:txBody>
      </p:sp>
      <p:sp>
        <p:nvSpPr>
          <p:cNvPr id="24" name="矩形 23"/>
          <p:cNvSpPr/>
          <p:nvPr/>
        </p:nvSpPr>
        <p:spPr>
          <a:xfrm>
            <a:off x="6744634" y="3606519"/>
            <a:ext cx="1820034" cy="338554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ru-RU" altLang="zh-CN" sz="1600" dirty="0">
                <a:solidFill>
                  <a:schemeClr val="bg1"/>
                </a:solidFill>
              </a:rPr>
              <a:t>         </a:t>
            </a:r>
            <a:r>
              <a:rPr lang="en-US" altLang="zh-CN" sz="1600" dirty="0">
                <a:solidFill>
                  <a:schemeClr val="bg1"/>
                </a:solidFill>
              </a:rPr>
              <a:t>ONVIF IPC  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72" y="3929072"/>
            <a:ext cx="647922" cy="5349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Rectangle 6"/>
          <p:cNvSpPr>
            <a:spLocks noChangeAspect="1"/>
          </p:cNvSpPr>
          <p:nvPr/>
        </p:nvSpPr>
        <p:spPr bwMode="auto">
          <a:xfrm>
            <a:off x="2708493" y="1000006"/>
            <a:ext cx="1827184" cy="180020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569" tIns="46569" rIns="46569" bIns="465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zh-CN" dirty="0"/>
              <a:t>Автоматический поиск панели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Freeform 7"/>
          <p:cNvSpPr>
            <a:spLocks noEditPoints="1"/>
          </p:cNvSpPr>
          <p:nvPr/>
        </p:nvSpPr>
        <p:spPr bwMode="auto">
          <a:xfrm rot="16200000">
            <a:off x="3661850" y="2026095"/>
            <a:ext cx="460960" cy="441497"/>
          </a:xfrm>
          <a:custGeom>
            <a:avLst/>
            <a:gdLst>
              <a:gd name="T0" fmla="*/ 113 w 189"/>
              <a:gd name="T1" fmla="*/ 139 h 181"/>
              <a:gd name="T2" fmla="*/ 162 w 189"/>
              <a:gd name="T3" fmla="*/ 119 h 181"/>
              <a:gd name="T4" fmla="*/ 162 w 189"/>
              <a:gd name="T5" fmla="*/ 20 h 181"/>
              <a:gd name="T6" fmla="*/ 113 w 189"/>
              <a:gd name="T7" fmla="*/ 0 h 181"/>
              <a:gd name="T8" fmla="*/ 63 w 189"/>
              <a:gd name="T9" fmla="*/ 20 h 181"/>
              <a:gd name="T10" fmla="*/ 52 w 189"/>
              <a:gd name="T11" fmla="*/ 104 h 181"/>
              <a:gd name="T12" fmla="*/ 7 w 189"/>
              <a:gd name="T13" fmla="*/ 150 h 181"/>
              <a:gd name="T14" fmla="*/ 7 w 189"/>
              <a:gd name="T15" fmla="*/ 175 h 181"/>
              <a:gd name="T16" fmla="*/ 20 w 189"/>
              <a:gd name="T17" fmla="*/ 181 h 181"/>
              <a:gd name="T18" fmla="*/ 32 w 189"/>
              <a:gd name="T19" fmla="*/ 175 h 181"/>
              <a:gd name="T20" fmla="*/ 78 w 189"/>
              <a:gd name="T21" fmla="*/ 130 h 181"/>
              <a:gd name="T22" fmla="*/ 113 w 189"/>
              <a:gd name="T23" fmla="*/ 139 h 181"/>
              <a:gd name="T24" fmla="*/ 79 w 189"/>
              <a:gd name="T25" fmla="*/ 36 h 181"/>
              <a:gd name="T26" fmla="*/ 113 w 189"/>
              <a:gd name="T27" fmla="*/ 23 h 181"/>
              <a:gd name="T28" fmla="*/ 146 w 189"/>
              <a:gd name="T29" fmla="*/ 36 h 181"/>
              <a:gd name="T30" fmla="*/ 146 w 189"/>
              <a:gd name="T31" fmla="*/ 103 h 181"/>
              <a:gd name="T32" fmla="*/ 113 w 189"/>
              <a:gd name="T33" fmla="*/ 117 h 181"/>
              <a:gd name="T34" fmla="*/ 79 w 189"/>
              <a:gd name="T35" fmla="*/ 103 h 181"/>
              <a:gd name="T36" fmla="*/ 79 w 189"/>
              <a:gd name="T37" fmla="*/ 36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9" h="181">
                <a:moveTo>
                  <a:pt x="113" y="139"/>
                </a:moveTo>
                <a:cubicBezTo>
                  <a:pt x="130" y="139"/>
                  <a:pt x="148" y="132"/>
                  <a:pt x="162" y="119"/>
                </a:cubicBezTo>
                <a:cubicBezTo>
                  <a:pt x="189" y="92"/>
                  <a:pt x="189" y="48"/>
                  <a:pt x="162" y="20"/>
                </a:cubicBezTo>
                <a:cubicBezTo>
                  <a:pt x="148" y="7"/>
                  <a:pt x="130" y="0"/>
                  <a:pt x="113" y="0"/>
                </a:cubicBezTo>
                <a:cubicBezTo>
                  <a:pt x="95" y="0"/>
                  <a:pt x="77" y="7"/>
                  <a:pt x="63" y="20"/>
                </a:cubicBezTo>
                <a:cubicBezTo>
                  <a:pt x="41" y="43"/>
                  <a:pt x="37" y="78"/>
                  <a:pt x="52" y="104"/>
                </a:cubicBezTo>
                <a:cubicBezTo>
                  <a:pt x="7" y="150"/>
                  <a:pt x="7" y="150"/>
                  <a:pt x="7" y="150"/>
                </a:cubicBezTo>
                <a:cubicBezTo>
                  <a:pt x="0" y="157"/>
                  <a:pt x="0" y="168"/>
                  <a:pt x="7" y="175"/>
                </a:cubicBezTo>
                <a:cubicBezTo>
                  <a:pt x="10" y="179"/>
                  <a:pt x="15" y="181"/>
                  <a:pt x="20" y="181"/>
                </a:cubicBezTo>
                <a:cubicBezTo>
                  <a:pt x="24" y="181"/>
                  <a:pt x="29" y="179"/>
                  <a:pt x="32" y="175"/>
                </a:cubicBezTo>
                <a:cubicBezTo>
                  <a:pt x="78" y="130"/>
                  <a:pt x="78" y="130"/>
                  <a:pt x="78" y="130"/>
                </a:cubicBezTo>
                <a:cubicBezTo>
                  <a:pt x="89" y="136"/>
                  <a:pt x="101" y="139"/>
                  <a:pt x="113" y="139"/>
                </a:cubicBezTo>
                <a:close/>
                <a:moveTo>
                  <a:pt x="79" y="36"/>
                </a:moveTo>
                <a:cubicBezTo>
                  <a:pt x="89" y="27"/>
                  <a:pt x="101" y="23"/>
                  <a:pt x="113" y="23"/>
                </a:cubicBezTo>
                <a:cubicBezTo>
                  <a:pt x="125" y="23"/>
                  <a:pt x="137" y="27"/>
                  <a:pt x="146" y="36"/>
                </a:cubicBezTo>
                <a:cubicBezTo>
                  <a:pt x="164" y="55"/>
                  <a:pt x="164" y="84"/>
                  <a:pt x="146" y="103"/>
                </a:cubicBezTo>
                <a:cubicBezTo>
                  <a:pt x="137" y="112"/>
                  <a:pt x="125" y="117"/>
                  <a:pt x="113" y="117"/>
                </a:cubicBezTo>
                <a:cubicBezTo>
                  <a:pt x="101" y="117"/>
                  <a:pt x="89" y="112"/>
                  <a:pt x="79" y="103"/>
                </a:cubicBezTo>
                <a:cubicBezTo>
                  <a:pt x="61" y="84"/>
                  <a:pt x="61" y="55"/>
                  <a:pt x="79" y="36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  <a:extLst/>
        </p:spPr>
        <p:txBody>
          <a:bodyPr vert="horz" wrap="square" lIns="124347" tIns="62174" rIns="124347" bIns="62174" numCol="1" anchor="t" anchorCtr="0" compatLnSpc="1">
            <a:prstTxWarp prst="textNoShape">
              <a:avLst/>
            </a:prstTxWarp>
          </a:bodyPr>
          <a:lstStyle/>
          <a:p>
            <a:pPr marL="274320"/>
            <a:endParaRPr lang="en-US" sz="3329" dirty="0">
              <a:solidFill>
                <a:srgbClr val="FFFFFF"/>
              </a:solidFill>
            </a:endParaRPr>
          </a:p>
        </p:txBody>
      </p:sp>
      <p:sp>
        <p:nvSpPr>
          <p:cNvPr id="57" name="矩形 56"/>
          <p:cNvSpPr/>
          <p:nvPr/>
        </p:nvSpPr>
        <p:spPr bwMode="auto">
          <a:xfrm>
            <a:off x="3215121" y="1864101"/>
            <a:ext cx="581277" cy="57606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58" name="椭圆 57"/>
          <p:cNvSpPr/>
          <p:nvPr/>
        </p:nvSpPr>
        <p:spPr bwMode="auto">
          <a:xfrm>
            <a:off x="3268491" y="1911319"/>
            <a:ext cx="227893" cy="226649"/>
          </a:xfrm>
          <a:prstGeom prst="ellips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59" name="椭圆 58"/>
          <p:cNvSpPr/>
          <p:nvPr/>
        </p:nvSpPr>
        <p:spPr bwMode="auto">
          <a:xfrm>
            <a:off x="3299500" y="1940139"/>
            <a:ext cx="168758" cy="167836"/>
          </a:xfrm>
          <a:prstGeom prst="ellips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60" name="矩形 59"/>
          <p:cNvSpPr/>
          <p:nvPr/>
        </p:nvSpPr>
        <p:spPr bwMode="auto">
          <a:xfrm>
            <a:off x="3259115" y="2251292"/>
            <a:ext cx="321648" cy="8499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61" name="椭圆 60"/>
          <p:cNvSpPr/>
          <p:nvPr/>
        </p:nvSpPr>
        <p:spPr bwMode="auto">
          <a:xfrm>
            <a:off x="3637737" y="2243760"/>
            <a:ext cx="93033" cy="92525"/>
          </a:xfrm>
          <a:prstGeom prst="ellips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625672" y="1967982"/>
            <a:ext cx="86347" cy="128887"/>
            <a:chOff x="6516216" y="1491630"/>
            <a:chExt cx="1008112" cy="1440160"/>
          </a:xfrm>
        </p:grpSpPr>
        <p:sp>
          <p:nvSpPr>
            <p:cNvPr id="63" name="椭圆 62"/>
            <p:cNvSpPr/>
            <p:nvPr/>
          </p:nvSpPr>
          <p:spPr bwMode="auto">
            <a:xfrm>
              <a:off x="6516643" y="1491630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64" name="椭圆 63"/>
            <p:cNvSpPr/>
            <p:nvPr/>
          </p:nvSpPr>
          <p:spPr bwMode="auto">
            <a:xfrm>
              <a:off x="6516216" y="1900906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65" name="椭圆 64"/>
            <p:cNvSpPr/>
            <p:nvPr/>
          </p:nvSpPr>
          <p:spPr bwMode="auto">
            <a:xfrm>
              <a:off x="6516643" y="2311822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 bwMode="auto">
            <a:xfrm>
              <a:off x="6516216" y="2747975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67" name="椭圆 66"/>
            <p:cNvSpPr/>
            <p:nvPr/>
          </p:nvSpPr>
          <p:spPr bwMode="auto">
            <a:xfrm>
              <a:off x="6934147" y="1491630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68" name="椭圆 67"/>
            <p:cNvSpPr/>
            <p:nvPr/>
          </p:nvSpPr>
          <p:spPr bwMode="auto">
            <a:xfrm>
              <a:off x="6933720" y="1900906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69" name="椭圆 68"/>
            <p:cNvSpPr/>
            <p:nvPr/>
          </p:nvSpPr>
          <p:spPr bwMode="auto">
            <a:xfrm>
              <a:off x="6934147" y="2311822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0" name="椭圆 69"/>
            <p:cNvSpPr/>
            <p:nvPr/>
          </p:nvSpPr>
          <p:spPr bwMode="auto">
            <a:xfrm>
              <a:off x="6933720" y="2747975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1" name="椭圆 70"/>
            <p:cNvSpPr/>
            <p:nvPr/>
          </p:nvSpPr>
          <p:spPr bwMode="auto">
            <a:xfrm>
              <a:off x="7351865" y="1491630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2" name="椭圆 71"/>
            <p:cNvSpPr/>
            <p:nvPr/>
          </p:nvSpPr>
          <p:spPr bwMode="auto">
            <a:xfrm>
              <a:off x="7351438" y="1900906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3" name="椭圆 72"/>
            <p:cNvSpPr/>
            <p:nvPr/>
          </p:nvSpPr>
          <p:spPr bwMode="auto">
            <a:xfrm>
              <a:off x="7351865" y="2311822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4" name="椭圆 73"/>
            <p:cNvSpPr/>
            <p:nvPr/>
          </p:nvSpPr>
          <p:spPr bwMode="auto">
            <a:xfrm>
              <a:off x="7351438" y="2747975"/>
              <a:ext cx="172463" cy="1838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sp>
        <p:nvSpPr>
          <p:cNvPr id="30" name="Rectangle 6"/>
          <p:cNvSpPr>
            <a:spLocks noChangeAspect="1"/>
          </p:cNvSpPr>
          <p:nvPr/>
        </p:nvSpPr>
        <p:spPr bwMode="auto">
          <a:xfrm>
            <a:off x="2708493" y="2872214"/>
            <a:ext cx="1827184" cy="1800200"/>
          </a:xfrm>
          <a:prstGeom prst="rect">
            <a:avLst/>
          </a:prstGeom>
          <a:noFill/>
          <a:ln w="19050"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569" tIns="46569" rIns="46569" bIns="465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/>
              <a:t>Интеграция</a:t>
            </a:r>
          </a:p>
          <a:p>
            <a:pPr algn="ctr"/>
            <a:r>
              <a:rPr lang="ru-RU" dirty="0"/>
              <a:t>Охранных систем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43504" y="1500180"/>
            <a:ext cx="939807" cy="53466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1" name="Rectangle 8"/>
          <p:cNvSpPr>
            <a:spLocks noChangeAspect="1"/>
          </p:cNvSpPr>
          <p:nvPr/>
        </p:nvSpPr>
        <p:spPr bwMode="auto">
          <a:xfrm>
            <a:off x="4593874" y="2427734"/>
            <a:ext cx="2066358" cy="224853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588" tIns="46588" rIns="46588" bIns="4658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4788028" y="2480346"/>
            <a:ext cx="1728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2000" spc="-102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altLang="zh-CN" sz="2000" spc="-102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APP </a:t>
            </a:r>
            <a:r>
              <a:rPr lang="ru-RU" altLang="zh-CN" sz="2000" spc="-102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функции</a:t>
            </a:r>
            <a:endParaRPr lang="en-US" altLang="zh-CN" sz="2000" spc="-102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4" name="Rounded Rectangle 12"/>
          <p:cNvSpPr/>
          <p:nvPr/>
        </p:nvSpPr>
        <p:spPr bwMode="auto">
          <a:xfrm>
            <a:off x="5292080" y="3363838"/>
            <a:ext cx="522501" cy="956194"/>
          </a:xfrm>
          <a:prstGeom prst="roundRect">
            <a:avLst/>
          </a:prstGeom>
          <a:solidFill>
            <a:srgbClr val="FFFFFF"/>
          </a:solidFill>
          <a:ln w="285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92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pc="-50" dirty="0">
              <a:gradFill>
                <a:gsLst>
                  <a:gs pos="1250">
                    <a:srgbClr val="EFEFEF"/>
                  </a:gs>
                  <a:gs pos="10417">
                    <a:srgbClr val="EFEFEF"/>
                  </a:gs>
                </a:gsLst>
                <a:lin ang="5400000" scaled="0"/>
              </a:gradFill>
            </a:endParaRPr>
          </a:p>
        </p:txBody>
      </p:sp>
      <p:grpSp>
        <p:nvGrpSpPr>
          <p:cNvPr id="85" name="组合 100"/>
          <p:cNvGrpSpPr/>
          <p:nvPr/>
        </p:nvGrpSpPr>
        <p:grpSpPr>
          <a:xfrm>
            <a:off x="5338804" y="3477598"/>
            <a:ext cx="429051" cy="820727"/>
            <a:chOff x="882777" y="2744329"/>
            <a:chExt cx="234644" cy="449850"/>
          </a:xfrm>
        </p:grpSpPr>
        <p:grpSp>
          <p:nvGrpSpPr>
            <p:cNvPr id="86" name="Group 33"/>
            <p:cNvGrpSpPr/>
            <p:nvPr/>
          </p:nvGrpSpPr>
          <p:grpSpPr>
            <a:xfrm>
              <a:off x="882777" y="2744329"/>
              <a:ext cx="234644" cy="449849"/>
              <a:chOff x="4698242" y="4812368"/>
              <a:chExt cx="768500" cy="1369799"/>
            </a:xfrm>
          </p:grpSpPr>
          <p:sp>
            <p:nvSpPr>
              <p:cNvPr id="89" name="Rectangle 13"/>
              <p:cNvSpPr/>
              <p:nvPr/>
            </p:nvSpPr>
            <p:spPr bwMode="auto">
              <a:xfrm>
                <a:off x="4698242" y="4812368"/>
                <a:ext cx="768500" cy="113279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92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000" spc="-50" dirty="0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90" name="Oval 16"/>
              <p:cNvSpPr/>
              <p:nvPr/>
            </p:nvSpPr>
            <p:spPr bwMode="auto">
              <a:xfrm>
                <a:off x="4980894" y="5978981"/>
                <a:ext cx="203187" cy="20318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92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000" spc="-50" dirty="0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91" name="Rounded Rectangle 14"/>
              <p:cNvSpPr/>
              <p:nvPr/>
            </p:nvSpPr>
            <p:spPr bwMode="auto">
              <a:xfrm>
                <a:off x="5033898" y="6031985"/>
                <a:ext cx="92417" cy="92416"/>
              </a:xfrm>
              <a:prstGeom prst="roundRect">
                <a:avLst>
                  <a:gd name="adj" fmla="val 22127"/>
                </a:avLst>
              </a:prstGeom>
              <a:noFill/>
              <a:ln w="6350"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392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000" spc="-50" dirty="0">
                  <a:gradFill>
                    <a:gsLst>
                      <a:gs pos="1250">
                        <a:srgbClr val="EFEFEF"/>
                      </a:gs>
                      <a:gs pos="10417">
                        <a:srgbClr val="EFEFEF"/>
                      </a:gs>
                    </a:gsLst>
                    <a:lin ang="5400000" scaled="0"/>
                  </a:gradFill>
                </a:endParaRPr>
              </a:p>
            </p:txBody>
          </p:sp>
        </p:grpSp>
        <p:sp>
          <p:nvSpPr>
            <p:cNvPr id="87" name="Rectangle 13"/>
            <p:cNvSpPr/>
            <p:nvPr/>
          </p:nvSpPr>
          <p:spPr bwMode="auto">
            <a:xfrm>
              <a:off x="882777" y="2744330"/>
              <a:ext cx="234644" cy="372015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spc="-50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8" name="Oval 16"/>
            <p:cNvSpPr/>
            <p:nvPr/>
          </p:nvSpPr>
          <p:spPr bwMode="auto">
            <a:xfrm>
              <a:off x="969079" y="3127452"/>
              <a:ext cx="62039" cy="6672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000" spc="-50" dirty="0"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7170" name="Picture 2" descr="C:\Users\22017\Desktop\素材\earth7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3" y="1784832"/>
            <a:ext cx="1234123" cy="1234123"/>
          </a:xfrm>
          <a:prstGeom prst="rect">
            <a:avLst/>
          </a:prstGeom>
          <a:noFill/>
        </p:spPr>
      </p:pic>
      <p:sp>
        <p:nvSpPr>
          <p:cNvPr id="117" name="矩形 116"/>
          <p:cNvSpPr/>
          <p:nvPr/>
        </p:nvSpPr>
        <p:spPr>
          <a:xfrm>
            <a:off x="585245" y="3331727"/>
            <a:ext cx="2066358" cy="13362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altLang="zh-CN" sz="2000" spc="-102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Групповой вызов</a:t>
            </a:r>
            <a:endParaRPr lang="en-US" altLang="zh-CN" sz="2000" spc="-102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8" name="Freeform 6"/>
          <p:cNvSpPr>
            <a:spLocks noEditPoints="1"/>
          </p:cNvSpPr>
          <p:nvPr/>
        </p:nvSpPr>
        <p:spPr bwMode="auto">
          <a:xfrm>
            <a:off x="1492374" y="4016172"/>
            <a:ext cx="213254" cy="277231"/>
          </a:xfrm>
          <a:custGeom>
            <a:avLst/>
            <a:gdLst>
              <a:gd name="T0" fmla="*/ 41 w 122"/>
              <a:gd name="T1" fmla="*/ 4 h 159"/>
              <a:gd name="T2" fmla="*/ 97 w 122"/>
              <a:gd name="T3" fmla="*/ 12 h 159"/>
              <a:gd name="T4" fmla="*/ 120 w 122"/>
              <a:gd name="T5" fmla="*/ 58 h 159"/>
              <a:gd name="T6" fmla="*/ 121 w 122"/>
              <a:gd name="T7" fmla="*/ 94 h 159"/>
              <a:gd name="T8" fmla="*/ 103 w 122"/>
              <a:gd name="T9" fmla="*/ 126 h 159"/>
              <a:gd name="T10" fmla="*/ 63 w 122"/>
              <a:gd name="T11" fmla="*/ 157 h 159"/>
              <a:gd name="T12" fmla="*/ 19 w 122"/>
              <a:gd name="T13" fmla="*/ 126 h 159"/>
              <a:gd name="T14" fmla="*/ 1 w 122"/>
              <a:gd name="T15" fmla="*/ 94 h 159"/>
              <a:gd name="T16" fmla="*/ 3 w 122"/>
              <a:gd name="T17" fmla="*/ 46 h 159"/>
              <a:gd name="T18" fmla="*/ 41 w 122"/>
              <a:gd name="T19" fmla="*/ 4 h 159"/>
              <a:gd name="T20" fmla="*/ 19 w 122"/>
              <a:gd name="T21" fmla="*/ 80 h 159"/>
              <a:gd name="T22" fmla="*/ 41 w 122"/>
              <a:gd name="T23" fmla="*/ 136 h 159"/>
              <a:gd name="T24" fmla="*/ 77 w 122"/>
              <a:gd name="T25" fmla="*/ 140 h 159"/>
              <a:gd name="T26" fmla="*/ 104 w 122"/>
              <a:gd name="T27" fmla="*/ 73 h 159"/>
              <a:gd name="T28" fmla="*/ 79 w 122"/>
              <a:gd name="T29" fmla="*/ 54 h 159"/>
              <a:gd name="T30" fmla="*/ 19 w 122"/>
              <a:gd name="T31" fmla="*/ 8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2" h="159">
                <a:moveTo>
                  <a:pt x="41" y="4"/>
                </a:moveTo>
                <a:cubicBezTo>
                  <a:pt x="59" y="0"/>
                  <a:pt x="80" y="2"/>
                  <a:pt x="97" y="12"/>
                </a:cubicBezTo>
                <a:cubicBezTo>
                  <a:pt x="112" y="22"/>
                  <a:pt x="121" y="40"/>
                  <a:pt x="120" y="58"/>
                </a:cubicBezTo>
                <a:cubicBezTo>
                  <a:pt x="119" y="70"/>
                  <a:pt x="122" y="82"/>
                  <a:pt x="121" y="94"/>
                </a:cubicBezTo>
                <a:cubicBezTo>
                  <a:pt x="117" y="106"/>
                  <a:pt x="108" y="115"/>
                  <a:pt x="103" y="126"/>
                </a:cubicBezTo>
                <a:cubicBezTo>
                  <a:pt x="96" y="142"/>
                  <a:pt x="82" y="157"/>
                  <a:pt x="63" y="157"/>
                </a:cubicBezTo>
                <a:cubicBezTo>
                  <a:pt x="43" y="159"/>
                  <a:pt x="27" y="143"/>
                  <a:pt x="19" y="126"/>
                </a:cubicBezTo>
                <a:cubicBezTo>
                  <a:pt x="14" y="115"/>
                  <a:pt x="5" y="105"/>
                  <a:pt x="1" y="94"/>
                </a:cubicBezTo>
                <a:cubicBezTo>
                  <a:pt x="1" y="78"/>
                  <a:pt x="0" y="62"/>
                  <a:pt x="3" y="46"/>
                </a:cubicBezTo>
                <a:cubicBezTo>
                  <a:pt x="7" y="27"/>
                  <a:pt x="21" y="9"/>
                  <a:pt x="41" y="4"/>
                </a:cubicBezTo>
                <a:close/>
                <a:moveTo>
                  <a:pt x="19" y="80"/>
                </a:moveTo>
                <a:cubicBezTo>
                  <a:pt x="22" y="100"/>
                  <a:pt x="27" y="121"/>
                  <a:pt x="41" y="136"/>
                </a:cubicBezTo>
                <a:cubicBezTo>
                  <a:pt x="50" y="145"/>
                  <a:pt x="66" y="148"/>
                  <a:pt x="77" y="140"/>
                </a:cubicBezTo>
                <a:cubicBezTo>
                  <a:pt x="97" y="124"/>
                  <a:pt x="101" y="97"/>
                  <a:pt x="104" y="73"/>
                </a:cubicBezTo>
                <a:cubicBezTo>
                  <a:pt x="95" y="68"/>
                  <a:pt x="86" y="62"/>
                  <a:pt x="79" y="54"/>
                </a:cubicBezTo>
                <a:cubicBezTo>
                  <a:pt x="62" y="69"/>
                  <a:pt x="41" y="78"/>
                  <a:pt x="19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39" name="Freeform 8"/>
          <p:cNvSpPr>
            <a:spLocks noEditPoints="1"/>
          </p:cNvSpPr>
          <p:nvPr/>
        </p:nvSpPr>
        <p:spPr bwMode="auto">
          <a:xfrm>
            <a:off x="1365157" y="4274284"/>
            <a:ext cx="467689" cy="269877"/>
          </a:xfrm>
          <a:custGeom>
            <a:avLst/>
            <a:gdLst>
              <a:gd name="T0" fmla="*/ 51 w 268"/>
              <a:gd name="T1" fmla="*/ 17 h 155"/>
              <a:gd name="T2" fmla="*/ 92 w 268"/>
              <a:gd name="T3" fmla="*/ 0 h 155"/>
              <a:gd name="T4" fmla="*/ 98 w 268"/>
              <a:gd name="T5" fmla="*/ 10 h 155"/>
              <a:gd name="T6" fmla="*/ 89 w 268"/>
              <a:gd name="T7" fmla="*/ 16 h 155"/>
              <a:gd name="T8" fmla="*/ 122 w 268"/>
              <a:gd name="T9" fmla="*/ 130 h 155"/>
              <a:gd name="T10" fmla="*/ 127 w 268"/>
              <a:gd name="T11" fmla="*/ 55 h 155"/>
              <a:gd name="T12" fmla="*/ 142 w 268"/>
              <a:gd name="T13" fmla="*/ 54 h 155"/>
              <a:gd name="T14" fmla="*/ 146 w 268"/>
              <a:gd name="T15" fmla="*/ 130 h 155"/>
              <a:gd name="T16" fmla="*/ 180 w 268"/>
              <a:gd name="T17" fmla="*/ 16 h 155"/>
              <a:gd name="T18" fmla="*/ 175 w 268"/>
              <a:gd name="T19" fmla="*/ 1 h 155"/>
              <a:gd name="T20" fmla="*/ 239 w 268"/>
              <a:gd name="T21" fmla="*/ 35 h 155"/>
              <a:gd name="T22" fmla="*/ 265 w 268"/>
              <a:gd name="T23" fmla="*/ 114 h 155"/>
              <a:gd name="T24" fmla="*/ 220 w 268"/>
              <a:gd name="T25" fmla="*/ 133 h 155"/>
              <a:gd name="T26" fmla="*/ 124 w 268"/>
              <a:gd name="T27" fmla="*/ 154 h 155"/>
              <a:gd name="T28" fmla="*/ 50 w 268"/>
              <a:gd name="T29" fmla="*/ 133 h 155"/>
              <a:gd name="T30" fmla="*/ 3 w 268"/>
              <a:gd name="T31" fmla="*/ 110 h 155"/>
              <a:gd name="T32" fmla="*/ 51 w 268"/>
              <a:gd name="T33" fmla="*/ 17 h 155"/>
              <a:gd name="T34" fmla="*/ 167 w 268"/>
              <a:gd name="T35" fmla="*/ 107 h 155"/>
              <a:gd name="T36" fmla="*/ 170 w 268"/>
              <a:gd name="T37" fmla="*/ 113 h 155"/>
              <a:gd name="T38" fmla="*/ 205 w 268"/>
              <a:gd name="T39" fmla="*/ 109 h 155"/>
              <a:gd name="T40" fmla="*/ 213 w 268"/>
              <a:gd name="T41" fmla="*/ 100 h 155"/>
              <a:gd name="T42" fmla="*/ 167 w 268"/>
              <a:gd name="T43" fmla="*/ 107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8" h="155">
                <a:moveTo>
                  <a:pt x="51" y="17"/>
                </a:moveTo>
                <a:cubicBezTo>
                  <a:pt x="64" y="9"/>
                  <a:pt x="78" y="6"/>
                  <a:pt x="92" y="0"/>
                </a:cubicBezTo>
                <a:cubicBezTo>
                  <a:pt x="94" y="3"/>
                  <a:pt x="96" y="8"/>
                  <a:pt x="98" y="10"/>
                </a:cubicBezTo>
                <a:cubicBezTo>
                  <a:pt x="95" y="12"/>
                  <a:pt x="91" y="15"/>
                  <a:pt x="89" y="16"/>
                </a:cubicBezTo>
                <a:cubicBezTo>
                  <a:pt x="100" y="54"/>
                  <a:pt x="112" y="92"/>
                  <a:pt x="122" y="130"/>
                </a:cubicBezTo>
                <a:cubicBezTo>
                  <a:pt x="124" y="105"/>
                  <a:pt x="126" y="80"/>
                  <a:pt x="127" y="55"/>
                </a:cubicBezTo>
                <a:cubicBezTo>
                  <a:pt x="132" y="54"/>
                  <a:pt x="137" y="54"/>
                  <a:pt x="142" y="54"/>
                </a:cubicBezTo>
                <a:cubicBezTo>
                  <a:pt x="142" y="80"/>
                  <a:pt x="144" y="105"/>
                  <a:pt x="146" y="130"/>
                </a:cubicBezTo>
                <a:cubicBezTo>
                  <a:pt x="157" y="92"/>
                  <a:pt x="170" y="54"/>
                  <a:pt x="180" y="16"/>
                </a:cubicBezTo>
                <a:cubicBezTo>
                  <a:pt x="170" y="14"/>
                  <a:pt x="172" y="7"/>
                  <a:pt x="175" y="1"/>
                </a:cubicBezTo>
                <a:cubicBezTo>
                  <a:pt x="199" y="7"/>
                  <a:pt x="223" y="16"/>
                  <a:pt x="239" y="35"/>
                </a:cubicBezTo>
                <a:cubicBezTo>
                  <a:pt x="259" y="56"/>
                  <a:pt x="268" y="86"/>
                  <a:pt x="265" y="114"/>
                </a:cubicBezTo>
                <a:cubicBezTo>
                  <a:pt x="256" y="130"/>
                  <a:pt x="236" y="132"/>
                  <a:pt x="220" y="133"/>
                </a:cubicBezTo>
                <a:cubicBezTo>
                  <a:pt x="191" y="151"/>
                  <a:pt x="157" y="155"/>
                  <a:pt x="124" y="154"/>
                </a:cubicBezTo>
                <a:cubicBezTo>
                  <a:pt x="98" y="153"/>
                  <a:pt x="71" y="149"/>
                  <a:pt x="50" y="133"/>
                </a:cubicBezTo>
                <a:cubicBezTo>
                  <a:pt x="32" y="132"/>
                  <a:pt x="9" y="130"/>
                  <a:pt x="3" y="110"/>
                </a:cubicBezTo>
                <a:cubicBezTo>
                  <a:pt x="0" y="73"/>
                  <a:pt x="19" y="36"/>
                  <a:pt x="51" y="17"/>
                </a:cubicBezTo>
                <a:close/>
                <a:moveTo>
                  <a:pt x="167" y="107"/>
                </a:moveTo>
                <a:cubicBezTo>
                  <a:pt x="168" y="109"/>
                  <a:pt x="169" y="111"/>
                  <a:pt x="170" y="113"/>
                </a:cubicBezTo>
                <a:cubicBezTo>
                  <a:pt x="182" y="114"/>
                  <a:pt x="194" y="112"/>
                  <a:pt x="205" y="109"/>
                </a:cubicBezTo>
                <a:cubicBezTo>
                  <a:pt x="210" y="108"/>
                  <a:pt x="212" y="104"/>
                  <a:pt x="213" y="100"/>
                </a:cubicBezTo>
                <a:cubicBezTo>
                  <a:pt x="198" y="105"/>
                  <a:pt x="182" y="107"/>
                  <a:pt x="167" y="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40" name="Freeform 9"/>
          <p:cNvSpPr>
            <a:spLocks/>
          </p:cNvSpPr>
          <p:nvPr/>
        </p:nvSpPr>
        <p:spPr bwMode="auto">
          <a:xfrm>
            <a:off x="1572529" y="4319140"/>
            <a:ext cx="54417" cy="40445"/>
          </a:xfrm>
          <a:custGeom>
            <a:avLst/>
            <a:gdLst>
              <a:gd name="T0" fmla="*/ 4 w 31"/>
              <a:gd name="T1" fmla="*/ 3 h 23"/>
              <a:gd name="T2" fmla="*/ 26 w 31"/>
              <a:gd name="T3" fmla="*/ 3 h 23"/>
              <a:gd name="T4" fmla="*/ 24 w 31"/>
              <a:gd name="T5" fmla="*/ 23 h 23"/>
              <a:gd name="T6" fmla="*/ 6 w 31"/>
              <a:gd name="T7" fmla="*/ 23 h 23"/>
              <a:gd name="T8" fmla="*/ 4 w 31"/>
              <a:gd name="T9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23">
                <a:moveTo>
                  <a:pt x="4" y="3"/>
                </a:moveTo>
                <a:cubicBezTo>
                  <a:pt x="11" y="1"/>
                  <a:pt x="19" y="0"/>
                  <a:pt x="26" y="3"/>
                </a:cubicBezTo>
                <a:cubicBezTo>
                  <a:pt x="31" y="10"/>
                  <a:pt x="27" y="16"/>
                  <a:pt x="24" y="23"/>
                </a:cubicBezTo>
                <a:cubicBezTo>
                  <a:pt x="18" y="23"/>
                  <a:pt x="12" y="23"/>
                  <a:pt x="6" y="23"/>
                </a:cubicBezTo>
                <a:cubicBezTo>
                  <a:pt x="3" y="16"/>
                  <a:pt x="0" y="9"/>
                  <a:pt x="4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42" name="Freeform 6"/>
          <p:cNvSpPr>
            <a:spLocks noEditPoints="1"/>
          </p:cNvSpPr>
          <p:nvPr/>
        </p:nvSpPr>
        <p:spPr bwMode="auto">
          <a:xfrm>
            <a:off x="1874008" y="3941798"/>
            <a:ext cx="162053" cy="210669"/>
          </a:xfrm>
          <a:custGeom>
            <a:avLst/>
            <a:gdLst>
              <a:gd name="T0" fmla="*/ 41 w 122"/>
              <a:gd name="T1" fmla="*/ 4 h 159"/>
              <a:gd name="T2" fmla="*/ 97 w 122"/>
              <a:gd name="T3" fmla="*/ 12 h 159"/>
              <a:gd name="T4" fmla="*/ 120 w 122"/>
              <a:gd name="T5" fmla="*/ 58 h 159"/>
              <a:gd name="T6" fmla="*/ 121 w 122"/>
              <a:gd name="T7" fmla="*/ 94 h 159"/>
              <a:gd name="T8" fmla="*/ 103 w 122"/>
              <a:gd name="T9" fmla="*/ 126 h 159"/>
              <a:gd name="T10" fmla="*/ 63 w 122"/>
              <a:gd name="T11" fmla="*/ 157 h 159"/>
              <a:gd name="T12" fmla="*/ 19 w 122"/>
              <a:gd name="T13" fmla="*/ 126 h 159"/>
              <a:gd name="T14" fmla="*/ 1 w 122"/>
              <a:gd name="T15" fmla="*/ 94 h 159"/>
              <a:gd name="T16" fmla="*/ 3 w 122"/>
              <a:gd name="T17" fmla="*/ 46 h 159"/>
              <a:gd name="T18" fmla="*/ 41 w 122"/>
              <a:gd name="T19" fmla="*/ 4 h 159"/>
              <a:gd name="T20" fmla="*/ 19 w 122"/>
              <a:gd name="T21" fmla="*/ 80 h 159"/>
              <a:gd name="T22" fmla="*/ 41 w 122"/>
              <a:gd name="T23" fmla="*/ 136 h 159"/>
              <a:gd name="T24" fmla="*/ 77 w 122"/>
              <a:gd name="T25" fmla="*/ 140 h 159"/>
              <a:gd name="T26" fmla="*/ 104 w 122"/>
              <a:gd name="T27" fmla="*/ 73 h 159"/>
              <a:gd name="T28" fmla="*/ 79 w 122"/>
              <a:gd name="T29" fmla="*/ 54 h 159"/>
              <a:gd name="T30" fmla="*/ 19 w 122"/>
              <a:gd name="T31" fmla="*/ 8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2" h="159">
                <a:moveTo>
                  <a:pt x="41" y="4"/>
                </a:moveTo>
                <a:cubicBezTo>
                  <a:pt x="59" y="0"/>
                  <a:pt x="80" y="2"/>
                  <a:pt x="97" y="12"/>
                </a:cubicBezTo>
                <a:cubicBezTo>
                  <a:pt x="112" y="22"/>
                  <a:pt x="121" y="40"/>
                  <a:pt x="120" y="58"/>
                </a:cubicBezTo>
                <a:cubicBezTo>
                  <a:pt x="119" y="70"/>
                  <a:pt x="122" y="82"/>
                  <a:pt x="121" y="94"/>
                </a:cubicBezTo>
                <a:cubicBezTo>
                  <a:pt x="117" y="106"/>
                  <a:pt x="108" y="115"/>
                  <a:pt x="103" y="126"/>
                </a:cubicBezTo>
                <a:cubicBezTo>
                  <a:pt x="96" y="142"/>
                  <a:pt x="82" y="157"/>
                  <a:pt x="63" y="157"/>
                </a:cubicBezTo>
                <a:cubicBezTo>
                  <a:pt x="43" y="159"/>
                  <a:pt x="27" y="143"/>
                  <a:pt x="19" y="126"/>
                </a:cubicBezTo>
                <a:cubicBezTo>
                  <a:pt x="14" y="115"/>
                  <a:pt x="5" y="105"/>
                  <a:pt x="1" y="94"/>
                </a:cubicBezTo>
                <a:cubicBezTo>
                  <a:pt x="1" y="78"/>
                  <a:pt x="0" y="62"/>
                  <a:pt x="3" y="46"/>
                </a:cubicBezTo>
                <a:cubicBezTo>
                  <a:pt x="7" y="27"/>
                  <a:pt x="21" y="9"/>
                  <a:pt x="41" y="4"/>
                </a:cubicBezTo>
                <a:close/>
                <a:moveTo>
                  <a:pt x="19" y="80"/>
                </a:moveTo>
                <a:cubicBezTo>
                  <a:pt x="22" y="100"/>
                  <a:pt x="27" y="121"/>
                  <a:pt x="41" y="136"/>
                </a:cubicBezTo>
                <a:cubicBezTo>
                  <a:pt x="50" y="145"/>
                  <a:pt x="66" y="148"/>
                  <a:pt x="77" y="140"/>
                </a:cubicBezTo>
                <a:cubicBezTo>
                  <a:pt x="97" y="124"/>
                  <a:pt x="101" y="97"/>
                  <a:pt x="104" y="73"/>
                </a:cubicBezTo>
                <a:cubicBezTo>
                  <a:pt x="95" y="68"/>
                  <a:pt x="86" y="62"/>
                  <a:pt x="79" y="54"/>
                </a:cubicBezTo>
                <a:cubicBezTo>
                  <a:pt x="62" y="69"/>
                  <a:pt x="41" y="78"/>
                  <a:pt x="19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43" name="Freeform 8"/>
          <p:cNvSpPr>
            <a:spLocks noEditPoints="1"/>
          </p:cNvSpPr>
          <p:nvPr/>
        </p:nvSpPr>
        <p:spPr bwMode="auto">
          <a:xfrm>
            <a:off x="1777335" y="4137939"/>
            <a:ext cx="355400" cy="205081"/>
          </a:xfrm>
          <a:custGeom>
            <a:avLst/>
            <a:gdLst>
              <a:gd name="T0" fmla="*/ 51 w 268"/>
              <a:gd name="T1" fmla="*/ 17 h 155"/>
              <a:gd name="T2" fmla="*/ 92 w 268"/>
              <a:gd name="T3" fmla="*/ 0 h 155"/>
              <a:gd name="T4" fmla="*/ 98 w 268"/>
              <a:gd name="T5" fmla="*/ 10 h 155"/>
              <a:gd name="T6" fmla="*/ 89 w 268"/>
              <a:gd name="T7" fmla="*/ 16 h 155"/>
              <a:gd name="T8" fmla="*/ 122 w 268"/>
              <a:gd name="T9" fmla="*/ 130 h 155"/>
              <a:gd name="T10" fmla="*/ 127 w 268"/>
              <a:gd name="T11" fmla="*/ 55 h 155"/>
              <a:gd name="T12" fmla="*/ 142 w 268"/>
              <a:gd name="T13" fmla="*/ 54 h 155"/>
              <a:gd name="T14" fmla="*/ 146 w 268"/>
              <a:gd name="T15" fmla="*/ 130 h 155"/>
              <a:gd name="T16" fmla="*/ 180 w 268"/>
              <a:gd name="T17" fmla="*/ 16 h 155"/>
              <a:gd name="T18" fmla="*/ 175 w 268"/>
              <a:gd name="T19" fmla="*/ 1 h 155"/>
              <a:gd name="T20" fmla="*/ 239 w 268"/>
              <a:gd name="T21" fmla="*/ 35 h 155"/>
              <a:gd name="T22" fmla="*/ 265 w 268"/>
              <a:gd name="T23" fmla="*/ 114 h 155"/>
              <a:gd name="T24" fmla="*/ 220 w 268"/>
              <a:gd name="T25" fmla="*/ 133 h 155"/>
              <a:gd name="T26" fmla="*/ 124 w 268"/>
              <a:gd name="T27" fmla="*/ 154 h 155"/>
              <a:gd name="T28" fmla="*/ 50 w 268"/>
              <a:gd name="T29" fmla="*/ 133 h 155"/>
              <a:gd name="T30" fmla="*/ 3 w 268"/>
              <a:gd name="T31" fmla="*/ 110 h 155"/>
              <a:gd name="T32" fmla="*/ 51 w 268"/>
              <a:gd name="T33" fmla="*/ 17 h 155"/>
              <a:gd name="T34" fmla="*/ 167 w 268"/>
              <a:gd name="T35" fmla="*/ 107 h 155"/>
              <a:gd name="T36" fmla="*/ 170 w 268"/>
              <a:gd name="T37" fmla="*/ 113 h 155"/>
              <a:gd name="T38" fmla="*/ 205 w 268"/>
              <a:gd name="T39" fmla="*/ 109 h 155"/>
              <a:gd name="T40" fmla="*/ 213 w 268"/>
              <a:gd name="T41" fmla="*/ 100 h 155"/>
              <a:gd name="T42" fmla="*/ 167 w 268"/>
              <a:gd name="T43" fmla="*/ 107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8" h="155">
                <a:moveTo>
                  <a:pt x="51" y="17"/>
                </a:moveTo>
                <a:cubicBezTo>
                  <a:pt x="64" y="9"/>
                  <a:pt x="78" y="6"/>
                  <a:pt x="92" y="0"/>
                </a:cubicBezTo>
                <a:cubicBezTo>
                  <a:pt x="94" y="3"/>
                  <a:pt x="96" y="8"/>
                  <a:pt x="98" y="10"/>
                </a:cubicBezTo>
                <a:cubicBezTo>
                  <a:pt x="95" y="12"/>
                  <a:pt x="91" y="15"/>
                  <a:pt x="89" y="16"/>
                </a:cubicBezTo>
                <a:cubicBezTo>
                  <a:pt x="100" y="54"/>
                  <a:pt x="112" y="92"/>
                  <a:pt x="122" y="130"/>
                </a:cubicBezTo>
                <a:cubicBezTo>
                  <a:pt x="124" y="105"/>
                  <a:pt x="126" y="80"/>
                  <a:pt x="127" y="55"/>
                </a:cubicBezTo>
                <a:cubicBezTo>
                  <a:pt x="132" y="54"/>
                  <a:pt x="137" y="54"/>
                  <a:pt x="142" y="54"/>
                </a:cubicBezTo>
                <a:cubicBezTo>
                  <a:pt x="142" y="80"/>
                  <a:pt x="144" y="105"/>
                  <a:pt x="146" y="130"/>
                </a:cubicBezTo>
                <a:cubicBezTo>
                  <a:pt x="157" y="92"/>
                  <a:pt x="170" y="54"/>
                  <a:pt x="180" y="16"/>
                </a:cubicBezTo>
                <a:cubicBezTo>
                  <a:pt x="170" y="14"/>
                  <a:pt x="172" y="7"/>
                  <a:pt x="175" y="1"/>
                </a:cubicBezTo>
                <a:cubicBezTo>
                  <a:pt x="199" y="7"/>
                  <a:pt x="223" y="16"/>
                  <a:pt x="239" y="35"/>
                </a:cubicBezTo>
                <a:cubicBezTo>
                  <a:pt x="259" y="56"/>
                  <a:pt x="268" y="86"/>
                  <a:pt x="265" y="114"/>
                </a:cubicBezTo>
                <a:cubicBezTo>
                  <a:pt x="256" y="130"/>
                  <a:pt x="236" y="132"/>
                  <a:pt x="220" y="133"/>
                </a:cubicBezTo>
                <a:cubicBezTo>
                  <a:pt x="191" y="151"/>
                  <a:pt x="157" y="155"/>
                  <a:pt x="124" y="154"/>
                </a:cubicBezTo>
                <a:cubicBezTo>
                  <a:pt x="98" y="153"/>
                  <a:pt x="71" y="149"/>
                  <a:pt x="50" y="133"/>
                </a:cubicBezTo>
                <a:cubicBezTo>
                  <a:pt x="32" y="132"/>
                  <a:pt x="9" y="130"/>
                  <a:pt x="3" y="110"/>
                </a:cubicBezTo>
                <a:cubicBezTo>
                  <a:pt x="0" y="73"/>
                  <a:pt x="19" y="36"/>
                  <a:pt x="51" y="17"/>
                </a:cubicBezTo>
                <a:close/>
                <a:moveTo>
                  <a:pt x="167" y="107"/>
                </a:moveTo>
                <a:cubicBezTo>
                  <a:pt x="168" y="109"/>
                  <a:pt x="169" y="111"/>
                  <a:pt x="170" y="113"/>
                </a:cubicBezTo>
                <a:cubicBezTo>
                  <a:pt x="182" y="114"/>
                  <a:pt x="194" y="112"/>
                  <a:pt x="205" y="109"/>
                </a:cubicBezTo>
                <a:cubicBezTo>
                  <a:pt x="210" y="108"/>
                  <a:pt x="212" y="104"/>
                  <a:pt x="213" y="100"/>
                </a:cubicBezTo>
                <a:cubicBezTo>
                  <a:pt x="198" y="105"/>
                  <a:pt x="182" y="107"/>
                  <a:pt x="167" y="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44" name="Freeform 9"/>
          <p:cNvSpPr>
            <a:spLocks/>
          </p:cNvSpPr>
          <p:nvPr/>
        </p:nvSpPr>
        <p:spPr bwMode="auto">
          <a:xfrm>
            <a:off x="1934918" y="4172025"/>
            <a:ext cx="41352" cy="30734"/>
          </a:xfrm>
          <a:custGeom>
            <a:avLst/>
            <a:gdLst>
              <a:gd name="T0" fmla="*/ 4 w 31"/>
              <a:gd name="T1" fmla="*/ 3 h 23"/>
              <a:gd name="T2" fmla="*/ 26 w 31"/>
              <a:gd name="T3" fmla="*/ 3 h 23"/>
              <a:gd name="T4" fmla="*/ 24 w 31"/>
              <a:gd name="T5" fmla="*/ 23 h 23"/>
              <a:gd name="T6" fmla="*/ 6 w 31"/>
              <a:gd name="T7" fmla="*/ 23 h 23"/>
              <a:gd name="T8" fmla="*/ 4 w 31"/>
              <a:gd name="T9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23">
                <a:moveTo>
                  <a:pt x="4" y="3"/>
                </a:moveTo>
                <a:cubicBezTo>
                  <a:pt x="11" y="1"/>
                  <a:pt x="19" y="0"/>
                  <a:pt x="26" y="3"/>
                </a:cubicBezTo>
                <a:cubicBezTo>
                  <a:pt x="31" y="10"/>
                  <a:pt x="27" y="16"/>
                  <a:pt x="24" y="23"/>
                </a:cubicBezTo>
                <a:cubicBezTo>
                  <a:pt x="18" y="23"/>
                  <a:pt x="12" y="23"/>
                  <a:pt x="6" y="23"/>
                </a:cubicBezTo>
                <a:cubicBezTo>
                  <a:pt x="3" y="16"/>
                  <a:pt x="0" y="9"/>
                  <a:pt x="4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46" name="Freeform 6"/>
          <p:cNvSpPr>
            <a:spLocks noEditPoints="1"/>
          </p:cNvSpPr>
          <p:nvPr/>
        </p:nvSpPr>
        <p:spPr bwMode="auto">
          <a:xfrm>
            <a:off x="1198849" y="3986038"/>
            <a:ext cx="148248" cy="212835"/>
          </a:xfrm>
          <a:custGeom>
            <a:avLst/>
            <a:gdLst>
              <a:gd name="T0" fmla="*/ 41 w 122"/>
              <a:gd name="T1" fmla="*/ 4 h 159"/>
              <a:gd name="T2" fmla="*/ 97 w 122"/>
              <a:gd name="T3" fmla="*/ 12 h 159"/>
              <a:gd name="T4" fmla="*/ 120 w 122"/>
              <a:gd name="T5" fmla="*/ 58 h 159"/>
              <a:gd name="T6" fmla="*/ 121 w 122"/>
              <a:gd name="T7" fmla="*/ 94 h 159"/>
              <a:gd name="T8" fmla="*/ 103 w 122"/>
              <a:gd name="T9" fmla="*/ 126 h 159"/>
              <a:gd name="T10" fmla="*/ 63 w 122"/>
              <a:gd name="T11" fmla="*/ 157 h 159"/>
              <a:gd name="T12" fmla="*/ 19 w 122"/>
              <a:gd name="T13" fmla="*/ 126 h 159"/>
              <a:gd name="T14" fmla="*/ 1 w 122"/>
              <a:gd name="T15" fmla="*/ 94 h 159"/>
              <a:gd name="T16" fmla="*/ 3 w 122"/>
              <a:gd name="T17" fmla="*/ 46 h 159"/>
              <a:gd name="T18" fmla="*/ 41 w 122"/>
              <a:gd name="T19" fmla="*/ 4 h 159"/>
              <a:gd name="T20" fmla="*/ 19 w 122"/>
              <a:gd name="T21" fmla="*/ 80 h 159"/>
              <a:gd name="T22" fmla="*/ 41 w 122"/>
              <a:gd name="T23" fmla="*/ 136 h 159"/>
              <a:gd name="T24" fmla="*/ 77 w 122"/>
              <a:gd name="T25" fmla="*/ 140 h 159"/>
              <a:gd name="T26" fmla="*/ 104 w 122"/>
              <a:gd name="T27" fmla="*/ 73 h 159"/>
              <a:gd name="T28" fmla="*/ 79 w 122"/>
              <a:gd name="T29" fmla="*/ 54 h 159"/>
              <a:gd name="T30" fmla="*/ 19 w 122"/>
              <a:gd name="T31" fmla="*/ 8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2" h="159">
                <a:moveTo>
                  <a:pt x="41" y="4"/>
                </a:moveTo>
                <a:cubicBezTo>
                  <a:pt x="59" y="0"/>
                  <a:pt x="80" y="2"/>
                  <a:pt x="97" y="12"/>
                </a:cubicBezTo>
                <a:cubicBezTo>
                  <a:pt x="112" y="22"/>
                  <a:pt x="121" y="40"/>
                  <a:pt x="120" y="58"/>
                </a:cubicBezTo>
                <a:cubicBezTo>
                  <a:pt x="119" y="70"/>
                  <a:pt x="122" y="82"/>
                  <a:pt x="121" y="94"/>
                </a:cubicBezTo>
                <a:cubicBezTo>
                  <a:pt x="117" y="106"/>
                  <a:pt x="108" y="115"/>
                  <a:pt x="103" y="126"/>
                </a:cubicBezTo>
                <a:cubicBezTo>
                  <a:pt x="96" y="142"/>
                  <a:pt x="82" y="157"/>
                  <a:pt x="63" y="157"/>
                </a:cubicBezTo>
                <a:cubicBezTo>
                  <a:pt x="43" y="159"/>
                  <a:pt x="27" y="143"/>
                  <a:pt x="19" y="126"/>
                </a:cubicBezTo>
                <a:cubicBezTo>
                  <a:pt x="14" y="115"/>
                  <a:pt x="5" y="105"/>
                  <a:pt x="1" y="94"/>
                </a:cubicBezTo>
                <a:cubicBezTo>
                  <a:pt x="1" y="78"/>
                  <a:pt x="0" y="62"/>
                  <a:pt x="3" y="46"/>
                </a:cubicBezTo>
                <a:cubicBezTo>
                  <a:pt x="7" y="27"/>
                  <a:pt x="21" y="9"/>
                  <a:pt x="41" y="4"/>
                </a:cubicBezTo>
                <a:close/>
                <a:moveTo>
                  <a:pt x="19" y="80"/>
                </a:moveTo>
                <a:cubicBezTo>
                  <a:pt x="22" y="100"/>
                  <a:pt x="27" y="121"/>
                  <a:pt x="41" y="136"/>
                </a:cubicBezTo>
                <a:cubicBezTo>
                  <a:pt x="50" y="145"/>
                  <a:pt x="66" y="148"/>
                  <a:pt x="77" y="140"/>
                </a:cubicBezTo>
                <a:cubicBezTo>
                  <a:pt x="97" y="124"/>
                  <a:pt x="101" y="97"/>
                  <a:pt x="104" y="73"/>
                </a:cubicBezTo>
                <a:cubicBezTo>
                  <a:pt x="95" y="68"/>
                  <a:pt x="86" y="62"/>
                  <a:pt x="79" y="54"/>
                </a:cubicBezTo>
                <a:cubicBezTo>
                  <a:pt x="62" y="69"/>
                  <a:pt x="41" y="78"/>
                  <a:pt x="19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47" name="Freeform 8"/>
          <p:cNvSpPr>
            <a:spLocks noEditPoints="1"/>
          </p:cNvSpPr>
          <p:nvPr/>
        </p:nvSpPr>
        <p:spPr bwMode="auto">
          <a:xfrm>
            <a:off x="1110411" y="4184195"/>
            <a:ext cx="325124" cy="207189"/>
          </a:xfrm>
          <a:custGeom>
            <a:avLst/>
            <a:gdLst>
              <a:gd name="T0" fmla="*/ 51 w 268"/>
              <a:gd name="T1" fmla="*/ 17 h 155"/>
              <a:gd name="T2" fmla="*/ 92 w 268"/>
              <a:gd name="T3" fmla="*/ 0 h 155"/>
              <a:gd name="T4" fmla="*/ 98 w 268"/>
              <a:gd name="T5" fmla="*/ 10 h 155"/>
              <a:gd name="T6" fmla="*/ 89 w 268"/>
              <a:gd name="T7" fmla="*/ 16 h 155"/>
              <a:gd name="T8" fmla="*/ 122 w 268"/>
              <a:gd name="T9" fmla="*/ 130 h 155"/>
              <a:gd name="T10" fmla="*/ 127 w 268"/>
              <a:gd name="T11" fmla="*/ 55 h 155"/>
              <a:gd name="T12" fmla="*/ 142 w 268"/>
              <a:gd name="T13" fmla="*/ 54 h 155"/>
              <a:gd name="T14" fmla="*/ 146 w 268"/>
              <a:gd name="T15" fmla="*/ 130 h 155"/>
              <a:gd name="T16" fmla="*/ 180 w 268"/>
              <a:gd name="T17" fmla="*/ 16 h 155"/>
              <a:gd name="T18" fmla="*/ 175 w 268"/>
              <a:gd name="T19" fmla="*/ 1 h 155"/>
              <a:gd name="T20" fmla="*/ 239 w 268"/>
              <a:gd name="T21" fmla="*/ 35 h 155"/>
              <a:gd name="T22" fmla="*/ 265 w 268"/>
              <a:gd name="T23" fmla="*/ 114 h 155"/>
              <a:gd name="T24" fmla="*/ 220 w 268"/>
              <a:gd name="T25" fmla="*/ 133 h 155"/>
              <a:gd name="T26" fmla="*/ 124 w 268"/>
              <a:gd name="T27" fmla="*/ 154 h 155"/>
              <a:gd name="T28" fmla="*/ 50 w 268"/>
              <a:gd name="T29" fmla="*/ 133 h 155"/>
              <a:gd name="T30" fmla="*/ 3 w 268"/>
              <a:gd name="T31" fmla="*/ 110 h 155"/>
              <a:gd name="T32" fmla="*/ 51 w 268"/>
              <a:gd name="T33" fmla="*/ 17 h 155"/>
              <a:gd name="T34" fmla="*/ 167 w 268"/>
              <a:gd name="T35" fmla="*/ 107 h 155"/>
              <a:gd name="T36" fmla="*/ 170 w 268"/>
              <a:gd name="T37" fmla="*/ 113 h 155"/>
              <a:gd name="T38" fmla="*/ 205 w 268"/>
              <a:gd name="T39" fmla="*/ 109 h 155"/>
              <a:gd name="T40" fmla="*/ 213 w 268"/>
              <a:gd name="T41" fmla="*/ 100 h 155"/>
              <a:gd name="T42" fmla="*/ 167 w 268"/>
              <a:gd name="T43" fmla="*/ 107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8" h="155">
                <a:moveTo>
                  <a:pt x="51" y="17"/>
                </a:moveTo>
                <a:cubicBezTo>
                  <a:pt x="64" y="9"/>
                  <a:pt x="78" y="6"/>
                  <a:pt x="92" y="0"/>
                </a:cubicBezTo>
                <a:cubicBezTo>
                  <a:pt x="94" y="3"/>
                  <a:pt x="96" y="8"/>
                  <a:pt x="98" y="10"/>
                </a:cubicBezTo>
                <a:cubicBezTo>
                  <a:pt x="95" y="12"/>
                  <a:pt x="91" y="15"/>
                  <a:pt x="89" y="16"/>
                </a:cubicBezTo>
                <a:cubicBezTo>
                  <a:pt x="100" y="54"/>
                  <a:pt x="112" y="92"/>
                  <a:pt x="122" y="130"/>
                </a:cubicBezTo>
                <a:cubicBezTo>
                  <a:pt x="124" y="105"/>
                  <a:pt x="126" y="80"/>
                  <a:pt x="127" y="55"/>
                </a:cubicBezTo>
                <a:cubicBezTo>
                  <a:pt x="132" y="54"/>
                  <a:pt x="137" y="54"/>
                  <a:pt x="142" y="54"/>
                </a:cubicBezTo>
                <a:cubicBezTo>
                  <a:pt x="142" y="80"/>
                  <a:pt x="144" y="105"/>
                  <a:pt x="146" y="130"/>
                </a:cubicBezTo>
                <a:cubicBezTo>
                  <a:pt x="157" y="92"/>
                  <a:pt x="170" y="54"/>
                  <a:pt x="180" y="16"/>
                </a:cubicBezTo>
                <a:cubicBezTo>
                  <a:pt x="170" y="14"/>
                  <a:pt x="172" y="7"/>
                  <a:pt x="175" y="1"/>
                </a:cubicBezTo>
                <a:cubicBezTo>
                  <a:pt x="199" y="7"/>
                  <a:pt x="223" y="16"/>
                  <a:pt x="239" y="35"/>
                </a:cubicBezTo>
                <a:cubicBezTo>
                  <a:pt x="259" y="56"/>
                  <a:pt x="268" y="86"/>
                  <a:pt x="265" y="114"/>
                </a:cubicBezTo>
                <a:cubicBezTo>
                  <a:pt x="256" y="130"/>
                  <a:pt x="236" y="132"/>
                  <a:pt x="220" y="133"/>
                </a:cubicBezTo>
                <a:cubicBezTo>
                  <a:pt x="191" y="151"/>
                  <a:pt x="157" y="155"/>
                  <a:pt x="124" y="154"/>
                </a:cubicBezTo>
                <a:cubicBezTo>
                  <a:pt x="98" y="153"/>
                  <a:pt x="71" y="149"/>
                  <a:pt x="50" y="133"/>
                </a:cubicBezTo>
                <a:cubicBezTo>
                  <a:pt x="32" y="132"/>
                  <a:pt x="9" y="130"/>
                  <a:pt x="3" y="110"/>
                </a:cubicBezTo>
                <a:cubicBezTo>
                  <a:pt x="0" y="73"/>
                  <a:pt x="19" y="36"/>
                  <a:pt x="51" y="17"/>
                </a:cubicBezTo>
                <a:close/>
                <a:moveTo>
                  <a:pt x="167" y="107"/>
                </a:moveTo>
                <a:cubicBezTo>
                  <a:pt x="168" y="109"/>
                  <a:pt x="169" y="111"/>
                  <a:pt x="170" y="113"/>
                </a:cubicBezTo>
                <a:cubicBezTo>
                  <a:pt x="182" y="114"/>
                  <a:pt x="194" y="112"/>
                  <a:pt x="205" y="109"/>
                </a:cubicBezTo>
                <a:cubicBezTo>
                  <a:pt x="210" y="108"/>
                  <a:pt x="212" y="104"/>
                  <a:pt x="213" y="100"/>
                </a:cubicBezTo>
                <a:cubicBezTo>
                  <a:pt x="198" y="105"/>
                  <a:pt x="182" y="107"/>
                  <a:pt x="167" y="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48" name="Freeform 9"/>
          <p:cNvSpPr>
            <a:spLocks/>
          </p:cNvSpPr>
          <p:nvPr/>
        </p:nvSpPr>
        <p:spPr bwMode="auto">
          <a:xfrm>
            <a:off x="1254570" y="4218632"/>
            <a:ext cx="37829" cy="31050"/>
          </a:xfrm>
          <a:custGeom>
            <a:avLst/>
            <a:gdLst>
              <a:gd name="T0" fmla="*/ 4 w 31"/>
              <a:gd name="T1" fmla="*/ 3 h 23"/>
              <a:gd name="T2" fmla="*/ 26 w 31"/>
              <a:gd name="T3" fmla="*/ 3 h 23"/>
              <a:gd name="T4" fmla="*/ 24 w 31"/>
              <a:gd name="T5" fmla="*/ 23 h 23"/>
              <a:gd name="T6" fmla="*/ 6 w 31"/>
              <a:gd name="T7" fmla="*/ 23 h 23"/>
              <a:gd name="T8" fmla="*/ 4 w 31"/>
              <a:gd name="T9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23">
                <a:moveTo>
                  <a:pt x="4" y="3"/>
                </a:moveTo>
                <a:cubicBezTo>
                  <a:pt x="11" y="1"/>
                  <a:pt x="19" y="0"/>
                  <a:pt x="26" y="3"/>
                </a:cubicBezTo>
                <a:cubicBezTo>
                  <a:pt x="31" y="10"/>
                  <a:pt x="27" y="16"/>
                  <a:pt x="24" y="23"/>
                </a:cubicBezTo>
                <a:cubicBezTo>
                  <a:pt x="18" y="23"/>
                  <a:pt x="12" y="23"/>
                  <a:pt x="6" y="23"/>
                </a:cubicBezTo>
                <a:cubicBezTo>
                  <a:pt x="3" y="16"/>
                  <a:pt x="0" y="9"/>
                  <a:pt x="4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sp>
        <p:nvSpPr>
          <p:cNvPr id="150" name="圆角矩形 149"/>
          <p:cNvSpPr/>
          <p:nvPr/>
        </p:nvSpPr>
        <p:spPr bwMode="auto">
          <a:xfrm>
            <a:off x="3351307" y="4237320"/>
            <a:ext cx="498549" cy="1057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sp>
        <p:nvSpPr>
          <p:cNvPr id="151" name="矩形 150"/>
          <p:cNvSpPr/>
          <p:nvPr/>
        </p:nvSpPr>
        <p:spPr bwMode="auto">
          <a:xfrm>
            <a:off x="3435521" y="4002195"/>
            <a:ext cx="330120" cy="211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sp>
        <p:nvSpPr>
          <p:cNvPr id="152" name="椭圆 151"/>
          <p:cNvSpPr/>
          <p:nvPr/>
        </p:nvSpPr>
        <p:spPr bwMode="auto">
          <a:xfrm>
            <a:off x="3435521" y="3869786"/>
            <a:ext cx="330120" cy="286522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sp>
        <p:nvSpPr>
          <p:cNvPr id="153" name="圆角矩形 152"/>
          <p:cNvSpPr/>
          <p:nvPr/>
        </p:nvSpPr>
        <p:spPr bwMode="auto">
          <a:xfrm>
            <a:off x="3240323" y="4003923"/>
            <a:ext cx="129368" cy="51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sp>
        <p:nvSpPr>
          <p:cNvPr id="154" name="圆角矩形 153"/>
          <p:cNvSpPr/>
          <p:nvPr/>
        </p:nvSpPr>
        <p:spPr bwMode="auto">
          <a:xfrm>
            <a:off x="3834272" y="4014900"/>
            <a:ext cx="129368" cy="51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sp>
        <p:nvSpPr>
          <p:cNvPr id="155" name="圆角矩形 154"/>
          <p:cNvSpPr/>
          <p:nvPr/>
        </p:nvSpPr>
        <p:spPr bwMode="auto">
          <a:xfrm rot="1310293">
            <a:off x="3301002" y="3835412"/>
            <a:ext cx="129368" cy="51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sp>
        <p:nvSpPr>
          <p:cNvPr id="156" name="圆角矩形 155"/>
          <p:cNvSpPr/>
          <p:nvPr/>
        </p:nvSpPr>
        <p:spPr bwMode="auto">
          <a:xfrm rot="1310293">
            <a:off x="3769588" y="3835412"/>
            <a:ext cx="129368" cy="51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>
              <a:rot lat="0" lon="0" rev="3000000"/>
            </a:camera>
            <a:lightRig rig="threePt" dir="t"/>
          </a:scene3d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sp>
        <p:nvSpPr>
          <p:cNvPr id="157" name="圆角矩形 156"/>
          <p:cNvSpPr/>
          <p:nvPr/>
        </p:nvSpPr>
        <p:spPr bwMode="auto">
          <a:xfrm rot="5400000">
            <a:off x="3545019" y="3729002"/>
            <a:ext cx="115570" cy="579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32741" y="-379928"/>
            <a:ext cx="1143151" cy="1579091"/>
            <a:chOff x="-32741" y="-379928"/>
            <a:chExt cx="1143151" cy="1579091"/>
          </a:xfrm>
          <a:solidFill>
            <a:schemeClr val="accent2"/>
          </a:solidFill>
        </p:grpSpPr>
        <p:sp>
          <p:nvSpPr>
            <p:cNvPr id="76" name="直角三角形 75"/>
            <p:cNvSpPr/>
            <p:nvPr/>
          </p:nvSpPr>
          <p:spPr>
            <a:xfrm rot="5400000">
              <a:off x="-27600" y="-43703"/>
              <a:ext cx="1132869" cy="1143151"/>
            </a:xfrm>
            <a:prstGeom prst="rtTriangl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文本框 24"/>
            <p:cNvSpPr txBox="1"/>
            <p:nvPr/>
          </p:nvSpPr>
          <p:spPr>
            <a:xfrm rot="18872014">
              <a:off x="-435633" y="251882"/>
              <a:ext cx="1579091" cy="315471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prstClr val="white"/>
                  </a:solidFill>
                </a:rPr>
                <a:t>Особенности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04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22017\Desktop\dots_worldmap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268"/>
          <a:stretch/>
        </p:blipFill>
        <p:spPr bwMode="auto">
          <a:xfrm>
            <a:off x="1005981" y="1132691"/>
            <a:ext cx="7202596" cy="35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812216" y="-263827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75656" y="707424"/>
            <a:ext cx="6317912" cy="3911847"/>
            <a:chOff x="1475656" y="707424"/>
            <a:chExt cx="6317912" cy="3911847"/>
          </a:xfrm>
        </p:grpSpPr>
        <p:grpSp>
          <p:nvGrpSpPr>
            <p:cNvPr id="6" name="组合 5"/>
            <p:cNvGrpSpPr/>
            <p:nvPr/>
          </p:nvGrpSpPr>
          <p:grpSpPr>
            <a:xfrm>
              <a:off x="1575841" y="850680"/>
              <a:ext cx="6217727" cy="3768591"/>
              <a:chOff x="1575841" y="736341"/>
              <a:chExt cx="6217727" cy="3768591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891786" y="1892380"/>
                <a:ext cx="6591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/>
                    </a:solidFill>
                  </a:rPr>
                  <a:t> English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6072199" y="736341"/>
                <a:ext cx="1721369" cy="1734341"/>
                <a:chOff x="4435988" y="761710"/>
                <a:chExt cx="1014320" cy="1021961"/>
              </a:xfrm>
            </p:grpSpPr>
            <p:pic>
              <p:nvPicPr>
                <p:cNvPr id="28" name="Picture 3" descr="C:\Users\22017\Desktop\八国语言推广PPT\俄罗斯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E67D7D"/>
                    </a:clrFrom>
                    <a:clrTo>
                      <a:srgbClr val="E67D7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3833" y="761710"/>
                  <a:ext cx="760001" cy="760001"/>
                </a:xfrm>
                <a:prstGeom prst="rect">
                  <a:avLst/>
                </a:prstGeom>
                <a:noFill/>
                <a:effectLst>
                  <a:reflection blurRad="6350" stA="500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矩形 28"/>
                <p:cNvSpPr/>
                <p:nvPr/>
              </p:nvSpPr>
              <p:spPr>
                <a:xfrm>
                  <a:off x="4435988" y="1439092"/>
                  <a:ext cx="1014320" cy="3445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  </a:t>
                  </a:r>
                  <a:r>
                    <a:rPr lang="en-US" altLang="zh-CN" sz="3200" dirty="0">
                      <a:solidFill>
                        <a:srgbClr val="00B0F0"/>
                      </a:solidFill>
                    </a:rPr>
                    <a:t> </a:t>
                  </a:r>
                  <a:r>
                    <a:rPr lang="ru-RU" altLang="zh-CN" sz="3200" dirty="0">
                      <a:solidFill>
                        <a:srgbClr val="FF0000"/>
                      </a:solidFill>
                    </a:rPr>
                    <a:t>Русский</a:t>
                  </a:r>
                  <a:endParaRPr lang="zh-CN" altLang="en-US" sz="32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>
                <a:off x="3131839" y="3070747"/>
                <a:ext cx="1258872" cy="1373211"/>
                <a:chOff x="6744241" y="776203"/>
                <a:chExt cx="648506" cy="707408"/>
              </a:xfrm>
            </p:grpSpPr>
            <p:pic>
              <p:nvPicPr>
                <p:cNvPr id="26" name="Picture 2" descr="C:\Users\22017\Desktop\八国语言推广PPT\德国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E67D7D"/>
                    </a:clrFrom>
                    <a:clrTo>
                      <a:srgbClr val="E67D7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4241" y="776203"/>
                  <a:ext cx="648506" cy="648506"/>
                </a:xfrm>
                <a:prstGeom prst="rect">
                  <a:avLst/>
                </a:prstGeom>
                <a:noFill/>
                <a:effectLst>
                  <a:reflection blurRad="6350" stA="500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矩形 26"/>
                <p:cNvSpPr/>
                <p:nvPr/>
              </p:nvSpPr>
              <p:spPr>
                <a:xfrm>
                  <a:off x="6750892" y="1340915"/>
                  <a:ext cx="500591" cy="1426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        German</a:t>
                  </a:r>
                  <a:endParaRPr lang="zh-CN" alt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1575841" y="3061649"/>
                <a:ext cx="1267968" cy="1400963"/>
                <a:chOff x="6772789" y="1834323"/>
                <a:chExt cx="627015" cy="680651"/>
              </a:xfrm>
            </p:grpSpPr>
            <p:pic>
              <p:nvPicPr>
                <p:cNvPr id="24" name="Picture 5" descr="C:\Users\22017\Desktop\八国语言推广PPT\荷兰.png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E67D7D"/>
                    </a:clrFrom>
                    <a:clrTo>
                      <a:srgbClr val="E67D7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2789" y="1834323"/>
                  <a:ext cx="627015" cy="616037"/>
                </a:xfrm>
                <a:prstGeom prst="rect">
                  <a:avLst/>
                </a:prstGeom>
                <a:noFill/>
                <a:effectLst>
                  <a:reflection blurRad="6350" stA="500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矩形 24"/>
                <p:cNvSpPr/>
                <p:nvPr/>
              </p:nvSpPr>
              <p:spPr>
                <a:xfrm>
                  <a:off x="6865680" y="2380395"/>
                  <a:ext cx="361499" cy="1345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     Dutch</a:t>
                  </a:r>
                  <a:endParaRPr lang="zh-CN" alt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4644008" y="3105007"/>
                <a:ext cx="1243586" cy="1371400"/>
                <a:chOff x="2638301" y="2810734"/>
                <a:chExt cx="869975" cy="992759"/>
              </a:xfrm>
            </p:grpSpPr>
            <p:pic>
              <p:nvPicPr>
                <p:cNvPr id="22" name="Picture 4" descr="C:\Users\22017\Desktop\八国语言推广PPT\法国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E67D7D"/>
                    </a:clrFrom>
                    <a:clrTo>
                      <a:srgbClr val="E67D7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8301" y="2810734"/>
                  <a:ext cx="869975" cy="900233"/>
                </a:xfrm>
                <a:prstGeom prst="rect">
                  <a:avLst/>
                </a:prstGeom>
                <a:noFill/>
                <a:effectLst>
                  <a:reflection blurRad="6350" stA="500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矩形 22"/>
                <p:cNvSpPr/>
                <p:nvPr/>
              </p:nvSpPr>
              <p:spPr>
                <a:xfrm>
                  <a:off x="2773338" y="3602973"/>
                  <a:ext cx="721331" cy="2005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    French</a:t>
                  </a:r>
                  <a:endParaRPr lang="zh-CN" altLang="en-US" sz="1200" dirty="0"/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3131596" y="751419"/>
                <a:ext cx="1259618" cy="1417960"/>
                <a:chOff x="4191829" y="2616999"/>
                <a:chExt cx="780612" cy="878735"/>
              </a:xfrm>
            </p:grpSpPr>
            <p:pic>
              <p:nvPicPr>
                <p:cNvPr id="20" name="Picture 7" descr="C:\Users\22017\Desktop\八国语言推广PPT\西班牙.png"/>
                <p:cNvPicPr>
                  <a:picLocks noChangeAspect="1" noChangeArrowheads="1"/>
                </p:cNvPicPr>
                <p:nvPr/>
              </p:nvPicPr>
              <p:blipFill>
                <a:blip r:embed="rId9">
                  <a:clrChange>
                    <a:clrFrom>
                      <a:srgbClr val="E67D7D"/>
                    </a:clrFrom>
                    <a:clrTo>
                      <a:srgbClr val="E67D7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1829" y="2616999"/>
                  <a:ext cx="780612" cy="780612"/>
                </a:xfrm>
                <a:prstGeom prst="rect">
                  <a:avLst/>
                </a:prstGeom>
                <a:noFill/>
                <a:effectLst>
                  <a:reflection blurRad="6350" stA="500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矩形 20"/>
                <p:cNvSpPr/>
                <p:nvPr/>
              </p:nvSpPr>
              <p:spPr>
                <a:xfrm>
                  <a:off x="4316843" y="3324072"/>
                  <a:ext cx="499886" cy="1716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    Spanish</a:t>
                  </a:r>
                  <a:endParaRPr lang="zh-CN" altLang="en-US" sz="1200" dirty="0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4628753" y="751418"/>
                <a:ext cx="1283206" cy="1406929"/>
                <a:chOff x="5322015" y="1433809"/>
                <a:chExt cx="789062" cy="864384"/>
              </a:xfrm>
            </p:grpSpPr>
            <p:pic>
              <p:nvPicPr>
                <p:cNvPr id="18" name="Picture 6" descr="C:\Users\22017\Desktop\八国语言推广PPT\葡萄牙.pn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clrChange>
                    <a:clrFrom>
                      <a:srgbClr val="E67D7D"/>
                    </a:clrFrom>
                    <a:clrTo>
                      <a:srgbClr val="E67D7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2015" y="1433809"/>
                  <a:ext cx="789062" cy="789062"/>
                </a:xfrm>
                <a:prstGeom prst="rect">
                  <a:avLst/>
                </a:prstGeom>
                <a:noFill/>
                <a:effectLst>
                  <a:reflection blurRad="6350" stA="500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矩形 18"/>
                <p:cNvSpPr/>
                <p:nvPr/>
              </p:nvSpPr>
              <p:spPr>
                <a:xfrm>
                  <a:off x="5445275" y="2128011"/>
                  <a:ext cx="550302" cy="1701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Portuguese</a:t>
                  </a:r>
                  <a:endParaRPr lang="zh-CN" altLang="en-US" sz="1200" dirty="0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6238249" y="3124626"/>
                <a:ext cx="1291111" cy="1380306"/>
                <a:chOff x="3878584" y="2933004"/>
                <a:chExt cx="903224" cy="999207"/>
              </a:xfrm>
            </p:grpSpPr>
            <p:pic>
              <p:nvPicPr>
                <p:cNvPr id="16" name="Picture 8" descr="C:\Users\22017\Desktop\八国语言推广PPT\意大利.png"/>
                <p:cNvPicPr>
                  <a:picLocks noChangeAspect="1" noChangeArrowheads="1"/>
                </p:cNvPicPr>
                <p:nvPr/>
              </p:nvPicPr>
              <p:blipFill>
                <a:blip r:embed="rId11">
                  <a:clrChange>
                    <a:clrFrom>
                      <a:srgbClr val="E67D7D"/>
                    </a:clrFrom>
                    <a:clrTo>
                      <a:srgbClr val="E67D7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8584" y="2933004"/>
                  <a:ext cx="903224" cy="903224"/>
                </a:xfrm>
                <a:prstGeom prst="rect">
                  <a:avLst/>
                </a:prstGeom>
                <a:noFill/>
                <a:effectLst>
                  <a:reflection blurRad="6350" stA="50000" endPos="35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矩形 16"/>
                <p:cNvSpPr/>
                <p:nvPr/>
              </p:nvSpPr>
              <p:spPr>
                <a:xfrm>
                  <a:off x="3993990" y="3731691"/>
                  <a:ext cx="733923" cy="2005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      Italian</a:t>
                  </a:r>
                  <a:endParaRPr lang="zh-CN" alt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7" name="Picture 2" descr="C:\Users\22017\Desktop\562c11dfa9ec8a1341616535f603918fa1ecc0ef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707424"/>
              <a:ext cx="1440160" cy="157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07504" y="123478"/>
            <a:ext cx="201959" cy="5012869"/>
            <a:chOff x="153737" y="123478"/>
            <a:chExt cx="201959" cy="5012869"/>
          </a:xfrm>
        </p:grpSpPr>
        <p:cxnSp>
          <p:nvCxnSpPr>
            <p:cNvPr id="30" name="直接连接符 29"/>
            <p:cNvCxnSpPr/>
            <p:nvPr/>
          </p:nvCxnSpPr>
          <p:spPr>
            <a:xfrm flipH="1">
              <a:off x="251520" y="412458"/>
              <a:ext cx="3196" cy="4723889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五边形 30"/>
            <p:cNvSpPr/>
            <p:nvPr/>
          </p:nvSpPr>
          <p:spPr>
            <a:xfrm rot="5400000">
              <a:off x="161384" y="115831"/>
              <a:ext cx="186665" cy="201959"/>
            </a:xfrm>
            <a:prstGeom prst="homePlate">
              <a:avLst>
                <a:gd name="adj" fmla="val 4004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94677" y="21853"/>
            <a:ext cx="1879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</a:rPr>
              <a:t>Выбор языка</a:t>
            </a:r>
          </a:p>
          <a:p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7504" y="347584"/>
            <a:ext cx="207942" cy="207942"/>
            <a:chOff x="4458447" y="2420471"/>
            <a:chExt cx="280894" cy="280894"/>
          </a:xfrm>
        </p:grpSpPr>
        <p:sp>
          <p:nvSpPr>
            <p:cNvPr id="41" name="椭圆 40"/>
            <p:cNvSpPr/>
            <p:nvPr/>
          </p:nvSpPr>
          <p:spPr>
            <a:xfrm>
              <a:off x="4458447" y="2420471"/>
              <a:ext cx="280894" cy="280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4513792" y="2475816"/>
              <a:ext cx="170204" cy="170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96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3427 L -0.00347 0.94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56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右箭头标注 120"/>
          <p:cNvSpPr/>
          <p:nvPr/>
        </p:nvSpPr>
        <p:spPr bwMode="auto">
          <a:xfrm>
            <a:off x="3357554" y="785800"/>
            <a:ext cx="2826611" cy="1656184"/>
          </a:xfrm>
          <a:prstGeom prst="rightArrowCallout">
            <a:avLst>
              <a:gd name="adj1" fmla="val 19507"/>
              <a:gd name="adj2" fmla="val 17776"/>
              <a:gd name="adj3" fmla="val 14122"/>
              <a:gd name="adj4" fmla="val 87621"/>
            </a:avLst>
          </a:prstGeom>
          <a:solidFill>
            <a:schemeClr val="accent2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211475" y="2973611"/>
            <a:ext cx="0" cy="233444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211475" y="20538"/>
            <a:ext cx="0" cy="295307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07504" y="-84464"/>
            <a:ext cx="207942" cy="207942"/>
            <a:chOff x="4458447" y="2420471"/>
            <a:chExt cx="280894" cy="280894"/>
          </a:xfrm>
        </p:grpSpPr>
        <p:sp>
          <p:nvSpPr>
            <p:cNvPr id="5" name="椭圆 4"/>
            <p:cNvSpPr/>
            <p:nvPr/>
          </p:nvSpPr>
          <p:spPr>
            <a:xfrm>
              <a:off x="4458447" y="2420471"/>
              <a:ext cx="280894" cy="280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513792" y="2475816"/>
              <a:ext cx="170204" cy="170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 bwMode="auto">
          <a:xfrm>
            <a:off x="445893" y="2864270"/>
            <a:ext cx="5371890" cy="186369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11" name="Rectangle 58"/>
          <p:cNvSpPr/>
          <p:nvPr/>
        </p:nvSpPr>
        <p:spPr bwMode="auto">
          <a:xfrm>
            <a:off x="445897" y="4387460"/>
            <a:ext cx="5371886" cy="47030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46618" tIns="46618" rIns="46618" bIns="46618" numCol="1" rtlCol="0" anchor="ctr" anchorCtr="0" compatLnSpc="1">
            <a:prstTxWarp prst="textNoShape">
              <a:avLst/>
            </a:prstTxWarp>
          </a:bodyPr>
          <a:lstStyle/>
          <a:p>
            <a:pPr algn="ctr" defTabSz="932018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32" spc="-154" dirty="0">
                <a:solidFill>
                  <a:schemeClr val="bg1">
                    <a:alpha val="99000"/>
                  </a:schemeClr>
                </a:solidFill>
              </a:rPr>
              <a:t>Видео</a:t>
            </a:r>
            <a:r>
              <a:rPr lang="en-US" altLang="zh-CN" sz="1632" spc="-154" dirty="0">
                <a:solidFill>
                  <a:schemeClr val="bg1">
                    <a:alpha val="99000"/>
                  </a:schemeClr>
                </a:solidFill>
              </a:rPr>
              <a:t> &amp;  </a:t>
            </a:r>
            <a:r>
              <a:rPr lang="ru-RU" altLang="zh-CN" sz="1632" spc="-154" dirty="0">
                <a:solidFill>
                  <a:schemeClr val="bg1">
                    <a:alpha val="99000"/>
                  </a:schemeClr>
                </a:solidFill>
              </a:rPr>
              <a:t>аудио связь, удаленное открытие двери</a:t>
            </a:r>
            <a:r>
              <a:rPr lang="en-US" altLang="zh-CN" sz="1632" spc="-154" dirty="0">
                <a:solidFill>
                  <a:schemeClr val="bg1">
                    <a:alpha val="99000"/>
                  </a:schemeClr>
                </a:solidFill>
              </a:rPr>
              <a:t>,  </a:t>
            </a:r>
            <a:r>
              <a:rPr lang="ru-RU" altLang="zh-CN" sz="1632" spc="-154" dirty="0">
                <a:solidFill>
                  <a:schemeClr val="bg1">
                    <a:alpha val="99000"/>
                  </a:schemeClr>
                </a:solidFill>
              </a:rPr>
              <a:t>просмотр изображения в  реальном времени</a:t>
            </a:r>
            <a:endParaRPr lang="en-US" sz="1632" spc="-154" dirty="0">
              <a:solidFill>
                <a:schemeClr val="bg1">
                  <a:alpha val="99000"/>
                </a:scheme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868144" y="2864272"/>
            <a:ext cx="3096344" cy="1863696"/>
            <a:chOff x="5633809" y="2559216"/>
            <a:chExt cx="3096344" cy="1863696"/>
          </a:xfrm>
        </p:grpSpPr>
        <p:sp>
          <p:nvSpPr>
            <p:cNvPr id="30" name="左箭头标注 29"/>
            <p:cNvSpPr/>
            <p:nvPr/>
          </p:nvSpPr>
          <p:spPr bwMode="auto">
            <a:xfrm>
              <a:off x="5633809" y="2559216"/>
              <a:ext cx="3095717" cy="1863696"/>
            </a:xfrm>
            <a:prstGeom prst="leftArrowCallout">
              <a:avLst>
                <a:gd name="adj1" fmla="val 17505"/>
                <a:gd name="adj2" fmla="val 16193"/>
                <a:gd name="adj3" fmla="val 13130"/>
                <a:gd name="adj4" fmla="val 88762"/>
              </a:avLst>
            </a:prstGeom>
            <a:solidFill>
              <a:schemeClr val="accent2"/>
            </a:solidFill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31" name="Rectangle 58"/>
            <p:cNvSpPr/>
            <p:nvPr/>
          </p:nvSpPr>
          <p:spPr bwMode="auto">
            <a:xfrm>
              <a:off x="5978807" y="4062872"/>
              <a:ext cx="2751346" cy="3600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46618" tIns="46618" rIns="46618" bIns="466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01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spc="-154" dirty="0">
                  <a:solidFill>
                    <a:schemeClr val="bg1">
                      <a:alpha val="99000"/>
                    </a:schemeClr>
                  </a:solidFill>
                </a:rPr>
                <a:t>Стабильная работа </a:t>
              </a:r>
              <a:endParaRPr lang="en-US" sz="1632" spc="-154" dirty="0">
                <a:solidFill>
                  <a:schemeClr val="bg1">
                    <a:alpha val="99000"/>
                  </a:schemeClr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12515" y="771550"/>
            <a:ext cx="2751973" cy="2041760"/>
            <a:chOff x="4892080" y="754526"/>
            <a:chExt cx="2272726" cy="2041760"/>
          </a:xfrm>
        </p:grpSpPr>
        <p:sp>
          <p:nvSpPr>
            <p:cNvPr id="28" name="下箭头标注 27"/>
            <p:cNvSpPr/>
            <p:nvPr/>
          </p:nvSpPr>
          <p:spPr bwMode="auto">
            <a:xfrm>
              <a:off x="4892080" y="754526"/>
              <a:ext cx="2272208" cy="2041760"/>
            </a:xfrm>
            <a:prstGeom prst="downArrowCallout">
              <a:avLst>
                <a:gd name="adj1" fmla="val 15846"/>
                <a:gd name="adj2" fmla="val 14189"/>
                <a:gd name="adj3" fmla="val 12377"/>
                <a:gd name="adj4" fmla="val 81808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9" name="Rectangle 58"/>
            <p:cNvSpPr/>
            <p:nvPr/>
          </p:nvSpPr>
          <p:spPr bwMode="auto">
            <a:xfrm>
              <a:off x="4892598" y="754526"/>
              <a:ext cx="2272208" cy="3600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46618" tIns="46618" rIns="46618" bIns="466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01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spc="-154" dirty="0">
                  <a:solidFill>
                    <a:schemeClr val="bg1">
                      <a:alpha val="99000"/>
                    </a:schemeClr>
                  </a:solidFill>
                </a:rPr>
                <a:t>Быстрый поиск вызывной панели</a:t>
              </a:r>
              <a:endParaRPr lang="en-US" sz="1632" spc="-154" dirty="0">
                <a:solidFill>
                  <a:schemeClr val="bg1">
                    <a:alpha val="99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45897" y="771550"/>
            <a:ext cx="2826611" cy="1656184"/>
            <a:chOff x="211560" y="754526"/>
            <a:chExt cx="1584374" cy="1656184"/>
          </a:xfrm>
        </p:grpSpPr>
        <p:sp>
          <p:nvSpPr>
            <p:cNvPr id="24" name="右箭头标注 23"/>
            <p:cNvSpPr/>
            <p:nvPr/>
          </p:nvSpPr>
          <p:spPr bwMode="auto">
            <a:xfrm>
              <a:off x="211560" y="754526"/>
              <a:ext cx="1584374" cy="1656184"/>
            </a:xfrm>
            <a:prstGeom prst="rightArrowCallout">
              <a:avLst>
                <a:gd name="adj1" fmla="val 19507"/>
                <a:gd name="adj2" fmla="val 17776"/>
                <a:gd name="adj3" fmla="val 14122"/>
                <a:gd name="adj4" fmla="val 87621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5" name="Rectangle 58"/>
            <p:cNvSpPr/>
            <p:nvPr/>
          </p:nvSpPr>
          <p:spPr bwMode="auto">
            <a:xfrm>
              <a:off x="214798" y="754526"/>
              <a:ext cx="1384442" cy="3600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46618" tIns="46618" rIns="46618" bIns="466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01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spc="-154" dirty="0">
                  <a:solidFill>
                    <a:schemeClr val="bg1">
                      <a:alpha val="99000"/>
                    </a:schemeClr>
                  </a:solidFill>
                  <a:latin typeface="Arial" pitchFamily="34" charset="0"/>
                  <a:cs typeface="Arial" pitchFamily="34" charset="0"/>
                </a:rPr>
                <a:t>Распаковка изделия</a:t>
              </a:r>
              <a:endParaRPr lang="en-US" sz="1632" spc="-154" dirty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Freeform 5"/>
          <p:cNvSpPr>
            <a:spLocks noEditPoints="1"/>
          </p:cNvSpPr>
          <p:nvPr/>
        </p:nvSpPr>
        <p:spPr bwMode="auto">
          <a:xfrm flipH="1">
            <a:off x="701879" y="1424695"/>
            <a:ext cx="626124" cy="590736"/>
          </a:xfrm>
          <a:custGeom>
            <a:avLst/>
            <a:gdLst>
              <a:gd name="T0" fmla="*/ 4246 w 4246"/>
              <a:gd name="T1" fmla="*/ 3414 h 4246"/>
              <a:gd name="T2" fmla="*/ 2233 w 4246"/>
              <a:gd name="T3" fmla="*/ 4246 h 4246"/>
              <a:gd name="T4" fmla="*/ 2233 w 4246"/>
              <a:gd name="T5" fmla="*/ 1760 h 4246"/>
              <a:gd name="T6" fmla="*/ 4246 w 4246"/>
              <a:gd name="T7" fmla="*/ 923 h 4246"/>
              <a:gd name="T8" fmla="*/ 4246 w 4246"/>
              <a:gd name="T9" fmla="*/ 3414 h 4246"/>
              <a:gd name="T10" fmla="*/ 4246 w 4246"/>
              <a:gd name="T11" fmla="*/ 3414 h 4246"/>
              <a:gd name="T12" fmla="*/ 4246 w 4246"/>
              <a:gd name="T13" fmla="*/ 3414 h 4246"/>
              <a:gd name="T14" fmla="*/ 2006 w 4246"/>
              <a:gd name="T15" fmla="*/ 1760 h 4246"/>
              <a:gd name="T16" fmla="*/ 0 w 4246"/>
              <a:gd name="T17" fmla="*/ 923 h 4246"/>
              <a:gd name="T18" fmla="*/ 0 w 4246"/>
              <a:gd name="T19" fmla="*/ 3414 h 4246"/>
              <a:gd name="T20" fmla="*/ 2006 w 4246"/>
              <a:gd name="T21" fmla="*/ 4246 h 4246"/>
              <a:gd name="T22" fmla="*/ 2006 w 4246"/>
              <a:gd name="T23" fmla="*/ 1760 h 4246"/>
              <a:gd name="T24" fmla="*/ 2006 w 4246"/>
              <a:gd name="T25" fmla="*/ 1760 h 4246"/>
              <a:gd name="T26" fmla="*/ 2006 w 4246"/>
              <a:gd name="T27" fmla="*/ 1760 h 4246"/>
              <a:gd name="T28" fmla="*/ 2120 w 4246"/>
              <a:gd name="T29" fmla="*/ 0 h 4246"/>
              <a:gd name="T30" fmla="*/ 0 w 4246"/>
              <a:gd name="T31" fmla="*/ 755 h 4246"/>
              <a:gd name="T32" fmla="*/ 2120 w 4246"/>
              <a:gd name="T33" fmla="*/ 1604 h 4246"/>
              <a:gd name="T34" fmla="*/ 4246 w 4246"/>
              <a:gd name="T35" fmla="*/ 755 h 4246"/>
              <a:gd name="T36" fmla="*/ 2120 w 4246"/>
              <a:gd name="T37" fmla="*/ 0 h 4246"/>
              <a:gd name="T38" fmla="*/ 2120 w 4246"/>
              <a:gd name="T39" fmla="*/ 0 h 4246"/>
              <a:gd name="T40" fmla="*/ 2120 w 4246"/>
              <a:gd name="T41" fmla="*/ 0 h 4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246" h="4246">
                <a:moveTo>
                  <a:pt x="4246" y="3414"/>
                </a:moveTo>
                <a:lnTo>
                  <a:pt x="2233" y="4246"/>
                </a:lnTo>
                <a:lnTo>
                  <a:pt x="2233" y="1760"/>
                </a:lnTo>
                <a:lnTo>
                  <a:pt x="4246" y="923"/>
                </a:lnTo>
                <a:lnTo>
                  <a:pt x="4246" y="3414"/>
                </a:lnTo>
                <a:lnTo>
                  <a:pt x="4246" y="3414"/>
                </a:lnTo>
                <a:lnTo>
                  <a:pt x="4246" y="3414"/>
                </a:lnTo>
                <a:close/>
                <a:moveTo>
                  <a:pt x="2006" y="1760"/>
                </a:moveTo>
                <a:lnTo>
                  <a:pt x="0" y="923"/>
                </a:lnTo>
                <a:lnTo>
                  <a:pt x="0" y="3414"/>
                </a:lnTo>
                <a:lnTo>
                  <a:pt x="2006" y="4246"/>
                </a:lnTo>
                <a:lnTo>
                  <a:pt x="2006" y="1760"/>
                </a:lnTo>
                <a:lnTo>
                  <a:pt x="2006" y="1760"/>
                </a:lnTo>
                <a:lnTo>
                  <a:pt x="2006" y="1760"/>
                </a:lnTo>
                <a:close/>
                <a:moveTo>
                  <a:pt x="2120" y="0"/>
                </a:moveTo>
                <a:lnTo>
                  <a:pt x="0" y="755"/>
                </a:lnTo>
                <a:lnTo>
                  <a:pt x="2120" y="1604"/>
                </a:lnTo>
                <a:lnTo>
                  <a:pt x="4246" y="755"/>
                </a:lnTo>
                <a:lnTo>
                  <a:pt x="2120" y="0"/>
                </a:lnTo>
                <a:lnTo>
                  <a:pt x="2120" y="0"/>
                </a:lnTo>
                <a:lnTo>
                  <a:pt x="212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686634" y="1424695"/>
            <a:ext cx="1065680" cy="818404"/>
            <a:chOff x="6047786" y="2113612"/>
            <a:chExt cx="1690639" cy="1586889"/>
          </a:xfrm>
          <a:solidFill>
            <a:schemeClr val="bg1">
              <a:lumMod val="95000"/>
            </a:schemeClr>
          </a:solidFill>
        </p:grpSpPr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6100755" y="2150822"/>
              <a:ext cx="777904" cy="357214"/>
            </a:xfrm>
            <a:custGeom>
              <a:avLst/>
              <a:gdLst>
                <a:gd name="T0" fmla="*/ 729 w 751"/>
                <a:gd name="T1" fmla="*/ 109 h 345"/>
                <a:gd name="T2" fmla="*/ 723 w 751"/>
                <a:gd name="T3" fmla="*/ 153 h 345"/>
                <a:gd name="T4" fmla="*/ 231 w 751"/>
                <a:gd name="T5" fmla="*/ 335 h 345"/>
                <a:gd name="T6" fmla="*/ 152 w 751"/>
                <a:gd name="T7" fmla="*/ 319 h 345"/>
                <a:gd name="T8" fmla="*/ 19 w 751"/>
                <a:gd name="T9" fmla="*/ 190 h 345"/>
                <a:gd name="T10" fmla="*/ 31 w 751"/>
                <a:gd name="T11" fmla="*/ 143 h 345"/>
                <a:gd name="T12" fmla="*/ 514 w 751"/>
                <a:gd name="T13" fmla="*/ 7 h 345"/>
                <a:gd name="T14" fmla="*/ 600 w 751"/>
                <a:gd name="T15" fmla="*/ 21 h 345"/>
                <a:gd name="T16" fmla="*/ 729 w 751"/>
                <a:gd name="T17" fmla="*/ 109 h 345"/>
                <a:gd name="T18" fmla="*/ 729 w 751"/>
                <a:gd name="T19" fmla="*/ 109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1" h="345">
                  <a:moveTo>
                    <a:pt x="729" y="109"/>
                  </a:moveTo>
                  <a:cubicBezTo>
                    <a:pt x="751" y="125"/>
                    <a:pt x="748" y="144"/>
                    <a:pt x="723" y="153"/>
                  </a:cubicBezTo>
                  <a:cubicBezTo>
                    <a:pt x="231" y="335"/>
                    <a:pt x="231" y="335"/>
                    <a:pt x="231" y="335"/>
                  </a:cubicBezTo>
                  <a:cubicBezTo>
                    <a:pt x="206" y="345"/>
                    <a:pt x="171" y="338"/>
                    <a:pt x="152" y="319"/>
                  </a:cubicBezTo>
                  <a:cubicBezTo>
                    <a:pt x="19" y="190"/>
                    <a:pt x="19" y="190"/>
                    <a:pt x="19" y="190"/>
                  </a:cubicBezTo>
                  <a:cubicBezTo>
                    <a:pt x="0" y="171"/>
                    <a:pt x="5" y="150"/>
                    <a:pt x="31" y="143"/>
                  </a:cubicBezTo>
                  <a:cubicBezTo>
                    <a:pt x="514" y="7"/>
                    <a:pt x="514" y="7"/>
                    <a:pt x="514" y="7"/>
                  </a:cubicBezTo>
                  <a:cubicBezTo>
                    <a:pt x="538" y="0"/>
                    <a:pt x="578" y="6"/>
                    <a:pt x="600" y="21"/>
                  </a:cubicBezTo>
                  <a:cubicBezTo>
                    <a:pt x="729" y="109"/>
                    <a:pt x="729" y="109"/>
                    <a:pt x="729" y="109"/>
                  </a:cubicBezTo>
                  <a:cubicBezTo>
                    <a:pt x="729" y="109"/>
                    <a:pt x="729" y="109"/>
                    <a:pt x="729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939946" y="2113612"/>
              <a:ext cx="765647" cy="394424"/>
            </a:xfrm>
            <a:custGeom>
              <a:avLst/>
              <a:gdLst>
                <a:gd name="T0" fmla="*/ 597 w 739"/>
                <a:gd name="T1" fmla="*/ 351 h 381"/>
                <a:gd name="T2" fmla="*/ 522 w 739"/>
                <a:gd name="T3" fmla="*/ 371 h 381"/>
                <a:gd name="T4" fmla="*/ 32 w 739"/>
                <a:gd name="T5" fmla="*/ 189 h 381"/>
                <a:gd name="T6" fmla="*/ 17 w 739"/>
                <a:gd name="T7" fmla="*/ 135 h 381"/>
                <a:gd name="T8" fmla="*/ 103 w 739"/>
                <a:gd name="T9" fmla="*/ 31 h 381"/>
                <a:gd name="T10" fmla="*/ 180 w 739"/>
                <a:gd name="T11" fmla="*/ 7 h 381"/>
                <a:gd name="T12" fmla="*/ 706 w 739"/>
                <a:gd name="T13" fmla="*/ 147 h 381"/>
                <a:gd name="T14" fmla="*/ 722 w 739"/>
                <a:gd name="T15" fmla="*/ 197 h 381"/>
                <a:gd name="T16" fmla="*/ 597 w 739"/>
                <a:gd name="T17" fmla="*/ 351 h 381"/>
                <a:gd name="T18" fmla="*/ 597 w 739"/>
                <a:gd name="T19" fmla="*/ 35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9" h="381">
                  <a:moveTo>
                    <a:pt x="597" y="351"/>
                  </a:moveTo>
                  <a:cubicBezTo>
                    <a:pt x="581" y="371"/>
                    <a:pt x="547" y="381"/>
                    <a:pt x="522" y="371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7" y="179"/>
                    <a:pt x="0" y="155"/>
                    <a:pt x="17" y="135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20" y="11"/>
                    <a:pt x="155" y="0"/>
                    <a:pt x="180" y="7"/>
                  </a:cubicBezTo>
                  <a:cubicBezTo>
                    <a:pt x="706" y="147"/>
                    <a:pt x="706" y="147"/>
                    <a:pt x="706" y="147"/>
                  </a:cubicBezTo>
                  <a:cubicBezTo>
                    <a:pt x="732" y="154"/>
                    <a:pt x="739" y="177"/>
                    <a:pt x="722" y="197"/>
                  </a:cubicBezTo>
                  <a:cubicBezTo>
                    <a:pt x="597" y="351"/>
                    <a:pt x="597" y="351"/>
                    <a:pt x="597" y="351"/>
                  </a:cubicBezTo>
                  <a:cubicBezTo>
                    <a:pt x="597" y="351"/>
                    <a:pt x="597" y="351"/>
                    <a:pt x="597" y="3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943886" y="2541306"/>
              <a:ext cx="794539" cy="488981"/>
            </a:xfrm>
            <a:custGeom>
              <a:avLst/>
              <a:gdLst>
                <a:gd name="T0" fmla="*/ 234 w 767"/>
                <a:gd name="T1" fmla="*/ 453 h 472"/>
                <a:gd name="T2" fmla="*/ 316 w 767"/>
                <a:gd name="T3" fmla="*/ 460 h 472"/>
                <a:gd name="T4" fmla="*/ 738 w 767"/>
                <a:gd name="T5" fmla="*/ 245 h 472"/>
                <a:gd name="T6" fmla="*/ 748 w 767"/>
                <a:gd name="T7" fmla="*/ 188 h 472"/>
                <a:gd name="T8" fmla="*/ 597 w 767"/>
                <a:gd name="T9" fmla="*/ 26 h 472"/>
                <a:gd name="T10" fmla="*/ 520 w 767"/>
                <a:gd name="T11" fmla="*/ 10 h 472"/>
                <a:gd name="T12" fmla="*/ 27 w 767"/>
                <a:gd name="T13" fmla="*/ 238 h 472"/>
                <a:gd name="T14" fmla="*/ 21 w 767"/>
                <a:gd name="T15" fmla="*/ 288 h 472"/>
                <a:gd name="T16" fmla="*/ 234 w 767"/>
                <a:gd name="T17" fmla="*/ 453 h 472"/>
                <a:gd name="T18" fmla="*/ 234 w 767"/>
                <a:gd name="T19" fmla="*/ 453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7" h="472">
                  <a:moveTo>
                    <a:pt x="234" y="453"/>
                  </a:moveTo>
                  <a:cubicBezTo>
                    <a:pt x="256" y="469"/>
                    <a:pt x="292" y="472"/>
                    <a:pt x="316" y="460"/>
                  </a:cubicBezTo>
                  <a:cubicBezTo>
                    <a:pt x="738" y="245"/>
                    <a:pt x="738" y="245"/>
                    <a:pt x="738" y="245"/>
                  </a:cubicBezTo>
                  <a:cubicBezTo>
                    <a:pt x="762" y="233"/>
                    <a:pt x="767" y="207"/>
                    <a:pt x="748" y="188"/>
                  </a:cubicBezTo>
                  <a:cubicBezTo>
                    <a:pt x="597" y="26"/>
                    <a:pt x="597" y="26"/>
                    <a:pt x="597" y="26"/>
                  </a:cubicBezTo>
                  <a:cubicBezTo>
                    <a:pt x="579" y="6"/>
                    <a:pt x="544" y="0"/>
                    <a:pt x="520" y="10"/>
                  </a:cubicBezTo>
                  <a:cubicBezTo>
                    <a:pt x="27" y="238"/>
                    <a:pt x="27" y="238"/>
                    <a:pt x="27" y="238"/>
                  </a:cubicBezTo>
                  <a:cubicBezTo>
                    <a:pt x="3" y="249"/>
                    <a:pt x="0" y="271"/>
                    <a:pt x="21" y="288"/>
                  </a:cubicBezTo>
                  <a:cubicBezTo>
                    <a:pt x="234" y="453"/>
                    <a:pt x="234" y="453"/>
                    <a:pt x="234" y="453"/>
                  </a:cubicBezTo>
                  <a:cubicBezTo>
                    <a:pt x="234" y="453"/>
                    <a:pt x="234" y="453"/>
                    <a:pt x="234" y="4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047786" y="2541306"/>
              <a:ext cx="835251" cy="530568"/>
            </a:xfrm>
            <a:custGeom>
              <a:avLst/>
              <a:gdLst>
                <a:gd name="T0" fmla="*/ 565 w 806"/>
                <a:gd name="T1" fmla="*/ 490 h 512"/>
                <a:gd name="T2" fmla="*/ 488 w 806"/>
                <a:gd name="T3" fmla="*/ 498 h 512"/>
                <a:gd name="T4" fmla="*/ 25 w 806"/>
                <a:gd name="T5" fmla="*/ 234 h 512"/>
                <a:gd name="T6" fmla="*/ 20 w 806"/>
                <a:gd name="T7" fmla="*/ 179 h 512"/>
                <a:gd name="T8" fmla="*/ 202 w 806"/>
                <a:gd name="T9" fmla="*/ 22 h 512"/>
                <a:gd name="T10" fmla="*/ 283 w 806"/>
                <a:gd name="T11" fmla="*/ 10 h 512"/>
                <a:gd name="T12" fmla="*/ 778 w 806"/>
                <a:gd name="T13" fmla="*/ 238 h 512"/>
                <a:gd name="T14" fmla="*/ 786 w 806"/>
                <a:gd name="T15" fmla="*/ 290 h 512"/>
                <a:gd name="T16" fmla="*/ 565 w 806"/>
                <a:gd name="T17" fmla="*/ 490 h 512"/>
                <a:gd name="T18" fmla="*/ 565 w 806"/>
                <a:gd name="T19" fmla="*/ 49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6" h="512">
                  <a:moveTo>
                    <a:pt x="565" y="490"/>
                  </a:moveTo>
                  <a:cubicBezTo>
                    <a:pt x="545" y="508"/>
                    <a:pt x="511" y="512"/>
                    <a:pt x="488" y="498"/>
                  </a:cubicBezTo>
                  <a:cubicBezTo>
                    <a:pt x="25" y="234"/>
                    <a:pt x="25" y="234"/>
                    <a:pt x="25" y="234"/>
                  </a:cubicBezTo>
                  <a:cubicBezTo>
                    <a:pt x="1" y="220"/>
                    <a:pt x="0" y="195"/>
                    <a:pt x="20" y="179"/>
                  </a:cubicBezTo>
                  <a:cubicBezTo>
                    <a:pt x="202" y="22"/>
                    <a:pt x="202" y="22"/>
                    <a:pt x="202" y="22"/>
                  </a:cubicBezTo>
                  <a:cubicBezTo>
                    <a:pt x="223" y="5"/>
                    <a:pt x="259" y="0"/>
                    <a:pt x="283" y="10"/>
                  </a:cubicBezTo>
                  <a:cubicBezTo>
                    <a:pt x="778" y="238"/>
                    <a:pt x="778" y="238"/>
                    <a:pt x="778" y="238"/>
                  </a:cubicBezTo>
                  <a:cubicBezTo>
                    <a:pt x="802" y="249"/>
                    <a:pt x="806" y="273"/>
                    <a:pt x="786" y="290"/>
                  </a:cubicBezTo>
                  <a:cubicBezTo>
                    <a:pt x="565" y="490"/>
                    <a:pt x="565" y="490"/>
                    <a:pt x="565" y="490"/>
                  </a:cubicBezTo>
                  <a:cubicBezTo>
                    <a:pt x="565" y="490"/>
                    <a:pt x="565" y="490"/>
                    <a:pt x="565" y="4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6290306" y="2944485"/>
              <a:ext cx="580035" cy="756016"/>
            </a:xfrm>
            <a:custGeom>
              <a:avLst/>
              <a:gdLst>
                <a:gd name="T0" fmla="*/ 560 w 560"/>
                <a:gd name="T1" fmla="*/ 34 h 730"/>
                <a:gd name="T2" fmla="*/ 524 w 560"/>
                <a:gd name="T3" fmla="*/ 18 h 730"/>
                <a:gd name="T4" fmla="*/ 335 w 560"/>
                <a:gd name="T5" fmla="*/ 188 h 730"/>
                <a:gd name="T6" fmla="*/ 257 w 560"/>
                <a:gd name="T7" fmla="*/ 197 h 730"/>
                <a:gd name="T8" fmla="*/ 42 w 560"/>
                <a:gd name="T9" fmla="*/ 74 h 730"/>
                <a:gd name="T10" fmla="*/ 0 w 560"/>
                <a:gd name="T11" fmla="*/ 98 h 730"/>
                <a:gd name="T12" fmla="*/ 0 w 560"/>
                <a:gd name="T13" fmla="*/ 427 h 730"/>
                <a:gd name="T14" fmla="*/ 43 w 560"/>
                <a:gd name="T15" fmla="*/ 495 h 730"/>
                <a:gd name="T16" fmla="*/ 516 w 560"/>
                <a:gd name="T17" fmla="*/ 719 h 730"/>
                <a:gd name="T18" fmla="*/ 560 w 560"/>
                <a:gd name="T19" fmla="*/ 692 h 730"/>
                <a:gd name="T20" fmla="*/ 560 w 560"/>
                <a:gd name="T21" fmla="*/ 34 h 730"/>
                <a:gd name="T22" fmla="*/ 560 w 560"/>
                <a:gd name="T23" fmla="*/ 34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0" h="730">
                  <a:moveTo>
                    <a:pt x="560" y="34"/>
                  </a:moveTo>
                  <a:cubicBezTo>
                    <a:pt x="560" y="7"/>
                    <a:pt x="544" y="0"/>
                    <a:pt x="524" y="18"/>
                  </a:cubicBezTo>
                  <a:cubicBezTo>
                    <a:pt x="335" y="188"/>
                    <a:pt x="335" y="188"/>
                    <a:pt x="335" y="188"/>
                  </a:cubicBezTo>
                  <a:cubicBezTo>
                    <a:pt x="316" y="206"/>
                    <a:pt x="281" y="210"/>
                    <a:pt x="257" y="197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19" y="60"/>
                    <a:pt x="0" y="72"/>
                    <a:pt x="0" y="98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0" y="453"/>
                    <a:pt x="19" y="484"/>
                    <a:pt x="43" y="495"/>
                  </a:cubicBezTo>
                  <a:cubicBezTo>
                    <a:pt x="516" y="719"/>
                    <a:pt x="516" y="719"/>
                    <a:pt x="516" y="719"/>
                  </a:cubicBezTo>
                  <a:cubicBezTo>
                    <a:pt x="541" y="730"/>
                    <a:pt x="560" y="718"/>
                    <a:pt x="560" y="692"/>
                  </a:cubicBezTo>
                  <a:cubicBezTo>
                    <a:pt x="560" y="34"/>
                    <a:pt x="560" y="34"/>
                    <a:pt x="560" y="34"/>
                  </a:cubicBezTo>
                  <a:cubicBezTo>
                    <a:pt x="560" y="34"/>
                    <a:pt x="560" y="34"/>
                    <a:pt x="56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948264" y="2931790"/>
              <a:ext cx="576096" cy="764333"/>
            </a:xfrm>
            <a:custGeom>
              <a:avLst/>
              <a:gdLst>
                <a:gd name="T0" fmla="*/ 304 w 556"/>
                <a:gd name="T1" fmla="*/ 166 h 738"/>
                <a:gd name="T2" fmla="*/ 223 w 556"/>
                <a:gd name="T3" fmla="*/ 158 h 738"/>
                <a:gd name="T4" fmla="*/ 39 w 556"/>
                <a:gd name="T5" fmla="*/ 16 h 738"/>
                <a:gd name="T6" fmla="*/ 0 w 556"/>
                <a:gd name="T7" fmla="*/ 35 h 738"/>
                <a:gd name="T8" fmla="*/ 0 w 556"/>
                <a:gd name="T9" fmla="*/ 700 h 738"/>
                <a:gd name="T10" fmla="*/ 44 w 556"/>
                <a:gd name="T11" fmla="*/ 727 h 738"/>
                <a:gd name="T12" fmla="*/ 513 w 556"/>
                <a:gd name="T13" fmla="*/ 505 h 738"/>
                <a:gd name="T14" fmla="*/ 556 w 556"/>
                <a:gd name="T15" fmla="*/ 437 h 738"/>
                <a:gd name="T16" fmla="*/ 556 w 556"/>
                <a:gd name="T17" fmla="*/ 87 h 738"/>
                <a:gd name="T18" fmla="*/ 513 w 556"/>
                <a:gd name="T19" fmla="*/ 60 h 738"/>
                <a:gd name="T20" fmla="*/ 304 w 556"/>
                <a:gd name="T21" fmla="*/ 166 h 738"/>
                <a:gd name="T22" fmla="*/ 304 w 556"/>
                <a:gd name="T23" fmla="*/ 166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6" h="738">
                  <a:moveTo>
                    <a:pt x="304" y="166"/>
                  </a:moveTo>
                  <a:cubicBezTo>
                    <a:pt x="281" y="179"/>
                    <a:pt x="244" y="175"/>
                    <a:pt x="223" y="15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17" y="0"/>
                    <a:pt x="0" y="8"/>
                    <a:pt x="0" y="35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726"/>
                    <a:pt x="20" y="738"/>
                    <a:pt x="44" y="727"/>
                  </a:cubicBezTo>
                  <a:cubicBezTo>
                    <a:pt x="513" y="505"/>
                    <a:pt x="513" y="505"/>
                    <a:pt x="513" y="505"/>
                  </a:cubicBezTo>
                  <a:cubicBezTo>
                    <a:pt x="537" y="494"/>
                    <a:pt x="556" y="463"/>
                    <a:pt x="556" y="437"/>
                  </a:cubicBezTo>
                  <a:cubicBezTo>
                    <a:pt x="556" y="87"/>
                    <a:pt x="556" y="87"/>
                    <a:pt x="556" y="87"/>
                  </a:cubicBezTo>
                  <a:cubicBezTo>
                    <a:pt x="556" y="60"/>
                    <a:pt x="537" y="48"/>
                    <a:pt x="513" y="60"/>
                  </a:cubicBezTo>
                  <a:cubicBezTo>
                    <a:pt x="304" y="166"/>
                    <a:pt x="304" y="166"/>
                    <a:pt x="304" y="166"/>
                  </a:cubicBezTo>
                  <a:cubicBezTo>
                    <a:pt x="304" y="166"/>
                    <a:pt x="304" y="166"/>
                    <a:pt x="30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</p:grpSp>
      <p:sp>
        <p:nvSpPr>
          <p:cNvPr id="63" name="Freeform 7"/>
          <p:cNvSpPr>
            <a:spLocks noEditPoints="1"/>
          </p:cNvSpPr>
          <p:nvPr/>
        </p:nvSpPr>
        <p:spPr bwMode="auto">
          <a:xfrm rot="16200000">
            <a:off x="7744121" y="1681265"/>
            <a:ext cx="536692" cy="566510"/>
          </a:xfrm>
          <a:custGeom>
            <a:avLst/>
            <a:gdLst>
              <a:gd name="T0" fmla="*/ 113 w 189"/>
              <a:gd name="T1" fmla="*/ 139 h 181"/>
              <a:gd name="T2" fmla="*/ 162 w 189"/>
              <a:gd name="T3" fmla="*/ 119 h 181"/>
              <a:gd name="T4" fmla="*/ 162 w 189"/>
              <a:gd name="T5" fmla="*/ 20 h 181"/>
              <a:gd name="T6" fmla="*/ 113 w 189"/>
              <a:gd name="T7" fmla="*/ 0 h 181"/>
              <a:gd name="T8" fmla="*/ 63 w 189"/>
              <a:gd name="T9" fmla="*/ 20 h 181"/>
              <a:gd name="T10" fmla="*/ 52 w 189"/>
              <a:gd name="T11" fmla="*/ 104 h 181"/>
              <a:gd name="T12" fmla="*/ 7 w 189"/>
              <a:gd name="T13" fmla="*/ 150 h 181"/>
              <a:gd name="T14" fmla="*/ 7 w 189"/>
              <a:gd name="T15" fmla="*/ 175 h 181"/>
              <a:gd name="T16" fmla="*/ 20 w 189"/>
              <a:gd name="T17" fmla="*/ 181 h 181"/>
              <a:gd name="T18" fmla="*/ 32 w 189"/>
              <a:gd name="T19" fmla="*/ 175 h 181"/>
              <a:gd name="T20" fmla="*/ 78 w 189"/>
              <a:gd name="T21" fmla="*/ 130 h 181"/>
              <a:gd name="T22" fmla="*/ 113 w 189"/>
              <a:gd name="T23" fmla="*/ 139 h 181"/>
              <a:gd name="T24" fmla="*/ 79 w 189"/>
              <a:gd name="T25" fmla="*/ 36 h 181"/>
              <a:gd name="T26" fmla="*/ 113 w 189"/>
              <a:gd name="T27" fmla="*/ 23 h 181"/>
              <a:gd name="T28" fmla="*/ 146 w 189"/>
              <a:gd name="T29" fmla="*/ 36 h 181"/>
              <a:gd name="T30" fmla="*/ 146 w 189"/>
              <a:gd name="T31" fmla="*/ 103 h 181"/>
              <a:gd name="T32" fmla="*/ 113 w 189"/>
              <a:gd name="T33" fmla="*/ 117 h 181"/>
              <a:gd name="T34" fmla="*/ 79 w 189"/>
              <a:gd name="T35" fmla="*/ 103 h 181"/>
              <a:gd name="T36" fmla="*/ 79 w 189"/>
              <a:gd name="T37" fmla="*/ 36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9" h="181">
                <a:moveTo>
                  <a:pt x="113" y="139"/>
                </a:moveTo>
                <a:cubicBezTo>
                  <a:pt x="130" y="139"/>
                  <a:pt x="148" y="132"/>
                  <a:pt x="162" y="119"/>
                </a:cubicBezTo>
                <a:cubicBezTo>
                  <a:pt x="189" y="92"/>
                  <a:pt x="189" y="48"/>
                  <a:pt x="162" y="20"/>
                </a:cubicBezTo>
                <a:cubicBezTo>
                  <a:pt x="148" y="7"/>
                  <a:pt x="130" y="0"/>
                  <a:pt x="113" y="0"/>
                </a:cubicBezTo>
                <a:cubicBezTo>
                  <a:pt x="95" y="0"/>
                  <a:pt x="77" y="7"/>
                  <a:pt x="63" y="20"/>
                </a:cubicBezTo>
                <a:cubicBezTo>
                  <a:pt x="41" y="43"/>
                  <a:pt x="37" y="78"/>
                  <a:pt x="52" y="104"/>
                </a:cubicBezTo>
                <a:cubicBezTo>
                  <a:pt x="7" y="150"/>
                  <a:pt x="7" y="150"/>
                  <a:pt x="7" y="150"/>
                </a:cubicBezTo>
                <a:cubicBezTo>
                  <a:pt x="0" y="157"/>
                  <a:pt x="0" y="168"/>
                  <a:pt x="7" y="175"/>
                </a:cubicBezTo>
                <a:cubicBezTo>
                  <a:pt x="10" y="179"/>
                  <a:pt x="15" y="181"/>
                  <a:pt x="20" y="181"/>
                </a:cubicBezTo>
                <a:cubicBezTo>
                  <a:pt x="24" y="181"/>
                  <a:pt x="29" y="179"/>
                  <a:pt x="32" y="175"/>
                </a:cubicBezTo>
                <a:cubicBezTo>
                  <a:pt x="78" y="130"/>
                  <a:pt x="78" y="130"/>
                  <a:pt x="78" y="130"/>
                </a:cubicBezTo>
                <a:cubicBezTo>
                  <a:pt x="89" y="136"/>
                  <a:pt x="101" y="139"/>
                  <a:pt x="113" y="139"/>
                </a:cubicBezTo>
                <a:close/>
                <a:moveTo>
                  <a:pt x="79" y="36"/>
                </a:moveTo>
                <a:cubicBezTo>
                  <a:pt x="89" y="27"/>
                  <a:pt x="101" y="23"/>
                  <a:pt x="113" y="23"/>
                </a:cubicBezTo>
                <a:cubicBezTo>
                  <a:pt x="125" y="23"/>
                  <a:pt x="137" y="27"/>
                  <a:pt x="146" y="36"/>
                </a:cubicBezTo>
                <a:cubicBezTo>
                  <a:pt x="164" y="55"/>
                  <a:pt x="164" y="84"/>
                  <a:pt x="146" y="103"/>
                </a:cubicBezTo>
                <a:cubicBezTo>
                  <a:pt x="137" y="112"/>
                  <a:pt x="125" y="117"/>
                  <a:pt x="113" y="117"/>
                </a:cubicBezTo>
                <a:cubicBezTo>
                  <a:pt x="101" y="117"/>
                  <a:pt x="89" y="112"/>
                  <a:pt x="79" y="103"/>
                </a:cubicBezTo>
                <a:cubicBezTo>
                  <a:pt x="61" y="84"/>
                  <a:pt x="61" y="55"/>
                  <a:pt x="79" y="36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  <a:extLst/>
        </p:spPr>
        <p:txBody>
          <a:bodyPr vert="horz" wrap="square" lIns="124347" tIns="62174" rIns="124347" bIns="62174" numCol="1" anchor="t" anchorCtr="0" compatLnSpc="1">
            <a:prstTxWarp prst="textNoShape">
              <a:avLst/>
            </a:prstTxWarp>
          </a:bodyPr>
          <a:lstStyle/>
          <a:p>
            <a:pPr marL="274320"/>
            <a:endParaRPr lang="en-US" sz="3329" dirty="0">
              <a:solidFill>
                <a:srgbClr val="FFFFFF"/>
              </a:solidFill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894563" y="1293939"/>
            <a:ext cx="1296144" cy="852244"/>
            <a:chOff x="3419872" y="1541997"/>
            <a:chExt cx="1296144" cy="852244"/>
          </a:xfrm>
        </p:grpSpPr>
        <p:grpSp>
          <p:nvGrpSpPr>
            <p:cNvPr id="65" name="组合 17"/>
            <p:cNvGrpSpPr/>
            <p:nvPr/>
          </p:nvGrpSpPr>
          <p:grpSpPr>
            <a:xfrm>
              <a:off x="3419872" y="1541997"/>
              <a:ext cx="1271128" cy="852244"/>
              <a:chOff x="3214678" y="2357436"/>
              <a:chExt cx="2857520" cy="1785950"/>
            </a:xfrm>
            <a:noFill/>
          </p:grpSpPr>
          <p:sp>
            <p:nvSpPr>
              <p:cNvPr id="67" name="圆角矩形 66"/>
              <p:cNvSpPr/>
              <p:nvPr/>
            </p:nvSpPr>
            <p:spPr bwMode="auto">
              <a:xfrm>
                <a:off x="3214678" y="2357436"/>
                <a:ext cx="2857520" cy="1785950"/>
              </a:xfrm>
              <a:prstGeom prst="roundRect">
                <a:avLst/>
              </a:prstGeom>
              <a:grpFill/>
              <a:ln w="19050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3643306" y="2714626"/>
                <a:ext cx="1928826" cy="1071570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512224" y="1712446"/>
              <a:ext cx="12037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</a:rPr>
                <a:t> VTO </a:t>
              </a:r>
              <a:r>
                <a:rPr lang="en-US" altLang="zh-CN" sz="1100" dirty="0" err="1">
                  <a:solidFill>
                    <a:schemeClr val="bg1"/>
                  </a:solidFill>
                </a:rPr>
                <a:t>x.x.x.x</a:t>
              </a:r>
              <a:endParaRPr lang="zh-CN" altLang="en-US" dirty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8190707" y="149957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6655503" y="3250021"/>
            <a:ext cx="542617" cy="565630"/>
            <a:chOff x="1331640" y="483518"/>
            <a:chExt cx="4464496" cy="4392488"/>
          </a:xfrm>
        </p:grpSpPr>
        <p:sp>
          <p:nvSpPr>
            <p:cNvPr id="71" name="矩形 70"/>
            <p:cNvSpPr/>
            <p:nvPr/>
          </p:nvSpPr>
          <p:spPr bwMode="auto">
            <a:xfrm>
              <a:off x="1331640" y="483518"/>
              <a:ext cx="4464496" cy="439248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2" name="椭圆 71"/>
            <p:cNvSpPr/>
            <p:nvPr/>
          </p:nvSpPr>
          <p:spPr bwMode="auto">
            <a:xfrm>
              <a:off x="1741545" y="843558"/>
              <a:ext cx="1750335" cy="172819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3" name="椭圆 72"/>
            <p:cNvSpPr/>
            <p:nvPr/>
          </p:nvSpPr>
          <p:spPr bwMode="auto">
            <a:xfrm>
              <a:off x="1979713" y="1063304"/>
              <a:ext cx="1296144" cy="127974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4" name="矩形 73"/>
            <p:cNvSpPr/>
            <p:nvPr/>
          </p:nvSpPr>
          <p:spPr bwMode="auto">
            <a:xfrm>
              <a:off x="1669536" y="3435846"/>
              <a:ext cx="2470416" cy="64807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5" name="椭圆 74"/>
            <p:cNvSpPr/>
            <p:nvPr/>
          </p:nvSpPr>
          <p:spPr bwMode="auto">
            <a:xfrm>
              <a:off x="4577537" y="3378414"/>
              <a:ext cx="714543" cy="7055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4484878" y="1275606"/>
              <a:ext cx="663186" cy="982762"/>
              <a:chOff x="6516216" y="1491630"/>
              <a:chExt cx="1008112" cy="1440160"/>
            </a:xfrm>
          </p:grpSpPr>
          <p:sp>
            <p:nvSpPr>
              <p:cNvPr id="77" name="椭圆 76"/>
              <p:cNvSpPr/>
              <p:nvPr/>
            </p:nvSpPr>
            <p:spPr bwMode="auto">
              <a:xfrm>
                <a:off x="6516643" y="1491630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 bwMode="auto">
              <a:xfrm>
                <a:off x="6516216" y="1900906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 bwMode="auto">
              <a:xfrm>
                <a:off x="6516643" y="2311822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 bwMode="auto">
              <a:xfrm>
                <a:off x="6516216" y="2747975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 bwMode="auto">
              <a:xfrm>
                <a:off x="6934147" y="1491630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 bwMode="auto">
              <a:xfrm>
                <a:off x="6933720" y="1900906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 bwMode="auto">
              <a:xfrm>
                <a:off x="6934147" y="2311822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 bwMode="auto">
              <a:xfrm>
                <a:off x="6933720" y="2747975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 bwMode="auto">
              <a:xfrm>
                <a:off x="7351865" y="1491630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 bwMode="auto">
              <a:xfrm>
                <a:off x="7351438" y="1900906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 bwMode="auto">
              <a:xfrm>
                <a:off x="7351865" y="2311822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 bwMode="auto">
              <a:xfrm>
                <a:off x="7351438" y="2747975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</p:grpSp>
      </p:grpSp>
      <p:grpSp>
        <p:nvGrpSpPr>
          <p:cNvPr id="89" name="组合 17"/>
          <p:cNvGrpSpPr/>
          <p:nvPr/>
        </p:nvGrpSpPr>
        <p:grpSpPr>
          <a:xfrm>
            <a:off x="7709064" y="3662747"/>
            <a:ext cx="863547" cy="618672"/>
            <a:chOff x="3214678" y="2357436"/>
            <a:chExt cx="2857520" cy="1785950"/>
          </a:xfrm>
          <a:noFill/>
        </p:grpSpPr>
        <p:sp>
          <p:nvSpPr>
            <p:cNvPr id="90" name="圆角矩形 89"/>
            <p:cNvSpPr/>
            <p:nvPr/>
          </p:nvSpPr>
          <p:spPr bwMode="auto">
            <a:xfrm>
              <a:off x="3214678" y="2357436"/>
              <a:ext cx="2857520" cy="1785950"/>
            </a:xfrm>
            <a:prstGeom prst="roundRect">
              <a:avLst/>
            </a:prstGeom>
            <a:grpFill/>
            <a:ln w="19050" cmpd="sng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91" name="圆角矩形 90"/>
            <p:cNvSpPr/>
            <p:nvPr/>
          </p:nvSpPr>
          <p:spPr bwMode="auto">
            <a:xfrm>
              <a:off x="3286116" y="2428874"/>
              <a:ext cx="2714644" cy="1643073"/>
            </a:xfrm>
            <a:prstGeom prst="roundRect">
              <a:avLst/>
            </a:prstGeom>
            <a:grpFill/>
            <a:ln w="19050" cmpd="sng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3643306" y="2714626"/>
              <a:ext cx="1928826" cy="1071570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5715008" y="2714626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5715008" y="2928940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5715008" y="3143254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5715008" y="3357568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5715008" y="3571882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8" name="直接箭头连接符 97"/>
          <p:cNvCxnSpPr/>
          <p:nvPr/>
        </p:nvCxnSpPr>
        <p:spPr>
          <a:xfrm>
            <a:off x="7229629" y="3307339"/>
            <a:ext cx="457023" cy="325668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7" y="3223189"/>
            <a:ext cx="1085797" cy="567900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2652253" y="3160815"/>
            <a:ext cx="1001950" cy="879115"/>
            <a:chOff x="827584" y="2037056"/>
            <a:chExt cx="1512168" cy="1326783"/>
          </a:xfrm>
        </p:grpSpPr>
        <p:sp>
          <p:nvSpPr>
            <p:cNvPr id="101" name="平行四边形 100"/>
            <p:cNvSpPr/>
            <p:nvPr/>
          </p:nvSpPr>
          <p:spPr bwMode="auto">
            <a:xfrm rot="5400000">
              <a:off x="863913" y="2464065"/>
              <a:ext cx="1319765" cy="479783"/>
            </a:xfrm>
            <a:prstGeom prst="parallelogram">
              <a:avLst>
                <a:gd name="adj" fmla="val 50880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827584" y="2037056"/>
              <a:ext cx="1512168" cy="701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V="1">
              <a:off x="827584" y="3131355"/>
              <a:ext cx="469132" cy="41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1304212" y="3130597"/>
              <a:ext cx="603492" cy="9320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1907704" y="2044074"/>
              <a:ext cx="0" cy="109584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V="1">
              <a:off x="1911340" y="3130596"/>
              <a:ext cx="428412" cy="98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1691680" y="2703956"/>
              <a:ext cx="0" cy="1797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组合 107"/>
          <p:cNvGrpSpPr/>
          <p:nvPr/>
        </p:nvGrpSpPr>
        <p:grpSpPr>
          <a:xfrm>
            <a:off x="4198970" y="3479235"/>
            <a:ext cx="895397" cy="416521"/>
            <a:chOff x="5704500" y="843557"/>
            <a:chExt cx="1315772" cy="612071"/>
          </a:xfrm>
          <a:solidFill>
            <a:schemeClr val="bg1"/>
          </a:solidFill>
        </p:grpSpPr>
        <p:sp>
          <p:nvSpPr>
            <p:cNvPr id="109" name="圆角矩形 108"/>
            <p:cNvSpPr/>
            <p:nvPr/>
          </p:nvSpPr>
          <p:spPr bwMode="auto">
            <a:xfrm>
              <a:off x="5704500" y="843558"/>
              <a:ext cx="1027740" cy="612070"/>
            </a:xfrm>
            <a:prstGeom prst="round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10" name="等腰三角形 109"/>
            <p:cNvSpPr/>
            <p:nvPr/>
          </p:nvSpPr>
          <p:spPr bwMode="auto">
            <a:xfrm rot="16200000">
              <a:off x="6426205" y="933568"/>
              <a:ext cx="612069" cy="432048"/>
            </a:xfrm>
            <a:prstGeom prst="triangle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11" name="矩形 110"/>
            <p:cNvSpPr/>
            <p:nvPr/>
          </p:nvSpPr>
          <p:spPr bwMode="auto">
            <a:xfrm>
              <a:off x="6948264" y="843558"/>
              <a:ext cx="72008" cy="612070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394677" y="21853"/>
            <a:ext cx="316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</a:rPr>
              <a:t>Автоматический поиск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3672503" y="1275606"/>
            <a:ext cx="1997916" cy="1049331"/>
            <a:chOff x="3870228" y="1419622"/>
            <a:chExt cx="1997916" cy="1049331"/>
          </a:xfrm>
        </p:grpSpPr>
        <p:sp>
          <p:nvSpPr>
            <p:cNvPr id="32" name="矩形 31"/>
            <p:cNvSpPr/>
            <p:nvPr/>
          </p:nvSpPr>
          <p:spPr bwMode="auto">
            <a:xfrm>
              <a:off x="4373331" y="2192163"/>
              <a:ext cx="651874" cy="2767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0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rPr>
                <a:t>Роутер</a:t>
              </a:r>
              <a:endParaRPr lang="zh-CN" alt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870228" y="1456747"/>
              <a:ext cx="542617" cy="565630"/>
              <a:chOff x="1331640" y="483518"/>
              <a:chExt cx="4464496" cy="4392488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1331640" y="483518"/>
                <a:ext cx="4464496" cy="439248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 bwMode="auto">
              <a:xfrm>
                <a:off x="1741545" y="843558"/>
                <a:ext cx="1750335" cy="1728192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 bwMode="auto">
              <a:xfrm>
                <a:off x="1979713" y="1063304"/>
                <a:ext cx="1296144" cy="127974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669536" y="3435846"/>
                <a:ext cx="2470416" cy="648072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 bwMode="auto">
              <a:xfrm>
                <a:off x="4577537" y="3378414"/>
                <a:ext cx="714543" cy="70550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4484878" y="1275606"/>
                <a:ext cx="663186" cy="982762"/>
                <a:chOff x="6516216" y="1491630"/>
                <a:chExt cx="1008112" cy="1440160"/>
              </a:xfrm>
            </p:grpSpPr>
            <p:sp>
              <p:nvSpPr>
                <p:cNvPr id="40" name="椭圆 39"/>
                <p:cNvSpPr/>
                <p:nvPr/>
              </p:nvSpPr>
              <p:spPr bwMode="auto">
                <a:xfrm>
                  <a:off x="6516643" y="1491630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1" name="椭圆 40"/>
                <p:cNvSpPr/>
                <p:nvPr/>
              </p:nvSpPr>
              <p:spPr bwMode="auto">
                <a:xfrm>
                  <a:off x="6516216" y="1900906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2" name="椭圆 41"/>
                <p:cNvSpPr/>
                <p:nvPr/>
              </p:nvSpPr>
              <p:spPr bwMode="auto">
                <a:xfrm>
                  <a:off x="6516643" y="2311822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 bwMode="auto">
                <a:xfrm>
                  <a:off x="6516216" y="2747975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4" name="椭圆 43"/>
                <p:cNvSpPr/>
                <p:nvPr/>
              </p:nvSpPr>
              <p:spPr bwMode="auto">
                <a:xfrm>
                  <a:off x="6934147" y="1491630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 bwMode="auto">
                <a:xfrm>
                  <a:off x="6933720" y="1900906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 bwMode="auto">
                <a:xfrm>
                  <a:off x="6934147" y="2311822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7" name="椭圆 46"/>
                <p:cNvSpPr/>
                <p:nvPr/>
              </p:nvSpPr>
              <p:spPr bwMode="auto">
                <a:xfrm>
                  <a:off x="6933720" y="2747975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8" name="椭圆 47"/>
                <p:cNvSpPr/>
                <p:nvPr/>
              </p:nvSpPr>
              <p:spPr bwMode="auto">
                <a:xfrm>
                  <a:off x="7351865" y="1491630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49" name="椭圆 48"/>
                <p:cNvSpPr/>
                <p:nvPr/>
              </p:nvSpPr>
              <p:spPr bwMode="auto">
                <a:xfrm>
                  <a:off x="7351438" y="1900906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50" name="椭圆 49"/>
                <p:cNvSpPr/>
                <p:nvPr/>
              </p:nvSpPr>
              <p:spPr bwMode="auto">
                <a:xfrm>
                  <a:off x="7351865" y="2311822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51" name="椭圆 50"/>
                <p:cNvSpPr/>
                <p:nvPr/>
              </p:nvSpPr>
              <p:spPr bwMode="auto">
                <a:xfrm>
                  <a:off x="7351438" y="2747975"/>
                  <a:ext cx="172463" cy="183815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</p:grpSp>
        </p:grpSp>
        <p:grpSp>
          <p:nvGrpSpPr>
            <p:cNvPr id="52" name="组合 17"/>
            <p:cNvGrpSpPr/>
            <p:nvPr/>
          </p:nvGrpSpPr>
          <p:grpSpPr>
            <a:xfrm>
              <a:off x="5004597" y="1419622"/>
              <a:ext cx="863547" cy="618672"/>
              <a:chOff x="3214678" y="2357436"/>
              <a:chExt cx="2857520" cy="1785950"/>
            </a:xfrm>
            <a:noFill/>
          </p:grpSpPr>
          <p:sp>
            <p:nvSpPr>
              <p:cNvPr id="53" name="圆角矩形 52"/>
              <p:cNvSpPr/>
              <p:nvPr/>
            </p:nvSpPr>
            <p:spPr bwMode="auto">
              <a:xfrm>
                <a:off x="3214678" y="2357436"/>
                <a:ext cx="2857520" cy="1785950"/>
              </a:xfrm>
              <a:prstGeom prst="roundRect">
                <a:avLst/>
              </a:prstGeom>
              <a:grpFill/>
              <a:ln w="19050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54" name="圆角矩形 53"/>
              <p:cNvSpPr/>
              <p:nvPr/>
            </p:nvSpPr>
            <p:spPr bwMode="auto">
              <a:xfrm>
                <a:off x="3286116" y="2428874"/>
                <a:ext cx="2714644" cy="1643073"/>
              </a:xfrm>
              <a:prstGeom prst="roundRect">
                <a:avLst/>
              </a:prstGeom>
              <a:grpFill/>
              <a:ln w="19050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3643306" y="2714626"/>
                <a:ext cx="1928826" cy="1071570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5715008" y="2714626"/>
                <a:ext cx="142876" cy="14287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5715008" y="2928940"/>
                <a:ext cx="142876" cy="14287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5715008" y="3143254"/>
                <a:ext cx="142876" cy="14287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5715008" y="3357568"/>
                <a:ext cx="142876" cy="14287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715008" y="3571882"/>
                <a:ext cx="142876" cy="14287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61" name="肘形连接符 60"/>
            <p:cNvCxnSpPr/>
            <p:nvPr/>
          </p:nvCxnSpPr>
          <p:spPr>
            <a:xfrm rot="16200000" flipH="1">
              <a:off x="4256169" y="1858024"/>
              <a:ext cx="490817" cy="17746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肘形连接符 111"/>
            <p:cNvCxnSpPr/>
            <p:nvPr/>
          </p:nvCxnSpPr>
          <p:spPr>
            <a:xfrm rot="5400000">
              <a:off x="4665832" y="1853397"/>
              <a:ext cx="490816" cy="18671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Rectangle 58"/>
          <p:cNvSpPr/>
          <p:nvPr/>
        </p:nvSpPr>
        <p:spPr bwMode="auto">
          <a:xfrm>
            <a:off x="3357554" y="785800"/>
            <a:ext cx="2469919" cy="42862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46618" tIns="46618" rIns="46618" bIns="46618" numCol="1" rtlCol="0" anchor="ctr" anchorCtr="0" compatLnSpc="1">
            <a:prstTxWarp prst="textNoShape">
              <a:avLst/>
            </a:prstTxWarp>
          </a:bodyPr>
          <a:lstStyle/>
          <a:p>
            <a:pPr algn="ctr" defTabSz="932018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32" spc="-154" dirty="0">
                <a:solidFill>
                  <a:schemeClr val="bg1">
                    <a:alpha val="99000"/>
                  </a:schemeClr>
                </a:solidFill>
              </a:rPr>
              <a:t>Подключаем устройство </a:t>
            </a:r>
            <a:r>
              <a:rPr lang="en-US" altLang="zh-CN" sz="1632" spc="-154" dirty="0">
                <a:solidFill>
                  <a:schemeClr val="bg1">
                    <a:alpha val="99000"/>
                  </a:schemeClr>
                </a:solidFill>
              </a:rPr>
              <a:t> </a:t>
            </a:r>
            <a:r>
              <a:rPr lang="ru-RU" altLang="zh-CN" sz="1632" spc="-154" dirty="0">
                <a:solidFill>
                  <a:schemeClr val="bg1">
                    <a:alpha val="99000"/>
                  </a:schemeClr>
                </a:solidFill>
              </a:rPr>
              <a:t>по витой паре</a:t>
            </a:r>
            <a:endParaRPr lang="en-US" altLang="zh-CN" sz="1632" spc="-154" dirty="0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4.84718E-6 L 0.00087 0.996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9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C:\Users\22017\Desktop\户内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20538"/>
            <a:ext cx="6948264" cy="557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28990" y="4286262"/>
            <a:ext cx="4015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</a:rPr>
              <a:t>Сохраним Ваш дом в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30060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2637376" y="1508349"/>
            <a:ext cx="4166872" cy="2503561"/>
            <a:chOff x="766756" y="554498"/>
            <a:chExt cx="4166872" cy="2503561"/>
          </a:xfrm>
        </p:grpSpPr>
        <p:cxnSp>
          <p:nvCxnSpPr>
            <p:cNvPr id="131" name="直接连接符 130"/>
            <p:cNvCxnSpPr/>
            <p:nvPr/>
          </p:nvCxnSpPr>
          <p:spPr>
            <a:xfrm flipV="1">
              <a:off x="766756" y="559309"/>
              <a:ext cx="755203" cy="366965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>
              <a:off x="1598705" y="1283957"/>
              <a:ext cx="3334923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flipH="1">
              <a:off x="766756" y="915566"/>
              <a:ext cx="1588" cy="1774102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768344" y="915566"/>
              <a:ext cx="826348" cy="36839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1594692" y="1283957"/>
              <a:ext cx="1588" cy="1774102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H="1">
              <a:off x="4932040" y="1275606"/>
              <a:ext cx="1588" cy="1774102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1594692" y="3058059"/>
              <a:ext cx="3334923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>
              <a:off x="768344" y="2670977"/>
              <a:ext cx="826348" cy="36839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4103267" y="907215"/>
              <a:ext cx="826348" cy="36839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768344" y="915566"/>
              <a:ext cx="3334923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 flipH="1">
              <a:off x="4089749" y="915566"/>
              <a:ext cx="1588" cy="1774102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4101679" y="2681317"/>
              <a:ext cx="826348" cy="36839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>
              <a:off x="789084" y="2670977"/>
              <a:ext cx="3334923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组合 143"/>
            <p:cNvGrpSpPr/>
            <p:nvPr/>
          </p:nvGrpSpPr>
          <p:grpSpPr>
            <a:xfrm>
              <a:off x="1507405" y="554498"/>
              <a:ext cx="2656037" cy="217052"/>
              <a:chOff x="691598" y="322800"/>
              <a:chExt cx="4165284" cy="376742"/>
            </a:xfrm>
          </p:grpSpPr>
          <p:cxnSp>
            <p:nvCxnSpPr>
              <p:cNvPr id="148" name="直接连接符 147"/>
              <p:cNvCxnSpPr/>
              <p:nvPr/>
            </p:nvCxnSpPr>
            <p:spPr>
              <a:xfrm>
                <a:off x="1521959" y="699542"/>
                <a:ext cx="3334923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/>
            </p:nvCxnSpPr>
            <p:spPr>
              <a:xfrm>
                <a:off x="691598" y="331151"/>
                <a:ext cx="826348" cy="368391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/>
            </p:nvCxnSpPr>
            <p:spPr>
              <a:xfrm>
                <a:off x="4026521" y="322800"/>
                <a:ext cx="826348" cy="368391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接连接符 150"/>
              <p:cNvCxnSpPr/>
              <p:nvPr/>
            </p:nvCxnSpPr>
            <p:spPr>
              <a:xfrm>
                <a:off x="691598" y="331151"/>
                <a:ext cx="3334923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5" name="直接连接符 144"/>
            <p:cNvCxnSpPr/>
            <p:nvPr/>
          </p:nvCxnSpPr>
          <p:spPr>
            <a:xfrm flipV="1">
              <a:off x="1598705" y="771550"/>
              <a:ext cx="438188" cy="504057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 flipH="1" flipV="1">
              <a:off x="4160883" y="765949"/>
              <a:ext cx="765737" cy="504058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/>
            <p:cNvCxnSpPr/>
            <p:nvPr/>
          </p:nvCxnSpPr>
          <p:spPr>
            <a:xfrm flipH="1" flipV="1">
              <a:off x="3633954" y="559309"/>
              <a:ext cx="465968" cy="366966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组合 201"/>
          <p:cNvGrpSpPr/>
          <p:nvPr/>
        </p:nvGrpSpPr>
        <p:grpSpPr>
          <a:xfrm>
            <a:off x="2339752" y="2798208"/>
            <a:ext cx="442852" cy="565630"/>
            <a:chOff x="1331640" y="483518"/>
            <a:chExt cx="4464496" cy="4392488"/>
          </a:xfrm>
          <a:scene3d>
            <a:camera prst="isometricOffAxis2Left"/>
            <a:lightRig rig="threePt" dir="t"/>
          </a:scene3d>
        </p:grpSpPr>
        <p:sp>
          <p:nvSpPr>
            <p:cNvPr id="203" name="矩形 202"/>
            <p:cNvSpPr/>
            <p:nvPr/>
          </p:nvSpPr>
          <p:spPr bwMode="auto">
            <a:xfrm>
              <a:off x="1331640" y="483518"/>
              <a:ext cx="4464496" cy="4392488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04" name="椭圆 203"/>
            <p:cNvSpPr/>
            <p:nvPr/>
          </p:nvSpPr>
          <p:spPr bwMode="auto">
            <a:xfrm>
              <a:off x="1741545" y="843558"/>
              <a:ext cx="1750335" cy="172819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05" name="椭圆 204"/>
            <p:cNvSpPr/>
            <p:nvPr/>
          </p:nvSpPr>
          <p:spPr bwMode="auto">
            <a:xfrm>
              <a:off x="1979713" y="1063304"/>
              <a:ext cx="1296144" cy="127974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06" name="矩形 205"/>
            <p:cNvSpPr/>
            <p:nvPr/>
          </p:nvSpPr>
          <p:spPr bwMode="auto">
            <a:xfrm>
              <a:off x="1669536" y="3435846"/>
              <a:ext cx="2470416" cy="64807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207" name="椭圆 206"/>
            <p:cNvSpPr/>
            <p:nvPr/>
          </p:nvSpPr>
          <p:spPr bwMode="auto">
            <a:xfrm>
              <a:off x="4577537" y="3378414"/>
              <a:ext cx="714543" cy="7055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grpSp>
          <p:nvGrpSpPr>
            <p:cNvPr id="208" name="组合 207"/>
            <p:cNvGrpSpPr/>
            <p:nvPr/>
          </p:nvGrpSpPr>
          <p:grpSpPr>
            <a:xfrm>
              <a:off x="4484878" y="1275606"/>
              <a:ext cx="663186" cy="982762"/>
              <a:chOff x="6516216" y="1491630"/>
              <a:chExt cx="1008112" cy="1440160"/>
            </a:xfrm>
          </p:grpSpPr>
          <p:sp>
            <p:nvSpPr>
              <p:cNvPr id="209" name="椭圆 208"/>
              <p:cNvSpPr/>
              <p:nvPr/>
            </p:nvSpPr>
            <p:spPr bwMode="auto">
              <a:xfrm>
                <a:off x="6516643" y="1491630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0" name="椭圆 209"/>
              <p:cNvSpPr/>
              <p:nvPr/>
            </p:nvSpPr>
            <p:spPr bwMode="auto">
              <a:xfrm>
                <a:off x="6516216" y="1900906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1" name="椭圆 210"/>
              <p:cNvSpPr/>
              <p:nvPr/>
            </p:nvSpPr>
            <p:spPr bwMode="auto">
              <a:xfrm>
                <a:off x="6516643" y="2311822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2" name="椭圆 211"/>
              <p:cNvSpPr/>
              <p:nvPr/>
            </p:nvSpPr>
            <p:spPr bwMode="auto">
              <a:xfrm>
                <a:off x="6516216" y="2747975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3" name="椭圆 212"/>
              <p:cNvSpPr/>
              <p:nvPr/>
            </p:nvSpPr>
            <p:spPr bwMode="auto">
              <a:xfrm>
                <a:off x="6934147" y="1491630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4" name="椭圆 213"/>
              <p:cNvSpPr/>
              <p:nvPr/>
            </p:nvSpPr>
            <p:spPr bwMode="auto">
              <a:xfrm>
                <a:off x="6933720" y="1900906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5" name="椭圆 214"/>
              <p:cNvSpPr/>
              <p:nvPr/>
            </p:nvSpPr>
            <p:spPr bwMode="auto">
              <a:xfrm>
                <a:off x="6934147" y="2311822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6" name="椭圆 215"/>
              <p:cNvSpPr/>
              <p:nvPr/>
            </p:nvSpPr>
            <p:spPr bwMode="auto">
              <a:xfrm>
                <a:off x="6933720" y="2747975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7" name="椭圆 216"/>
              <p:cNvSpPr/>
              <p:nvPr/>
            </p:nvSpPr>
            <p:spPr bwMode="auto">
              <a:xfrm>
                <a:off x="7351865" y="1491630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8" name="椭圆 217"/>
              <p:cNvSpPr/>
              <p:nvPr/>
            </p:nvSpPr>
            <p:spPr bwMode="auto">
              <a:xfrm>
                <a:off x="7351438" y="1900906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 bwMode="auto">
              <a:xfrm>
                <a:off x="7351865" y="2311822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220" name="椭圆 219"/>
              <p:cNvSpPr/>
              <p:nvPr/>
            </p:nvSpPr>
            <p:spPr bwMode="auto">
              <a:xfrm>
                <a:off x="7351438" y="2747975"/>
                <a:ext cx="172463" cy="18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</p:grpSp>
      </p:grpSp>
      <p:grpSp>
        <p:nvGrpSpPr>
          <p:cNvPr id="108" name="组合 17"/>
          <p:cNvGrpSpPr/>
          <p:nvPr/>
        </p:nvGrpSpPr>
        <p:grpSpPr>
          <a:xfrm>
            <a:off x="4441299" y="2529142"/>
            <a:ext cx="863547" cy="618672"/>
            <a:chOff x="3214678" y="2357436"/>
            <a:chExt cx="2857520" cy="1785950"/>
          </a:xfrm>
          <a:noFill/>
        </p:grpSpPr>
        <p:sp>
          <p:nvSpPr>
            <p:cNvPr id="109" name="圆角矩形 108"/>
            <p:cNvSpPr/>
            <p:nvPr/>
          </p:nvSpPr>
          <p:spPr bwMode="auto">
            <a:xfrm>
              <a:off x="3214678" y="2357436"/>
              <a:ext cx="2857520" cy="1785950"/>
            </a:xfrm>
            <a:prstGeom prst="roundRect">
              <a:avLst/>
            </a:prstGeom>
            <a:grpFill/>
            <a:ln w="19050" cmpd="sng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10" name="圆角矩形 109"/>
            <p:cNvSpPr/>
            <p:nvPr/>
          </p:nvSpPr>
          <p:spPr bwMode="auto">
            <a:xfrm>
              <a:off x="3286116" y="2428874"/>
              <a:ext cx="2714644" cy="1643073"/>
            </a:xfrm>
            <a:prstGeom prst="roundRect">
              <a:avLst/>
            </a:prstGeom>
            <a:grpFill/>
            <a:ln w="19050" cmpd="sng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3643306" y="2714626"/>
              <a:ext cx="1928826" cy="1071570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5715008" y="2714626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椭圆 194"/>
            <p:cNvSpPr/>
            <p:nvPr/>
          </p:nvSpPr>
          <p:spPr>
            <a:xfrm>
              <a:off x="5715008" y="2928940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椭圆 198"/>
            <p:cNvSpPr/>
            <p:nvPr/>
          </p:nvSpPr>
          <p:spPr>
            <a:xfrm>
              <a:off x="5715008" y="3143254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>
              <a:off x="5715008" y="3357568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椭圆 200"/>
            <p:cNvSpPr/>
            <p:nvPr/>
          </p:nvSpPr>
          <p:spPr>
            <a:xfrm>
              <a:off x="5715008" y="3571882"/>
              <a:ext cx="142876" cy="142876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211475" y="2739442"/>
            <a:ext cx="0" cy="233444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11475" y="-69615"/>
            <a:ext cx="0" cy="2929405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394677" y="21853"/>
            <a:ext cx="720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</a:rPr>
              <a:t>Переключение каналов</a:t>
            </a:r>
            <a:r>
              <a:rPr lang="en-US" altLang="zh-CN" sz="2400" dirty="0">
                <a:solidFill>
                  <a:schemeClr val="bg1"/>
                </a:solidFill>
              </a:rPr>
              <a:t> &amp; </a:t>
            </a:r>
            <a:r>
              <a:rPr lang="ru-RU" altLang="zh-CN" sz="2400" dirty="0">
                <a:solidFill>
                  <a:schemeClr val="bg1"/>
                </a:solidFill>
              </a:rPr>
              <a:t>удаленное открытие двери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107504" y="-84464"/>
            <a:ext cx="207942" cy="207942"/>
            <a:chOff x="4458447" y="2420471"/>
            <a:chExt cx="280894" cy="280894"/>
          </a:xfrm>
        </p:grpSpPr>
        <p:sp>
          <p:nvSpPr>
            <p:cNvPr id="114" name="椭圆 113"/>
            <p:cNvSpPr/>
            <p:nvPr/>
          </p:nvSpPr>
          <p:spPr>
            <a:xfrm>
              <a:off x="4458447" y="2420471"/>
              <a:ext cx="280894" cy="280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513792" y="2475816"/>
              <a:ext cx="170204" cy="170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6" name="Rectangle 6"/>
          <p:cNvSpPr>
            <a:spLocks noChangeAspect="1"/>
          </p:cNvSpPr>
          <p:nvPr/>
        </p:nvSpPr>
        <p:spPr bwMode="auto">
          <a:xfrm>
            <a:off x="-20623" y="3683355"/>
            <a:ext cx="9577064" cy="400563"/>
          </a:xfrm>
          <a:prstGeom prst="rect">
            <a:avLst/>
          </a:prstGeom>
          <a:solidFill>
            <a:schemeClr val="accent2">
              <a:alpha val="7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569" tIns="46569" rIns="46569" bIns="4656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Дом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18" name="直接连接符 117"/>
          <p:cNvCxnSpPr/>
          <p:nvPr/>
        </p:nvCxnSpPr>
        <p:spPr>
          <a:xfrm>
            <a:off x="0" y="4064871"/>
            <a:ext cx="9169244" cy="1613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组合 118"/>
          <p:cNvGrpSpPr/>
          <p:nvPr/>
        </p:nvGrpSpPr>
        <p:grpSpPr>
          <a:xfrm>
            <a:off x="1929622" y="2938630"/>
            <a:ext cx="266114" cy="857256"/>
            <a:chOff x="2143108" y="1428742"/>
            <a:chExt cx="1266247" cy="3857652"/>
          </a:xfrm>
        </p:grpSpPr>
        <p:sp>
          <p:nvSpPr>
            <p:cNvPr id="120" name="椭圆 119"/>
            <p:cNvSpPr/>
            <p:nvPr/>
          </p:nvSpPr>
          <p:spPr bwMode="auto">
            <a:xfrm>
              <a:off x="2393852" y="1428742"/>
              <a:ext cx="837124" cy="79533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1" name="圆角矩形 120"/>
            <p:cNvSpPr/>
            <p:nvPr/>
          </p:nvSpPr>
          <p:spPr bwMode="auto">
            <a:xfrm>
              <a:off x="2467486" y="2360774"/>
              <a:ext cx="648756" cy="1739797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2" name="圆角矩形 121"/>
            <p:cNvSpPr/>
            <p:nvPr/>
          </p:nvSpPr>
          <p:spPr bwMode="auto">
            <a:xfrm rot="2689219">
              <a:off x="3206030" y="2402254"/>
              <a:ext cx="203325" cy="950337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3" name="圆角矩形 122"/>
            <p:cNvSpPr/>
            <p:nvPr/>
          </p:nvSpPr>
          <p:spPr bwMode="auto">
            <a:xfrm rot="1572922">
              <a:off x="2219117" y="2426679"/>
              <a:ext cx="261603" cy="994170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4" name="圆角矩形 123"/>
            <p:cNvSpPr/>
            <p:nvPr/>
          </p:nvSpPr>
          <p:spPr bwMode="auto">
            <a:xfrm rot="20442251">
              <a:off x="2143108" y="3223662"/>
              <a:ext cx="260865" cy="856718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5" name="圆角矩形 124"/>
            <p:cNvSpPr/>
            <p:nvPr/>
          </p:nvSpPr>
          <p:spPr bwMode="auto">
            <a:xfrm>
              <a:off x="3024513" y="4345057"/>
              <a:ext cx="261603" cy="869899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6" name="圆角矩形 125"/>
            <p:cNvSpPr/>
            <p:nvPr/>
          </p:nvSpPr>
          <p:spPr bwMode="auto">
            <a:xfrm rot="20442251">
              <a:off x="2906767" y="3684392"/>
              <a:ext cx="272844" cy="856718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2590054" y="3852033"/>
              <a:ext cx="261603" cy="683492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8" name="圆角矩形 127"/>
            <p:cNvSpPr/>
            <p:nvPr/>
          </p:nvSpPr>
          <p:spPr bwMode="auto">
            <a:xfrm rot="2689219">
              <a:off x="2266826" y="4292224"/>
              <a:ext cx="261603" cy="994170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29" name="圆角矩形 128"/>
            <p:cNvSpPr/>
            <p:nvPr/>
          </p:nvSpPr>
          <p:spPr bwMode="auto">
            <a:xfrm rot="4431945" flipH="1">
              <a:off x="2809448" y="2627834"/>
              <a:ext cx="575287" cy="214242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grpSp>
        <p:nvGrpSpPr>
          <p:cNvPr id="152" name="组合 59"/>
          <p:cNvGrpSpPr/>
          <p:nvPr/>
        </p:nvGrpSpPr>
        <p:grpSpPr>
          <a:xfrm flipH="1">
            <a:off x="5376691" y="2940260"/>
            <a:ext cx="299676" cy="783619"/>
            <a:chOff x="7071475" y="1785932"/>
            <a:chExt cx="772082" cy="2102841"/>
          </a:xfrm>
        </p:grpSpPr>
        <p:sp>
          <p:nvSpPr>
            <p:cNvPr id="153" name="椭圆 152"/>
            <p:cNvSpPr/>
            <p:nvPr/>
          </p:nvSpPr>
          <p:spPr bwMode="auto">
            <a:xfrm>
              <a:off x="7120585" y="1785932"/>
              <a:ext cx="472159" cy="50006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54" name="圆角矩形 153"/>
            <p:cNvSpPr/>
            <p:nvPr/>
          </p:nvSpPr>
          <p:spPr bwMode="auto">
            <a:xfrm rot="5400000">
              <a:off x="7036611" y="2536031"/>
              <a:ext cx="642942" cy="285752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55" name="圆角矩形 154"/>
            <p:cNvSpPr/>
            <p:nvPr/>
          </p:nvSpPr>
          <p:spPr bwMode="auto">
            <a:xfrm rot="6125234">
              <a:off x="6628118" y="3221875"/>
              <a:ext cx="1159093" cy="174703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56" name="圆角矩形 155"/>
            <p:cNvSpPr/>
            <p:nvPr/>
          </p:nvSpPr>
          <p:spPr bwMode="auto">
            <a:xfrm rot="4706113">
              <a:off x="6908861" y="3212567"/>
              <a:ext cx="1159093" cy="174703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57" name="圆角矩形 156"/>
            <p:cNvSpPr/>
            <p:nvPr/>
          </p:nvSpPr>
          <p:spPr bwMode="auto">
            <a:xfrm rot="3820618" flipV="1">
              <a:off x="7278246" y="2547717"/>
              <a:ext cx="487259" cy="124424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58" name="圆角矩形 157"/>
            <p:cNvSpPr/>
            <p:nvPr/>
          </p:nvSpPr>
          <p:spPr bwMode="auto">
            <a:xfrm>
              <a:off x="7557805" y="2779930"/>
              <a:ext cx="285752" cy="71438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59" name="圆角矩形 158"/>
            <p:cNvSpPr/>
            <p:nvPr/>
          </p:nvSpPr>
          <p:spPr bwMode="auto">
            <a:xfrm rot="6866776" flipV="1">
              <a:off x="6964316" y="2536107"/>
              <a:ext cx="487259" cy="124702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60" name="圆角矩形 159"/>
            <p:cNvSpPr/>
            <p:nvPr/>
          </p:nvSpPr>
          <p:spPr bwMode="auto">
            <a:xfrm rot="2445805">
              <a:off x="7071475" y="2838960"/>
              <a:ext cx="285752" cy="71438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sp>
        <p:nvSpPr>
          <p:cNvPr id="161" name="平行四边形 160"/>
          <p:cNvSpPr/>
          <p:nvPr/>
        </p:nvSpPr>
        <p:spPr bwMode="auto">
          <a:xfrm rot="5400000">
            <a:off x="2492022" y="3260072"/>
            <a:ext cx="887604" cy="184027"/>
          </a:xfrm>
          <a:prstGeom prst="parallelogram">
            <a:avLst>
              <a:gd name="adj" fmla="val 5088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162" name="平行四边形 161"/>
          <p:cNvSpPr/>
          <p:nvPr/>
        </p:nvSpPr>
        <p:spPr bwMode="auto">
          <a:xfrm rot="5400000">
            <a:off x="2564028" y="3283581"/>
            <a:ext cx="887604" cy="184027"/>
          </a:xfrm>
          <a:prstGeom prst="parallelogram">
            <a:avLst>
              <a:gd name="adj" fmla="val 5088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pic>
        <p:nvPicPr>
          <p:cNvPr id="163" name="图片 1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23" y="1491385"/>
            <a:ext cx="523627" cy="432295"/>
          </a:xfrm>
          <a:prstGeom prst="rect">
            <a:avLst/>
          </a:prstGeom>
        </p:spPr>
      </p:pic>
      <p:sp>
        <p:nvSpPr>
          <p:cNvPr id="166" name="等腰三角形 165"/>
          <p:cNvSpPr/>
          <p:nvPr/>
        </p:nvSpPr>
        <p:spPr bwMode="auto">
          <a:xfrm rot="2191140">
            <a:off x="1685295" y="2831675"/>
            <a:ext cx="1013792" cy="820870"/>
          </a:xfrm>
          <a:prstGeom prst="triangle">
            <a:avLst/>
          </a:prstGeom>
          <a:solidFill>
            <a:schemeClr val="accent5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 Light" pitchFamily="34" charset="0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4211960" y="1141305"/>
            <a:ext cx="3808265" cy="2581517"/>
            <a:chOff x="5326016" y="-9013"/>
            <a:chExt cx="3808265" cy="2581517"/>
          </a:xfrm>
        </p:grpSpPr>
        <p:grpSp>
          <p:nvGrpSpPr>
            <p:cNvPr id="168" name="组合 167"/>
            <p:cNvGrpSpPr/>
            <p:nvPr/>
          </p:nvGrpSpPr>
          <p:grpSpPr>
            <a:xfrm>
              <a:off x="5326016" y="-9013"/>
              <a:ext cx="3808265" cy="2581517"/>
              <a:chOff x="3419872" y="530236"/>
              <a:chExt cx="3808265" cy="2581517"/>
            </a:xfrm>
          </p:grpSpPr>
          <p:grpSp>
            <p:nvGrpSpPr>
              <p:cNvPr id="170" name="组合 17"/>
              <p:cNvGrpSpPr>
                <a:grpSpLocks noChangeAspect="1"/>
              </p:cNvGrpSpPr>
              <p:nvPr/>
            </p:nvGrpSpPr>
            <p:grpSpPr>
              <a:xfrm>
                <a:off x="3419872" y="530236"/>
                <a:ext cx="3808265" cy="2581517"/>
                <a:chOff x="3214678" y="2357436"/>
                <a:chExt cx="2857520" cy="1785950"/>
              </a:xfrm>
            </p:grpSpPr>
            <p:sp>
              <p:nvSpPr>
                <p:cNvPr id="179" name="圆角矩形 178"/>
                <p:cNvSpPr/>
                <p:nvPr/>
              </p:nvSpPr>
              <p:spPr bwMode="auto">
                <a:xfrm>
                  <a:off x="3214678" y="2357436"/>
                  <a:ext cx="2857520" cy="1785950"/>
                </a:xfrm>
                <a:prstGeom prst="roundRect">
                  <a:avLst/>
                </a:prstGeom>
                <a:solidFill>
                  <a:schemeClr val="bg1"/>
                </a:solidFill>
                <a:ln w="6350" cmpd="sng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180" name="圆角矩形 179"/>
                <p:cNvSpPr/>
                <p:nvPr/>
              </p:nvSpPr>
              <p:spPr bwMode="auto">
                <a:xfrm>
                  <a:off x="3286116" y="2428874"/>
                  <a:ext cx="2714644" cy="1643073"/>
                </a:xfrm>
                <a:prstGeom prst="round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3175" cmpd="sng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181" name="矩形 180"/>
                <p:cNvSpPr/>
                <p:nvPr/>
              </p:nvSpPr>
              <p:spPr>
                <a:xfrm>
                  <a:off x="3643306" y="2714626"/>
                  <a:ext cx="1928826" cy="1071570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2" name="椭圆 181"/>
                <p:cNvSpPr/>
                <p:nvPr/>
              </p:nvSpPr>
              <p:spPr>
                <a:xfrm>
                  <a:off x="5715008" y="2714626"/>
                  <a:ext cx="142876" cy="142876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3" name="椭圆 182"/>
                <p:cNvSpPr/>
                <p:nvPr/>
              </p:nvSpPr>
              <p:spPr>
                <a:xfrm>
                  <a:off x="5715008" y="2928940"/>
                  <a:ext cx="142876" cy="142876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椭圆 183"/>
                <p:cNvSpPr/>
                <p:nvPr/>
              </p:nvSpPr>
              <p:spPr>
                <a:xfrm>
                  <a:off x="5715008" y="3143254"/>
                  <a:ext cx="142876" cy="142876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5" name="椭圆 184"/>
                <p:cNvSpPr/>
                <p:nvPr/>
              </p:nvSpPr>
              <p:spPr>
                <a:xfrm>
                  <a:off x="5715008" y="3357568"/>
                  <a:ext cx="142876" cy="142876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6" name="椭圆 185"/>
                <p:cNvSpPr/>
                <p:nvPr/>
              </p:nvSpPr>
              <p:spPr>
                <a:xfrm>
                  <a:off x="5715008" y="3571882"/>
                  <a:ext cx="142876" cy="142876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71" name="直接连接符 170"/>
              <p:cNvCxnSpPr/>
              <p:nvPr/>
            </p:nvCxnSpPr>
            <p:spPr>
              <a:xfrm>
                <a:off x="5940152" y="1059582"/>
                <a:ext cx="0" cy="150230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/>
            </p:nvCxnSpPr>
            <p:spPr>
              <a:xfrm flipH="1">
                <a:off x="5940153" y="1275606"/>
                <a:ext cx="62153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/>
              <p:cNvCxnSpPr/>
              <p:nvPr/>
            </p:nvCxnSpPr>
            <p:spPr>
              <a:xfrm flipH="1">
                <a:off x="5940152" y="1491630"/>
                <a:ext cx="62153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/>
              <p:cNvCxnSpPr/>
              <p:nvPr/>
            </p:nvCxnSpPr>
            <p:spPr>
              <a:xfrm flipH="1">
                <a:off x="5940152" y="1707654"/>
                <a:ext cx="62153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下箭头 174"/>
              <p:cNvSpPr>
                <a:spLocks noChangeAspect="1"/>
              </p:cNvSpPr>
              <p:nvPr/>
            </p:nvSpPr>
            <p:spPr bwMode="auto">
              <a:xfrm flipV="1">
                <a:off x="6012160" y="1094049"/>
                <a:ext cx="103131" cy="111499"/>
              </a:xfrm>
              <a:prstGeom prst="downArrow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176" name="下箭头 175"/>
              <p:cNvSpPr>
                <a:spLocks noChangeAspect="1"/>
              </p:cNvSpPr>
              <p:nvPr/>
            </p:nvSpPr>
            <p:spPr bwMode="auto">
              <a:xfrm>
                <a:off x="6004235" y="1352969"/>
                <a:ext cx="111056" cy="117355"/>
              </a:xfrm>
              <a:prstGeom prst="downArrow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6088381" y="1011299"/>
                <a:ext cx="43300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95000"/>
                      </a:schemeClr>
                    </a:solidFill>
                  </a:rPr>
                  <a:t>Last</a:t>
                </a:r>
                <a:endParaRPr lang="zh-CN" altLang="en-US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6087766" y="1275606"/>
                <a:ext cx="47775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95000"/>
                      </a:schemeClr>
                    </a:solidFill>
                  </a:rPr>
                  <a:t>Next</a:t>
                </a:r>
                <a:endParaRPr lang="zh-CN" altLang="en-US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pic>
          <p:nvPicPr>
            <p:cNvPr id="169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14" t="12367" r="10098" b="23760"/>
            <a:stretch/>
          </p:blipFill>
          <p:spPr bwMode="auto">
            <a:xfrm>
              <a:off x="5919967" y="520333"/>
              <a:ext cx="1925119" cy="15136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7" name="组合 186"/>
          <p:cNvGrpSpPr/>
          <p:nvPr/>
        </p:nvGrpSpPr>
        <p:grpSpPr>
          <a:xfrm>
            <a:off x="2803780" y="2494167"/>
            <a:ext cx="1336171" cy="245275"/>
            <a:chOff x="2803780" y="2494167"/>
            <a:chExt cx="1408180" cy="245275"/>
          </a:xfrm>
        </p:grpSpPr>
        <p:cxnSp>
          <p:nvCxnSpPr>
            <p:cNvPr id="188" name="直接箭头连接符 187"/>
            <p:cNvCxnSpPr/>
            <p:nvPr/>
          </p:nvCxnSpPr>
          <p:spPr>
            <a:xfrm flipV="1">
              <a:off x="2803780" y="2739143"/>
              <a:ext cx="1408180" cy="29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535"/>
            <p:cNvSpPr/>
            <p:nvPr/>
          </p:nvSpPr>
          <p:spPr bwMode="auto">
            <a:xfrm>
              <a:off x="2992698" y="2494167"/>
              <a:ext cx="603461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932213">
                <a:lnSpc>
                  <a:spcPct val="90000"/>
                </a:lnSpc>
                <a:spcBef>
                  <a:spcPts val="1199"/>
                </a:spcBef>
              </a:pPr>
              <a:r>
                <a:rPr lang="ru-RU" sz="1600" spc="-30" dirty="0">
                  <a:solidFill>
                    <a:srgbClr val="FF0000"/>
                  </a:solidFill>
                  <a:latin typeface="Segoe UI"/>
                </a:rPr>
                <a:t>Вызов</a:t>
              </a:r>
              <a:endParaRPr lang="en-US" sz="1600" spc="-30" dirty="0">
                <a:solidFill>
                  <a:srgbClr val="FF0000"/>
                </a:solidFill>
                <a:latin typeface="Segoe UI"/>
              </a:endParaRPr>
            </a:p>
          </p:txBody>
        </p:sp>
      </p:grpSp>
      <p:sp>
        <p:nvSpPr>
          <p:cNvPr id="190" name="椭圆 189"/>
          <p:cNvSpPr/>
          <p:nvPr/>
        </p:nvSpPr>
        <p:spPr bwMode="auto">
          <a:xfrm>
            <a:off x="6758779" y="1845275"/>
            <a:ext cx="621537" cy="264307"/>
          </a:xfrm>
          <a:prstGeom prst="ellips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191" name="等腰三角形 190"/>
          <p:cNvSpPr/>
          <p:nvPr/>
        </p:nvSpPr>
        <p:spPr bwMode="auto">
          <a:xfrm rot="2191140">
            <a:off x="-558297" y="1492457"/>
            <a:ext cx="4681794" cy="3179151"/>
          </a:xfrm>
          <a:prstGeom prst="triangle">
            <a:avLst/>
          </a:pr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 Light" pitchFamily="34" charset="0"/>
            </a:endParaRPr>
          </a:p>
        </p:txBody>
      </p:sp>
      <p:grpSp>
        <p:nvGrpSpPr>
          <p:cNvPr id="192" name="组合 191"/>
          <p:cNvGrpSpPr/>
          <p:nvPr/>
        </p:nvGrpSpPr>
        <p:grpSpPr>
          <a:xfrm>
            <a:off x="2803781" y="2859790"/>
            <a:ext cx="1494555" cy="290749"/>
            <a:chOff x="2843808" y="2859783"/>
            <a:chExt cx="2283350" cy="290749"/>
          </a:xfrm>
        </p:grpSpPr>
        <p:cxnSp>
          <p:nvCxnSpPr>
            <p:cNvPr id="193" name="直接箭头连接符 192"/>
            <p:cNvCxnSpPr/>
            <p:nvPr/>
          </p:nvCxnSpPr>
          <p:spPr>
            <a:xfrm flipH="1">
              <a:off x="2843808" y="2859783"/>
              <a:ext cx="2041375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535"/>
            <p:cNvSpPr/>
            <p:nvPr/>
          </p:nvSpPr>
          <p:spPr bwMode="auto">
            <a:xfrm>
              <a:off x="3362426" y="2928933"/>
              <a:ext cx="1764732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932213">
                <a:lnSpc>
                  <a:spcPct val="90000"/>
                </a:lnSpc>
                <a:spcBef>
                  <a:spcPts val="1199"/>
                </a:spcBef>
              </a:pPr>
              <a:r>
                <a:rPr lang="ru-RU" sz="1600" spc="-30" dirty="0">
                  <a:solidFill>
                    <a:srgbClr val="00B050"/>
                  </a:solidFill>
                  <a:latin typeface="Segoe UI"/>
                </a:rPr>
                <a:t>Открытие</a:t>
              </a:r>
              <a:endParaRPr lang="en-US" sz="1600" spc="-30" dirty="0">
                <a:solidFill>
                  <a:srgbClr val="00B050"/>
                </a:solidFill>
                <a:latin typeface="Segoe UI"/>
              </a:endParaRPr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4797578" y="1648248"/>
            <a:ext cx="1960562" cy="1558453"/>
            <a:chOff x="717017" y="796003"/>
            <a:chExt cx="1960562" cy="1558453"/>
          </a:xfrm>
        </p:grpSpPr>
        <p:pic>
          <p:nvPicPr>
            <p:cNvPr id="197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4" b="10738"/>
            <a:stretch/>
          </p:blipFill>
          <p:spPr bwMode="auto">
            <a:xfrm>
              <a:off x="717018" y="823176"/>
              <a:ext cx="1960561" cy="1531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8" name="TextBox 197"/>
            <p:cNvSpPr txBox="1"/>
            <p:nvPr/>
          </p:nvSpPr>
          <p:spPr>
            <a:xfrm>
              <a:off x="717017" y="796003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IPC</a:t>
              </a:r>
              <a:endParaRPr lang="zh-CN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86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1832E-8 L 0.04166 0.0441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2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4.84718E-6 L 0.00087 0.996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9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6" grpId="0" animBg="1"/>
      <p:bldP spid="166" grpId="1" animBg="1"/>
      <p:bldP spid="190" grpId="0" animBg="1"/>
      <p:bldP spid="191" grpId="0" animBg="1"/>
      <p:bldP spid="19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6-宣传推广\素材\buliding\别墅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8" y="195486"/>
            <a:ext cx="7223804" cy="539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22017\Desktop\素材\IMG_9245 DH-VTH1560B 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77" y="3136273"/>
            <a:ext cx="1453315" cy="10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22017\Desktop\素材\IMG_9245 DH-VTH1560B 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54" y="1033552"/>
            <a:ext cx="1453315" cy="10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4377" y="3676405"/>
            <a:ext cx="933409" cy="100215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2" name="直接连接符 41"/>
          <p:cNvCxnSpPr/>
          <p:nvPr/>
        </p:nvCxnSpPr>
        <p:spPr>
          <a:xfrm>
            <a:off x="211475" y="2739442"/>
            <a:ext cx="0" cy="233444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211475" y="-69615"/>
            <a:ext cx="0" cy="280905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94677" y="21853"/>
            <a:ext cx="419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</a:rPr>
              <a:t>Групповой вызов и сообщения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57786" y="2067694"/>
            <a:ext cx="3995869" cy="2089782"/>
            <a:chOff x="3600467" y="2067694"/>
            <a:chExt cx="3995869" cy="2089782"/>
          </a:xfrm>
        </p:grpSpPr>
        <p:cxnSp>
          <p:nvCxnSpPr>
            <p:cNvPr id="8201" name="直接连接符 8200"/>
            <p:cNvCxnSpPr/>
            <p:nvPr/>
          </p:nvCxnSpPr>
          <p:spPr>
            <a:xfrm flipV="1">
              <a:off x="3600467" y="4157475"/>
              <a:ext cx="3995869" cy="1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lg" len="lg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V="1">
              <a:off x="4341574" y="2067694"/>
              <a:ext cx="14402" cy="208978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lg" len="lg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组合 113"/>
          <p:cNvGrpSpPr/>
          <p:nvPr/>
        </p:nvGrpSpPr>
        <p:grpSpPr>
          <a:xfrm>
            <a:off x="107504" y="-84464"/>
            <a:ext cx="207942" cy="207942"/>
            <a:chOff x="4458447" y="2420471"/>
            <a:chExt cx="280894" cy="280894"/>
          </a:xfrm>
        </p:grpSpPr>
        <p:sp>
          <p:nvSpPr>
            <p:cNvPr id="115" name="椭圆 114"/>
            <p:cNvSpPr/>
            <p:nvPr/>
          </p:nvSpPr>
          <p:spPr>
            <a:xfrm>
              <a:off x="4458447" y="2420471"/>
              <a:ext cx="280894" cy="280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4513792" y="2475816"/>
              <a:ext cx="170204" cy="170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椭圆 2"/>
          <p:cNvSpPr/>
          <p:nvPr/>
        </p:nvSpPr>
        <p:spPr>
          <a:xfrm>
            <a:off x="2333175" y="4255296"/>
            <a:ext cx="216024" cy="213030"/>
          </a:xfrm>
          <a:prstGeom prst="ellipse">
            <a:avLst/>
          </a:prstGeom>
          <a:solidFill>
            <a:srgbClr val="FFC000">
              <a:alpha val="5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E:\6-宣传推广\素材\189096-120525210H4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89" y="4361811"/>
            <a:ext cx="377751" cy="5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236331" y="877844"/>
            <a:ext cx="4659934" cy="2980200"/>
            <a:chOff x="4179012" y="877844"/>
            <a:chExt cx="4659934" cy="2980200"/>
          </a:xfrm>
        </p:grpSpPr>
        <p:grpSp>
          <p:nvGrpSpPr>
            <p:cNvPr id="48" name="组合 47"/>
            <p:cNvGrpSpPr/>
            <p:nvPr/>
          </p:nvGrpSpPr>
          <p:grpSpPr>
            <a:xfrm>
              <a:off x="4179012" y="1341090"/>
              <a:ext cx="325124" cy="405346"/>
              <a:chOff x="2985408" y="340043"/>
              <a:chExt cx="1009650" cy="1139826"/>
            </a:xfrm>
            <a:solidFill>
              <a:schemeClr val="bg1"/>
            </a:solidFill>
          </p:grpSpPr>
          <p:sp>
            <p:nvSpPr>
              <p:cNvPr id="68" name="Freeform 6"/>
              <p:cNvSpPr>
                <a:spLocks noEditPoints="1"/>
              </p:cNvSpPr>
              <p:nvPr/>
            </p:nvSpPr>
            <p:spPr bwMode="auto">
              <a:xfrm>
                <a:off x="3260045" y="340043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78" name="Freeform 8"/>
              <p:cNvSpPr>
                <a:spLocks noEditPoints="1"/>
              </p:cNvSpPr>
              <p:nvPr/>
            </p:nvSpPr>
            <p:spPr bwMode="auto">
              <a:xfrm>
                <a:off x="2985408" y="897256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79" name="Freeform 9"/>
              <p:cNvSpPr>
                <a:spLocks/>
              </p:cNvSpPr>
              <p:nvPr/>
            </p:nvSpPr>
            <p:spPr bwMode="auto">
              <a:xfrm>
                <a:off x="3433083" y="994093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8153854" y="3452698"/>
              <a:ext cx="325124" cy="405346"/>
              <a:chOff x="2985408" y="340043"/>
              <a:chExt cx="1009650" cy="1139826"/>
            </a:xfrm>
            <a:solidFill>
              <a:schemeClr val="bg1"/>
            </a:solidFill>
          </p:grpSpPr>
          <p:sp>
            <p:nvSpPr>
              <p:cNvPr id="81" name="Freeform 6"/>
              <p:cNvSpPr>
                <a:spLocks noEditPoints="1"/>
              </p:cNvSpPr>
              <p:nvPr/>
            </p:nvSpPr>
            <p:spPr bwMode="auto">
              <a:xfrm>
                <a:off x="3260045" y="340043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82" name="Freeform 8"/>
              <p:cNvSpPr>
                <a:spLocks noEditPoints="1"/>
              </p:cNvSpPr>
              <p:nvPr/>
            </p:nvSpPr>
            <p:spPr bwMode="auto">
              <a:xfrm>
                <a:off x="2985408" y="897256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83" name="Freeform 9"/>
              <p:cNvSpPr>
                <a:spLocks/>
              </p:cNvSpPr>
              <p:nvPr/>
            </p:nvSpPr>
            <p:spPr bwMode="auto">
              <a:xfrm>
                <a:off x="3433083" y="994093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4898675" y="877844"/>
              <a:ext cx="3940271" cy="2338654"/>
              <a:chOff x="4898675" y="877844"/>
              <a:chExt cx="3940271" cy="2338654"/>
            </a:xfrm>
          </p:grpSpPr>
          <p:pic>
            <p:nvPicPr>
              <p:cNvPr id="85" name="Picture 4" descr="C:\Users\22017\Desktop\123_副本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748464" y="3008672"/>
                <a:ext cx="90482" cy="207826"/>
              </a:xfrm>
              <a:prstGeom prst="rect">
                <a:avLst/>
              </a:prstGeom>
              <a:noFill/>
            </p:spPr>
          </p:pic>
          <p:pic>
            <p:nvPicPr>
              <p:cNvPr id="86" name="Picture 4" descr="C:\Users\22017\Desktop\123_副本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898675" y="877844"/>
                <a:ext cx="90482" cy="207826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228100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4.84718E-6 L 0.00087 0.996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9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11475" y="-69615"/>
            <a:ext cx="0" cy="5143500"/>
            <a:chOff x="4572000" y="0"/>
            <a:chExt cx="0" cy="5143500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4572000" y="2809057"/>
              <a:ext cx="0" cy="2334443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4572000" y="0"/>
              <a:ext cx="0" cy="2809057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4677" y="21853"/>
            <a:ext cx="3884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</a:rPr>
              <a:t>Интеграция сигнала тревоги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94677" y="2500312"/>
            <a:ext cx="877456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3643306" y="1012652"/>
            <a:ext cx="2059164" cy="727192"/>
            <a:chOff x="3643306" y="1012652"/>
            <a:chExt cx="2059164" cy="727192"/>
          </a:xfrm>
        </p:grpSpPr>
        <p:pic>
          <p:nvPicPr>
            <p:cNvPr id="16" name="Picture 10" descr="C:\Users\Jonahs\Dropbox\Projects SCOTT\MEET Windows Azure\source\Background\tile-icon-network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9168">
              <a:off x="4975278" y="1012652"/>
              <a:ext cx="727192" cy="727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11"/>
            <p:cNvSpPr>
              <a:spLocks noChangeAspect="1" noEditPoints="1"/>
            </p:cNvSpPr>
            <p:nvPr/>
          </p:nvSpPr>
          <p:spPr bwMode="auto">
            <a:xfrm>
              <a:off x="3643306" y="1102029"/>
              <a:ext cx="357190" cy="469589"/>
            </a:xfrm>
            <a:custGeom>
              <a:avLst/>
              <a:gdLst>
                <a:gd name="T0" fmla="*/ 146 w 289"/>
                <a:gd name="T1" fmla="*/ 357 h 411"/>
                <a:gd name="T2" fmla="*/ 117 w 289"/>
                <a:gd name="T3" fmla="*/ 329 h 411"/>
                <a:gd name="T4" fmla="*/ 168 w 289"/>
                <a:gd name="T5" fmla="*/ 205 h 411"/>
                <a:gd name="T6" fmla="*/ 117 w 289"/>
                <a:gd name="T7" fmla="*/ 82 h 411"/>
                <a:gd name="T8" fmla="*/ 146 w 289"/>
                <a:gd name="T9" fmla="*/ 53 h 411"/>
                <a:gd name="T10" fmla="*/ 208 w 289"/>
                <a:gd name="T11" fmla="*/ 205 h 411"/>
                <a:gd name="T12" fmla="*/ 146 w 289"/>
                <a:gd name="T13" fmla="*/ 357 h 411"/>
                <a:gd name="T14" fmla="*/ 289 w 289"/>
                <a:gd name="T15" fmla="*/ 205 h 411"/>
                <a:gd name="T16" fmla="*/ 204 w 289"/>
                <a:gd name="T17" fmla="*/ 0 h 411"/>
                <a:gd name="T18" fmla="*/ 176 w 289"/>
                <a:gd name="T19" fmla="*/ 28 h 411"/>
                <a:gd name="T20" fmla="*/ 249 w 289"/>
                <a:gd name="T21" fmla="*/ 205 h 411"/>
                <a:gd name="T22" fmla="*/ 176 w 289"/>
                <a:gd name="T23" fmla="*/ 382 h 411"/>
                <a:gd name="T24" fmla="*/ 204 w 289"/>
                <a:gd name="T25" fmla="*/ 411 h 411"/>
                <a:gd name="T26" fmla="*/ 289 w 289"/>
                <a:gd name="T27" fmla="*/ 205 h 411"/>
                <a:gd name="T28" fmla="*/ 87 w 289"/>
                <a:gd name="T29" fmla="*/ 105 h 411"/>
                <a:gd name="T30" fmla="*/ 58 w 289"/>
                <a:gd name="T31" fmla="*/ 134 h 411"/>
                <a:gd name="T32" fmla="*/ 58 w 289"/>
                <a:gd name="T33" fmla="*/ 276 h 411"/>
                <a:gd name="T34" fmla="*/ 87 w 289"/>
                <a:gd name="T35" fmla="*/ 305 h 411"/>
                <a:gd name="T36" fmla="*/ 87 w 289"/>
                <a:gd name="T37" fmla="*/ 105 h 411"/>
                <a:gd name="T38" fmla="*/ 28 w 289"/>
                <a:gd name="T39" fmla="*/ 158 h 411"/>
                <a:gd name="T40" fmla="*/ 0 w 289"/>
                <a:gd name="T41" fmla="*/ 186 h 411"/>
                <a:gd name="T42" fmla="*/ 0 w 289"/>
                <a:gd name="T43" fmla="*/ 224 h 411"/>
                <a:gd name="T44" fmla="*/ 28 w 289"/>
                <a:gd name="T45" fmla="*/ 252 h 411"/>
                <a:gd name="T46" fmla="*/ 28 w 289"/>
                <a:gd name="T47" fmla="*/ 15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9" h="411">
                  <a:moveTo>
                    <a:pt x="146" y="357"/>
                  </a:moveTo>
                  <a:cubicBezTo>
                    <a:pt x="117" y="329"/>
                    <a:pt x="117" y="329"/>
                    <a:pt x="117" y="329"/>
                  </a:cubicBezTo>
                  <a:cubicBezTo>
                    <a:pt x="150" y="296"/>
                    <a:pt x="168" y="252"/>
                    <a:pt x="168" y="205"/>
                  </a:cubicBezTo>
                  <a:cubicBezTo>
                    <a:pt x="168" y="158"/>
                    <a:pt x="150" y="115"/>
                    <a:pt x="117" y="82"/>
                  </a:cubicBezTo>
                  <a:cubicBezTo>
                    <a:pt x="146" y="53"/>
                    <a:pt x="146" y="53"/>
                    <a:pt x="146" y="53"/>
                  </a:cubicBezTo>
                  <a:cubicBezTo>
                    <a:pt x="186" y="94"/>
                    <a:pt x="208" y="148"/>
                    <a:pt x="208" y="205"/>
                  </a:cubicBezTo>
                  <a:cubicBezTo>
                    <a:pt x="208" y="262"/>
                    <a:pt x="186" y="316"/>
                    <a:pt x="146" y="357"/>
                  </a:cubicBezTo>
                  <a:close/>
                  <a:moveTo>
                    <a:pt x="289" y="205"/>
                  </a:moveTo>
                  <a:cubicBezTo>
                    <a:pt x="289" y="127"/>
                    <a:pt x="259" y="54"/>
                    <a:pt x="204" y="0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223" y="75"/>
                    <a:pt x="249" y="138"/>
                    <a:pt x="249" y="205"/>
                  </a:cubicBezTo>
                  <a:cubicBezTo>
                    <a:pt x="249" y="272"/>
                    <a:pt x="223" y="335"/>
                    <a:pt x="176" y="382"/>
                  </a:cubicBezTo>
                  <a:cubicBezTo>
                    <a:pt x="204" y="411"/>
                    <a:pt x="204" y="411"/>
                    <a:pt x="204" y="411"/>
                  </a:cubicBezTo>
                  <a:cubicBezTo>
                    <a:pt x="259" y="356"/>
                    <a:pt x="289" y="283"/>
                    <a:pt x="289" y="205"/>
                  </a:cubicBezTo>
                  <a:close/>
                  <a:moveTo>
                    <a:pt x="87" y="105"/>
                  </a:moveTo>
                  <a:cubicBezTo>
                    <a:pt x="58" y="134"/>
                    <a:pt x="58" y="134"/>
                    <a:pt x="58" y="134"/>
                  </a:cubicBezTo>
                  <a:cubicBezTo>
                    <a:pt x="98" y="173"/>
                    <a:pt x="98" y="237"/>
                    <a:pt x="58" y="276"/>
                  </a:cubicBezTo>
                  <a:cubicBezTo>
                    <a:pt x="87" y="305"/>
                    <a:pt x="87" y="305"/>
                    <a:pt x="87" y="305"/>
                  </a:cubicBezTo>
                  <a:cubicBezTo>
                    <a:pt x="141" y="250"/>
                    <a:pt x="141" y="160"/>
                    <a:pt x="87" y="105"/>
                  </a:cubicBezTo>
                  <a:close/>
                  <a:moveTo>
                    <a:pt x="28" y="158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10" y="197"/>
                    <a:pt x="10" y="214"/>
                    <a:pt x="0" y="224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54" y="226"/>
                    <a:pt x="54" y="184"/>
                    <a:pt x="28" y="158"/>
                  </a:cubicBezTo>
                  <a:close/>
                </a:path>
              </a:pathLst>
            </a:custGeom>
            <a:solidFill>
              <a:srgbClr val="FFFFFF"/>
            </a:solidFill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53" tIns="34277" rIns="68553" bIns="3427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3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00630" y="2571750"/>
            <a:ext cx="1964543" cy="1428760"/>
            <a:chOff x="4000496" y="2857502"/>
            <a:chExt cx="1309695" cy="1071570"/>
          </a:xfrm>
        </p:grpSpPr>
        <p:pic>
          <p:nvPicPr>
            <p:cNvPr id="20" name="Picture 6" descr="\\MAGNUM\Projects\Microsoft\Cloud Power FY12\Design\ICONS_PNG\Cloud.png"/>
            <p:cNvPicPr>
              <a:picLocks noChangeAspect="1" noChangeArrowheads="1"/>
            </p:cNvPicPr>
            <p:nvPr/>
          </p:nvPicPr>
          <p:blipFill>
            <a:blip r:embed="rId3" cstate="print">
              <a:lum bright="100000"/>
            </a:blip>
            <a:srcRect/>
            <a:stretch>
              <a:fillRect/>
            </a:stretch>
          </p:blipFill>
          <p:spPr bwMode="auto">
            <a:xfrm>
              <a:off x="4000496" y="2857502"/>
              <a:ext cx="1143008" cy="1071570"/>
            </a:xfrm>
            <a:prstGeom prst="rect">
              <a:avLst/>
            </a:prstGeom>
            <a:noFill/>
          </p:spPr>
        </p:pic>
        <p:sp>
          <p:nvSpPr>
            <p:cNvPr id="21" name="文本框 7"/>
            <p:cNvSpPr txBox="1"/>
            <p:nvPr/>
          </p:nvSpPr>
          <p:spPr>
            <a:xfrm>
              <a:off x="4381497" y="3286130"/>
              <a:ext cx="9286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Segoe UI Light" panose="020B0502040204020203" pitchFamily="34" charset="0"/>
                </a:rPr>
                <a:t>Сеть</a:t>
              </a:r>
              <a:endParaRPr lang="en-US" sz="1600" b="1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22" name="Rectangle 535"/>
          <p:cNvSpPr/>
          <p:nvPr/>
        </p:nvSpPr>
        <p:spPr bwMode="auto">
          <a:xfrm>
            <a:off x="2714612" y="3857634"/>
            <a:ext cx="804183" cy="1661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932213">
              <a:lnSpc>
                <a:spcPct val="90000"/>
              </a:lnSpc>
              <a:spcBef>
                <a:spcPts val="1199"/>
              </a:spcBef>
            </a:pPr>
            <a:r>
              <a:rPr lang="en-US" altLang="zh-CN" sz="1200" spc="-30" dirty="0">
                <a:solidFill>
                  <a:srgbClr val="FFFFFF"/>
                </a:solidFill>
                <a:latin typeface="Segoe UI"/>
              </a:rPr>
              <a:t>Smart PSS</a:t>
            </a:r>
            <a:endParaRPr lang="en-US" sz="1200" spc="-30" dirty="0">
              <a:solidFill>
                <a:srgbClr val="FFFFFF"/>
              </a:solidFill>
              <a:latin typeface="Segoe UI"/>
            </a:endParaRPr>
          </a:p>
        </p:txBody>
      </p:sp>
      <p:cxnSp>
        <p:nvCxnSpPr>
          <p:cNvPr id="23" name="Straight Connector 70"/>
          <p:cNvCxnSpPr/>
          <p:nvPr/>
        </p:nvCxnSpPr>
        <p:spPr>
          <a:xfrm>
            <a:off x="2285984" y="4071948"/>
            <a:ext cx="1441730" cy="15009"/>
          </a:xfrm>
          <a:prstGeom prst="line">
            <a:avLst/>
          </a:prstGeom>
          <a:noFill/>
          <a:ln w="28575" cap="rnd" cmpd="sng" algn="ctr">
            <a:solidFill>
              <a:srgbClr val="FFFFFF"/>
            </a:solidFill>
            <a:prstDash val="sysDot"/>
            <a:headEnd type="arrow" w="med" len="med"/>
            <a:tailEnd type="none" w="med" len="med"/>
          </a:ln>
          <a:effectLst/>
        </p:spPr>
      </p:cxnSp>
      <p:grpSp>
        <p:nvGrpSpPr>
          <p:cNvPr id="24" name="组合 23"/>
          <p:cNvGrpSpPr/>
          <p:nvPr/>
        </p:nvGrpSpPr>
        <p:grpSpPr>
          <a:xfrm>
            <a:off x="500034" y="3714758"/>
            <a:ext cx="3500462" cy="1285884"/>
            <a:chOff x="571472" y="2857502"/>
            <a:chExt cx="3075666" cy="1020343"/>
          </a:xfrm>
        </p:grpSpPr>
        <p:sp>
          <p:nvSpPr>
            <p:cNvPr id="25" name="矩形 24"/>
            <p:cNvSpPr/>
            <p:nvPr/>
          </p:nvSpPr>
          <p:spPr bwMode="auto">
            <a:xfrm>
              <a:off x="571473" y="3214693"/>
              <a:ext cx="1110303" cy="21431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02" tIns="45700" rIns="91402" bIns="45700" numCol="1" rtlCol="0" anchor="b" anchorCtr="0" compatLnSpc="1">
              <a:prstTxWarp prst="textNoShape">
                <a:avLst/>
              </a:prstTxWarp>
            </a:bodyPr>
            <a:lstStyle/>
            <a:p>
              <a:pPr defTabSz="913755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71472" y="2857502"/>
              <a:ext cx="3075666" cy="1020343"/>
              <a:chOff x="0" y="1309424"/>
              <a:chExt cx="3075666" cy="1020343"/>
            </a:xfrm>
          </p:grpSpPr>
          <p:sp>
            <p:nvSpPr>
              <p:cNvPr id="27" name="Freeform 32"/>
              <p:cNvSpPr>
                <a:spLocks noChangeAspect="1" noEditPoints="1"/>
              </p:cNvSpPr>
              <p:nvPr/>
            </p:nvSpPr>
            <p:spPr bwMode="auto">
              <a:xfrm>
                <a:off x="931328" y="1309424"/>
                <a:ext cx="495323" cy="565657"/>
              </a:xfrm>
              <a:custGeom>
                <a:avLst/>
                <a:gdLst>
                  <a:gd name="T0" fmla="*/ 88 w 228"/>
                  <a:gd name="T1" fmla="*/ 150 h 245"/>
                  <a:gd name="T2" fmla="*/ 24 w 228"/>
                  <a:gd name="T3" fmla="*/ 150 h 245"/>
                  <a:gd name="T4" fmla="*/ 66 w 228"/>
                  <a:gd name="T5" fmla="*/ 69 h 245"/>
                  <a:gd name="T6" fmla="*/ 80 w 228"/>
                  <a:gd name="T7" fmla="*/ 109 h 245"/>
                  <a:gd name="T8" fmla="*/ 88 w 228"/>
                  <a:gd name="T9" fmla="*/ 115 h 245"/>
                  <a:gd name="T10" fmla="*/ 151 w 228"/>
                  <a:gd name="T11" fmla="*/ 115 h 245"/>
                  <a:gd name="T12" fmla="*/ 160 w 228"/>
                  <a:gd name="T13" fmla="*/ 106 h 245"/>
                  <a:gd name="T14" fmla="*/ 151 w 228"/>
                  <a:gd name="T15" fmla="*/ 98 h 245"/>
                  <a:gd name="T16" fmla="*/ 94 w 228"/>
                  <a:gd name="T17" fmla="*/ 98 h 245"/>
                  <a:gd name="T18" fmla="*/ 77 w 228"/>
                  <a:gd name="T19" fmla="*/ 50 h 245"/>
                  <a:gd name="T20" fmla="*/ 76 w 228"/>
                  <a:gd name="T21" fmla="*/ 49 h 245"/>
                  <a:gd name="T22" fmla="*/ 75 w 228"/>
                  <a:gd name="T23" fmla="*/ 47 h 245"/>
                  <a:gd name="T24" fmla="*/ 59 w 228"/>
                  <a:gd name="T25" fmla="*/ 45 h 245"/>
                  <a:gd name="T26" fmla="*/ 0 w 228"/>
                  <a:gd name="T27" fmla="*/ 161 h 245"/>
                  <a:gd name="T28" fmla="*/ 4 w 228"/>
                  <a:gd name="T29" fmla="*/ 169 h 245"/>
                  <a:gd name="T30" fmla="*/ 12 w 228"/>
                  <a:gd name="T31" fmla="*/ 173 h 245"/>
                  <a:gd name="T32" fmla="*/ 77 w 228"/>
                  <a:gd name="T33" fmla="*/ 173 h 245"/>
                  <a:gd name="T34" fmla="*/ 77 w 228"/>
                  <a:gd name="T35" fmla="*/ 234 h 245"/>
                  <a:gd name="T36" fmla="*/ 88 w 228"/>
                  <a:gd name="T37" fmla="*/ 245 h 245"/>
                  <a:gd name="T38" fmla="*/ 99 w 228"/>
                  <a:gd name="T39" fmla="*/ 234 h 245"/>
                  <a:gd name="T40" fmla="*/ 99 w 228"/>
                  <a:gd name="T41" fmla="*/ 161 h 245"/>
                  <a:gd name="T42" fmla="*/ 88 w 228"/>
                  <a:gd name="T43" fmla="*/ 150 h 245"/>
                  <a:gd name="T44" fmla="*/ 99 w 228"/>
                  <a:gd name="T45" fmla="*/ 0 h 245"/>
                  <a:gd name="T46" fmla="*/ 124 w 228"/>
                  <a:gd name="T47" fmla="*/ 25 h 245"/>
                  <a:gd name="T48" fmla="*/ 99 w 228"/>
                  <a:gd name="T49" fmla="*/ 50 h 245"/>
                  <a:gd name="T50" fmla="*/ 75 w 228"/>
                  <a:gd name="T51" fmla="*/ 25 h 245"/>
                  <a:gd name="T52" fmla="*/ 99 w 228"/>
                  <a:gd name="T53" fmla="*/ 0 h 245"/>
                  <a:gd name="T54" fmla="*/ 169 w 228"/>
                  <a:gd name="T55" fmla="*/ 126 h 245"/>
                  <a:gd name="T56" fmla="*/ 137 w 228"/>
                  <a:gd name="T57" fmla="*/ 126 h 245"/>
                  <a:gd name="T58" fmla="*/ 131 w 228"/>
                  <a:gd name="T59" fmla="*/ 131 h 245"/>
                  <a:gd name="T60" fmla="*/ 137 w 228"/>
                  <a:gd name="T61" fmla="*/ 137 h 245"/>
                  <a:gd name="T62" fmla="*/ 169 w 228"/>
                  <a:gd name="T63" fmla="*/ 137 h 245"/>
                  <a:gd name="T64" fmla="*/ 175 w 228"/>
                  <a:gd name="T65" fmla="*/ 131 h 245"/>
                  <a:gd name="T66" fmla="*/ 169 w 228"/>
                  <a:gd name="T67" fmla="*/ 126 h 245"/>
                  <a:gd name="T68" fmla="*/ 205 w 228"/>
                  <a:gd name="T69" fmla="*/ 91 h 245"/>
                  <a:gd name="T70" fmla="*/ 203 w 228"/>
                  <a:gd name="T71" fmla="*/ 88 h 245"/>
                  <a:gd name="T72" fmla="*/ 228 w 228"/>
                  <a:gd name="T73" fmla="*/ 29 h 245"/>
                  <a:gd name="T74" fmla="*/ 213 w 228"/>
                  <a:gd name="T75" fmla="*/ 22 h 245"/>
                  <a:gd name="T76" fmla="*/ 175 w 228"/>
                  <a:gd name="T77" fmla="*/ 109 h 245"/>
                  <a:gd name="T78" fmla="*/ 191 w 228"/>
                  <a:gd name="T79" fmla="*/ 115 h 245"/>
                  <a:gd name="T80" fmla="*/ 197 w 228"/>
                  <a:gd name="T81" fmla="*/ 101 h 245"/>
                  <a:gd name="T82" fmla="*/ 209 w 228"/>
                  <a:gd name="T83" fmla="*/ 126 h 245"/>
                  <a:gd name="T84" fmla="*/ 192 w 228"/>
                  <a:gd name="T85" fmla="*/ 126 h 245"/>
                  <a:gd name="T86" fmla="*/ 186 w 228"/>
                  <a:gd name="T87" fmla="*/ 131 h 245"/>
                  <a:gd name="T88" fmla="*/ 192 w 228"/>
                  <a:gd name="T89" fmla="*/ 137 h 245"/>
                  <a:gd name="T90" fmla="*/ 218 w 228"/>
                  <a:gd name="T91" fmla="*/ 137 h 245"/>
                  <a:gd name="T92" fmla="*/ 223 w 228"/>
                  <a:gd name="T93" fmla="*/ 135 h 245"/>
                  <a:gd name="T94" fmla="*/ 223 w 228"/>
                  <a:gd name="T95" fmla="*/ 129 h 245"/>
                  <a:gd name="T96" fmla="*/ 205 w 228"/>
                  <a:gd name="T97" fmla="*/ 91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8" h="245">
                    <a:moveTo>
                      <a:pt x="88" y="150"/>
                    </a:moveTo>
                    <a:cubicBezTo>
                      <a:pt x="24" y="150"/>
                      <a:pt x="24" y="150"/>
                      <a:pt x="24" y="150"/>
                    </a:cubicBezTo>
                    <a:cubicBezTo>
                      <a:pt x="27" y="133"/>
                      <a:pt x="36" y="98"/>
                      <a:pt x="66" y="69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1" y="112"/>
                      <a:pt x="84" y="115"/>
                      <a:pt x="88" y="115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156" y="115"/>
                      <a:pt x="160" y="111"/>
                      <a:pt x="160" y="106"/>
                    </a:cubicBezTo>
                    <a:cubicBezTo>
                      <a:pt x="160" y="101"/>
                      <a:pt x="156" y="98"/>
                      <a:pt x="151" y="98"/>
                    </a:cubicBezTo>
                    <a:cubicBezTo>
                      <a:pt x="94" y="98"/>
                      <a:pt x="94" y="98"/>
                      <a:pt x="94" y="98"/>
                    </a:cubicBezTo>
                    <a:cubicBezTo>
                      <a:pt x="77" y="50"/>
                      <a:pt x="77" y="50"/>
                      <a:pt x="77" y="50"/>
                    </a:cubicBezTo>
                    <a:cubicBezTo>
                      <a:pt x="77" y="50"/>
                      <a:pt x="77" y="49"/>
                      <a:pt x="76" y="49"/>
                    </a:cubicBezTo>
                    <a:cubicBezTo>
                      <a:pt x="76" y="48"/>
                      <a:pt x="76" y="47"/>
                      <a:pt x="75" y="47"/>
                    </a:cubicBezTo>
                    <a:cubicBezTo>
                      <a:pt x="71" y="42"/>
                      <a:pt x="64" y="41"/>
                      <a:pt x="59" y="45"/>
                    </a:cubicBezTo>
                    <a:cubicBezTo>
                      <a:pt x="2" y="93"/>
                      <a:pt x="0" y="159"/>
                      <a:pt x="0" y="161"/>
                    </a:cubicBezTo>
                    <a:cubicBezTo>
                      <a:pt x="0" y="164"/>
                      <a:pt x="1" y="167"/>
                      <a:pt x="4" y="169"/>
                    </a:cubicBezTo>
                    <a:cubicBezTo>
                      <a:pt x="6" y="172"/>
                      <a:pt x="9" y="173"/>
                      <a:pt x="12" y="173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234"/>
                      <a:pt x="77" y="234"/>
                      <a:pt x="77" y="234"/>
                    </a:cubicBezTo>
                    <a:cubicBezTo>
                      <a:pt x="77" y="240"/>
                      <a:pt x="82" y="245"/>
                      <a:pt x="88" y="245"/>
                    </a:cubicBezTo>
                    <a:cubicBezTo>
                      <a:pt x="94" y="245"/>
                      <a:pt x="99" y="240"/>
                      <a:pt x="99" y="234"/>
                    </a:cubicBezTo>
                    <a:cubicBezTo>
                      <a:pt x="99" y="161"/>
                      <a:pt x="99" y="161"/>
                      <a:pt x="99" y="161"/>
                    </a:cubicBezTo>
                    <a:cubicBezTo>
                      <a:pt x="99" y="155"/>
                      <a:pt x="94" y="150"/>
                      <a:pt x="88" y="150"/>
                    </a:cubicBezTo>
                    <a:close/>
                    <a:moveTo>
                      <a:pt x="99" y="0"/>
                    </a:moveTo>
                    <a:cubicBezTo>
                      <a:pt x="113" y="0"/>
                      <a:pt x="124" y="12"/>
                      <a:pt x="124" y="25"/>
                    </a:cubicBezTo>
                    <a:cubicBezTo>
                      <a:pt x="124" y="39"/>
                      <a:pt x="113" y="50"/>
                      <a:pt x="99" y="50"/>
                    </a:cubicBezTo>
                    <a:cubicBezTo>
                      <a:pt x="86" y="50"/>
                      <a:pt x="75" y="39"/>
                      <a:pt x="75" y="25"/>
                    </a:cubicBezTo>
                    <a:cubicBezTo>
                      <a:pt x="75" y="12"/>
                      <a:pt x="86" y="0"/>
                      <a:pt x="99" y="0"/>
                    </a:cubicBezTo>
                    <a:close/>
                    <a:moveTo>
                      <a:pt x="169" y="126"/>
                    </a:moveTo>
                    <a:cubicBezTo>
                      <a:pt x="137" y="126"/>
                      <a:pt x="137" y="126"/>
                      <a:pt x="137" y="126"/>
                    </a:cubicBezTo>
                    <a:cubicBezTo>
                      <a:pt x="134" y="126"/>
                      <a:pt x="131" y="128"/>
                      <a:pt x="131" y="131"/>
                    </a:cubicBezTo>
                    <a:cubicBezTo>
                      <a:pt x="131" y="135"/>
                      <a:pt x="134" y="137"/>
                      <a:pt x="137" y="137"/>
                    </a:cubicBezTo>
                    <a:cubicBezTo>
                      <a:pt x="169" y="137"/>
                      <a:pt x="169" y="137"/>
                      <a:pt x="169" y="137"/>
                    </a:cubicBezTo>
                    <a:cubicBezTo>
                      <a:pt x="172" y="137"/>
                      <a:pt x="175" y="135"/>
                      <a:pt x="175" y="131"/>
                    </a:cubicBezTo>
                    <a:cubicBezTo>
                      <a:pt x="175" y="128"/>
                      <a:pt x="172" y="126"/>
                      <a:pt x="169" y="126"/>
                    </a:cubicBezTo>
                    <a:close/>
                    <a:moveTo>
                      <a:pt x="205" y="91"/>
                    </a:moveTo>
                    <a:cubicBezTo>
                      <a:pt x="204" y="90"/>
                      <a:pt x="204" y="89"/>
                      <a:pt x="203" y="88"/>
                    </a:cubicBezTo>
                    <a:cubicBezTo>
                      <a:pt x="228" y="29"/>
                      <a:pt x="228" y="29"/>
                      <a:pt x="228" y="29"/>
                    </a:cubicBezTo>
                    <a:cubicBezTo>
                      <a:pt x="213" y="22"/>
                      <a:pt x="213" y="22"/>
                      <a:pt x="213" y="22"/>
                    </a:cubicBezTo>
                    <a:cubicBezTo>
                      <a:pt x="175" y="109"/>
                      <a:pt x="175" y="109"/>
                      <a:pt x="175" y="109"/>
                    </a:cubicBezTo>
                    <a:cubicBezTo>
                      <a:pt x="191" y="115"/>
                      <a:pt x="191" y="115"/>
                      <a:pt x="191" y="115"/>
                    </a:cubicBezTo>
                    <a:cubicBezTo>
                      <a:pt x="197" y="101"/>
                      <a:pt x="197" y="101"/>
                      <a:pt x="197" y="101"/>
                    </a:cubicBezTo>
                    <a:cubicBezTo>
                      <a:pt x="209" y="126"/>
                      <a:pt x="209" y="126"/>
                      <a:pt x="209" y="126"/>
                    </a:cubicBezTo>
                    <a:cubicBezTo>
                      <a:pt x="192" y="126"/>
                      <a:pt x="192" y="126"/>
                      <a:pt x="192" y="126"/>
                    </a:cubicBezTo>
                    <a:cubicBezTo>
                      <a:pt x="189" y="126"/>
                      <a:pt x="186" y="128"/>
                      <a:pt x="186" y="131"/>
                    </a:cubicBezTo>
                    <a:cubicBezTo>
                      <a:pt x="186" y="135"/>
                      <a:pt x="189" y="137"/>
                      <a:pt x="192" y="137"/>
                    </a:cubicBezTo>
                    <a:cubicBezTo>
                      <a:pt x="218" y="137"/>
                      <a:pt x="218" y="137"/>
                      <a:pt x="218" y="137"/>
                    </a:cubicBezTo>
                    <a:cubicBezTo>
                      <a:pt x="220" y="137"/>
                      <a:pt x="222" y="136"/>
                      <a:pt x="223" y="135"/>
                    </a:cubicBezTo>
                    <a:cubicBezTo>
                      <a:pt x="224" y="133"/>
                      <a:pt x="224" y="131"/>
                      <a:pt x="223" y="129"/>
                    </a:cubicBezTo>
                    <a:lnTo>
                      <a:pt x="205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69945" tIns="34973" rIns="69945" bIns="3497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39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0" y="1696982"/>
                <a:ext cx="3075666" cy="632785"/>
                <a:chOff x="0" y="1696982"/>
                <a:chExt cx="3075666" cy="632785"/>
              </a:xfrm>
            </p:grpSpPr>
            <p:sp>
              <p:nvSpPr>
                <p:cNvPr id="29" name="矩形 28"/>
                <p:cNvSpPr/>
                <p:nvPr/>
              </p:nvSpPr>
              <p:spPr bwMode="auto">
                <a:xfrm>
                  <a:off x="0" y="1880928"/>
                  <a:ext cx="3075666" cy="397320"/>
                </a:xfrm>
                <a:prstGeom prst="rect">
                  <a:avLst/>
                </a:prstGeom>
                <a:solidFill>
                  <a:schemeClr val="accent2">
                    <a:alpha val="70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02" tIns="45700" rIns="91402" bIns="4570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defTabSz="91375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endParaRPr>
                </a:p>
              </p:txBody>
            </p:sp>
            <p:sp>
              <p:nvSpPr>
                <p:cNvPr id="30" name="Rectangle 535"/>
                <p:cNvSpPr/>
                <p:nvPr/>
              </p:nvSpPr>
              <p:spPr bwMode="auto">
                <a:xfrm>
                  <a:off x="990600" y="1985700"/>
                  <a:ext cx="1959528" cy="17583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defTabSz="932213">
                    <a:lnSpc>
                      <a:spcPct val="90000"/>
                    </a:lnSpc>
                    <a:spcBef>
                      <a:spcPts val="1199"/>
                    </a:spcBef>
                  </a:pPr>
                  <a:r>
                    <a:rPr lang="ru-RU" sz="1600" spc="-30" dirty="0">
                      <a:solidFill>
                        <a:srgbClr val="FFFFFF"/>
                      </a:solidFill>
                      <a:latin typeface="Segoe UI"/>
                    </a:rPr>
                    <a:t>Пульт охраны</a:t>
                  </a:r>
                  <a:endParaRPr lang="en-US" sz="1600" spc="-30" dirty="0">
                    <a:solidFill>
                      <a:srgbClr val="FFFFFF"/>
                    </a:solidFill>
                    <a:latin typeface="Segoe UI"/>
                  </a:endParaRPr>
                </a:p>
              </p:txBody>
            </p:sp>
            <p:pic>
              <p:nvPicPr>
                <p:cNvPr id="31" name="Picture 2" descr="\\MAGNUM\Projects\Microsoft\Cloud Power FY12\Design\Icons\PNGs\Cloud_on_your_terms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lum bright="100000"/>
                </a:blip>
                <a:stretch>
                  <a:fillRect/>
                </a:stretch>
              </p:blipFill>
              <p:spPr bwMode="auto">
                <a:xfrm>
                  <a:off x="133416" y="1696982"/>
                  <a:ext cx="633040" cy="6327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2" name="组合 17"/>
          <p:cNvGrpSpPr/>
          <p:nvPr/>
        </p:nvGrpSpPr>
        <p:grpSpPr>
          <a:xfrm>
            <a:off x="4211960" y="1375862"/>
            <a:ext cx="717230" cy="1124450"/>
            <a:chOff x="6136008" y="1585538"/>
            <a:chExt cx="788668" cy="1124450"/>
          </a:xfrm>
        </p:grpSpPr>
        <p:sp>
          <p:nvSpPr>
            <p:cNvPr id="33" name="矩形 32"/>
            <p:cNvSpPr/>
            <p:nvPr/>
          </p:nvSpPr>
          <p:spPr bwMode="auto">
            <a:xfrm>
              <a:off x="6507481" y="1762045"/>
              <a:ext cx="45719" cy="947943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34" name="圆角矩形 33"/>
            <p:cNvSpPr/>
            <p:nvPr/>
          </p:nvSpPr>
          <p:spPr bwMode="auto">
            <a:xfrm>
              <a:off x="6136008" y="1585538"/>
              <a:ext cx="788668" cy="211998"/>
            </a:xfrm>
            <a:prstGeom prst="round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en-US" sz="10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cxnSp>
        <p:nvCxnSpPr>
          <p:cNvPr id="36" name="直接连接符 35"/>
          <p:cNvCxnSpPr/>
          <p:nvPr/>
        </p:nvCxnSpPr>
        <p:spPr>
          <a:xfrm rot="5400000">
            <a:off x="3213893" y="3785393"/>
            <a:ext cx="271462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17"/>
          <p:cNvGrpSpPr/>
          <p:nvPr/>
        </p:nvGrpSpPr>
        <p:grpSpPr>
          <a:xfrm>
            <a:off x="5715008" y="1071552"/>
            <a:ext cx="1285884" cy="870183"/>
            <a:chOff x="3214678" y="2357436"/>
            <a:chExt cx="2857520" cy="1785950"/>
          </a:xfrm>
          <a:noFill/>
        </p:grpSpPr>
        <p:sp>
          <p:nvSpPr>
            <p:cNvPr id="38" name="圆角矩形 37"/>
            <p:cNvSpPr/>
            <p:nvPr/>
          </p:nvSpPr>
          <p:spPr bwMode="auto">
            <a:xfrm>
              <a:off x="3214678" y="2357436"/>
              <a:ext cx="2857520" cy="1785950"/>
            </a:xfrm>
            <a:prstGeom prst="roundRect">
              <a:avLst/>
            </a:prstGeom>
            <a:grpFill/>
            <a:ln w="6350" cmpd="sng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39" name="圆角矩形 38"/>
            <p:cNvSpPr/>
            <p:nvPr/>
          </p:nvSpPr>
          <p:spPr bwMode="auto">
            <a:xfrm>
              <a:off x="3286116" y="2428874"/>
              <a:ext cx="2714644" cy="1643073"/>
            </a:xfrm>
            <a:prstGeom prst="roundRect">
              <a:avLst/>
            </a:prstGeom>
            <a:grpFill/>
            <a:ln w="3175" cmpd="sng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643306" y="2714626"/>
              <a:ext cx="1928826" cy="1071570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5715008" y="2714626"/>
              <a:ext cx="142876" cy="142876"/>
            </a:xfrm>
            <a:prstGeom prst="ellips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5715008" y="2928940"/>
              <a:ext cx="142876" cy="142876"/>
            </a:xfrm>
            <a:prstGeom prst="ellips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5715008" y="3143254"/>
              <a:ext cx="142876" cy="142876"/>
            </a:xfrm>
            <a:prstGeom prst="ellips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5715008" y="3357568"/>
              <a:ext cx="142876" cy="142876"/>
            </a:xfrm>
            <a:prstGeom prst="ellips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5715008" y="3571882"/>
              <a:ext cx="142876" cy="142876"/>
            </a:xfrm>
            <a:prstGeom prst="ellips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 bwMode="auto">
          <a:xfrm>
            <a:off x="1928794" y="2102992"/>
            <a:ext cx="5429288" cy="39732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02" tIns="45700" rIns="91402" bIns="45700" numCol="1" rtlCol="0" anchor="b" anchorCtr="0" compatLnSpc="1">
            <a:prstTxWarp prst="textNoShape">
              <a:avLst/>
            </a:prstTxWarp>
          </a:bodyPr>
          <a:lstStyle/>
          <a:p>
            <a:pPr defTabSz="913755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7" name="Rectangle 535"/>
          <p:cNvSpPr/>
          <p:nvPr/>
        </p:nvSpPr>
        <p:spPr bwMode="auto">
          <a:xfrm>
            <a:off x="4141036" y="2207275"/>
            <a:ext cx="1573972" cy="2215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932213">
              <a:lnSpc>
                <a:spcPct val="90000"/>
              </a:lnSpc>
              <a:spcBef>
                <a:spcPts val="1199"/>
              </a:spcBef>
            </a:pPr>
            <a:r>
              <a:rPr lang="ru-RU" sz="1600" spc="-30" dirty="0">
                <a:solidFill>
                  <a:srgbClr val="FFFFFF"/>
                </a:solidFill>
                <a:latin typeface="Segoe UI"/>
              </a:rPr>
              <a:t>Дом</a:t>
            </a:r>
            <a:endParaRPr lang="en-US" sz="1600" spc="-30" dirty="0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48" name="Picture 7" descr="C:\Users\v-junyo.REDMOND\Downloads\picasion.com_47562b368667ae2cdfc03232e83d1978.gif"/>
          <p:cNvPicPr preferRelativeResize="0">
            <a:picLocks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5922235" y="2564663"/>
            <a:ext cx="1111462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535"/>
          <p:cNvSpPr/>
          <p:nvPr/>
        </p:nvSpPr>
        <p:spPr bwMode="auto">
          <a:xfrm>
            <a:off x="2786050" y="928676"/>
            <a:ext cx="1143008" cy="1661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932213">
              <a:lnSpc>
                <a:spcPct val="90000"/>
              </a:lnSpc>
              <a:spcBef>
                <a:spcPts val="1199"/>
              </a:spcBef>
            </a:pPr>
            <a:r>
              <a:rPr lang="ru-RU" sz="1200" spc="-30" dirty="0">
                <a:solidFill>
                  <a:srgbClr val="FFFFFF"/>
                </a:solidFill>
                <a:latin typeface="Segoe UI"/>
              </a:rPr>
              <a:t>Датчик двери</a:t>
            </a:r>
            <a:endParaRPr lang="en-US" sz="1200" spc="-3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0" name="Rectangle 535"/>
          <p:cNvSpPr/>
          <p:nvPr/>
        </p:nvSpPr>
        <p:spPr bwMode="auto">
          <a:xfrm>
            <a:off x="5715008" y="857238"/>
            <a:ext cx="1640738" cy="1661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932213">
              <a:lnSpc>
                <a:spcPct val="90000"/>
              </a:lnSpc>
              <a:spcBef>
                <a:spcPts val="1199"/>
              </a:spcBef>
            </a:pPr>
            <a:r>
              <a:rPr lang="ru-RU" sz="1200" spc="-30" dirty="0">
                <a:solidFill>
                  <a:srgbClr val="FFFFFF"/>
                </a:solidFill>
                <a:latin typeface="Segoe UI"/>
              </a:rPr>
              <a:t>Внутренний монитор</a:t>
            </a:r>
            <a:endParaRPr lang="en-US" sz="1200" spc="-30" dirty="0">
              <a:solidFill>
                <a:srgbClr val="FFFFFF"/>
              </a:solidFill>
              <a:latin typeface="Segoe UI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2786050" y="712774"/>
            <a:ext cx="4286280" cy="158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rot="5400000">
            <a:off x="2572530" y="927882"/>
            <a:ext cx="428628" cy="158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5400000">
            <a:off x="6394463" y="1392229"/>
            <a:ext cx="1357322" cy="158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2786050" y="357172"/>
            <a:ext cx="2143140" cy="35719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4929190" y="357172"/>
            <a:ext cx="2143140" cy="35877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 bwMode="auto">
          <a:xfrm>
            <a:off x="5998424" y="4500576"/>
            <a:ext cx="2857488" cy="39732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02" tIns="45700" rIns="91402" bIns="45700" numCol="1" rtlCol="0" anchor="b" anchorCtr="0" compatLnSpc="1">
            <a:prstTxWarp prst="textNoShape">
              <a:avLst/>
            </a:prstTxWarp>
          </a:bodyPr>
          <a:lstStyle/>
          <a:p>
            <a:pPr defTabSz="913755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7" name="Freeform 5"/>
          <p:cNvSpPr>
            <a:spLocks noEditPoints="1"/>
          </p:cNvSpPr>
          <p:nvPr/>
        </p:nvSpPr>
        <p:spPr bwMode="black">
          <a:xfrm>
            <a:off x="6072198" y="3857634"/>
            <a:ext cx="785818" cy="928694"/>
          </a:xfrm>
          <a:custGeom>
            <a:avLst/>
            <a:gdLst>
              <a:gd name="T0" fmla="*/ 89 w 226"/>
              <a:gd name="T1" fmla="*/ 124 h 348"/>
              <a:gd name="T2" fmla="*/ 118 w 226"/>
              <a:gd name="T3" fmla="*/ 113 h 348"/>
              <a:gd name="T4" fmla="*/ 150 w 226"/>
              <a:gd name="T5" fmla="*/ 124 h 348"/>
              <a:gd name="T6" fmla="*/ 150 w 226"/>
              <a:gd name="T7" fmla="*/ 145 h 348"/>
              <a:gd name="T8" fmla="*/ 226 w 226"/>
              <a:gd name="T9" fmla="*/ 348 h 348"/>
              <a:gd name="T10" fmla="*/ 89 w 226"/>
              <a:gd name="T11" fmla="*/ 0 h 348"/>
              <a:gd name="T12" fmla="*/ 118 w 226"/>
              <a:gd name="T13" fmla="*/ 100 h 348"/>
              <a:gd name="T14" fmla="*/ 150 w 226"/>
              <a:gd name="T15" fmla="*/ 68 h 348"/>
              <a:gd name="T16" fmla="*/ 150 w 226"/>
              <a:gd name="T17" fmla="*/ 55 h 348"/>
              <a:gd name="T18" fmla="*/ 118 w 226"/>
              <a:gd name="T19" fmla="*/ 23 h 348"/>
              <a:gd name="T20" fmla="*/ 150 w 226"/>
              <a:gd name="T21" fmla="*/ 55 h 348"/>
              <a:gd name="T22" fmla="*/ 166 w 226"/>
              <a:gd name="T23" fmla="*/ 280 h 348"/>
              <a:gd name="T24" fmla="*/ 197 w 226"/>
              <a:gd name="T25" fmla="*/ 249 h 348"/>
              <a:gd name="T26" fmla="*/ 197 w 226"/>
              <a:gd name="T27" fmla="*/ 235 h 348"/>
              <a:gd name="T28" fmla="*/ 166 w 226"/>
              <a:gd name="T29" fmla="*/ 204 h 348"/>
              <a:gd name="T30" fmla="*/ 197 w 226"/>
              <a:gd name="T31" fmla="*/ 235 h 348"/>
              <a:gd name="T32" fmla="*/ 166 w 226"/>
              <a:gd name="T33" fmla="*/ 190 h 348"/>
              <a:gd name="T34" fmla="*/ 197 w 226"/>
              <a:gd name="T35" fmla="*/ 158 h 348"/>
              <a:gd name="T36" fmla="*/ 197 w 226"/>
              <a:gd name="T37" fmla="*/ 145 h 348"/>
              <a:gd name="T38" fmla="*/ 166 w 226"/>
              <a:gd name="T39" fmla="*/ 113 h 348"/>
              <a:gd name="T40" fmla="*/ 197 w 226"/>
              <a:gd name="T41" fmla="*/ 145 h 348"/>
              <a:gd name="T42" fmla="*/ 166 w 226"/>
              <a:gd name="T43" fmla="*/ 100 h 348"/>
              <a:gd name="T44" fmla="*/ 197 w 226"/>
              <a:gd name="T45" fmla="*/ 68 h 348"/>
              <a:gd name="T46" fmla="*/ 197 w 226"/>
              <a:gd name="T47" fmla="*/ 55 h 348"/>
              <a:gd name="T48" fmla="*/ 166 w 226"/>
              <a:gd name="T49" fmla="*/ 23 h 348"/>
              <a:gd name="T50" fmla="*/ 197 w 226"/>
              <a:gd name="T51" fmla="*/ 55 h 348"/>
              <a:gd name="T52" fmla="*/ 0 w 226"/>
              <a:gd name="T53" fmla="*/ 348 h 348"/>
              <a:gd name="T54" fmla="*/ 137 w 226"/>
              <a:gd name="T55" fmla="*/ 137 h 348"/>
              <a:gd name="T56" fmla="*/ 60 w 226"/>
              <a:gd name="T57" fmla="*/ 326 h 348"/>
              <a:gd name="T58" fmla="*/ 29 w 226"/>
              <a:gd name="T59" fmla="*/ 294 h 348"/>
              <a:gd name="T60" fmla="*/ 60 w 226"/>
              <a:gd name="T61" fmla="*/ 326 h 348"/>
              <a:gd name="T62" fmla="*/ 29 w 226"/>
              <a:gd name="T63" fmla="*/ 280 h 348"/>
              <a:gd name="T64" fmla="*/ 60 w 226"/>
              <a:gd name="T65" fmla="*/ 249 h 348"/>
              <a:gd name="T66" fmla="*/ 60 w 226"/>
              <a:gd name="T67" fmla="*/ 235 h 348"/>
              <a:gd name="T68" fmla="*/ 29 w 226"/>
              <a:gd name="T69" fmla="*/ 204 h 348"/>
              <a:gd name="T70" fmla="*/ 60 w 226"/>
              <a:gd name="T71" fmla="*/ 235 h 348"/>
              <a:gd name="T72" fmla="*/ 29 w 226"/>
              <a:gd name="T73" fmla="*/ 190 h 348"/>
              <a:gd name="T74" fmla="*/ 60 w 226"/>
              <a:gd name="T75" fmla="*/ 158 h 348"/>
              <a:gd name="T76" fmla="*/ 108 w 226"/>
              <a:gd name="T77" fmla="*/ 326 h 348"/>
              <a:gd name="T78" fmla="*/ 76 w 226"/>
              <a:gd name="T79" fmla="*/ 294 h 348"/>
              <a:gd name="T80" fmla="*/ 108 w 226"/>
              <a:gd name="T81" fmla="*/ 326 h 348"/>
              <a:gd name="T82" fmla="*/ 76 w 226"/>
              <a:gd name="T83" fmla="*/ 280 h 348"/>
              <a:gd name="T84" fmla="*/ 108 w 226"/>
              <a:gd name="T85" fmla="*/ 249 h 348"/>
              <a:gd name="T86" fmla="*/ 108 w 226"/>
              <a:gd name="T87" fmla="*/ 235 h 348"/>
              <a:gd name="T88" fmla="*/ 76 w 226"/>
              <a:gd name="T89" fmla="*/ 204 h 348"/>
              <a:gd name="T90" fmla="*/ 108 w 226"/>
              <a:gd name="T91" fmla="*/ 235 h 348"/>
              <a:gd name="T92" fmla="*/ 76 w 226"/>
              <a:gd name="T93" fmla="*/ 190 h 348"/>
              <a:gd name="T94" fmla="*/ 108 w 226"/>
              <a:gd name="T95" fmla="*/ 158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6" h="348">
                <a:moveTo>
                  <a:pt x="89" y="0"/>
                </a:moveTo>
                <a:lnTo>
                  <a:pt x="89" y="124"/>
                </a:lnTo>
                <a:lnTo>
                  <a:pt x="118" y="124"/>
                </a:lnTo>
                <a:lnTo>
                  <a:pt x="118" y="113"/>
                </a:lnTo>
                <a:lnTo>
                  <a:pt x="150" y="113"/>
                </a:lnTo>
                <a:lnTo>
                  <a:pt x="150" y="124"/>
                </a:lnTo>
                <a:lnTo>
                  <a:pt x="150" y="137"/>
                </a:lnTo>
                <a:lnTo>
                  <a:pt x="150" y="145"/>
                </a:lnTo>
                <a:lnTo>
                  <a:pt x="150" y="348"/>
                </a:lnTo>
                <a:lnTo>
                  <a:pt x="226" y="348"/>
                </a:lnTo>
                <a:lnTo>
                  <a:pt x="226" y="0"/>
                </a:lnTo>
                <a:lnTo>
                  <a:pt x="89" y="0"/>
                </a:lnTo>
                <a:close/>
                <a:moveTo>
                  <a:pt x="150" y="100"/>
                </a:moveTo>
                <a:lnTo>
                  <a:pt x="118" y="100"/>
                </a:lnTo>
                <a:lnTo>
                  <a:pt x="118" y="68"/>
                </a:lnTo>
                <a:lnTo>
                  <a:pt x="150" y="68"/>
                </a:lnTo>
                <a:lnTo>
                  <a:pt x="150" y="100"/>
                </a:lnTo>
                <a:close/>
                <a:moveTo>
                  <a:pt x="150" y="55"/>
                </a:moveTo>
                <a:lnTo>
                  <a:pt x="118" y="55"/>
                </a:lnTo>
                <a:lnTo>
                  <a:pt x="118" y="23"/>
                </a:lnTo>
                <a:lnTo>
                  <a:pt x="150" y="23"/>
                </a:lnTo>
                <a:lnTo>
                  <a:pt x="150" y="55"/>
                </a:lnTo>
                <a:close/>
                <a:moveTo>
                  <a:pt x="197" y="280"/>
                </a:moveTo>
                <a:lnTo>
                  <a:pt x="166" y="280"/>
                </a:lnTo>
                <a:lnTo>
                  <a:pt x="166" y="249"/>
                </a:lnTo>
                <a:lnTo>
                  <a:pt x="197" y="249"/>
                </a:lnTo>
                <a:lnTo>
                  <a:pt x="197" y="280"/>
                </a:lnTo>
                <a:close/>
                <a:moveTo>
                  <a:pt x="197" y="235"/>
                </a:moveTo>
                <a:lnTo>
                  <a:pt x="166" y="235"/>
                </a:lnTo>
                <a:lnTo>
                  <a:pt x="166" y="204"/>
                </a:lnTo>
                <a:lnTo>
                  <a:pt x="197" y="204"/>
                </a:lnTo>
                <a:lnTo>
                  <a:pt x="197" y="235"/>
                </a:lnTo>
                <a:close/>
                <a:moveTo>
                  <a:pt x="197" y="190"/>
                </a:moveTo>
                <a:lnTo>
                  <a:pt x="166" y="190"/>
                </a:lnTo>
                <a:lnTo>
                  <a:pt x="166" y="158"/>
                </a:lnTo>
                <a:lnTo>
                  <a:pt x="197" y="158"/>
                </a:lnTo>
                <a:lnTo>
                  <a:pt x="197" y="190"/>
                </a:lnTo>
                <a:close/>
                <a:moveTo>
                  <a:pt x="197" y="145"/>
                </a:moveTo>
                <a:lnTo>
                  <a:pt x="166" y="145"/>
                </a:lnTo>
                <a:lnTo>
                  <a:pt x="166" y="113"/>
                </a:lnTo>
                <a:lnTo>
                  <a:pt x="197" y="113"/>
                </a:lnTo>
                <a:lnTo>
                  <a:pt x="197" y="145"/>
                </a:lnTo>
                <a:close/>
                <a:moveTo>
                  <a:pt x="197" y="100"/>
                </a:moveTo>
                <a:lnTo>
                  <a:pt x="166" y="100"/>
                </a:lnTo>
                <a:lnTo>
                  <a:pt x="166" y="68"/>
                </a:lnTo>
                <a:lnTo>
                  <a:pt x="197" y="68"/>
                </a:lnTo>
                <a:lnTo>
                  <a:pt x="197" y="100"/>
                </a:lnTo>
                <a:close/>
                <a:moveTo>
                  <a:pt x="197" y="55"/>
                </a:moveTo>
                <a:lnTo>
                  <a:pt x="166" y="55"/>
                </a:lnTo>
                <a:lnTo>
                  <a:pt x="166" y="23"/>
                </a:lnTo>
                <a:lnTo>
                  <a:pt x="197" y="23"/>
                </a:lnTo>
                <a:lnTo>
                  <a:pt x="197" y="55"/>
                </a:lnTo>
                <a:close/>
                <a:moveTo>
                  <a:pt x="0" y="137"/>
                </a:moveTo>
                <a:lnTo>
                  <a:pt x="0" y="348"/>
                </a:lnTo>
                <a:lnTo>
                  <a:pt x="137" y="348"/>
                </a:lnTo>
                <a:lnTo>
                  <a:pt x="137" y="137"/>
                </a:lnTo>
                <a:lnTo>
                  <a:pt x="0" y="137"/>
                </a:lnTo>
                <a:close/>
                <a:moveTo>
                  <a:pt x="60" y="326"/>
                </a:moveTo>
                <a:lnTo>
                  <a:pt x="29" y="326"/>
                </a:lnTo>
                <a:lnTo>
                  <a:pt x="29" y="294"/>
                </a:lnTo>
                <a:lnTo>
                  <a:pt x="60" y="294"/>
                </a:lnTo>
                <a:lnTo>
                  <a:pt x="60" y="326"/>
                </a:lnTo>
                <a:close/>
                <a:moveTo>
                  <a:pt x="60" y="280"/>
                </a:moveTo>
                <a:lnTo>
                  <a:pt x="29" y="280"/>
                </a:lnTo>
                <a:lnTo>
                  <a:pt x="29" y="249"/>
                </a:lnTo>
                <a:lnTo>
                  <a:pt x="60" y="249"/>
                </a:lnTo>
                <a:lnTo>
                  <a:pt x="60" y="280"/>
                </a:lnTo>
                <a:close/>
                <a:moveTo>
                  <a:pt x="60" y="235"/>
                </a:moveTo>
                <a:lnTo>
                  <a:pt x="29" y="235"/>
                </a:lnTo>
                <a:lnTo>
                  <a:pt x="29" y="204"/>
                </a:lnTo>
                <a:lnTo>
                  <a:pt x="60" y="204"/>
                </a:lnTo>
                <a:lnTo>
                  <a:pt x="60" y="235"/>
                </a:lnTo>
                <a:close/>
                <a:moveTo>
                  <a:pt x="60" y="190"/>
                </a:moveTo>
                <a:lnTo>
                  <a:pt x="29" y="190"/>
                </a:lnTo>
                <a:lnTo>
                  <a:pt x="29" y="158"/>
                </a:lnTo>
                <a:lnTo>
                  <a:pt x="60" y="158"/>
                </a:lnTo>
                <a:lnTo>
                  <a:pt x="60" y="190"/>
                </a:lnTo>
                <a:close/>
                <a:moveTo>
                  <a:pt x="108" y="326"/>
                </a:moveTo>
                <a:lnTo>
                  <a:pt x="76" y="326"/>
                </a:lnTo>
                <a:lnTo>
                  <a:pt x="76" y="294"/>
                </a:lnTo>
                <a:lnTo>
                  <a:pt x="108" y="294"/>
                </a:lnTo>
                <a:lnTo>
                  <a:pt x="108" y="326"/>
                </a:lnTo>
                <a:close/>
                <a:moveTo>
                  <a:pt x="108" y="280"/>
                </a:moveTo>
                <a:lnTo>
                  <a:pt x="76" y="280"/>
                </a:lnTo>
                <a:lnTo>
                  <a:pt x="76" y="249"/>
                </a:lnTo>
                <a:lnTo>
                  <a:pt x="108" y="249"/>
                </a:lnTo>
                <a:lnTo>
                  <a:pt x="108" y="280"/>
                </a:lnTo>
                <a:close/>
                <a:moveTo>
                  <a:pt x="108" y="235"/>
                </a:moveTo>
                <a:lnTo>
                  <a:pt x="76" y="235"/>
                </a:lnTo>
                <a:lnTo>
                  <a:pt x="76" y="204"/>
                </a:lnTo>
                <a:lnTo>
                  <a:pt x="108" y="204"/>
                </a:lnTo>
                <a:lnTo>
                  <a:pt x="108" y="235"/>
                </a:lnTo>
                <a:close/>
                <a:moveTo>
                  <a:pt x="108" y="190"/>
                </a:moveTo>
                <a:lnTo>
                  <a:pt x="76" y="190"/>
                </a:lnTo>
                <a:lnTo>
                  <a:pt x="76" y="158"/>
                </a:lnTo>
                <a:lnTo>
                  <a:pt x="108" y="158"/>
                </a:lnTo>
                <a:lnTo>
                  <a:pt x="108" y="190"/>
                </a:lnTo>
                <a:close/>
              </a:path>
            </a:pathLst>
          </a:custGeom>
          <a:solidFill>
            <a:srgbClr val="FFFFFF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182812" tIns="146249" rIns="182812" bIns="14624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55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-50" normalizeH="0" baseline="0" noProof="0">
              <a:ln>
                <a:noFill/>
              </a:ln>
              <a:gradFill>
                <a:gsLst>
                  <a:gs pos="1250">
                    <a:srgbClr val="EFEFEF"/>
                  </a:gs>
                  <a:gs pos="10417">
                    <a:srgbClr val="EFEFEF"/>
                  </a:gs>
                </a:gsLst>
                <a:lin ang="5400000" scaled="0"/>
              </a:gradFill>
              <a:effectLst/>
              <a:uLnTx/>
              <a:uFillTx/>
              <a:latin typeface="Segoe UI"/>
            </a:endParaRPr>
          </a:p>
        </p:txBody>
      </p:sp>
      <p:sp>
        <p:nvSpPr>
          <p:cNvPr id="58" name="Rectangle 535"/>
          <p:cNvSpPr/>
          <p:nvPr/>
        </p:nvSpPr>
        <p:spPr bwMode="auto">
          <a:xfrm>
            <a:off x="6901687" y="4631705"/>
            <a:ext cx="1968782" cy="2215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932213">
              <a:lnSpc>
                <a:spcPct val="90000"/>
              </a:lnSpc>
              <a:spcBef>
                <a:spcPts val="1199"/>
              </a:spcBef>
            </a:pPr>
            <a:r>
              <a:rPr lang="ru-RU" sz="1600" spc="-30" dirty="0">
                <a:solidFill>
                  <a:srgbClr val="FFFFFF"/>
                </a:solidFill>
                <a:latin typeface="Segoe UI"/>
              </a:rPr>
              <a:t>Офисное помещение</a:t>
            </a:r>
            <a:endParaRPr lang="en-US" sz="1600" spc="-30" dirty="0">
              <a:solidFill>
                <a:srgbClr val="FFFFFF"/>
              </a:solidFill>
              <a:latin typeface="Segoe UI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3714744" y="3143254"/>
            <a:ext cx="3937496" cy="781299"/>
            <a:chOff x="3714744" y="3143254"/>
            <a:chExt cx="3937496" cy="781299"/>
          </a:xfrm>
        </p:grpSpPr>
        <p:grpSp>
          <p:nvGrpSpPr>
            <p:cNvPr id="60" name="组合 59"/>
            <p:cNvGrpSpPr/>
            <p:nvPr/>
          </p:nvGrpSpPr>
          <p:grpSpPr>
            <a:xfrm>
              <a:off x="3714744" y="3143254"/>
              <a:ext cx="1428760" cy="781299"/>
              <a:chOff x="3714744" y="3143254"/>
              <a:chExt cx="1214446" cy="781299"/>
            </a:xfrm>
          </p:grpSpPr>
          <p:cxnSp>
            <p:nvCxnSpPr>
              <p:cNvPr id="64" name="Straight Connector 70"/>
              <p:cNvCxnSpPr/>
              <p:nvPr/>
            </p:nvCxnSpPr>
            <p:spPr>
              <a:xfrm rot="10800000">
                <a:off x="3714744" y="3143254"/>
                <a:ext cx="1214446" cy="1588"/>
              </a:xfrm>
              <a:prstGeom prst="line">
                <a:avLst/>
              </a:prstGeom>
              <a:noFill/>
              <a:ln w="28575" cap="rnd" cmpd="sng" algn="ctr">
                <a:solidFill>
                  <a:schemeClr val="bg1"/>
                </a:solidFill>
                <a:prstDash val="sysDot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70"/>
              <p:cNvCxnSpPr/>
              <p:nvPr/>
            </p:nvCxnSpPr>
            <p:spPr>
              <a:xfrm rot="5400000" flipH="1" flipV="1">
                <a:off x="3324873" y="3533125"/>
                <a:ext cx="781299" cy="1558"/>
              </a:xfrm>
              <a:prstGeom prst="line">
                <a:avLst/>
              </a:prstGeom>
              <a:noFill/>
              <a:ln w="28575" cap="rnd" cmpd="sng" algn="ctr">
                <a:solidFill>
                  <a:schemeClr val="bg1"/>
                </a:solidFill>
                <a:prstDash val="sysDot"/>
                <a:headEnd type="arrow" w="med" len="med"/>
                <a:tailEnd type="none" w="med" len="med"/>
              </a:ln>
              <a:effectLst/>
            </p:spPr>
          </p:cxnSp>
        </p:grpSp>
        <p:grpSp>
          <p:nvGrpSpPr>
            <p:cNvPr id="61" name="组合 60"/>
            <p:cNvGrpSpPr/>
            <p:nvPr/>
          </p:nvGrpSpPr>
          <p:grpSpPr>
            <a:xfrm>
              <a:off x="6643702" y="3143254"/>
              <a:ext cx="1008538" cy="781299"/>
              <a:chOff x="6643702" y="3143254"/>
              <a:chExt cx="857257" cy="781299"/>
            </a:xfrm>
          </p:grpSpPr>
          <p:cxnSp>
            <p:nvCxnSpPr>
              <p:cNvPr id="62" name="Straight Connector 70"/>
              <p:cNvCxnSpPr/>
              <p:nvPr/>
            </p:nvCxnSpPr>
            <p:spPr>
              <a:xfrm rot="5400000" flipH="1" flipV="1">
                <a:off x="7109530" y="3533125"/>
                <a:ext cx="781299" cy="1558"/>
              </a:xfrm>
              <a:prstGeom prst="line">
                <a:avLst/>
              </a:prstGeom>
              <a:noFill/>
              <a:ln w="28575" cap="rnd" cmpd="sng" algn="ctr">
                <a:solidFill>
                  <a:schemeClr val="bg1"/>
                </a:solidFill>
                <a:prstDash val="sysDot"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63" name="Straight Connector 70"/>
              <p:cNvCxnSpPr/>
              <p:nvPr/>
            </p:nvCxnSpPr>
            <p:spPr>
              <a:xfrm rot="10800000">
                <a:off x="6643702" y="3143254"/>
                <a:ext cx="857256" cy="1588"/>
              </a:xfrm>
              <a:prstGeom prst="line">
                <a:avLst/>
              </a:prstGeom>
              <a:noFill/>
              <a:ln w="28575" cap="rnd" cmpd="sng" algn="ctr">
                <a:solidFill>
                  <a:schemeClr val="bg1"/>
                </a:solidFill>
                <a:prstDash val="sysDot"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6" name="组合 65"/>
          <p:cNvGrpSpPr/>
          <p:nvPr/>
        </p:nvGrpSpPr>
        <p:grpSpPr>
          <a:xfrm>
            <a:off x="7641498" y="3929072"/>
            <a:ext cx="214314" cy="571504"/>
            <a:chOff x="7071475" y="1785932"/>
            <a:chExt cx="772082" cy="2102841"/>
          </a:xfrm>
        </p:grpSpPr>
        <p:sp>
          <p:nvSpPr>
            <p:cNvPr id="67" name="椭圆 66"/>
            <p:cNvSpPr/>
            <p:nvPr/>
          </p:nvSpPr>
          <p:spPr bwMode="auto">
            <a:xfrm>
              <a:off x="7120585" y="1785932"/>
              <a:ext cx="472159" cy="50006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68" name="圆角矩形 67"/>
            <p:cNvSpPr/>
            <p:nvPr/>
          </p:nvSpPr>
          <p:spPr bwMode="auto">
            <a:xfrm rot="5400000">
              <a:off x="7036611" y="2536031"/>
              <a:ext cx="642942" cy="285752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 bwMode="auto">
            <a:xfrm rot="6125234">
              <a:off x="6628118" y="3221875"/>
              <a:ext cx="1159093" cy="174703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0" name="圆角矩形 69"/>
            <p:cNvSpPr/>
            <p:nvPr/>
          </p:nvSpPr>
          <p:spPr bwMode="auto">
            <a:xfrm rot="4706113">
              <a:off x="6908861" y="3212567"/>
              <a:ext cx="1159093" cy="174703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1" name="圆角矩形 70"/>
            <p:cNvSpPr/>
            <p:nvPr/>
          </p:nvSpPr>
          <p:spPr bwMode="auto">
            <a:xfrm rot="3820618" flipV="1">
              <a:off x="7278246" y="2547717"/>
              <a:ext cx="487259" cy="124424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2" name="圆角矩形 71"/>
            <p:cNvSpPr/>
            <p:nvPr/>
          </p:nvSpPr>
          <p:spPr bwMode="auto">
            <a:xfrm>
              <a:off x="7557805" y="2779930"/>
              <a:ext cx="285752" cy="71438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3" name="圆角矩形 72"/>
            <p:cNvSpPr/>
            <p:nvPr/>
          </p:nvSpPr>
          <p:spPr bwMode="auto">
            <a:xfrm rot="6866776" flipV="1">
              <a:off x="6964316" y="2536107"/>
              <a:ext cx="487259" cy="124702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4" name="圆角矩形 73"/>
            <p:cNvSpPr/>
            <p:nvPr/>
          </p:nvSpPr>
          <p:spPr bwMode="auto">
            <a:xfrm rot="2445805">
              <a:off x="7071475" y="2838960"/>
              <a:ext cx="285752" cy="71438"/>
            </a:xfrm>
            <a:prstGeom prst="roundRect">
              <a:avLst/>
            </a:prstGeom>
            <a:solidFill>
              <a:schemeClr val="bg1"/>
            </a:solidFill>
            <a:ln w="9525" cap="rnd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sp>
        <p:nvSpPr>
          <p:cNvPr id="75" name="Rectangle 535"/>
          <p:cNvSpPr/>
          <p:nvPr/>
        </p:nvSpPr>
        <p:spPr bwMode="auto">
          <a:xfrm>
            <a:off x="7712936" y="3357568"/>
            <a:ext cx="804183" cy="1661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defTabSz="932213">
              <a:lnSpc>
                <a:spcPct val="90000"/>
              </a:lnSpc>
              <a:spcBef>
                <a:spcPts val="1199"/>
              </a:spcBef>
            </a:pPr>
            <a:r>
              <a:rPr lang="en-US" sz="1200" spc="-30" dirty="0">
                <a:solidFill>
                  <a:srgbClr val="FFFFFF"/>
                </a:solidFill>
                <a:latin typeface="Segoe UI"/>
              </a:rPr>
              <a:t>APP</a:t>
            </a:r>
          </a:p>
        </p:txBody>
      </p:sp>
      <p:grpSp>
        <p:nvGrpSpPr>
          <p:cNvPr id="76" name="组合 75"/>
          <p:cNvGrpSpPr/>
          <p:nvPr/>
        </p:nvGrpSpPr>
        <p:grpSpPr>
          <a:xfrm>
            <a:off x="7929586" y="3643320"/>
            <a:ext cx="214314" cy="428628"/>
            <a:chOff x="7572396" y="1214428"/>
            <a:chExt cx="1000132" cy="1928826"/>
          </a:xfrm>
        </p:grpSpPr>
        <p:sp>
          <p:nvSpPr>
            <p:cNvPr id="77" name="圆角矩形 76"/>
            <p:cNvSpPr/>
            <p:nvPr/>
          </p:nvSpPr>
          <p:spPr bwMode="auto">
            <a:xfrm>
              <a:off x="7572396" y="1214428"/>
              <a:ext cx="1000132" cy="1928826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78" name="矩形 77"/>
            <p:cNvSpPr/>
            <p:nvPr/>
          </p:nvSpPr>
          <p:spPr bwMode="auto">
            <a:xfrm>
              <a:off x="7643833" y="1428741"/>
              <a:ext cx="857257" cy="150019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grpSp>
        <p:nvGrpSpPr>
          <p:cNvPr id="79" name="组合 129"/>
          <p:cNvGrpSpPr/>
          <p:nvPr/>
        </p:nvGrpSpPr>
        <p:grpSpPr>
          <a:xfrm>
            <a:off x="2143108" y="1428742"/>
            <a:ext cx="409146" cy="681540"/>
            <a:chOff x="5083928" y="357172"/>
            <a:chExt cx="2754044" cy="4435182"/>
          </a:xfrm>
        </p:grpSpPr>
        <p:sp>
          <p:nvSpPr>
            <p:cNvPr id="80" name="椭圆 79"/>
            <p:cNvSpPr/>
            <p:nvPr/>
          </p:nvSpPr>
          <p:spPr bwMode="auto">
            <a:xfrm>
              <a:off x="5357818" y="357172"/>
              <a:ext cx="914400" cy="914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1" name="圆角矩形 80"/>
            <p:cNvSpPr/>
            <p:nvPr/>
          </p:nvSpPr>
          <p:spPr bwMode="auto">
            <a:xfrm>
              <a:off x="5438250" y="1428739"/>
              <a:ext cx="708643" cy="2000262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2" name="圆角矩形 81"/>
            <p:cNvSpPr/>
            <p:nvPr/>
          </p:nvSpPr>
          <p:spPr bwMode="auto">
            <a:xfrm>
              <a:off x="6429388" y="428610"/>
              <a:ext cx="285752" cy="1000132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3" name="圆角矩形 82"/>
            <p:cNvSpPr/>
            <p:nvPr/>
          </p:nvSpPr>
          <p:spPr bwMode="auto">
            <a:xfrm rot="2689219">
              <a:off x="6076323" y="1136965"/>
              <a:ext cx="285752" cy="1143008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4" name="圆角矩形 83"/>
            <p:cNvSpPr/>
            <p:nvPr/>
          </p:nvSpPr>
          <p:spPr bwMode="auto">
            <a:xfrm rot="1572922">
              <a:off x="5166954" y="1504510"/>
              <a:ext cx="285752" cy="1143008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5" name="圆角矩形 84"/>
            <p:cNvSpPr/>
            <p:nvPr/>
          </p:nvSpPr>
          <p:spPr bwMode="auto">
            <a:xfrm rot="20442251">
              <a:off x="5083928" y="2420810"/>
              <a:ext cx="284946" cy="984978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6" name="圆角矩形 85"/>
            <p:cNvSpPr/>
            <p:nvPr/>
          </p:nvSpPr>
          <p:spPr bwMode="auto">
            <a:xfrm>
              <a:off x="6072198" y="3786196"/>
              <a:ext cx="285752" cy="1000132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7" name="圆角矩形 86"/>
            <p:cNvSpPr/>
            <p:nvPr/>
          </p:nvSpPr>
          <p:spPr bwMode="auto">
            <a:xfrm rot="20442251">
              <a:off x="5918081" y="2950516"/>
              <a:ext cx="298030" cy="984978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8" name="圆角矩形 87"/>
            <p:cNvSpPr/>
            <p:nvPr/>
          </p:nvSpPr>
          <p:spPr bwMode="auto">
            <a:xfrm>
              <a:off x="5572132" y="3143254"/>
              <a:ext cx="285752" cy="785818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89" name="圆角矩形 88"/>
            <p:cNvSpPr/>
            <p:nvPr/>
          </p:nvSpPr>
          <p:spPr bwMode="auto">
            <a:xfrm rot="2689219">
              <a:off x="5219066" y="3649346"/>
              <a:ext cx="285752" cy="1143008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90" name="圆角矩形 89"/>
            <p:cNvSpPr/>
            <p:nvPr/>
          </p:nvSpPr>
          <p:spPr bwMode="auto">
            <a:xfrm rot="2631441">
              <a:off x="5715243" y="658119"/>
              <a:ext cx="2122729" cy="128095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91" name="圆角矩形 90"/>
            <p:cNvSpPr/>
            <p:nvPr/>
          </p:nvSpPr>
          <p:spPr bwMode="auto">
            <a:xfrm rot="2689219" flipH="1">
              <a:off x="7557973" y="1232417"/>
              <a:ext cx="101027" cy="320459"/>
            </a:xfrm>
            <a:prstGeom prst="round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sp>
        <p:nvSpPr>
          <p:cNvPr id="92" name="矩形 91"/>
          <p:cNvSpPr/>
          <p:nvPr/>
        </p:nvSpPr>
        <p:spPr bwMode="auto">
          <a:xfrm>
            <a:off x="2643174" y="1142990"/>
            <a:ext cx="500066" cy="10001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93" name="矩形 92"/>
          <p:cNvSpPr/>
          <p:nvPr/>
        </p:nvSpPr>
        <p:spPr bwMode="auto">
          <a:xfrm>
            <a:off x="2779556" y="1466341"/>
            <a:ext cx="45461" cy="22559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</a:pPr>
            <a:endParaRPr lang="zh-CN" altLang="en-US" sz="12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ea typeface="微软雅黑" pitchFamily="34" charset="-122"/>
              <a:cs typeface="Segoe UI" pitchFamily="34" charset="0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2805533" y="1142990"/>
            <a:ext cx="428628" cy="1000132"/>
            <a:chOff x="3428992" y="1142990"/>
            <a:chExt cx="428628" cy="1000132"/>
          </a:xfrm>
          <a:noFill/>
        </p:grpSpPr>
        <p:sp>
          <p:nvSpPr>
            <p:cNvPr id="95" name="矩形 94"/>
            <p:cNvSpPr/>
            <p:nvPr/>
          </p:nvSpPr>
          <p:spPr bwMode="auto">
            <a:xfrm>
              <a:off x="3448475" y="1142990"/>
              <a:ext cx="409145" cy="1000132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96" name="矩形 95"/>
            <p:cNvSpPr/>
            <p:nvPr/>
          </p:nvSpPr>
          <p:spPr bwMode="auto">
            <a:xfrm>
              <a:off x="3428992" y="1466341"/>
              <a:ext cx="90921" cy="225594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  <a:cs typeface="Segoe UI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215074" y="1357304"/>
            <a:ext cx="357190" cy="357188"/>
            <a:chOff x="500034" y="2428875"/>
            <a:chExt cx="928694" cy="928693"/>
          </a:xfrm>
        </p:grpSpPr>
        <p:sp>
          <p:nvSpPr>
            <p:cNvPr id="98" name="Oval 16"/>
            <p:cNvSpPr/>
            <p:nvPr/>
          </p:nvSpPr>
          <p:spPr bwMode="auto">
            <a:xfrm>
              <a:off x="500034" y="2428875"/>
              <a:ext cx="928694" cy="9286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99" name="组合 28"/>
            <p:cNvGrpSpPr/>
            <p:nvPr/>
          </p:nvGrpSpPr>
          <p:grpSpPr>
            <a:xfrm>
              <a:off x="928662" y="2643188"/>
              <a:ext cx="71438" cy="571504"/>
              <a:chOff x="2000232" y="2571750"/>
              <a:chExt cx="142876" cy="785818"/>
            </a:xfrm>
          </p:grpSpPr>
          <p:sp>
            <p:nvSpPr>
              <p:cNvPr id="100" name="圆角矩形 99"/>
              <p:cNvSpPr/>
              <p:nvPr/>
            </p:nvSpPr>
            <p:spPr bwMode="auto">
              <a:xfrm>
                <a:off x="2000232" y="2571750"/>
                <a:ext cx="142876" cy="571504"/>
              </a:xfrm>
              <a:prstGeom prst="round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 bwMode="auto">
              <a:xfrm>
                <a:off x="2000232" y="3214692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  <a:cs typeface="Segoe UI" pitchFamily="34" charset="0"/>
                </a:endParaRPr>
              </a:p>
            </p:txBody>
          </p:sp>
        </p:grpSp>
      </p:grpSp>
      <p:grpSp>
        <p:nvGrpSpPr>
          <p:cNvPr id="102" name="组合 101"/>
          <p:cNvGrpSpPr/>
          <p:nvPr/>
        </p:nvGrpSpPr>
        <p:grpSpPr>
          <a:xfrm>
            <a:off x="928662" y="3571882"/>
            <a:ext cx="7858180" cy="357188"/>
            <a:chOff x="928662" y="3571882"/>
            <a:chExt cx="7858180" cy="357188"/>
          </a:xfrm>
        </p:grpSpPr>
        <p:grpSp>
          <p:nvGrpSpPr>
            <p:cNvPr id="103" name="组合 102"/>
            <p:cNvGrpSpPr/>
            <p:nvPr/>
          </p:nvGrpSpPr>
          <p:grpSpPr>
            <a:xfrm>
              <a:off x="928662" y="3571882"/>
              <a:ext cx="357190" cy="357188"/>
              <a:chOff x="500034" y="2428875"/>
              <a:chExt cx="928694" cy="928693"/>
            </a:xfrm>
          </p:grpSpPr>
          <p:sp>
            <p:nvSpPr>
              <p:cNvPr id="109" name="Oval 16"/>
              <p:cNvSpPr/>
              <p:nvPr/>
            </p:nvSpPr>
            <p:spPr bwMode="auto">
              <a:xfrm>
                <a:off x="500034" y="2428875"/>
                <a:ext cx="928694" cy="928693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110" name="组合 28"/>
              <p:cNvGrpSpPr/>
              <p:nvPr/>
            </p:nvGrpSpPr>
            <p:grpSpPr>
              <a:xfrm>
                <a:off x="928662" y="2643188"/>
                <a:ext cx="71438" cy="571504"/>
                <a:chOff x="2000232" y="2571750"/>
                <a:chExt cx="142876" cy="785818"/>
              </a:xfrm>
            </p:grpSpPr>
            <p:sp>
              <p:nvSpPr>
                <p:cNvPr id="111" name="圆角矩形 110"/>
                <p:cNvSpPr/>
                <p:nvPr/>
              </p:nvSpPr>
              <p:spPr bwMode="auto">
                <a:xfrm>
                  <a:off x="2000232" y="2571750"/>
                  <a:ext cx="142876" cy="571504"/>
                </a:xfrm>
                <a:prstGeom prst="round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112" name="椭圆 111"/>
                <p:cNvSpPr/>
                <p:nvPr/>
              </p:nvSpPr>
              <p:spPr bwMode="auto">
                <a:xfrm>
                  <a:off x="2000232" y="3214692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</p:grpSp>
        </p:grpSp>
        <p:grpSp>
          <p:nvGrpSpPr>
            <p:cNvPr id="104" name="组合 103"/>
            <p:cNvGrpSpPr/>
            <p:nvPr/>
          </p:nvGrpSpPr>
          <p:grpSpPr>
            <a:xfrm>
              <a:off x="8429652" y="3571882"/>
              <a:ext cx="357190" cy="357188"/>
              <a:chOff x="500034" y="2428875"/>
              <a:chExt cx="928694" cy="928693"/>
            </a:xfrm>
          </p:grpSpPr>
          <p:sp>
            <p:nvSpPr>
              <p:cNvPr id="105" name="Oval 16"/>
              <p:cNvSpPr/>
              <p:nvPr/>
            </p:nvSpPr>
            <p:spPr bwMode="auto">
              <a:xfrm>
                <a:off x="500034" y="2428875"/>
                <a:ext cx="928694" cy="928693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106" name="组合 28"/>
              <p:cNvGrpSpPr/>
              <p:nvPr/>
            </p:nvGrpSpPr>
            <p:grpSpPr>
              <a:xfrm>
                <a:off x="928662" y="2643188"/>
                <a:ext cx="71438" cy="571504"/>
                <a:chOff x="2000232" y="2571750"/>
                <a:chExt cx="142876" cy="785818"/>
              </a:xfrm>
            </p:grpSpPr>
            <p:sp>
              <p:nvSpPr>
                <p:cNvPr id="107" name="圆角矩形 106"/>
                <p:cNvSpPr/>
                <p:nvPr/>
              </p:nvSpPr>
              <p:spPr bwMode="auto">
                <a:xfrm>
                  <a:off x="2000232" y="2571750"/>
                  <a:ext cx="142876" cy="571504"/>
                </a:xfrm>
                <a:prstGeom prst="round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  <p:sp>
              <p:nvSpPr>
                <p:cNvPr id="108" name="椭圆 107"/>
                <p:cNvSpPr/>
                <p:nvPr/>
              </p:nvSpPr>
              <p:spPr bwMode="auto">
                <a:xfrm>
                  <a:off x="2000232" y="3214692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square" lIns="137172" tIns="34294" rIns="68586" bIns="68586" rtlCol="0" anchor="b" anchorCtr="0"/>
                <a:lstStyle/>
                <a:p>
                  <a:pPr algn="ctr" defTabSz="68563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200" spc="-3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微软雅黑" pitchFamily="34" charset="-122"/>
                    <a:ea typeface="微软雅黑" pitchFamily="34" charset="-122"/>
                    <a:cs typeface="Segoe UI" pitchFamily="34" charset="0"/>
                  </a:endParaRPr>
                </a:p>
              </p:txBody>
            </p:sp>
          </p:grpSp>
        </p:grpSp>
      </p:grpSp>
      <p:sp>
        <p:nvSpPr>
          <p:cNvPr id="113" name="TextBox 112"/>
          <p:cNvSpPr txBox="1"/>
          <p:nvPr/>
        </p:nvSpPr>
        <p:spPr>
          <a:xfrm>
            <a:off x="4141036" y="1332686"/>
            <a:ext cx="869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WI-FI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grpSp>
        <p:nvGrpSpPr>
          <p:cNvPr id="116" name="组合 115"/>
          <p:cNvGrpSpPr/>
          <p:nvPr/>
        </p:nvGrpSpPr>
        <p:grpSpPr>
          <a:xfrm>
            <a:off x="107504" y="-84464"/>
            <a:ext cx="207942" cy="207942"/>
            <a:chOff x="4458447" y="2420471"/>
            <a:chExt cx="280894" cy="280894"/>
          </a:xfrm>
        </p:grpSpPr>
        <p:sp>
          <p:nvSpPr>
            <p:cNvPr id="117" name="椭圆 116"/>
            <p:cNvSpPr/>
            <p:nvPr/>
          </p:nvSpPr>
          <p:spPr>
            <a:xfrm>
              <a:off x="4458447" y="2420471"/>
              <a:ext cx="280894" cy="280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4513792" y="2475816"/>
              <a:ext cx="170204" cy="170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96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02812 -0.001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4.84718E-6 L 0.00087 0.996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9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211475" y="2739442"/>
            <a:ext cx="0" cy="2334443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11475" y="-69615"/>
            <a:ext cx="0" cy="280905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4677" y="21853"/>
            <a:ext cx="5420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</a:rPr>
              <a:t>Оставленные аудио</a:t>
            </a:r>
            <a:r>
              <a:rPr lang="en-US" altLang="zh-CN" sz="2400" dirty="0">
                <a:solidFill>
                  <a:schemeClr val="bg1"/>
                </a:solidFill>
              </a:rPr>
              <a:t> </a:t>
            </a:r>
            <a:r>
              <a:rPr lang="ru-RU" altLang="zh-CN" sz="2400" dirty="0">
                <a:solidFill>
                  <a:schemeClr val="bg1"/>
                </a:solidFill>
              </a:rPr>
              <a:t>и видео сообщения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7504" y="-84464"/>
            <a:ext cx="207942" cy="207942"/>
            <a:chOff x="4458447" y="2420471"/>
            <a:chExt cx="280894" cy="280894"/>
          </a:xfrm>
        </p:grpSpPr>
        <p:sp>
          <p:nvSpPr>
            <p:cNvPr id="17" name="椭圆 16"/>
            <p:cNvSpPr/>
            <p:nvPr/>
          </p:nvSpPr>
          <p:spPr>
            <a:xfrm>
              <a:off x="4458447" y="2420471"/>
              <a:ext cx="280894" cy="280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4513792" y="2475816"/>
              <a:ext cx="170204" cy="170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3" descr="E:\6-宣传推广\素材\buliding\别墅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57172"/>
            <a:ext cx="6071676" cy="453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1964" y="3097880"/>
            <a:ext cx="933409" cy="100215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2" descr="C:\Users\22017\Desktop\素材\IMG_9245 DH-VTH1560B 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76685"/>
            <a:ext cx="1453315" cy="10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组合 117"/>
          <p:cNvGrpSpPr/>
          <p:nvPr/>
        </p:nvGrpSpPr>
        <p:grpSpPr>
          <a:xfrm>
            <a:off x="1714480" y="2571750"/>
            <a:ext cx="1783949" cy="536854"/>
            <a:chOff x="1835696" y="2610379"/>
            <a:chExt cx="1783949" cy="536854"/>
          </a:xfrm>
        </p:grpSpPr>
        <p:sp>
          <p:nvSpPr>
            <p:cNvPr id="85" name="任意多边形 84"/>
            <p:cNvSpPr/>
            <p:nvPr/>
          </p:nvSpPr>
          <p:spPr>
            <a:xfrm rot="10800000">
              <a:off x="1851948" y="2610379"/>
              <a:ext cx="1639932" cy="393562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9" name="矩形 88"/>
            <p:cNvSpPr/>
            <p:nvPr/>
          </p:nvSpPr>
          <p:spPr>
            <a:xfrm>
              <a:off x="1835696" y="2624013"/>
              <a:ext cx="17839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zh-CN" sz="1400" dirty="0">
                  <a:solidFill>
                    <a:schemeClr val="bg1"/>
                  </a:solidFill>
                </a:rPr>
                <a:t>Пожалуйста оставьте сообщение</a:t>
              </a:r>
              <a:r>
                <a:rPr lang="en-US" altLang="zh-CN" sz="14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3491880" y="2693504"/>
            <a:ext cx="1872208" cy="744793"/>
            <a:chOff x="3491880" y="2693504"/>
            <a:chExt cx="1872208" cy="744793"/>
          </a:xfrm>
        </p:grpSpPr>
        <p:cxnSp>
          <p:nvCxnSpPr>
            <p:cNvPr id="82" name="直接连接符 81"/>
            <p:cNvCxnSpPr/>
            <p:nvPr/>
          </p:nvCxnSpPr>
          <p:spPr>
            <a:xfrm flipH="1">
              <a:off x="3491880" y="2725553"/>
              <a:ext cx="1872208" cy="712744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lg" len="lg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矩形 90"/>
            <p:cNvSpPr/>
            <p:nvPr/>
          </p:nvSpPr>
          <p:spPr>
            <a:xfrm rot="20597254">
              <a:off x="3778353" y="2693504"/>
              <a:ext cx="9882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400" dirty="0">
                  <a:solidFill>
                    <a:srgbClr val="FF0000"/>
                  </a:solidFill>
                </a:rPr>
                <a:t>Нет ответа</a:t>
              </a:r>
            </a:p>
            <a:p>
              <a:endParaRPr lang="en-US" altLang="zh-CN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17177" y="2777901"/>
            <a:ext cx="2378959" cy="945977"/>
            <a:chOff x="3417177" y="2777901"/>
            <a:chExt cx="2378959" cy="945977"/>
          </a:xfrm>
        </p:grpSpPr>
        <p:cxnSp>
          <p:nvCxnSpPr>
            <p:cNvPr id="80" name="直接连接符 79"/>
            <p:cNvCxnSpPr/>
            <p:nvPr/>
          </p:nvCxnSpPr>
          <p:spPr>
            <a:xfrm flipV="1">
              <a:off x="3417177" y="2777901"/>
              <a:ext cx="2378959" cy="945977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lg" len="lg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矩形 91"/>
            <p:cNvSpPr/>
            <p:nvPr/>
          </p:nvSpPr>
          <p:spPr>
            <a:xfrm rot="20597254">
              <a:off x="4550585" y="3209788"/>
              <a:ext cx="6591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400" dirty="0">
                  <a:solidFill>
                    <a:srgbClr val="FF0000"/>
                  </a:solidFill>
                </a:rPr>
                <a:t>Вызов</a:t>
              </a:r>
              <a:endParaRPr lang="en-US" altLang="zh-CN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1459544" y="3598958"/>
            <a:ext cx="917653" cy="491657"/>
            <a:chOff x="1459544" y="3598958"/>
            <a:chExt cx="917653" cy="491657"/>
          </a:xfrm>
        </p:grpSpPr>
        <p:sp>
          <p:nvSpPr>
            <p:cNvPr id="90" name="任意多边形 89"/>
            <p:cNvSpPr/>
            <p:nvPr/>
          </p:nvSpPr>
          <p:spPr>
            <a:xfrm rot="16200000">
              <a:off x="1672542" y="3385960"/>
              <a:ext cx="491657" cy="917653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74" name="Picture 2" descr="C:\Users\22017\Desktop\素材\loudspeaker4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568" y="3661743"/>
              <a:ext cx="527605" cy="42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5" name="椭圆 114"/>
          <p:cNvSpPr/>
          <p:nvPr/>
        </p:nvSpPr>
        <p:spPr>
          <a:xfrm>
            <a:off x="5462385" y="2329982"/>
            <a:ext cx="45719" cy="46264"/>
          </a:xfrm>
          <a:prstGeom prst="ellipse">
            <a:avLst/>
          </a:prstGeom>
          <a:solidFill>
            <a:srgbClr val="00B0F0"/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72" name="组合 3071"/>
          <p:cNvGrpSpPr/>
          <p:nvPr/>
        </p:nvGrpSpPr>
        <p:grpSpPr>
          <a:xfrm>
            <a:off x="6500826" y="2428874"/>
            <a:ext cx="1639932" cy="393562"/>
            <a:chOff x="5270779" y="1267086"/>
            <a:chExt cx="1639932" cy="393562"/>
          </a:xfrm>
        </p:grpSpPr>
        <p:sp>
          <p:nvSpPr>
            <p:cNvPr id="116" name="任意多边形 115"/>
            <p:cNvSpPr/>
            <p:nvPr/>
          </p:nvSpPr>
          <p:spPr>
            <a:xfrm rot="10800000">
              <a:off x="5270779" y="1267086"/>
              <a:ext cx="1639932" cy="393562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7" name="矩形 116"/>
            <p:cNvSpPr/>
            <p:nvPr/>
          </p:nvSpPr>
          <p:spPr>
            <a:xfrm>
              <a:off x="5408685" y="1274141"/>
              <a:ext cx="14967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400" dirty="0">
                  <a:solidFill>
                    <a:schemeClr val="bg1"/>
                  </a:solidFill>
                </a:rPr>
                <a:t>Сообщение гостя</a:t>
              </a:r>
              <a:endParaRPr lang="en-US" altLang="zh-CN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9" name="Picture 2" descr="E:\6-宣传推广\素材\189096-120525210H4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69" y="2214690"/>
            <a:ext cx="377751" cy="5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E:\6-宣传推广\素材\189096-120525210H4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04" y="3888486"/>
            <a:ext cx="377751" cy="51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椭圆 125"/>
          <p:cNvSpPr/>
          <p:nvPr/>
        </p:nvSpPr>
        <p:spPr>
          <a:xfrm>
            <a:off x="3059832" y="3685441"/>
            <a:ext cx="164247" cy="184844"/>
          </a:xfrm>
          <a:prstGeom prst="ellipse">
            <a:avLst/>
          </a:prstGeom>
          <a:solidFill>
            <a:schemeClr val="accent2">
              <a:alpha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77" name="组合 3076"/>
          <p:cNvGrpSpPr/>
          <p:nvPr/>
        </p:nvGrpSpPr>
        <p:grpSpPr>
          <a:xfrm>
            <a:off x="870546" y="3651870"/>
            <a:ext cx="677558" cy="1494972"/>
            <a:chOff x="870546" y="3651870"/>
            <a:chExt cx="677558" cy="1494972"/>
          </a:xfrm>
        </p:grpSpPr>
        <p:grpSp>
          <p:nvGrpSpPr>
            <p:cNvPr id="45" name="组合 44"/>
            <p:cNvGrpSpPr/>
            <p:nvPr/>
          </p:nvGrpSpPr>
          <p:grpSpPr>
            <a:xfrm>
              <a:off x="1039589" y="3651870"/>
              <a:ext cx="394078" cy="1209822"/>
              <a:chOff x="2008778" y="2574004"/>
              <a:chExt cx="380273" cy="1135650"/>
            </a:xfrm>
            <a:solidFill>
              <a:schemeClr val="bg1"/>
            </a:solidFill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46" name="圆角矩形 45"/>
              <p:cNvSpPr/>
              <p:nvPr/>
            </p:nvSpPr>
            <p:spPr>
              <a:xfrm>
                <a:off x="2081583" y="2935539"/>
                <a:ext cx="234440" cy="255846"/>
              </a:xfrm>
              <a:prstGeom prst="roundRect">
                <a:avLst>
                  <a:gd name="adj" fmla="val 34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7" name="Group 61"/>
              <p:cNvGrpSpPr/>
              <p:nvPr/>
            </p:nvGrpSpPr>
            <p:grpSpPr>
              <a:xfrm>
                <a:off x="2025107" y="2574004"/>
                <a:ext cx="347391" cy="392181"/>
                <a:chOff x="1368786" y="1195986"/>
                <a:chExt cx="1009650" cy="1139826"/>
              </a:xfrm>
              <a:grpFill/>
            </p:grpSpPr>
            <p:sp>
              <p:nvSpPr>
                <p:cNvPr id="52" name="Freeform 6"/>
                <p:cNvSpPr>
                  <a:spLocks noEditPoints="1"/>
                </p:cNvSpPr>
                <p:nvPr/>
              </p:nvSpPr>
              <p:spPr bwMode="auto">
                <a:xfrm>
                  <a:off x="1643423" y="1195986"/>
                  <a:ext cx="460375" cy="598488"/>
                </a:xfrm>
                <a:custGeom>
                  <a:avLst/>
                  <a:gdLst>
                    <a:gd name="T0" fmla="*/ 41 w 122"/>
                    <a:gd name="T1" fmla="*/ 4 h 159"/>
                    <a:gd name="T2" fmla="*/ 97 w 122"/>
                    <a:gd name="T3" fmla="*/ 12 h 159"/>
                    <a:gd name="T4" fmla="*/ 120 w 122"/>
                    <a:gd name="T5" fmla="*/ 58 h 159"/>
                    <a:gd name="T6" fmla="*/ 121 w 122"/>
                    <a:gd name="T7" fmla="*/ 94 h 159"/>
                    <a:gd name="T8" fmla="*/ 103 w 122"/>
                    <a:gd name="T9" fmla="*/ 126 h 159"/>
                    <a:gd name="T10" fmla="*/ 63 w 122"/>
                    <a:gd name="T11" fmla="*/ 157 h 159"/>
                    <a:gd name="T12" fmla="*/ 19 w 122"/>
                    <a:gd name="T13" fmla="*/ 126 h 159"/>
                    <a:gd name="T14" fmla="*/ 1 w 122"/>
                    <a:gd name="T15" fmla="*/ 94 h 159"/>
                    <a:gd name="T16" fmla="*/ 3 w 122"/>
                    <a:gd name="T17" fmla="*/ 46 h 159"/>
                    <a:gd name="T18" fmla="*/ 41 w 122"/>
                    <a:gd name="T19" fmla="*/ 4 h 159"/>
                    <a:gd name="T20" fmla="*/ 19 w 122"/>
                    <a:gd name="T21" fmla="*/ 80 h 159"/>
                    <a:gd name="T22" fmla="*/ 41 w 122"/>
                    <a:gd name="T23" fmla="*/ 136 h 159"/>
                    <a:gd name="T24" fmla="*/ 77 w 122"/>
                    <a:gd name="T25" fmla="*/ 140 h 159"/>
                    <a:gd name="T26" fmla="*/ 104 w 122"/>
                    <a:gd name="T27" fmla="*/ 73 h 159"/>
                    <a:gd name="T28" fmla="*/ 79 w 122"/>
                    <a:gd name="T29" fmla="*/ 54 h 159"/>
                    <a:gd name="T30" fmla="*/ 19 w 122"/>
                    <a:gd name="T31" fmla="*/ 8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2" h="159">
                      <a:moveTo>
                        <a:pt x="41" y="4"/>
                      </a:moveTo>
                      <a:cubicBezTo>
                        <a:pt x="59" y="0"/>
                        <a:pt x="80" y="2"/>
                        <a:pt x="97" y="12"/>
                      </a:cubicBezTo>
                      <a:cubicBezTo>
                        <a:pt x="112" y="22"/>
                        <a:pt x="121" y="40"/>
                        <a:pt x="120" y="58"/>
                      </a:cubicBezTo>
                      <a:cubicBezTo>
                        <a:pt x="119" y="70"/>
                        <a:pt x="122" y="82"/>
                        <a:pt x="121" y="94"/>
                      </a:cubicBezTo>
                      <a:cubicBezTo>
                        <a:pt x="117" y="106"/>
                        <a:pt x="108" y="115"/>
                        <a:pt x="103" y="126"/>
                      </a:cubicBezTo>
                      <a:cubicBezTo>
                        <a:pt x="96" y="142"/>
                        <a:pt x="82" y="157"/>
                        <a:pt x="63" y="157"/>
                      </a:cubicBezTo>
                      <a:cubicBezTo>
                        <a:pt x="43" y="159"/>
                        <a:pt x="27" y="143"/>
                        <a:pt x="19" y="126"/>
                      </a:cubicBezTo>
                      <a:cubicBezTo>
                        <a:pt x="14" y="115"/>
                        <a:pt x="5" y="105"/>
                        <a:pt x="1" y="94"/>
                      </a:cubicBezTo>
                      <a:cubicBezTo>
                        <a:pt x="1" y="78"/>
                        <a:pt x="0" y="62"/>
                        <a:pt x="3" y="46"/>
                      </a:cubicBezTo>
                      <a:cubicBezTo>
                        <a:pt x="7" y="27"/>
                        <a:pt x="21" y="9"/>
                        <a:pt x="41" y="4"/>
                      </a:cubicBezTo>
                      <a:close/>
                      <a:moveTo>
                        <a:pt x="19" y="80"/>
                      </a:moveTo>
                      <a:cubicBezTo>
                        <a:pt x="22" y="100"/>
                        <a:pt x="27" y="121"/>
                        <a:pt x="41" y="136"/>
                      </a:cubicBezTo>
                      <a:cubicBezTo>
                        <a:pt x="50" y="145"/>
                        <a:pt x="66" y="148"/>
                        <a:pt x="77" y="140"/>
                      </a:cubicBezTo>
                      <a:cubicBezTo>
                        <a:pt x="97" y="124"/>
                        <a:pt x="101" y="97"/>
                        <a:pt x="104" y="73"/>
                      </a:cubicBezTo>
                      <a:cubicBezTo>
                        <a:pt x="95" y="68"/>
                        <a:pt x="86" y="62"/>
                        <a:pt x="79" y="54"/>
                      </a:cubicBezTo>
                      <a:cubicBezTo>
                        <a:pt x="62" y="69"/>
                        <a:pt x="41" y="78"/>
                        <a:pt x="19" y="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8"/>
                <p:cNvSpPr>
                  <a:spLocks noEditPoints="1"/>
                </p:cNvSpPr>
                <p:nvPr/>
              </p:nvSpPr>
              <p:spPr bwMode="auto">
                <a:xfrm>
                  <a:off x="1368786" y="1753199"/>
                  <a:ext cx="1009650" cy="582613"/>
                </a:xfrm>
                <a:custGeom>
                  <a:avLst/>
                  <a:gdLst>
                    <a:gd name="T0" fmla="*/ 51 w 268"/>
                    <a:gd name="T1" fmla="*/ 17 h 155"/>
                    <a:gd name="T2" fmla="*/ 92 w 268"/>
                    <a:gd name="T3" fmla="*/ 0 h 155"/>
                    <a:gd name="T4" fmla="*/ 98 w 268"/>
                    <a:gd name="T5" fmla="*/ 10 h 155"/>
                    <a:gd name="T6" fmla="*/ 89 w 268"/>
                    <a:gd name="T7" fmla="*/ 16 h 155"/>
                    <a:gd name="T8" fmla="*/ 122 w 268"/>
                    <a:gd name="T9" fmla="*/ 130 h 155"/>
                    <a:gd name="T10" fmla="*/ 127 w 268"/>
                    <a:gd name="T11" fmla="*/ 55 h 155"/>
                    <a:gd name="T12" fmla="*/ 142 w 268"/>
                    <a:gd name="T13" fmla="*/ 54 h 155"/>
                    <a:gd name="T14" fmla="*/ 146 w 268"/>
                    <a:gd name="T15" fmla="*/ 130 h 155"/>
                    <a:gd name="T16" fmla="*/ 180 w 268"/>
                    <a:gd name="T17" fmla="*/ 16 h 155"/>
                    <a:gd name="T18" fmla="*/ 175 w 268"/>
                    <a:gd name="T19" fmla="*/ 1 h 155"/>
                    <a:gd name="T20" fmla="*/ 239 w 268"/>
                    <a:gd name="T21" fmla="*/ 35 h 155"/>
                    <a:gd name="T22" fmla="*/ 265 w 268"/>
                    <a:gd name="T23" fmla="*/ 114 h 155"/>
                    <a:gd name="T24" fmla="*/ 220 w 268"/>
                    <a:gd name="T25" fmla="*/ 133 h 155"/>
                    <a:gd name="T26" fmla="*/ 124 w 268"/>
                    <a:gd name="T27" fmla="*/ 154 h 155"/>
                    <a:gd name="T28" fmla="*/ 50 w 268"/>
                    <a:gd name="T29" fmla="*/ 133 h 155"/>
                    <a:gd name="T30" fmla="*/ 3 w 268"/>
                    <a:gd name="T31" fmla="*/ 110 h 155"/>
                    <a:gd name="T32" fmla="*/ 51 w 268"/>
                    <a:gd name="T33" fmla="*/ 17 h 155"/>
                    <a:gd name="T34" fmla="*/ 167 w 268"/>
                    <a:gd name="T35" fmla="*/ 107 h 155"/>
                    <a:gd name="T36" fmla="*/ 170 w 268"/>
                    <a:gd name="T37" fmla="*/ 113 h 155"/>
                    <a:gd name="T38" fmla="*/ 205 w 268"/>
                    <a:gd name="T39" fmla="*/ 109 h 155"/>
                    <a:gd name="T40" fmla="*/ 213 w 268"/>
                    <a:gd name="T41" fmla="*/ 100 h 155"/>
                    <a:gd name="T42" fmla="*/ 167 w 268"/>
                    <a:gd name="T43" fmla="*/ 107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8" h="155">
                      <a:moveTo>
                        <a:pt x="51" y="17"/>
                      </a:moveTo>
                      <a:cubicBezTo>
                        <a:pt x="64" y="9"/>
                        <a:pt x="78" y="6"/>
                        <a:pt x="92" y="0"/>
                      </a:cubicBezTo>
                      <a:cubicBezTo>
                        <a:pt x="94" y="3"/>
                        <a:pt x="96" y="8"/>
                        <a:pt x="98" y="10"/>
                      </a:cubicBezTo>
                      <a:cubicBezTo>
                        <a:pt x="95" y="12"/>
                        <a:pt x="91" y="15"/>
                        <a:pt x="89" y="16"/>
                      </a:cubicBezTo>
                      <a:cubicBezTo>
                        <a:pt x="100" y="54"/>
                        <a:pt x="112" y="92"/>
                        <a:pt x="122" y="130"/>
                      </a:cubicBezTo>
                      <a:cubicBezTo>
                        <a:pt x="124" y="105"/>
                        <a:pt x="126" y="80"/>
                        <a:pt x="127" y="55"/>
                      </a:cubicBezTo>
                      <a:cubicBezTo>
                        <a:pt x="132" y="54"/>
                        <a:pt x="137" y="54"/>
                        <a:pt x="142" y="54"/>
                      </a:cubicBezTo>
                      <a:cubicBezTo>
                        <a:pt x="142" y="80"/>
                        <a:pt x="144" y="105"/>
                        <a:pt x="146" y="130"/>
                      </a:cubicBezTo>
                      <a:cubicBezTo>
                        <a:pt x="157" y="92"/>
                        <a:pt x="170" y="54"/>
                        <a:pt x="180" y="16"/>
                      </a:cubicBezTo>
                      <a:cubicBezTo>
                        <a:pt x="170" y="14"/>
                        <a:pt x="172" y="7"/>
                        <a:pt x="175" y="1"/>
                      </a:cubicBezTo>
                      <a:cubicBezTo>
                        <a:pt x="199" y="7"/>
                        <a:pt x="223" y="16"/>
                        <a:pt x="239" y="35"/>
                      </a:cubicBezTo>
                      <a:cubicBezTo>
                        <a:pt x="259" y="56"/>
                        <a:pt x="268" y="86"/>
                        <a:pt x="265" y="114"/>
                      </a:cubicBezTo>
                      <a:cubicBezTo>
                        <a:pt x="256" y="130"/>
                        <a:pt x="236" y="132"/>
                        <a:pt x="220" y="133"/>
                      </a:cubicBezTo>
                      <a:cubicBezTo>
                        <a:pt x="191" y="151"/>
                        <a:pt x="157" y="155"/>
                        <a:pt x="124" y="154"/>
                      </a:cubicBezTo>
                      <a:cubicBezTo>
                        <a:pt x="98" y="153"/>
                        <a:pt x="71" y="149"/>
                        <a:pt x="50" y="133"/>
                      </a:cubicBezTo>
                      <a:cubicBezTo>
                        <a:pt x="32" y="132"/>
                        <a:pt x="9" y="130"/>
                        <a:pt x="3" y="110"/>
                      </a:cubicBezTo>
                      <a:cubicBezTo>
                        <a:pt x="0" y="73"/>
                        <a:pt x="19" y="36"/>
                        <a:pt x="51" y="17"/>
                      </a:cubicBezTo>
                      <a:close/>
                      <a:moveTo>
                        <a:pt x="167" y="107"/>
                      </a:moveTo>
                      <a:cubicBezTo>
                        <a:pt x="168" y="109"/>
                        <a:pt x="169" y="111"/>
                        <a:pt x="170" y="113"/>
                      </a:cubicBezTo>
                      <a:cubicBezTo>
                        <a:pt x="182" y="114"/>
                        <a:pt x="194" y="112"/>
                        <a:pt x="205" y="109"/>
                      </a:cubicBezTo>
                      <a:cubicBezTo>
                        <a:pt x="210" y="108"/>
                        <a:pt x="212" y="104"/>
                        <a:pt x="213" y="100"/>
                      </a:cubicBezTo>
                      <a:cubicBezTo>
                        <a:pt x="198" y="105"/>
                        <a:pt x="182" y="107"/>
                        <a:pt x="167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9"/>
                <p:cNvSpPr>
                  <a:spLocks/>
                </p:cNvSpPr>
                <p:nvPr/>
              </p:nvSpPr>
              <p:spPr bwMode="auto">
                <a:xfrm>
                  <a:off x="1816461" y="1850036"/>
                  <a:ext cx="117475" cy="87313"/>
                </a:xfrm>
                <a:custGeom>
                  <a:avLst/>
                  <a:gdLst>
                    <a:gd name="T0" fmla="*/ 4 w 31"/>
                    <a:gd name="T1" fmla="*/ 3 h 23"/>
                    <a:gd name="T2" fmla="*/ 26 w 31"/>
                    <a:gd name="T3" fmla="*/ 3 h 23"/>
                    <a:gd name="T4" fmla="*/ 24 w 31"/>
                    <a:gd name="T5" fmla="*/ 23 h 23"/>
                    <a:gd name="T6" fmla="*/ 6 w 31"/>
                    <a:gd name="T7" fmla="*/ 23 h 23"/>
                    <a:gd name="T8" fmla="*/ 4 w 31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23">
                      <a:moveTo>
                        <a:pt x="4" y="3"/>
                      </a:moveTo>
                      <a:cubicBezTo>
                        <a:pt x="11" y="1"/>
                        <a:pt x="19" y="0"/>
                        <a:pt x="26" y="3"/>
                      </a:cubicBezTo>
                      <a:cubicBezTo>
                        <a:pt x="31" y="10"/>
                        <a:pt x="27" y="16"/>
                        <a:pt x="24" y="23"/>
                      </a:cubicBezTo>
                      <a:cubicBezTo>
                        <a:pt x="18" y="23"/>
                        <a:pt x="12" y="23"/>
                        <a:pt x="6" y="23"/>
                      </a:cubicBezTo>
                      <a:cubicBezTo>
                        <a:pt x="3" y="16"/>
                        <a:pt x="0" y="9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48" name="圆角矩形 47"/>
              <p:cNvSpPr/>
              <p:nvPr/>
            </p:nvSpPr>
            <p:spPr>
              <a:xfrm rot="457219">
                <a:off x="2008778" y="2863402"/>
                <a:ext cx="66422" cy="36724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21142781" flipH="1">
                <a:off x="2322629" y="2863385"/>
                <a:ext cx="66422" cy="3706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圆角矩形 49"/>
              <p:cNvSpPr/>
              <p:nvPr/>
            </p:nvSpPr>
            <p:spPr>
              <a:xfrm rot="21437231" flipH="1">
                <a:off x="2220559" y="3124632"/>
                <a:ext cx="105773" cy="58502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圆角矩形 50"/>
              <p:cNvSpPr/>
              <p:nvPr/>
            </p:nvSpPr>
            <p:spPr>
              <a:xfrm rot="162769">
                <a:off x="2068697" y="3124632"/>
                <a:ext cx="105773" cy="58502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76" name="矩形 3075"/>
            <p:cNvSpPr/>
            <p:nvPr/>
          </p:nvSpPr>
          <p:spPr>
            <a:xfrm>
              <a:off x="870546" y="4777510"/>
              <a:ext cx="677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dirty="0">
                  <a:solidFill>
                    <a:schemeClr val="bg1"/>
                  </a:solidFill>
                </a:rPr>
                <a:t>Гость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78" name="组合 3077"/>
          <p:cNvGrpSpPr/>
          <p:nvPr/>
        </p:nvGrpSpPr>
        <p:grpSpPr>
          <a:xfrm>
            <a:off x="9025921" y="2861579"/>
            <a:ext cx="1132490" cy="1847376"/>
            <a:chOff x="9015889" y="2815741"/>
            <a:chExt cx="1132490" cy="1847376"/>
          </a:xfrm>
        </p:grpSpPr>
        <p:grpSp>
          <p:nvGrpSpPr>
            <p:cNvPr id="69" name="组合 68"/>
            <p:cNvGrpSpPr/>
            <p:nvPr/>
          </p:nvGrpSpPr>
          <p:grpSpPr>
            <a:xfrm>
              <a:off x="9207719" y="2815741"/>
              <a:ext cx="486385" cy="1494728"/>
              <a:chOff x="2008778" y="2574004"/>
              <a:chExt cx="380273" cy="1135650"/>
            </a:xfrm>
            <a:solidFill>
              <a:srgbClr val="FFC000"/>
            </a:solidFill>
          </p:grpSpPr>
          <p:sp>
            <p:nvSpPr>
              <p:cNvPr id="70" name="圆角矩形 69"/>
              <p:cNvSpPr/>
              <p:nvPr/>
            </p:nvSpPr>
            <p:spPr>
              <a:xfrm>
                <a:off x="2081583" y="2935539"/>
                <a:ext cx="234440" cy="255846"/>
              </a:xfrm>
              <a:prstGeom prst="roundRect">
                <a:avLst>
                  <a:gd name="adj" fmla="val 3496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Group 61"/>
              <p:cNvGrpSpPr/>
              <p:nvPr/>
            </p:nvGrpSpPr>
            <p:grpSpPr>
              <a:xfrm>
                <a:off x="2025107" y="2574004"/>
                <a:ext cx="347391" cy="392181"/>
                <a:chOff x="1368786" y="1195986"/>
                <a:chExt cx="1009650" cy="1139826"/>
              </a:xfrm>
              <a:grpFill/>
            </p:grpSpPr>
            <p:sp>
              <p:nvSpPr>
                <p:cNvPr id="76" name="Freeform 6"/>
                <p:cNvSpPr>
                  <a:spLocks noEditPoints="1"/>
                </p:cNvSpPr>
                <p:nvPr/>
              </p:nvSpPr>
              <p:spPr bwMode="auto">
                <a:xfrm>
                  <a:off x="1643423" y="1195986"/>
                  <a:ext cx="460375" cy="598488"/>
                </a:xfrm>
                <a:custGeom>
                  <a:avLst/>
                  <a:gdLst>
                    <a:gd name="T0" fmla="*/ 41 w 122"/>
                    <a:gd name="T1" fmla="*/ 4 h 159"/>
                    <a:gd name="T2" fmla="*/ 97 w 122"/>
                    <a:gd name="T3" fmla="*/ 12 h 159"/>
                    <a:gd name="T4" fmla="*/ 120 w 122"/>
                    <a:gd name="T5" fmla="*/ 58 h 159"/>
                    <a:gd name="T6" fmla="*/ 121 w 122"/>
                    <a:gd name="T7" fmla="*/ 94 h 159"/>
                    <a:gd name="T8" fmla="*/ 103 w 122"/>
                    <a:gd name="T9" fmla="*/ 126 h 159"/>
                    <a:gd name="T10" fmla="*/ 63 w 122"/>
                    <a:gd name="T11" fmla="*/ 157 h 159"/>
                    <a:gd name="T12" fmla="*/ 19 w 122"/>
                    <a:gd name="T13" fmla="*/ 126 h 159"/>
                    <a:gd name="T14" fmla="*/ 1 w 122"/>
                    <a:gd name="T15" fmla="*/ 94 h 159"/>
                    <a:gd name="T16" fmla="*/ 3 w 122"/>
                    <a:gd name="T17" fmla="*/ 46 h 159"/>
                    <a:gd name="T18" fmla="*/ 41 w 122"/>
                    <a:gd name="T19" fmla="*/ 4 h 159"/>
                    <a:gd name="T20" fmla="*/ 19 w 122"/>
                    <a:gd name="T21" fmla="*/ 80 h 159"/>
                    <a:gd name="T22" fmla="*/ 41 w 122"/>
                    <a:gd name="T23" fmla="*/ 136 h 159"/>
                    <a:gd name="T24" fmla="*/ 77 w 122"/>
                    <a:gd name="T25" fmla="*/ 140 h 159"/>
                    <a:gd name="T26" fmla="*/ 104 w 122"/>
                    <a:gd name="T27" fmla="*/ 73 h 159"/>
                    <a:gd name="T28" fmla="*/ 79 w 122"/>
                    <a:gd name="T29" fmla="*/ 54 h 159"/>
                    <a:gd name="T30" fmla="*/ 19 w 122"/>
                    <a:gd name="T31" fmla="*/ 8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2" h="159">
                      <a:moveTo>
                        <a:pt x="41" y="4"/>
                      </a:moveTo>
                      <a:cubicBezTo>
                        <a:pt x="59" y="0"/>
                        <a:pt x="80" y="2"/>
                        <a:pt x="97" y="12"/>
                      </a:cubicBezTo>
                      <a:cubicBezTo>
                        <a:pt x="112" y="22"/>
                        <a:pt x="121" y="40"/>
                        <a:pt x="120" y="58"/>
                      </a:cubicBezTo>
                      <a:cubicBezTo>
                        <a:pt x="119" y="70"/>
                        <a:pt x="122" y="82"/>
                        <a:pt x="121" y="94"/>
                      </a:cubicBezTo>
                      <a:cubicBezTo>
                        <a:pt x="117" y="106"/>
                        <a:pt x="108" y="115"/>
                        <a:pt x="103" y="126"/>
                      </a:cubicBezTo>
                      <a:cubicBezTo>
                        <a:pt x="96" y="142"/>
                        <a:pt x="82" y="157"/>
                        <a:pt x="63" y="157"/>
                      </a:cubicBezTo>
                      <a:cubicBezTo>
                        <a:pt x="43" y="159"/>
                        <a:pt x="27" y="143"/>
                        <a:pt x="19" y="126"/>
                      </a:cubicBezTo>
                      <a:cubicBezTo>
                        <a:pt x="14" y="115"/>
                        <a:pt x="5" y="105"/>
                        <a:pt x="1" y="94"/>
                      </a:cubicBezTo>
                      <a:cubicBezTo>
                        <a:pt x="1" y="78"/>
                        <a:pt x="0" y="62"/>
                        <a:pt x="3" y="46"/>
                      </a:cubicBezTo>
                      <a:cubicBezTo>
                        <a:pt x="7" y="27"/>
                        <a:pt x="21" y="9"/>
                        <a:pt x="41" y="4"/>
                      </a:cubicBezTo>
                      <a:close/>
                      <a:moveTo>
                        <a:pt x="19" y="80"/>
                      </a:moveTo>
                      <a:cubicBezTo>
                        <a:pt x="22" y="100"/>
                        <a:pt x="27" y="121"/>
                        <a:pt x="41" y="136"/>
                      </a:cubicBezTo>
                      <a:cubicBezTo>
                        <a:pt x="50" y="145"/>
                        <a:pt x="66" y="148"/>
                        <a:pt x="77" y="140"/>
                      </a:cubicBezTo>
                      <a:cubicBezTo>
                        <a:pt x="97" y="124"/>
                        <a:pt x="101" y="97"/>
                        <a:pt x="104" y="73"/>
                      </a:cubicBezTo>
                      <a:cubicBezTo>
                        <a:pt x="95" y="68"/>
                        <a:pt x="86" y="62"/>
                        <a:pt x="79" y="54"/>
                      </a:cubicBezTo>
                      <a:cubicBezTo>
                        <a:pt x="62" y="69"/>
                        <a:pt x="41" y="78"/>
                        <a:pt x="19" y="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Freeform 8"/>
                <p:cNvSpPr>
                  <a:spLocks noEditPoints="1"/>
                </p:cNvSpPr>
                <p:nvPr/>
              </p:nvSpPr>
              <p:spPr bwMode="auto">
                <a:xfrm>
                  <a:off x="1368786" y="1753199"/>
                  <a:ext cx="1009650" cy="582613"/>
                </a:xfrm>
                <a:custGeom>
                  <a:avLst/>
                  <a:gdLst>
                    <a:gd name="T0" fmla="*/ 51 w 268"/>
                    <a:gd name="T1" fmla="*/ 17 h 155"/>
                    <a:gd name="T2" fmla="*/ 92 w 268"/>
                    <a:gd name="T3" fmla="*/ 0 h 155"/>
                    <a:gd name="T4" fmla="*/ 98 w 268"/>
                    <a:gd name="T5" fmla="*/ 10 h 155"/>
                    <a:gd name="T6" fmla="*/ 89 w 268"/>
                    <a:gd name="T7" fmla="*/ 16 h 155"/>
                    <a:gd name="T8" fmla="*/ 122 w 268"/>
                    <a:gd name="T9" fmla="*/ 130 h 155"/>
                    <a:gd name="T10" fmla="*/ 127 w 268"/>
                    <a:gd name="T11" fmla="*/ 55 h 155"/>
                    <a:gd name="T12" fmla="*/ 142 w 268"/>
                    <a:gd name="T13" fmla="*/ 54 h 155"/>
                    <a:gd name="T14" fmla="*/ 146 w 268"/>
                    <a:gd name="T15" fmla="*/ 130 h 155"/>
                    <a:gd name="T16" fmla="*/ 180 w 268"/>
                    <a:gd name="T17" fmla="*/ 16 h 155"/>
                    <a:gd name="T18" fmla="*/ 175 w 268"/>
                    <a:gd name="T19" fmla="*/ 1 h 155"/>
                    <a:gd name="T20" fmla="*/ 239 w 268"/>
                    <a:gd name="T21" fmla="*/ 35 h 155"/>
                    <a:gd name="T22" fmla="*/ 265 w 268"/>
                    <a:gd name="T23" fmla="*/ 114 h 155"/>
                    <a:gd name="T24" fmla="*/ 220 w 268"/>
                    <a:gd name="T25" fmla="*/ 133 h 155"/>
                    <a:gd name="T26" fmla="*/ 124 w 268"/>
                    <a:gd name="T27" fmla="*/ 154 h 155"/>
                    <a:gd name="T28" fmla="*/ 50 w 268"/>
                    <a:gd name="T29" fmla="*/ 133 h 155"/>
                    <a:gd name="T30" fmla="*/ 3 w 268"/>
                    <a:gd name="T31" fmla="*/ 110 h 155"/>
                    <a:gd name="T32" fmla="*/ 51 w 268"/>
                    <a:gd name="T33" fmla="*/ 17 h 155"/>
                    <a:gd name="T34" fmla="*/ 167 w 268"/>
                    <a:gd name="T35" fmla="*/ 107 h 155"/>
                    <a:gd name="T36" fmla="*/ 170 w 268"/>
                    <a:gd name="T37" fmla="*/ 113 h 155"/>
                    <a:gd name="T38" fmla="*/ 205 w 268"/>
                    <a:gd name="T39" fmla="*/ 109 h 155"/>
                    <a:gd name="T40" fmla="*/ 213 w 268"/>
                    <a:gd name="T41" fmla="*/ 100 h 155"/>
                    <a:gd name="T42" fmla="*/ 167 w 268"/>
                    <a:gd name="T43" fmla="*/ 107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8" h="155">
                      <a:moveTo>
                        <a:pt x="51" y="17"/>
                      </a:moveTo>
                      <a:cubicBezTo>
                        <a:pt x="64" y="9"/>
                        <a:pt x="78" y="6"/>
                        <a:pt x="92" y="0"/>
                      </a:cubicBezTo>
                      <a:cubicBezTo>
                        <a:pt x="94" y="3"/>
                        <a:pt x="96" y="8"/>
                        <a:pt x="98" y="10"/>
                      </a:cubicBezTo>
                      <a:cubicBezTo>
                        <a:pt x="95" y="12"/>
                        <a:pt x="91" y="15"/>
                        <a:pt x="89" y="16"/>
                      </a:cubicBezTo>
                      <a:cubicBezTo>
                        <a:pt x="100" y="54"/>
                        <a:pt x="112" y="92"/>
                        <a:pt x="122" y="130"/>
                      </a:cubicBezTo>
                      <a:cubicBezTo>
                        <a:pt x="124" y="105"/>
                        <a:pt x="126" y="80"/>
                        <a:pt x="127" y="55"/>
                      </a:cubicBezTo>
                      <a:cubicBezTo>
                        <a:pt x="132" y="54"/>
                        <a:pt x="137" y="54"/>
                        <a:pt x="142" y="54"/>
                      </a:cubicBezTo>
                      <a:cubicBezTo>
                        <a:pt x="142" y="80"/>
                        <a:pt x="144" y="105"/>
                        <a:pt x="146" y="130"/>
                      </a:cubicBezTo>
                      <a:cubicBezTo>
                        <a:pt x="157" y="92"/>
                        <a:pt x="170" y="54"/>
                        <a:pt x="180" y="16"/>
                      </a:cubicBezTo>
                      <a:cubicBezTo>
                        <a:pt x="170" y="14"/>
                        <a:pt x="172" y="7"/>
                        <a:pt x="175" y="1"/>
                      </a:cubicBezTo>
                      <a:cubicBezTo>
                        <a:pt x="199" y="7"/>
                        <a:pt x="223" y="16"/>
                        <a:pt x="239" y="35"/>
                      </a:cubicBezTo>
                      <a:cubicBezTo>
                        <a:pt x="259" y="56"/>
                        <a:pt x="268" y="86"/>
                        <a:pt x="265" y="114"/>
                      </a:cubicBezTo>
                      <a:cubicBezTo>
                        <a:pt x="256" y="130"/>
                        <a:pt x="236" y="132"/>
                        <a:pt x="220" y="133"/>
                      </a:cubicBezTo>
                      <a:cubicBezTo>
                        <a:pt x="191" y="151"/>
                        <a:pt x="157" y="155"/>
                        <a:pt x="124" y="154"/>
                      </a:cubicBezTo>
                      <a:cubicBezTo>
                        <a:pt x="98" y="153"/>
                        <a:pt x="71" y="149"/>
                        <a:pt x="50" y="133"/>
                      </a:cubicBezTo>
                      <a:cubicBezTo>
                        <a:pt x="32" y="132"/>
                        <a:pt x="9" y="130"/>
                        <a:pt x="3" y="110"/>
                      </a:cubicBezTo>
                      <a:cubicBezTo>
                        <a:pt x="0" y="73"/>
                        <a:pt x="19" y="36"/>
                        <a:pt x="51" y="17"/>
                      </a:cubicBezTo>
                      <a:close/>
                      <a:moveTo>
                        <a:pt x="167" y="107"/>
                      </a:moveTo>
                      <a:cubicBezTo>
                        <a:pt x="168" y="109"/>
                        <a:pt x="169" y="111"/>
                        <a:pt x="170" y="113"/>
                      </a:cubicBezTo>
                      <a:cubicBezTo>
                        <a:pt x="182" y="114"/>
                        <a:pt x="194" y="112"/>
                        <a:pt x="205" y="109"/>
                      </a:cubicBezTo>
                      <a:cubicBezTo>
                        <a:pt x="210" y="108"/>
                        <a:pt x="212" y="104"/>
                        <a:pt x="213" y="100"/>
                      </a:cubicBezTo>
                      <a:cubicBezTo>
                        <a:pt x="198" y="105"/>
                        <a:pt x="182" y="107"/>
                        <a:pt x="167" y="10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Freeform 9"/>
                <p:cNvSpPr>
                  <a:spLocks/>
                </p:cNvSpPr>
                <p:nvPr/>
              </p:nvSpPr>
              <p:spPr bwMode="auto">
                <a:xfrm>
                  <a:off x="1816461" y="1850036"/>
                  <a:ext cx="117475" cy="87313"/>
                </a:xfrm>
                <a:custGeom>
                  <a:avLst/>
                  <a:gdLst>
                    <a:gd name="T0" fmla="*/ 4 w 31"/>
                    <a:gd name="T1" fmla="*/ 3 h 23"/>
                    <a:gd name="T2" fmla="*/ 26 w 31"/>
                    <a:gd name="T3" fmla="*/ 3 h 23"/>
                    <a:gd name="T4" fmla="*/ 24 w 31"/>
                    <a:gd name="T5" fmla="*/ 23 h 23"/>
                    <a:gd name="T6" fmla="*/ 6 w 31"/>
                    <a:gd name="T7" fmla="*/ 23 h 23"/>
                    <a:gd name="T8" fmla="*/ 4 w 31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23">
                      <a:moveTo>
                        <a:pt x="4" y="3"/>
                      </a:moveTo>
                      <a:cubicBezTo>
                        <a:pt x="11" y="1"/>
                        <a:pt x="19" y="0"/>
                        <a:pt x="26" y="3"/>
                      </a:cubicBezTo>
                      <a:cubicBezTo>
                        <a:pt x="31" y="10"/>
                        <a:pt x="27" y="16"/>
                        <a:pt x="24" y="23"/>
                      </a:cubicBezTo>
                      <a:cubicBezTo>
                        <a:pt x="18" y="23"/>
                        <a:pt x="12" y="23"/>
                        <a:pt x="6" y="23"/>
                      </a:cubicBezTo>
                      <a:cubicBezTo>
                        <a:pt x="3" y="16"/>
                        <a:pt x="0" y="9"/>
                        <a:pt x="4" y="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2" name="圆角矩形 71"/>
              <p:cNvSpPr/>
              <p:nvPr/>
            </p:nvSpPr>
            <p:spPr>
              <a:xfrm rot="457219">
                <a:off x="2008778" y="2863402"/>
                <a:ext cx="66422" cy="36724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圆角矩形 72"/>
              <p:cNvSpPr/>
              <p:nvPr/>
            </p:nvSpPr>
            <p:spPr>
              <a:xfrm rot="21142781" flipH="1">
                <a:off x="2322629" y="2863385"/>
                <a:ext cx="66422" cy="37061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圆角矩形 73"/>
              <p:cNvSpPr/>
              <p:nvPr/>
            </p:nvSpPr>
            <p:spPr>
              <a:xfrm rot="21437231" flipH="1">
                <a:off x="2220559" y="3124632"/>
                <a:ext cx="105773" cy="5850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圆角矩形 74"/>
              <p:cNvSpPr/>
              <p:nvPr/>
            </p:nvSpPr>
            <p:spPr>
              <a:xfrm rot="162769">
                <a:off x="2068697" y="3124632"/>
                <a:ext cx="105773" cy="58502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4" name="矩形 133"/>
            <p:cNvSpPr/>
            <p:nvPr/>
          </p:nvSpPr>
          <p:spPr>
            <a:xfrm>
              <a:off x="9015889" y="4293785"/>
              <a:ext cx="113249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altLang="zh-CN" dirty="0">
                  <a:solidFill>
                    <a:schemeClr val="accent2"/>
                  </a:solidFill>
                </a:rPr>
                <a:t>Владелец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081" name="组合 3080"/>
          <p:cNvGrpSpPr/>
          <p:nvPr/>
        </p:nvGrpSpPr>
        <p:grpSpPr>
          <a:xfrm>
            <a:off x="5796136" y="1763257"/>
            <a:ext cx="1697543" cy="706864"/>
            <a:chOff x="5796136" y="1763257"/>
            <a:chExt cx="1697543" cy="706864"/>
          </a:xfrm>
        </p:grpSpPr>
        <p:grpSp>
          <p:nvGrpSpPr>
            <p:cNvPr id="120" name="组合 119"/>
            <p:cNvGrpSpPr/>
            <p:nvPr/>
          </p:nvGrpSpPr>
          <p:grpSpPr>
            <a:xfrm>
              <a:off x="5796136" y="1901313"/>
              <a:ext cx="508219" cy="568808"/>
              <a:chOff x="2985408" y="340043"/>
              <a:chExt cx="1009650" cy="1139826"/>
            </a:xfrm>
            <a:solidFill>
              <a:schemeClr val="bg1"/>
            </a:solidFill>
          </p:grpSpPr>
          <p:sp>
            <p:nvSpPr>
              <p:cNvPr id="121" name="Freeform 6"/>
              <p:cNvSpPr>
                <a:spLocks noEditPoints="1"/>
              </p:cNvSpPr>
              <p:nvPr/>
            </p:nvSpPr>
            <p:spPr bwMode="auto">
              <a:xfrm>
                <a:off x="3260045" y="340043"/>
                <a:ext cx="460375" cy="598488"/>
              </a:xfrm>
              <a:custGeom>
                <a:avLst/>
                <a:gdLst>
                  <a:gd name="T0" fmla="*/ 41 w 122"/>
                  <a:gd name="T1" fmla="*/ 4 h 159"/>
                  <a:gd name="T2" fmla="*/ 97 w 122"/>
                  <a:gd name="T3" fmla="*/ 12 h 159"/>
                  <a:gd name="T4" fmla="*/ 120 w 122"/>
                  <a:gd name="T5" fmla="*/ 58 h 159"/>
                  <a:gd name="T6" fmla="*/ 121 w 122"/>
                  <a:gd name="T7" fmla="*/ 94 h 159"/>
                  <a:gd name="T8" fmla="*/ 103 w 122"/>
                  <a:gd name="T9" fmla="*/ 126 h 159"/>
                  <a:gd name="T10" fmla="*/ 63 w 122"/>
                  <a:gd name="T11" fmla="*/ 157 h 159"/>
                  <a:gd name="T12" fmla="*/ 19 w 122"/>
                  <a:gd name="T13" fmla="*/ 126 h 159"/>
                  <a:gd name="T14" fmla="*/ 1 w 122"/>
                  <a:gd name="T15" fmla="*/ 94 h 159"/>
                  <a:gd name="T16" fmla="*/ 3 w 122"/>
                  <a:gd name="T17" fmla="*/ 46 h 159"/>
                  <a:gd name="T18" fmla="*/ 41 w 122"/>
                  <a:gd name="T19" fmla="*/ 4 h 159"/>
                  <a:gd name="T20" fmla="*/ 19 w 122"/>
                  <a:gd name="T21" fmla="*/ 80 h 159"/>
                  <a:gd name="T22" fmla="*/ 41 w 122"/>
                  <a:gd name="T23" fmla="*/ 136 h 159"/>
                  <a:gd name="T24" fmla="*/ 77 w 122"/>
                  <a:gd name="T25" fmla="*/ 140 h 159"/>
                  <a:gd name="T26" fmla="*/ 104 w 122"/>
                  <a:gd name="T27" fmla="*/ 73 h 159"/>
                  <a:gd name="T28" fmla="*/ 79 w 122"/>
                  <a:gd name="T29" fmla="*/ 54 h 159"/>
                  <a:gd name="T30" fmla="*/ 19 w 122"/>
                  <a:gd name="T31" fmla="*/ 8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159">
                    <a:moveTo>
                      <a:pt x="41" y="4"/>
                    </a:moveTo>
                    <a:cubicBezTo>
                      <a:pt x="59" y="0"/>
                      <a:pt x="80" y="2"/>
                      <a:pt x="97" y="12"/>
                    </a:cubicBezTo>
                    <a:cubicBezTo>
                      <a:pt x="112" y="22"/>
                      <a:pt x="121" y="40"/>
                      <a:pt x="120" y="58"/>
                    </a:cubicBezTo>
                    <a:cubicBezTo>
                      <a:pt x="119" y="70"/>
                      <a:pt x="122" y="82"/>
                      <a:pt x="121" y="94"/>
                    </a:cubicBezTo>
                    <a:cubicBezTo>
                      <a:pt x="117" y="106"/>
                      <a:pt x="108" y="115"/>
                      <a:pt x="103" y="126"/>
                    </a:cubicBezTo>
                    <a:cubicBezTo>
                      <a:pt x="96" y="142"/>
                      <a:pt x="82" y="157"/>
                      <a:pt x="63" y="157"/>
                    </a:cubicBezTo>
                    <a:cubicBezTo>
                      <a:pt x="43" y="159"/>
                      <a:pt x="27" y="143"/>
                      <a:pt x="19" y="126"/>
                    </a:cubicBezTo>
                    <a:cubicBezTo>
                      <a:pt x="14" y="115"/>
                      <a:pt x="5" y="105"/>
                      <a:pt x="1" y="94"/>
                    </a:cubicBezTo>
                    <a:cubicBezTo>
                      <a:pt x="1" y="78"/>
                      <a:pt x="0" y="62"/>
                      <a:pt x="3" y="46"/>
                    </a:cubicBezTo>
                    <a:cubicBezTo>
                      <a:pt x="7" y="27"/>
                      <a:pt x="21" y="9"/>
                      <a:pt x="41" y="4"/>
                    </a:cubicBezTo>
                    <a:close/>
                    <a:moveTo>
                      <a:pt x="19" y="80"/>
                    </a:moveTo>
                    <a:cubicBezTo>
                      <a:pt x="22" y="100"/>
                      <a:pt x="27" y="121"/>
                      <a:pt x="41" y="136"/>
                    </a:cubicBezTo>
                    <a:cubicBezTo>
                      <a:pt x="50" y="145"/>
                      <a:pt x="66" y="148"/>
                      <a:pt x="77" y="140"/>
                    </a:cubicBezTo>
                    <a:cubicBezTo>
                      <a:pt x="97" y="124"/>
                      <a:pt x="101" y="97"/>
                      <a:pt x="104" y="73"/>
                    </a:cubicBezTo>
                    <a:cubicBezTo>
                      <a:pt x="95" y="68"/>
                      <a:pt x="86" y="62"/>
                      <a:pt x="79" y="54"/>
                    </a:cubicBezTo>
                    <a:cubicBezTo>
                      <a:pt x="62" y="69"/>
                      <a:pt x="41" y="78"/>
                      <a:pt x="19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22" name="Freeform 8"/>
              <p:cNvSpPr>
                <a:spLocks noEditPoints="1"/>
              </p:cNvSpPr>
              <p:nvPr/>
            </p:nvSpPr>
            <p:spPr bwMode="auto">
              <a:xfrm>
                <a:off x="2985408" y="897256"/>
                <a:ext cx="1009650" cy="582613"/>
              </a:xfrm>
              <a:custGeom>
                <a:avLst/>
                <a:gdLst>
                  <a:gd name="T0" fmla="*/ 51 w 268"/>
                  <a:gd name="T1" fmla="*/ 17 h 155"/>
                  <a:gd name="T2" fmla="*/ 92 w 268"/>
                  <a:gd name="T3" fmla="*/ 0 h 155"/>
                  <a:gd name="T4" fmla="*/ 98 w 268"/>
                  <a:gd name="T5" fmla="*/ 10 h 155"/>
                  <a:gd name="T6" fmla="*/ 89 w 268"/>
                  <a:gd name="T7" fmla="*/ 16 h 155"/>
                  <a:gd name="T8" fmla="*/ 122 w 268"/>
                  <a:gd name="T9" fmla="*/ 130 h 155"/>
                  <a:gd name="T10" fmla="*/ 127 w 268"/>
                  <a:gd name="T11" fmla="*/ 55 h 155"/>
                  <a:gd name="T12" fmla="*/ 142 w 268"/>
                  <a:gd name="T13" fmla="*/ 54 h 155"/>
                  <a:gd name="T14" fmla="*/ 146 w 268"/>
                  <a:gd name="T15" fmla="*/ 130 h 155"/>
                  <a:gd name="T16" fmla="*/ 180 w 268"/>
                  <a:gd name="T17" fmla="*/ 16 h 155"/>
                  <a:gd name="T18" fmla="*/ 175 w 268"/>
                  <a:gd name="T19" fmla="*/ 1 h 155"/>
                  <a:gd name="T20" fmla="*/ 239 w 268"/>
                  <a:gd name="T21" fmla="*/ 35 h 155"/>
                  <a:gd name="T22" fmla="*/ 265 w 268"/>
                  <a:gd name="T23" fmla="*/ 114 h 155"/>
                  <a:gd name="T24" fmla="*/ 220 w 268"/>
                  <a:gd name="T25" fmla="*/ 133 h 155"/>
                  <a:gd name="T26" fmla="*/ 124 w 268"/>
                  <a:gd name="T27" fmla="*/ 154 h 155"/>
                  <a:gd name="T28" fmla="*/ 50 w 268"/>
                  <a:gd name="T29" fmla="*/ 133 h 155"/>
                  <a:gd name="T30" fmla="*/ 3 w 268"/>
                  <a:gd name="T31" fmla="*/ 110 h 155"/>
                  <a:gd name="T32" fmla="*/ 51 w 268"/>
                  <a:gd name="T33" fmla="*/ 17 h 155"/>
                  <a:gd name="T34" fmla="*/ 167 w 268"/>
                  <a:gd name="T35" fmla="*/ 107 h 155"/>
                  <a:gd name="T36" fmla="*/ 170 w 268"/>
                  <a:gd name="T37" fmla="*/ 113 h 155"/>
                  <a:gd name="T38" fmla="*/ 205 w 268"/>
                  <a:gd name="T39" fmla="*/ 109 h 155"/>
                  <a:gd name="T40" fmla="*/ 213 w 268"/>
                  <a:gd name="T41" fmla="*/ 100 h 155"/>
                  <a:gd name="T42" fmla="*/ 167 w 268"/>
                  <a:gd name="T43" fmla="*/ 10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8" h="155">
                    <a:moveTo>
                      <a:pt x="51" y="17"/>
                    </a:moveTo>
                    <a:cubicBezTo>
                      <a:pt x="64" y="9"/>
                      <a:pt x="78" y="6"/>
                      <a:pt x="92" y="0"/>
                    </a:cubicBezTo>
                    <a:cubicBezTo>
                      <a:pt x="94" y="3"/>
                      <a:pt x="96" y="8"/>
                      <a:pt x="98" y="10"/>
                    </a:cubicBezTo>
                    <a:cubicBezTo>
                      <a:pt x="95" y="12"/>
                      <a:pt x="91" y="15"/>
                      <a:pt x="89" y="16"/>
                    </a:cubicBezTo>
                    <a:cubicBezTo>
                      <a:pt x="100" y="54"/>
                      <a:pt x="112" y="92"/>
                      <a:pt x="122" y="130"/>
                    </a:cubicBezTo>
                    <a:cubicBezTo>
                      <a:pt x="124" y="105"/>
                      <a:pt x="126" y="80"/>
                      <a:pt x="127" y="55"/>
                    </a:cubicBezTo>
                    <a:cubicBezTo>
                      <a:pt x="132" y="54"/>
                      <a:pt x="137" y="54"/>
                      <a:pt x="142" y="54"/>
                    </a:cubicBezTo>
                    <a:cubicBezTo>
                      <a:pt x="142" y="80"/>
                      <a:pt x="144" y="105"/>
                      <a:pt x="146" y="130"/>
                    </a:cubicBezTo>
                    <a:cubicBezTo>
                      <a:pt x="157" y="92"/>
                      <a:pt x="170" y="54"/>
                      <a:pt x="180" y="16"/>
                    </a:cubicBezTo>
                    <a:cubicBezTo>
                      <a:pt x="170" y="14"/>
                      <a:pt x="172" y="7"/>
                      <a:pt x="175" y="1"/>
                    </a:cubicBezTo>
                    <a:cubicBezTo>
                      <a:pt x="199" y="7"/>
                      <a:pt x="223" y="16"/>
                      <a:pt x="239" y="35"/>
                    </a:cubicBezTo>
                    <a:cubicBezTo>
                      <a:pt x="259" y="56"/>
                      <a:pt x="268" y="86"/>
                      <a:pt x="265" y="114"/>
                    </a:cubicBezTo>
                    <a:cubicBezTo>
                      <a:pt x="256" y="130"/>
                      <a:pt x="236" y="132"/>
                      <a:pt x="220" y="133"/>
                    </a:cubicBezTo>
                    <a:cubicBezTo>
                      <a:pt x="191" y="151"/>
                      <a:pt x="157" y="155"/>
                      <a:pt x="124" y="154"/>
                    </a:cubicBezTo>
                    <a:cubicBezTo>
                      <a:pt x="98" y="153"/>
                      <a:pt x="71" y="149"/>
                      <a:pt x="50" y="133"/>
                    </a:cubicBezTo>
                    <a:cubicBezTo>
                      <a:pt x="32" y="132"/>
                      <a:pt x="9" y="130"/>
                      <a:pt x="3" y="110"/>
                    </a:cubicBezTo>
                    <a:cubicBezTo>
                      <a:pt x="0" y="73"/>
                      <a:pt x="19" y="36"/>
                      <a:pt x="51" y="17"/>
                    </a:cubicBezTo>
                    <a:close/>
                    <a:moveTo>
                      <a:pt x="167" y="107"/>
                    </a:moveTo>
                    <a:cubicBezTo>
                      <a:pt x="168" y="109"/>
                      <a:pt x="169" y="111"/>
                      <a:pt x="170" y="113"/>
                    </a:cubicBezTo>
                    <a:cubicBezTo>
                      <a:pt x="182" y="114"/>
                      <a:pt x="194" y="112"/>
                      <a:pt x="205" y="109"/>
                    </a:cubicBezTo>
                    <a:cubicBezTo>
                      <a:pt x="210" y="108"/>
                      <a:pt x="212" y="104"/>
                      <a:pt x="213" y="100"/>
                    </a:cubicBezTo>
                    <a:cubicBezTo>
                      <a:pt x="198" y="105"/>
                      <a:pt x="182" y="107"/>
                      <a:pt x="1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  <p:sp>
            <p:nvSpPr>
              <p:cNvPr id="123" name="Freeform 9"/>
              <p:cNvSpPr>
                <a:spLocks/>
              </p:cNvSpPr>
              <p:nvPr/>
            </p:nvSpPr>
            <p:spPr bwMode="auto">
              <a:xfrm>
                <a:off x="3433083" y="994093"/>
                <a:ext cx="117475" cy="87313"/>
              </a:xfrm>
              <a:custGeom>
                <a:avLst/>
                <a:gdLst>
                  <a:gd name="T0" fmla="*/ 4 w 31"/>
                  <a:gd name="T1" fmla="*/ 3 h 23"/>
                  <a:gd name="T2" fmla="*/ 26 w 31"/>
                  <a:gd name="T3" fmla="*/ 3 h 23"/>
                  <a:gd name="T4" fmla="*/ 24 w 31"/>
                  <a:gd name="T5" fmla="*/ 23 h 23"/>
                  <a:gd name="T6" fmla="*/ 6 w 31"/>
                  <a:gd name="T7" fmla="*/ 23 h 23"/>
                  <a:gd name="T8" fmla="*/ 4 w 31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3">
                    <a:moveTo>
                      <a:pt x="4" y="3"/>
                    </a:moveTo>
                    <a:cubicBezTo>
                      <a:pt x="11" y="1"/>
                      <a:pt x="19" y="0"/>
                      <a:pt x="26" y="3"/>
                    </a:cubicBezTo>
                    <a:cubicBezTo>
                      <a:pt x="31" y="10"/>
                      <a:pt x="27" y="16"/>
                      <a:pt x="24" y="23"/>
                    </a:cubicBezTo>
                    <a:cubicBezTo>
                      <a:pt x="18" y="23"/>
                      <a:pt x="12" y="23"/>
                      <a:pt x="6" y="23"/>
                    </a:cubicBezTo>
                    <a:cubicBezTo>
                      <a:pt x="3" y="16"/>
                      <a:pt x="0" y="9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/>
              </a:p>
            </p:txBody>
          </p:sp>
        </p:grpSp>
        <p:grpSp>
          <p:nvGrpSpPr>
            <p:cNvPr id="3080" name="组合 3079"/>
            <p:cNvGrpSpPr/>
            <p:nvPr/>
          </p:nvGrpSpPr>
          <p:grpSpPr>
            <a:xfrm>
              <a:off x="6292514" y="1763257"/>
              <a:ext cx="1201165" cy="574776"/>
              <a:chOff x="1053791" y="689451"/>
              <a:chExt cx="1201165" cy="574776"/>
            </a:xfrm>
          </p:grpSpPr>
          <p:sp>
            <p:nvSpPr>
              <p:cNvPr id="138" name="任意多边形 137"/>
              <p:cNvSpPr/>
              <p:nvPr/>
            </p:nvSpPr>
            <p:spPr>
              <a:xfrm rot="16200000">
                <a:off x="1263307" y="479935"/>
                <a:ext cx="574776" cy="993808"/>
              </a:xfrm>
              <a:custGeom>
                <a:avLst/>
                <a:gdLst>
                  <a:gd name="connsiteX0" fmla="*/ 770660 w 826161"/>
                  <a:gd name="connsiteY0" fmla="*/ 940604 h 940604"/>
                  <a:gd name="connsiteX1" fmla="*/ 55501 w 826161"/>
                  <a:gd name="connsiteY1" fmla="*/ 940604 h 940604"/>
                  <a:gd name="connsiteX2" fmla="*/ 0 w 826161"/>
                  <a:gd name="connsiteY2" fmla="*/ 885103 h 940604"/>
                  <a:gd name="connsiteX3" fmla="*/ 0 w 826161"/>
                  <a:gd name="connsiteY3" fmla="*/ 169944 h 940604"/>
                  <a:gd name="connsiteX4" fmla="*/ 55501 w 826161"/>
                  <a:gd name="connsiteY4" fmla="*/ 114443 h 940604"/>
                  <a:gd name="connsiteX5" fmla="*/ 346704 w 826161"/>
                  <a:gd name="connsiteY5" fmla="*/ 114443 h 940604"/>
                  <a:gd name="connsiteX6" fmla="*/ 413081 w 826161"/>
                  <a:gd name="connsiteY6" fmla="*/ 0 h 940604"/>
                  <a:gd name="connsiteX7" fmla="*/ 479458 w 826161"/>
                  <a:gd name="connsiteY7" fmla="*/ 114443 h 940604"/>
                  <a:gd name="connsiteX8" fmla="*/ 770660 w 826161"/>
                  <a:gd name="connsiteY8" fmla="*/ 114443 h 940604"/>
                  <a:gd name="connsiteX9" fmla="*/ 826161 w 826161"/>
                  <a:gd name="connsiteY9" fmla="*/ 169944 h 940604"/>
                  <a:gd name="connsiteX10" fmla="*/ 826161 w 826161"/>
                  <a:gd name="connsiteY10" fmla="*/ 885103 h 940604"/>
                  <a:gd name="connsiteX11" fmla="*/ 770660 w 826161"/>
                  <a:gd name="connsiteY11" fmla="*/ 940604 h 940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26161" h="940604">
                    <a:moveTo>
                      <a:pt x="770660" y="940604"/>
                    </a:moveTo>
                    <a:lnTo>
                      <a:pt x="55501" y="940604"/>
                    </a:lnTo>
                    <a:cubicBezTo>
                      <a:pt x="24849" y="940604"/>
                      <a:pt x="0" y="915755"/>
                      <a:pt x="0" y="885103"/>
                    </a:cubicBezTo>
                    <a:lnTo>
                      <a:pt x="0" y="169944"/>
                    </a:lnTo>
                    <a:cubicBezTo>
                      <a:pt x="0" y="139292"/>
                      <a:pt x="24849" y="114443"/>
                      <a:pt x="55501" y="114443"/>
                    </a:cubicBezTo>
                    <a:lnTo>
                      <a:pt x="346704" y="114443"/>
                    </a:lnTo>
                    <a:lnTo>
                      <a:pt x="413081" y="0"/>
                    </a:lnTo>
                    <a:lnTo>
                      <a:pt x="479458" y="114443"/>
                    </a:lnTo>
                    <a:lnTo>
                      <a:pt x="770660" y="114443"/>
                    </a:lnTo>
                    <a:cubicBezTo>
                      <a:pt x="801312" y="114443"/>
                      <a:pt x="826161" y="139292"/>
                      <a:pt x="826161" y="169944"/>
                    </a:cubicBezTo>
                    <a:lnTo>
                      <a:pt x="826161" y="885103"/>
                    </a:lnTo>
                    <a:cubicBezTo>
                      <a:pt x="826161" y="915755"/>
                      <a:pt x="801312" y="940604"/>
                      <a:pt x="770660" y="940604"/>
                    </a:cubicBez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79" name="TextBox 3078"/>
              <p:cNvSpPr txBox="1"/>
              <p:nvPr/>
            </p:nvSpPr>
            <p:spPr>
              <a:xfrm>
                <a:off x="1205566" y="792172"/>
                <a:ext cx="10493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altLang="zh-CN" dirty="0">
                    <a:solidFill>
                      <a:schemeClr val="accent2"/>
                    </a:solidFill>
                  </a:rPr>
                  <a:t>Привет</a:t>
                </a:r>
                <a:r>
                  <a:rPr lang="en-US" altLang="zh-CN" dirty="0">
                    <a:solidFill>
                      <a:schemeClr val="accent2"/>
                    </a:solidFill>
                  </a:rPr>
                  <a:t>…</a:t>
                </a:r>
                <a:endParaRPr lang="zh-CN" altLang="en-US" dirty="0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56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12832 L 0.2349 0.12832 C 0.33733 0.12832 0.4632 0.00894 0.4632 -0.0876 L 0.4632 -0.30321 " pathEditMode="relative" rAng="0" ptsTypes="FfFF">
                                      <p:cBhvr>
                                        <p:cTn id="3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2159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4.84718E-6 L 0.00087 0.9966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9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  <p:bldP spid="115" grpId="2" animBg="1"/>
      <p:bldP spid="115" grpId="3" animBg="1"/>
      <p:bldP spid="126" grpId="0" animBg="1"/>
      <p:bldP spid="12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val="2791748724"/>
              </p:ext>
            </p:extLst>
          </p:nvPr>
        </p:nvGraphicFramePr>
        <p:xfrm>
          <a:off x="2915816" y="987574"/>
          <a:ext cx="5969064" cy="374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 6"/>
          <p:cNvSpPr/>
          <p:nvPr/>
        </p:nvSpPr>
        <p:spPr>
          <a:xfrm>
            <a:off x="500034" y="11429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zh-CN" sz="2800" b="1" dirty="0">
                <a:solidFill>
                  <a:schemeClr val="bg1"/>
                </a:solidFill>
              </a:rPr>
              <a:t>Что мы предлагаем</a:t>
            </a:r>
            <a:r>
              <a:rPr lang="en-US" altLang="zh-CN" sz="2800" b="1" dirty="0">
                <a:solidFill>
                  <a:schemeClr val="bg1"/>
                </a:solidFill>
              </a:rPr>
              <a:t> ?</a:t>
            </a:r>
          </a:p>
          <a:p>
            <a:pPr algn="r"/>
            <a:r>
              <a:rPr lang="en-US" altLang="zh-CN" b="1" dirty="0">
                <a:solidFill>
                  <a:schemeClr val="bg1"/>
                </a:solidFill>
              </a:rPr>
              <a:t>              </a:t>
            </a:r>
            <a:r>
              <a:rPr lang="en-US" altLang="zh-CN" sz="2800" b="1" dirty="0">
                <a:solidFill>
                  <a:schemeClr val="bg1"/>
                </a:solidFill>
              </a:rPr>
              <a:t>--- </a:t>
            </a:r>
            <a:r>
              <a:rPr lang="ru-RU" altLang="zh-CN" sz="2800" b="1" dirty="0">
                <a:solidFill>
                  <a:schemeClr val="bg1"/>
                </a:solidFill>
              </a:rPr>
              <a:t>интеграция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2555776" y="2427734"/>
            <a:ext cx="1706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Видеодомофон</a:t>
            </a:r>
            <a:endParaRPr lang="zh-CN" alt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4088" y="2612400"/>
            <a:ext cx="135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</a:t>
            </a:r>
            <a:endParaRPr lang="zh-CN" alt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0" y="3143254"/>
            <a:ext cx="213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b="1" dirty="0">
                <a:solidFill>
                  <a:schemeClr val="bg1"/>
                </a:solidFill>
              </a:rPr>
              <a:t>Видеонаблюдение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43768" y="3786196"/>
            <a:ext cx="1707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b="1" dirty="0">
                <a:solidFill>
                  <a:schemeClr val="bg1"/>
                </a:solidFill>
              </a:rPr>
              <a:t>Сигнал тревоги</a:t>
            </a:r>
          </a:p>
          <a:p>
            <a:r>
              <a:rPr lang="ru-RU" altLang="zh-CN" b="1" dirty="0">
                <a:solidFill>
                  <a:schemeClr val="bg1"/>
                </a:solidFill>
              </a:rPr>
              <a:t>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5442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72047" y="4587974"/>
            <a:ext cx="126698" cy="288032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14719" y="4587974"/>
            <a:ext cx="126698" cy="288032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882797" y="-596602"/>
            <a:ext cx="1847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IP Apartment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785800"/>
            <a:ext cx="5536927" cy="423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626078" y="1568337"/>
            <a:ext cx="1944216" cy="3528392"/>
          </a:xfrm>
          <a:prstGeom prst="rect">
            <a:avLst/>
          </a:prstGeom>
          <a:solidFill>
            <a:schemeClr val="accent6">
              <a:lumMod val="60000"/>
              <a:lumOff val="40000"/>
              <a:alpha val="1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960" y="699542"/>
            <a:ext cx="924860" cy="5760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VDP</a:t>
            </a:r>
            <a:endParaRPr lang="zh-CN" altLang="en-US" sz="1400" b="1" dirty="0"/>
          </a:p>
        </p:txBody>
      </p:sp>
      <p:grpSp>
        <p:nvGrpSpPr>
          <p:cNvPr id="41" name="组合 40"/>
          <p:cNvGrpSpPr/>
          <p:nvPr/>
        </p:nvGrpSpPr>
        <p:grpSpPr>
          <a:xfrm>
            <a:off x="3793655" y="1851670"/>
            <a:ext cx="1307176" cy="2800258"/>
            <a:chOff x="2364904" y="1439069"/>
            <a:chExt cx="1307176" cy="2800258"/>
          </a:xfrm>
        </p:grpSpPr>
        <p:grpSp>
          <p:nvGrpSpPr>
            <p:cNvPr id="42" name="组合 41"/>
            <p:cNvGrpSpPr/>
            <p:nvPr/>
          </p:nvGrpSpPr>
          <p:grpSpPr>
            <a:xfrm>
              <a:off x="2364904" y="1439069"/>
              <a:ext cx="634329" cy="2800258"/>
              <a:chOff x="2364904" y="1439069"/>
              <a:chExt cx="634329" cy="2800258"/>
            </a:xfrm>
          </p:grpSpPr>
          <p:cxnSp>
            <p:nvCxnSpPr>
              <p:cNvPr id="44" name="直接连接符 43"/>
              <p:cNvCxnSpPr/>
              <p:nvPr/>
            </p:nvCxnSpPr>
            <p:spPr>
              <a:xfrm flipV="1">
                <a:off x="2763872" y="4239325"/>
                <a:ext cx="235361" cy="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 flipV="1">
                <a:off x="2999233" y="1439069"/>
                <a:ext cx="0" cy="280025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H="1">
                <a:off x="2364904" y="1441289"/>
                <a:ext cx="634329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3149180" y="3282785"/>
              <a:ext cx="5229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1000" dirty="0">
                  <a:solidFill>
                    <a:srgbClr val="FF0000"/>
                  </a:solidFill>
                </a:rPr>
                <a:t>Вызов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787311" y="1707654"/>
            <a:ext cx="1426907" cy="3022116"/>
            <a:chOff x="3059832" y="1499685"/>
            <a:chExt cx="870594" cy="2656242"/>
          </a:xfrm>
        </p:grpSpPr>
        <p:grpSp>
          <p:nvGrpSpPr>
            <p:cNvPr id="50" name="组合 49"/>
            <p:cNvGrpSpPr/>
            <p:nvPr/>
          </p:nvGrpSpPr>
          <p:grpSpPr>
            <a:xfrm>
              <a:off x="3059832" y="1499685"/>
              <a:ext cx="445232" cy="2656242"/>
              <a:chOff x="3118656" y="1439069"/>
              <a:chExt cx="445232" cy="2656242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3341272" y="4095311"/>
                <a:ext cx="222616" cy="0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V="1">
                <a:off x="3563888" y="1439070"/>
                <a:ext cx="0" cy="2656241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flipH="1">
                <a:off x="3118656" y="1439069"/>
                <a:ext cx="445232" cy="1"/>
              </a:xfrm>
              <a:prstGeom prst="line">
                <a:avLst/>
              </a:prstGeom>
              <a:ln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3495005" y="2573115"/>
              <a:ext cx="435421" cy="216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1000" dirty="0">
                  <a:solidFill>
                    <a:srgbClr val="00B0F0"/>
                  </a:solidFill>
                </a:rPr>
                <a:t>Открытие</a:t>
              </a:r>
              <a:endParaRPr lang="zh-CN" altLang="en-US" sz="1000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3499285" y="4753158"/>
            <a:ext cx="288032" cy="0"/>
          </a:xfrm>
          <a:prstGeom prst="line">
            <a:avLst/>
          </a:prstGeom>
          <a:ln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926820" y="706474"/>
            <a:ext cx="908876" cy="576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CCTV </a:t>
            </a:r>
            <a:endParaRPr lang="zh-CN" altLang="en-US" sz="1400" b="1" dirty="0"/>
          </a:p>
        </p:txBody>
      </p:sp>
      <p:grpSp>
        <p:nvGrpSpPr>
          <p:cNvPr id="1032" name="组合 1031"/>
          <p:cNvGrpSpPr/>
          <p:nvPr/>
        </p:nvGrpSpPr>
        <p:grpSpPr>
          <a:xfrm>
            <a:off x="4365994" y="1769704"/>
            <a:ext cx="2244067" cy="2891953"/>
            <a:chOff x="4365994" y="1769704"/>
            <a:chExt cx="2244067" cy="2891953"/>
          </a:xfrm>
        </p:grpSpPr>
        <p:grpSp>
          <p:nvGrpSpPr>
            <p:cNvPr id="1028" name="组合 1027"/>
            <p:cNvGrpSpPr/>
            <p:nvPr/>
          </p:nvGrpSpPr>
          <p:grpSpPr>
            <a:xfrm>
              <a:off x="4365994" y="1769704"/>
              <a:ext cx="423874" cy="2882222"/>
              <a:chOff x="5915025" y="573748"/>
              <a:chExt cx="423874" cy="2882222"/>
            </a:xfrm>
          </p:grpSpPr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940152" y="2131521"/>
                <a:ext cx="390431" cy="239666"/>
              </a:xfrm>
              <a:prstGeom prst="rect">
                <a:avLst/>
              </a:prstGeom>
            </p:spPr>
          </p:pic>
          <p:cxnSp>
            <p:nvCxnSpPr>
              <p:cNvPr id="57" name="直接连接符 56"/>
              <p:cNvCxnSpPr/>
              <p:nvPr/>
            </p:nvCxnSpPr>
            <p:spPr>
              <a:xfrm>
                <a:off x="5989619" y="691361"/>
                <a:ext cx="0" cy="2764609"/>
              </a:xfrm>
              <a:prstGeom prst="line">
                <a:avLst/>
              </a:prstGeom>
              <a:ln w="63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" name="图片 6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915025" y="573748"/>
                <a:ext cx="390431" cy="239666"/>
              </a:xfrm>
              <a:prstGeom prst="rect">
                <a:avLst/>
              </a:prstGeom>
            </p:spPr>
          </p:pic>
          <p:pic>
            <p:nvPicPr>
              <p:cNvPr id="70" name="图片 6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928251" y="1316510"/>
                <a:ext cx="390431" cy="239666"/>
              </a:xfrm>
              <a:prstGeom prst="rect">
                <a:avLst/>
              </a:prstGeom>
            </p:spPr>
          </p:pic>
          <p:pic>
            <p:nvPicPr>
              <p:cNvPr id="71" name="图片 7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948468" y="2923609"/>
                <a:ext cx="390431" cy="239666"/>
              </a:xfrm>
              <a:prstGeom prst="rect">
                <a:avLst/>
              </a:prstGeom>
            </p:spPr>
          </p:pic>
        </p:grpSp>
        <p:grpSp>
          <p:nvGrpSpPr>
            <p:cNvPr id="1031" name="组合 1030"/>
            <p:cNvGrpSpPr/>
            <p:nvPr/>
          </p:nvGrpSpPr>
          <p:grpSpPr>
            <a:xfrm>
              <a:off x="5360699" y="4025632"/>
              <a:ext cx="1249362" cy="636025"/>
              <a:chOff x="5360699" y="4015903"/>
              <a:chExt cx="1249362" cy="636025"/>
            </a:xfrm>
          </p:grpSpPr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0699" y="4015903"/>
                <a:ext cx="1249362" cy="500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75" name="直接连接符 74"/>
              <p:cNvCxnSpPr/>
              <p:nvPr/>
            </p:nvCxnSpPr>
            <p:spPr>
              <a:xfrm>
                <a:off x="6007456" y="4401486"/>
                <a:ext cx="0" cy="250442"/>
              </a:xfrm>
              <a:prstGeom prst="line">
                <a:avLst/>
              </a:prstGeom>
              <a:ln w="63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8" name="组合 1037"/>
          <p:cNvGrpSpPr/>
          <p:nvPr/>
        </p:nvGrpSpPr>
        <p:grpSpPr>
          <a:xfrm>
            <a:off x="3721954" y="1556014"/>
            <a:ext cx="624027" cy="246221"/>
            <a:chOff x="5679380" y="1844046"/>
            <a:chExt cx="624027" cy="246221"/>
          </a:xfrm>
        </p:grpSpPr>
        <p:cxnSp>
          <p:nvCxnSpPr>
            <p:cNvPr id="1034" name="直接箭头连接符 1033"/>
            <p:cNvCxnSpPr/>
            <p:nvPr/>
          </p:nvCxnSpPr>
          <p:spPr>
            <a:xfrm flipH="1">
              <a:off x="5711504" y="2067694"/>
              <a:ext cx="591903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7" name="矩形 1036"/>
            <p:cNvSpPr/>
            <p:nvPr/>
          </p:nvSpPr>
          <p:spPr>
            <a:xfrm>
              <a:off x="5679380" y="1844046"/>
              <a:ext cx="61266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</a:rPr>
                <a:t>Monitor</a:t>
              </a:r>
              <a:endParaRPr lang="zh-CN" altLang="en-US" sz="1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46" name="组合 1045"/>
          <p:cNvGrpSpPr/>
          <p:nvPr/>
        </p:nvGrpSpPr>
        <p:grpSpPr>
          <a:xfrm>
            <a:off x="4192623" y="4525695"/>
            <a:ext cx="1801235" cy="585405"/>
            <a:chOff x="4192623" y="4525695"/>
            <a:chExt cx="1801235" cy="585405"/>
          </a:xfrm>
        </p:grpSpPr>
        <p:cxnSp>
          <p:nvCxnSpPr>
            <p:cNvPr id="87" name="直接箭头连接符 86"/>
            <p:cNvCxnSpPr>
              <a:endCxn id="5124" idx="2"/>
            </p:cNvCxnSpPr>
            <p:nvPr/>
          </p:nvCxnSpPr>
          <p:spPr>
            <a:xfrm flipV="1">
              <a:off x="5985380" y="4525695"/>
              <a:ext cx="0" cy="35031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直接连接符 1041"/>
            <p:cNvCxnSpPr/>
            <p:nvPr/>
          </p:nvCxnSpPr>
          <p:spPr>
            <a:xfrm>
              <a:off x="4192623" y="4864879"/>
              <a:ext cx="1801235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矩形 94"/>
            <p:cNvSpPr/>
            <p:nvPr/>
          </p:nvSpPr>
          <p:spPr>
            <a:xfrm>
              <a:off x="4594652" y="4864879"/>
              <a:ext cx="135966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solidFill>
                    <a:srgbClr val="00B050"/>
                  </a:solidFill>
                </a:rPr>
                <a:t>M</a:t>
              </a:r>
              <a:r>
                <a:rPr lang="ru-RU" altLang="zh-CN" sz="1000" dirty="0">
                  <a:solidFill>
                    <a:srgbClr val="00B050"/>
                  </a:solidFill>
                </a:rPr>
                <a:t>ониторинг и запись</a:t>
              </a:r>
              <a:endParaRPr lang="zh-CN" altLang="en-US" sz="1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7" name="矩形 96"/>
          <p:cNvSpPr/>
          <p:nvPr/>
        </p:nvSpPr>
        <p:spPr>
          <a:xfrm>
            <a:off x="1960" y="1340225"/>
            <a:ext cx="874646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Alarm</a:t>
            </a:r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76" name="组合 75"/>
          <p:cNvGrpSpPr/>
          <p:nvPr/>
        </p:nvGrpSpPr>
        <p:grpSpPr>
          <a:xfrm>
            <a:off x="3132410" y="800358"/>
            <a:ext cx="882293" cy="858739"/>
            <a:chOff x="5273883" y="848916"/>
            <a:chExt cx="882293" cy="858739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883" y="848916"/>
              <a:ext cx="882293" cy="434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48" name="直接连接符 1047"/>
            <p:cNvCxnSpPr/>
            <p:nvPr/>
          </p:nvCxnSpPr>
          <p:spPr>
            <a:xfrm>
              <a:off x="5375014" y="1229727"/>
              <a:ext cx="0" cy="26097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5985380" y="1229728"/>
              <a:ext cx="0" cy="26097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H="1" flipV="1">
              <a:off x="5375014" y="1490698"/>
              <a:ext cx="610366" cy="333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5704681" y="1494029"/>
              <a:ext cx="0" cy="21362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矩形 120"/>
          <p:cNvSpPr/>
          <p:nvPr/>
        </p:nvSpPr>
        <p:spPr>
          <a:xfrm>
            <a:off x="2626078" y="686025"/>
            <a:ext cx="2008307" cy="874003"/>
          </a:xfrm>
          <a:prstGeom prst="rect">
            <a:avLst/>
          </a:prstGeom>
          <a:solidFill>
            <a:schemeClr val="accent6">
              <a:lumMod val="60000"/>
              <a:lumOff val="40000"/>
              <a:alpha val="1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2" name="Picture 4" descr="C:\Users\22017\Desktop\123_副本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7920" y="785094"/>
            <a:ext cx="170575" cy="391790"/>
          </a:xfrm>
          <a:prstGeom prst="rect">
            <a:avLst/>
          </a:prstGeom>
          <a:noFill/>
        </p:spPr>
      </p:pic>
      <p:grpSp>
        <p:nvGrpSpPr>
          <p:cNvPr id="85" name="组合 84"/>
          <p:cNvGrpSpPr/>
          <p:nvPr/>
        </p:nvGrpSpPr>
        <p:grpSpPr>
          <a:xfrm>
            <a:off x="3749791" y="1795631"/>
            <a:ext cx="616203" cy="315591"/>
            <a:chOff x="5940152" y="1167273"/>
            <a:chExt cx="616203" cy="315591"/>
          </a:xfrm>
        </p:grpSpPr>
        <p:cxnSp>
          <p:nvCxnSpPr>
            <p:cNvPr id="82" name="直接箭头连接符 81"/>
            <p:cNvCxnSpPr/>
            <p:nvPr/>
          </p:nvCxnSpPr>
          <p:spPr>
            <a:xfrm>
              <a:off x="5940152" y="1167273"/>
              <a:ext cx="616203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矩形 83"/>
            <p:cNvSpPr/>
            <p:nvPr/>
          </p:nvSpPr>
          <p:spPr>
            <a:xfrm>
              <a:off x="5945657" y="1236643"/>
              <a:ext cx="49084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000" dirty="0">
                  <a:solidFill>
                    <a:schemeClr val="accent2"/>
                  </a:solidFill>
                </a:rPr>
                <a:t>Связь</a:t>
              </a:r>
              <a:endParaRPr lang="zh-CN" altLang="en-US" sz="1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789868" y="1889537"/>
            <a:ext cx="1425312" cy="2136095"/>
            <a:chOff x="4789868" y="1889537"/>
            <a:chExt cx="1425312" cy="2136095"/>
          </a:xfrm>
        </p:grpSpPr>
        <p:cxnSp>
          <p:nvCxnSpPr>
            <p:cNvPr id="88" name="直接连接符 87"/>
            <p:cNvCxnSpPr/>
            <p:nvPr/>
          </p:nvCxnSpPr>
          <p:spPr>
            <a:xfrm flipV="1">
              <a:off x="4789868" y="1892528"/>
              <a:ext cx="1195512" cy="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箭头连接符 91"/>
            <p:cNvCxnSpPr/>
            <p:nvPr/>
          </p:nvCxnSpPr>
          <p:spPr>
            <a:xfrm flipH="1">
              <a:off x="5976902" y="1889537"/>
              <a:ext cx="8478" cy="213609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 98"/>
            <p:cNvSpPr/>
            <p:nvPr/>
          </p:nvSpPr>
          <p:spPr>
            <a:xfrm>
              <a:off x="4855512" y="2009370"/>
              <a:ext cx="135966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000" dirty="0">
                  <a:solidFill>
                    <a:schemeClr val="accent2"/>
                  </a:solidFill>
                </a:rPr>
                <a:t>Мониторинг и запись</a:t>
              </a:r>
              <a:endParaRPr lang="zh-CN" altLang="en-US" sz="10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49" name="Picture 4" descr="C:\Users\22017\Desktop\123_副本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2233" y="1387872"/>
            <a:ext cx="170575" cy="391790"/>
          </a:xfrm>
          <a:prstGeom prst="rect">
            <a:avLst/>
          </a:prstGeom>
          <a:noFill/>
        </p:spPr>
      </p:pic>
      <p:grpSp>
        <p:nvGrpSpPr>
          <p:cNvPr id="150" name="组合 149"/>
          <p:cNvGrpSpPr/>
          <p:nvPr/>
        </p:nvGrpSpPr>
        <p:grpSpPr>
          <a:xfrm>
            <a:off x="3793653" y="1659097"/>
            <a:ext cx="3891381" cy="2266141"/>
            <a:chOff x="4789868" y="1873568"/>
            <a:chExt cx="3061020" cy="2145576"/>
          </a:xfrm>
        </p:grpSpPr>
        <p:cxnSp>
          <p:nvCxnSpPr>
            <p:cNvPr id="151" name="直接连接符 150"/>
            <p:cNvCxnSpPr/>
            <p:nvPr/>
          </p:nvCxnSpPr>
          <p:spPr>
            <a:xfrm flipV="1">
              <a:off x="4789868" y="1873568"/>
              <a:ext cx="2424820" cy="18962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箭头连接符 151"/>
            <p:cNvCxnSpPr/>
            <p:nvPr/>
          </p:nvCxnSpPr>
          <p:spPr>
            <a:xfrm flipH="1">
              <a:off x="7214454" y="1883049"/>
              <a:ext cx="8478" cy="213609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矩形 152"/>
            <p:cNvSpPr/>
            <p:nvPr/>
          </p:nvSpPr>
          <p:spPr>
            <a:xfrm>
              <a:off x="6718305" y="2296915"/>
              <a:ext cx="1132583" cy="2331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000" dirty="0">
                  <a:solidFill>
                    <a:schemeClr val="accent2"/>
                  </a:solidFill>
                </a:rPr>
                <a:t>Информация о тревоге</a:t>
              </a:r>
              <a:endParaRPr lang="zh-CN" altLang="en-US" sz="10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55" name="Picture 4" descr="C:\Users\22017\Desktop\123_副本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3818496"/>
            <a:ext cx="170575" cy="391790"/>
          </a:xfrm>
          <a:prstGeom prst="rect">
            <a:avLst/>
          </a:prstGeom>
          <a:noFill/>
        </p:spPr>
      </p:pic>
      <p:sp>
        <p:nvSpPr>
          <p:cNvPr id="156" name="矩形 155"/>
          <p:cNvSpPr/>
          <p:nvPr/>
        </p:nvSpPr>
        <p:spPr>
          <a:xfrm>
            <a:off x="926820" y="1346370"/>
            <a:ext cx="872686" cy="5699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APP</a:t>
            </a:r>
            <a:endParaRPr lang="zh-CN" altLang="en-US" sz="1400" b="1" dirty="0"/>
          </a:p>
        </p:txBody>
      </p:sp>
      <p:sp>
        <p:nvSpPr>
          <p:cNvPr id="157" name="矩形 156"/>
          <p:cNvSpPr/>
          <p:nvPr/>
        </p:nvSpPr>
        <p:spPr>
          <a:xfrm>
            <a:off x="6255912" y="3767542"/>
            <a:ext cx="1261648" cy="874003"/>
          </a:xfrm>
          <a:prstGeom prst="rect">
            <a:avLst/>
          </a:prstGeom>
          <a:solidFill>
            <a:schemeClr val="accent6">
              <a:lumMod val="60000"/>
              <a:lumOff val="40000"/>
              <a:alpha val="1000"/>
            </a:schemeClr>
          </a:solidFill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2" name="组合 141"/>
          <p:cNvGrpSpPr/>
          <p:nvPr/>
        </p:nvGrpSpPr>
        <p:grpSpPr>
          <a:xfrm>
            <a:off x="3730770" y="2310786"/>
            <a:ext cx="3457975" cy="2800380"/>
            <a:chOff x="3730770" y="2310786"/>
            <a:chExt cx="3457975" cy="2800380"/>
          </a:xfrm>
        </p:grpSpPr>
        <p:grpSp>
          <p:nvGrpSpPr>
            <p:cNvPr id="116" name="组合 115"/>
            <p:cNvGrpSpPr/>
            <p:nvPr/>
          </p:nvGrpSpPr>
          <p:grpSpPr>
            <a:xfrm>
              <a:off x="3730770" y="2310786"/>
              <a:ext cx="3145188" cy="1507710"/>
              <a:chOff x="3730770" y="2310786"/>
              <a:chExt cx="3145188" cy="1507710"/>
            </a:xfrm>
          </p:grpSpPr>
          <p:cxnSp>
            <p:nvCxnSpPr>
              <p:cNvPr id="108" name="直接箭头连接符 107"/>
              <p:cNvCxnSpPr/>
              <p:nvPr/>
            </p:nvCxnSpPr>
            <p:spPr>
              <a:xfrm flipH="1">
                <a:off x="3730770" y="2557007"/>
                <a:ext cx="3145188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箭头连接符 164"/>
              <p:cNvCxnSpPr/>
              <p:nvPr/>
            </p:nvCxnSpPr>
            <p:spPr>
              <a:xfrm flipH="1">
                <a:off x="6856113" y="2533999"/>
                <a:ext cx="18914" cy="1284497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>
                <a:off x="5107856" y="2310786"/>
                <a:ext cx="8531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altLang="zh-CN" sz="1000" dirty="0">
                    <a:solidFill>
                      <a:srgbClr val="FFC000"/>
                    </a:solidFill>
                  </a:rPr>
                  <a:t>Аудиовызов</a:t>
                </a:r>
                <a:endParaRPr lang="zh-CN" altLang="en-US" sz="1000" dirty="0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129" name="组合 128"/>
            <p:cNvGrpSpPr/>
            <p:nvPr/>
          </p:nvGrpSpPr>
          <p:grpSpPr>
            <a:xfrm>
              <a:off x="4152188" y="4433277"/>
              <a:ext cx="3036557" cy="677889"/>
              <a:chOff x="4152188" y="4433277"/>
              <a:chExt cx="3036557" cy="677889"/>
            </a:xfrm>
          </p:grpSpPr>
          <p:cxnSp>
            <p:nvCxnSpPr>
              <p:cNvPr id="119" name="直接箭头连接符 118"/>
              <p:cNvCxnSpPr/>
              <p:nvPr/>
            </p:nvCxnSpPr>
            <p:spPr>
              <a:xfrm flipH="1">
                <a:off x="4152188" y="4864879"/>
                <a:ext cx="2673824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箭头连接符 178"/>
              <p:cNvCxnSpPr/>
              <p:nvPr/>
            </p:nvCxnSpPr>
            <p:spPr>
              <a:xfrm flipH="1" flipV="1">
                <a:off x="6860841" y="4433277"/>
                <a:ext cx="9457" cy="433119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矩形 126"/>
              <p:cNvSpPr/>
              <p:nvPr/>
            </p:nvSpPr>
            <p:spPr>
              <a:xfrm>
                <a:off x="5817857" y="4864945"/>
                <a:ext cx="137088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zh-CN" sz="1000" dirty="0">
                    <a:solidFill>
                      <a:srgbClr val="FFC000"/>
                    </a:solidFill>
                  </a:rPr>
                  <a:t>Аудио и видео вызов</a:t>
                </a:r>
                <a:r>
                  <a:rPr lang="en-US" altLang="zh-CN" sz="1000" dirty="0">
                    <a:solidFill>
                      <a:srgbClr val="FFC000"/>
                    </a:solidFill>
                  </a:rPr>
                  <a:t>l</a:t>
                </a:r>
                <a:endParaRPr lang="zh-CN" altLang="en-US" sz="1000" dirty="0">
                  <a:solidFill>
                    <a:srgbClr val="FFC000"/>
                  </a:solidFill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>
            <a:off x="3745506" y="2729124"/>
            <a:ext cx="3008489" cy="1196114"/>
            <a:chOff x="3745506" y="2729124"/>
            <a:chExt cx="3008489" cy="1196114"/>
          </a:xfrm>
        </p:grpSpPr>
        <p:grpSp>
          <p:nvGrpSpPr>
            <p:cNvPr id="185" name="组合 184"/>
            <p:cNvGrpSpPr/>
            <p:nvPr/>
          </p:nvGrpSpPr>
          <p:grpSpPr>
            <a:xfrm>
              <a:off x="3745506" y="2729124"/>
              <a:ext cx="2999622" cy="256926"/>
              <a:chOff x="4592429" y="2533999"/>
              <a:chExt cx="2282598" cy="256926"/>
            </a:xfrm>
          </p:grpSpPr>
          <p:cxnSp>
            <p:nvCxnSpPr>
              <p:cNvPr id="187" name="直接箭头连接符 186"/>
              <p:cNvCxnSpPr/>
              <p:nvPr/>
            </p:nvCxnSpPr>
            <p:spPr>
              <a:xfrm flipH="1">
                <a:off x="4592429" y="2533999"/>
                <a:ext cx="2282598" cy="0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TextBox 187"/>
              <p:cNvSpPr txBox="1"/>
              <p:nvPr/>
            </p:nvSpPr>
            <p:spPr>
              <a:xfrm>
                <a:off x="5754252" y="2544704"/>
                <a:ext cx="6235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altLang="zh-CN" sz="1000" dirty="0">
                    <a:solidFill>
                      <a:srgbClr val="FFC000"/>
                    </a:solidFill>
                  </a:rPr>
                  <a:t>Сообщение</a:t>
                </a:r>
                <a:endParaRPr lang="zh-CN" altLang="en-US" sz="1000" dirty="0">
                  <a:solidFill>
                    <a:srgbClr val="FFC000"/>
                  </a:solidFill>
                </a:endParaRPr>
              </a:p>
            </p:txBody>
          </p:sp>
        </p:grpSp>
        <p:cxnSp>
          <p:nvCxnSpPr>
            <p:cNvPr id="131" name="直接连接符 130"/>
            <p:cNvCxnSpPr/>
            <p:nvPr/>
          </p:nvCxnSpPr>
          <p:spPr>
            <a:xfrm flipH="1" flipV="1">
              <a:off x="6744539" y="2739829"/>
              <a:ext cx="9456" cy="1185409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0" y="123478"/>
            <a:ext cx="3142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zh-CN" sz="2000" b="1" dirty="0">
                <a:solidFill>
                  <a:srgbClr val="FFC000"/>
                </a:solidFill>
              </a:rPr>
              <a:t>Многоквартирный дом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5.12504E-7 L -0.03264 0.0003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36" grpId="0" animBg="1"/>
      <p:bldP spid="59" grpId="0" animBg="1"/>
      <p:bldP spid="97" grpId="0" animBg="1"/>
      <p:bldP spid="121" grpId="0" animBg="1"/>
      <p:bldP spid="121" grpId="1" animBg="1"/>
      <p:bldP spid="156" grpId="0" animBg="1"/>
      <p:bldP spid="157" grpId="0" animBg="1"/>
      <p:bldP spid="1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/>
          <p:nvPr/>
        </p:nvSpPr>
        <p:spPr bwMode="auto">
          <a:xfrm>
            <a:off x="1208777" y="999534"/>
            <a:ext cx="1758221" cy="5896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87" tIns="34987" rIns="34987" bIns="349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99496" fontAlgn="base">
              <a:spcBef>
                <a:spcPct val="0"/>
              </a:spcBef>
              <a:spcAft>
                <a:spcPct val="0"/>
              </a:spcAft>
            </a:pPr>
            <a:r>
              <a:rPr lang="ru-RU" sz="1500" spc="-76" dirty="0">
                <a:solidFill>
                  <a:prstClr val="white"/>
                </a:solidFill>
                <a:ea typeface="Segoe UI" pitchFamily="34" charset="0"/>
                <a:cs typeface="Segoe UI" pitchFamily="34" charset="0"/>
              </a:rPr>
              <a:t>Прием тревожных вызовов</a:t>
            </a:r>
            <a:r>
              <a:rPr lang="en-US" sz="1500" spc="-76" dirty="0">
                <a:solidFill>
                  <a:prstClr val="white"/>
                </a:solidFill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" name="Rectangle 30"/>
          <p:cNvSpPr/>
          <p:nvPr/>
        </p:nvSpPr>
        <p:spPr bwMode="auto">
          <a:xfrm>
            <a:off x="545905" y="1647608"/>
            <a:ext cx="1378942" cy="959137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9919" tIns="34958" rIns="34958" bIns="699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98924" fontAlgn="base">
              <a:spcBef>
                <a:spcPct val="0"/>
              </a:spcBef>
              <a:spcAft>
                <a:spcPct val="0"/>
              </a:spcAft>
            </a:pPr>
            <a:r>
              <a:rPr lang="ru-RU" sz="1495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Отправка групповых сообщений</a:t>
            </a:r>
            <a:endParaRPr lang="en-US" sz="1495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8"/>
          <p:cNvSpPr/>
          <p:nvPr/>
        </p:nvSpPr>
        <p:spPr bwMode="auto">
          <a:xfrm>
            <a:off x="538835" y="3700845"/>
            <a:ext cx="936822" cy="959137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87" tIns="34987" rIns="34987" bIns="349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99496" fontAlgn="base">
              <a:spcBef>
                <a:spcPct val="0"/>
              </a:spcBef>
              <a:spcAft>
                <a:spcPct val="0"/>
              </a:spcAft>
            </a:pPr>
            <a:r>
              <a:rPr lang="ru-RU" sz="1200" spc="-76" dirty="0">
                <a:solidFill>
                  <a:prstClr val="white"/>
                </a:solidFill>
                <a:ea typeface="Segoe UI" pitchFamily="34" charset="0"/>
                <a:cs typeface="Segoe UI" pitchFamily="34" charset="0"/>
              </a:rPr>
              <a:t>Прием тревожной информации </a:t>
            </a:r>
            <a:endParaRPr lang="en-US" sz="1200" spc="-76" dirty="0">
              <a:solidFill>
                <a:prstClr val="white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214282" y="1000114"/>
            <a:ext cx="1002346" cy="587988"/>
          </a:xfrm>
          <a:prstGeom prst="rect">
            <a:avLst/>
          </a:prstGeom>
          <a:noFill/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3232" tIns="46617" rIns="93232" bIns="46617" numCol="1" rtlCol="0" anchor="t" anchorCtr="0" compatLnSpc="1">
            <a:prstTxWarp prst="textNoShape">
              <a:avLst/>
            </a:prstTxWarp>
          </a:bodyPr>
          <a:lstStyle/>
          <a:p>
            <a:pPr defTabSz="832426">
              <a:defRPr/>
            </a:pPr>
            <a:r>
              <a:rPr lang="ru-RU" altLang="zh-CN" sz="1600" kern="0" dirty="0" err="1">
                <a:solidFill>
                  <a:prstClr val="white"/>
                </a:solidFill>
                <a:cs typeface="Arial"/>
              </a:rPr>
              <a:t>Плейбак</a:t>
            </a:r>
            <a:endParaRPr lang="en-US" altLang="zh-CN" sz="1600" kern="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6" name="Rectangle 30"/>
          <p:cNvSpPr/>
          <p:nvPr/>
        </p:nvSpPr>
        <p:spPr bwMode="auto">
          <a:xfrm>
            <a:off x="1547664" y="3700844"/>
            <a:ext cx="1369676" cy="95913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9919" tIns="34958" rIns="34958" bIns="699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98924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495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Просмотр в реальном времени</a:t>
            </a:r>
            <a:endParaRPr lang="en-US" altLang="zh-CN" sz="1495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24"/>
          <p:cNvSpPr/>
          <p:nvPr/>
        </p:nvSpPr>
        <p:spPr bwMode="auto">
          <a:xfrm>
            <a:off x="538834" y="2660379"/>
            <a:ext cx="2378506" cy="98143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9919" tIns="34958" rIns="34958" bIns="699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98924" fontAlgn="base">
              <a:spcBef>
                <a:spcPct val="0"/>
              </a:spcBef>
              <a:spcAft>
                <a:spcPct val="0"/>
              </a:spcAft>
            </a:pPr>
            <a:endParaRPr lang="en-US" sz="204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89064" y="2137387"/>
            <a:ext cx="598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9892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Smart</a:t>
            </a:r>
          </a:p>
          <a:p>
            <a:pPr algn="ctr" defTabSz="69892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i="1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PSS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2" b="2357"/>
          <a:stretch/>
        </p:blipFill>
        <p:spPr>
          <a:xfrm>
            <a:off x="5868148" y="2557477"/>
            <a:ext cx="3070275" cy="26581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17531" b="53820"/>
          <a:stretch/>
        </p:blipFill>
        <p:spPr>
          <a:xfrm>
            <a:off x="3779912" y="1491632"/>
            <a:ext cx="2228850" cy="220142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0034" y="2857502"/>
            <a:ext cx="14287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37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300" spc="-3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cs typeface="Segoe UI" pitchFamily="34" charset="0"/>
              </a:rPr>
              <a:t>Расширяемость системы</a:t>
            </a:r>
            <a:endParaRPr lang="zh-CN" altLang="en-US" sz="1300" spc="-3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微软雅黑" pitchFamily="34" charset="-122"/>
              <a:cs typeface="Segoe UI" pitchFamily="34" charset="0"/>
            </a:endParaRPr>
          </a:p>
        </p:txBody>
      </p:sp>
      <p:grpSp>
        <p:nvGrpSpPr>
          <p:cNvPr id="14" name="组合 7"/>
          <p:cNvGrpSpPr/>
          <p:nvPr/>
        </p:nvGrpSpPr>
        <p:grpSpPr>
          <a:xfrm>
            <a:off x="1937351" y="2834458"/>
            <a:ext cx="762441" cy="633267"/>
            <a:chOff x="3391579" y="3651128"/>
            <a:chExt cx="762441" cy="633267"/>
          </a:xfrm>
        </p:grpSpPr>
        <p:grpSp>
          <p:nvGrpSpPr>
            <p:cNvPr id="15" name="组合 31"/>
            <p:cNvGrpSpPr/>
            <p:nvPr/>
          </p:nvGrpSpPr>
          <p:grpSpPr>
            <a:xfrm>
              <a:off x="3391579" y="3651128"/>
              <a:ext cx="231020" cy="565592"/>
              <a:chOff x="6180642" y="3314702"/>
              <a:chExt cx="355454" cy="870237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6180642" y="3314702"/>
                <a:ext cx="355454" cy="870237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8" name="组合 36"/>
              <p:cNvGrpSpPr/>
              <p:nvPr/>
            </p:nvGrpSpPr>
            <p:grpSpPr>
              <a:xfrm>
                <a:off x="6304278" y="3396759"/>
                <a:ext cx="103499" cy="103179"/>
                <a:chOff x="3009641" y="1522879"/>
                <a:chExt cx="532429" cy="480745"/>
              </a:xfrm>
            </p:grpSpPr>
            <p:sp>
              <p:nvSpPr>
                <p:cNvPr id="35" name="椭圆 34"/>
                <p:cNvSpPr/>
                <p:nvPr/>
              </p:nvSpPr>
              <p:spPr>
                <a:xfrm>
                  <a:off x="3098379" y="1603004"/>
                  <a:ext cx="354952" cy="320496"/>
                </a:xfrm>
                <a:prstGeom prst="ellipse">
                  <a:avLst/>
                </a:prstGeom>
                <a:noFill/>
                <a:ln w="6350" cmpd="dbl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3009641" y="1522879"/>
                  <a:ext cx="532429" cy="480745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" name="矩形 18"/>
              <p:cNvSpPr/>
              <p:nvPr/>
            </p:nvSpPr>
            <p:spPr>
              <a:xfrm>
                <a:off x="6273369" y="3528334"/>
                <a:ext cx="170000" cy="108181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" name="组合 38"/>
              <p:cNvGrpSpPr/>
              <p:nvPr/>
            </p:nvGrpSpPr>
            <p:grpSpPr>
              <a:xfrm>
                <a:off x="6265988" y="3795886"/>
                <a:ext cx="178220" cy="178220"/>
                <a:chOff x="2627784" y="1347614"/>
                <a:chExt cx="792088" cy="792088"/>
              </a:xfrm>
            </p:grpSpPr>
            <p:sp>
              <p:nvSpPr>
                <p:cNvPr id="21" name="椭圆 20"/>
                <p:cNvSpPr/>
                <p:nvPr/>
              </p:nvSpPr>
              <p:spPr>
                <a:xfrm>
                  <a:off x="2627784" y="1347614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3299312" y="1347614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083288" y="1347614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2867264" y="1347614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2627784" y="1587468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3299312" y="1587468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3083288" y="1587468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2867264" y="1587468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>
                <a:xfrm>
                  <a:off x="2627784" y="1803492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3299312" y="1803492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3083288" y="1803492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2867264" y="1803492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2627784" y="2019516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3299312" y="2019516"/>
                  <a:ext cx="120560" cy="120186"/>
                </a:xfrm>
                <a:prstGeom prst="ellipse">
                  <a:avLst/>
                </a:prstGeom>
                <a:noFill/>
                <a:ln w="6350" cmpd="sng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6" name="矩形 15"/>
            <p:cNvSpPr/>
            <p:nvPr/>
          </p:nvSpPr>
          <p:spPr>
            <a:xfrm>
              <a:off x="3573134" y="3915063"/>
              <a:ext cx="580886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900" b="1" dirty="0">
                  <a:solidFill>
                    <a:prstClr val="white"/>
                  </a:solidFill>
                </a:rPr>
                <a:t>100</a:t>
              </a:r>
            </a:p>
            <a:p>
              <a:r>
                <a:rPr lang="ru-RU" altLang="zh-CN" sz="900" dirty="0">
                  <a:solidFill>
                    <a:prstClr val="white"/>
                  </a:solidFill>
                </a:rPr>
                <a:t>Дверей</a:t>
              </a:r>
              <a:endParaRPr lang="zh-CN" altLang="en-US" sz="9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37" name="Picture 4" descr="C:\Users\22017\Desktop\SmartPSS - 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2" y="1638143"/>
            <a:ext cx="992321" cy="9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 38"/>
          <p:cNvSpPr/>
          <p:nvPr/>
        </p:nvSpPr>
        <p:spPr>
          <a:xfrm>
            <a:off x="35496" y="411510"/>
            <a:ext cx="277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</a:rPr>
              <a:t>ПО </a:t>
            </a:r>
            <a:r>
              <a:rPr lang="en-US" altLang="zh-CN" sz="2400" dirty="0" err="1">
                <a:solidFill>
                  <a:schemeClr val="bg1"/>
                </a:solidFill>
              </a:rPr>
              <a:t>Dahua</a:t>
            </a:r>
            <a:r>
              <a:rPr lang="en-US" altLang="zh-CN" sz="2400" dirty="0">
                <a:solidFill>
                  <a:schemeClr val="bg1"/>
                </a:solidFill>
              </a:rPr>
              <a:t> Smart PSS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-180528" y="185351"/>
            <a:ext cx="8929112" cy="1013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五边形 40"/>
          <p:cNvSpPr/>
          <p:nvPr/>
        </p:nvSpPr>
        <p:spPr>
          <a:xfrm rot="10800000">
            <a:off x="8914383" y="83638"/>
            <a:ext cx="194121" cy="223696"/>
          </a:xfrm>
          <a:prstGeom prst="homePlate">
            <a:avLst>
              <a:gd name="adj" fmla="val 40049"/>
            </a:avLst>
          </a:prstGeom>
          <a:solidFill>
            <a:srgbClr val="FFC00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-36512" y="82507"/>
            <a:ext cx="207942" cy="207942"/>
            <a:chOff x="4458447" y="2420471"/>
            <a:chExt cx="280894" cy="280894"/>
          </a:xfrm>
        </p:grpSpPr>
        <p:sp>
          <p:nvSpPr>
            <p:cNvPr id="43" name="椭圆 42"/>
            <p:cNvSpPr/>
            <p:nvPr/>
          </p:nvSpPr>
          <p:spPr>
            <a:xfrm>
              <a:off x="4458447" y="2420471"/>
              <a:ext cx="280894" cy="280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4513792" y="2475816"/>
              <a:ext cx="170204" cy="170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3680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41569E-6 L 0.94948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6-宣传推广\素材\buliding\别墅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14296"/>
            <a:ext cx="5195099" cy="38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22017\Desktop\素材\IMG_9245 DH-VTH1560B 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77" y="2033245"/>
            <a:ext cx="1165283" cy="9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8084" y="3495285"/>
            <a:ext cx="792088" cy="85042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矩形 10"/>
          <p:cNvSpPr/>
          <p:nvPr/>
        </p:nvSpPr>
        <p:spPr>
          <a:xfrm>
            <a:off x="0" y="580751"/>
            <a:ext cx="931214" cy="5760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VDP</a:t>
            </a:r>
            <a:endParaRPr lang="zh-CN" altLang="en-US" sz="1400" b="1" dirty="0"/>
          </a:p>
        </p:txBody>
      </p:sp>
      <p:sp>
        <p:nvSpPr>
          <p:cNvPr id="12" name="矩形 11"/>
          <p:cNvSpPr/>
          <p:nvPr/>
        </p:nvSpPr>
        <p:spPr>
          <a:xfrm>
            <a:off x="931214" y="597983"/>
            <a:ext cx="857531" cy="5733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CCTV </a:t>
            </a:r>
            <a:endParaRPr lang="zh-CN" altLang="en-US" sz="1400" b="1" dirty="0"/>
          </a:p>
        </p:txBody>
      </p:sp>
      <p:sp>
        <p:nvSpPr>
          <p:cNvPr id="13" name="矩形 12"/>
          <p:cNvSpPr/>
          <p:nvPr/>
        </p:nvSpPr>
        <p:spPr>
          <a:xfrm>
            <a:off x="0" y="1214428"/>
            <a:ext cx="872686" cy="558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ALARM </a:t>
            </a:r>
            <a:endParaRPr lang="zh-CN" altLang="en-US" sz="1400" b="1" dirty="0"/>
          </a:p>
        </p:txBody>
      </p:sp>
      <p:sp>
        <p:nvSpPr>
          <p:cNvPr id="14" name="矩形 13"/>
          <p:cNvSpPr/>
          <p:nvPr/>
        </p:nvSpPr>
        <p:spPr>
          <a:xfrm>
            <a:off x="931214" y="1220830"/>
            <a:ext cx="857531" cy="558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APP</a:t>
            </a:r>
            <a:endParaRPr lang="zh-CN" altLang="en-US" sz="1400" b="1" dirty="0"/>
          </a:p>
        </p:txBody>
      </p:sp>
      <p:grpSp>
        <p:nvGrpSpPr>
          <p:cNvPr id="15" name="组合 14"/>
          <p:cNvGrpSpPr/>
          <p:nvPr/>
        </p:nvGrpSpPr>
        <p:grpSpPr>
          <a:xfrm>
            <a:off x="6642071" y="1165720"/>
            <a:ext cx="882293" cy="858739"/>
            <a:chOff x="5273883" y="848916"/>
            <a:chExt cx="882293" cy="858739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883" y="848916"/>
              <a:ext cx="882293" cy="434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直接连接符 16"/>
            <p:cNvCxnSpPr/>
            <p:nvPr/>
          </p:nvCxnSpPr>
          <p:spPr>
            <a:xfrm>
              <a:off x="5375014" y="1229727"/>
              <a:ext cx="0" cy="26097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985380" y="1229728"/>
              <a:ext cx="0" cy="26097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 flipV="1">
              <a:off x="5375014" y="1490698"/>
              <a:ext cx="610366" cy="333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704681" y="1494029"/>
              <a:ext cx="0" cy="213626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2" name="组合 4111"/>
          <p:cNvGrpSpPr/>
          <p:nvPr/>
        </p:nvGrpSpPr>
        <p:grpSpPr>
          <a:xfrm>
            <a:off x="35496" y="3790277"/>
            <a:ext cx="2857488" cy="1365665"/>
            <a:chOff x="35496" y="3790277"/>
            <a:chExt cx="2857488" cy="1365665"/>
          </a:xfrm>
        </p:grpSpPr>
        <p:sp>
          <p:nvSpPr>
            <p:cNvPr id="21" name="矩形 20"/>
            <p:cNvSpPr/>
            <p:nvPr/>
          </p:nvSpPr>
          <p:spPr bwMode="auto">
            <a:xfrm>
              <a:off x="35496" y="4746180"/>
              <a:ext cx="2857488" cy="397320"/>
            </a:xfrm>
            <a:prstGeom prst="rect">
              <a:avLst/>
            </a:prstGeom>
            <a:solidFill>
              <a:srgbClr val="FFC000">
                <a:alpha val="70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02" tIns="45700" rIns="91402" bIns="45700" numCol="1" rtlCol="0" anchor="b" anchorCtr="0" compatLnSpc="1">
              <a:prstTxWarp prst="textNoShape">
                <a:avLst/>
              </a:prstTxWarp>
            </a:bodyPr>
            <a:lstStyle/>
            <a:p>
              <a:pPr algn="ctr" defTabSz="91375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Дом</a:t>
              </a:r>
              <a:endParaRPr lang="en-US" sz="1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Freeform 5"/>
            <p:cNvSpPr>
              <a:spLocks noEditPoints="1"/>
            </p:cNvSpPr>
            <p:nvPr/>
          </p:nvSpPr>
          <p:spPr bwMode="black">
            <a:xfrm>
              <a:off x="109270" y="3939902"/>
              <a:ext cx="785818" cy="928694"/>
            </a:xfrm>
            <a:custGeom>
              <a:avLst/>
              <a:gdLst>
                <a:gd name="T0" fmla="*/ 89 w 226"/>
                <a:gd name="T1" fmla="*/ 124 h 348"/>
                <a:gd name="T2" fmla="*/ 118 w 226"/>
                <a:gd name="T3" fmla="*/ 113 h 348"/>
                <a:gd name="T4" fmla="*/ 150 w 226"/>
                <a:gd name="T5" fmla="*/ 124 h 348"/>
                <a:gd name="T6" fmla="*/ 150 w 226"/>
                <a:gd name="T7" fmla="*/ 145 h 348"/>
                <a:gd name="T8" fmla="*/ 226 w 226"/>
                <a:gd name="T9" fmla="*/ 348 h 348"/>
                <a:gd name="T10" fmla="*/ 89 w 226"/>
                <a:gd name="T11" fmla="*/ 0 h 348"/>
                <a:gd name="T12" fmla="*/ 118 w 226"/>
                <a:gd name="T13" fmla="*/ 100 h 348"/>
                <a:gd name="T14" fmla="*/ 150 w 226"/>
                <a:gd name="T15" fmla="*/ 68 h 348"/>
                <a:gd name="T16" fmla="*/ 150 w 226"/>
                <a:gd name="T17" fmla="*/ 55 h 348"/>
                <a:gd name="T18" fmla="*/ 118 w 226"/>
                <a:gd name="T19" fmla="*/ 23 h 348"/>
                <a:gd name="T20" fmla="*/ 150 w 226"/>
                <a:gd name="T21" fmla="*/ 55 h 348"/>
                <a:gd name="T22" fmla="*/ 166 w 226"/>
                <a:gd name="T23" fmla="*/ 280 h 348"/>
                <a:gd name="T24" fmla="*/ 197 w 226"/>
                <a:gd name="T25" fmla="*/ 249 h 348"/>
                <a:gd name="T26" fmla="*/ 197 w 226"/>
                <a:gd name="T27" fmla="*/ 235 h 348"/>
                <a:gd name="T28" fmla="*/ 166 w 226"/>
                <a:gd name="T29" fmla="*/ 204 h 348"/>
                <a:gd name="T30" fmla="*/ 197 w 226"/>
                <a:gd name="T31" fmla="*/ 235 h 348"/>
                <a:gd name="T32" fmla="*/ 166 w 226"/>
                <a:gd name="T33" fmla="*/ 190 h 348"/>
                <a:gd name="T34" fmla="*/ 197 w 226"/>
                <a:gd name="T35" fmla="*/ 158 h 348"/>
                <a:gd name="T36" fmla="*/ 197 w 226"/>
                <a:gd name="T37" fmla="*/ 145 h 348"/>
                <a:gd name="T38" fmla="*/ 166 w 226"/>
                <a:gd name="T39" fmla="*/ 113 h 348"/>
                <a:gd name="T40" fmla="*/ 197 w 226"/>
                <a:gd name="T41" fmla="*/ 145 h 348"/>
                <a:gd name="T42" fmla="*/ 166 w 226"/>
                <a:gd name="T43" fmla="*/ 100 h 348"/>
                <a:gd name="T44" fmla="*/ 197 w 226"/>
                <a:gd name="T45" fmla="*/ 68 h 348"/>
                <a:gd name="T46" fmla="*/ 197 w 226"/>
                <a:gd name="T47" fmla="*/ 55 h 348"/>
                <a:gd name="T48" fmla="*/ 166 w 226"/>
                <a:gd name="T49" fmla="*/ 23 h 348"/>
                <a:gd name="T50" fmla="*/ 197 w 226"/>
                <a:gd name="T51" fmla="*/ 55 h 348"/>
                <a:gd name="T52" fmla="*/ 0 w 226"/>
                <a:gd name="T53" fmla="*/ 348 h 348"/>
                <a:gd name="T54" fmla="*/ 137 w 226"/>
                <a:gd name="T55" fmla="*/ 137 h 348"/>
                <a:gd name="T56" fmla="*/ 60 w 226"/>
                <a:gd name="T57" fmla="*/ 326 h 348"/>
                <a:gd name="T58" fmla="*/ 29 w 226"/>
                <a:gd name="T59" fmla="*/ 294 h 348"/>
                <a:gd name="T60" fmla="*/ 60 w 226"/>
                <a:gd name="T61" fmla="*/ 326 h 348"/>
                <a:gd name="T62" fmla="*/ 29 w 226"/>
                <a:gd name="T63" fmla="*/ 280 h 348"/>
                <a:gd name="T64" fmla="*/ 60 w 226"/>
                <a:gd name="T65" fmla="*/ 249 h 348"/>
                <a:gd name="T66" fmla="*/ 60 w 226"/>
                <a:gd name="T67" fmla="*/ 235 h 348"/>
                <a:gd name="T68" fmla="*/ 29 w 226"/>
                <a:gd name="T69" fmla="*/ 204 h 348"/>
                <a:gd name="T70" fmla="*/ 60 w 226"/>
                <a:gd name="T71" fmla="*/ 235 h 348"/>
                <a:gd name="T72" fmla="*/ 29 w 226"/>
                <a:gd name="T73" fmla="*/ 190 h 348"/>
                <a:gd name="T74" fmla="*/ 60 w 226"/>
                <a:gd name="T75" fmla="*/ 158 h 348"/>
                <a:gd name="T76" fmla="*/ 108 w 226"/>
                <a:gd name="T77" fmla="*/ 326 h 348"/>
                <a:gd name="T78" fmla="*/ 76 w 226"/>
                <a:gd name="T79" fmla="*/ 294 h 348"/>
                <a:gd name="T80" fmla="*/ 108 w 226"/>
                <a:gd name="T81" fmla="*/ 326 h 348"/>
                <a:gd name="T82" fmla="*/ 76 w 226"/>
                <a:gd name="T83" fmla="*/ 280 h 348"/>
                <a:gd name="T84" fmla="*/ 108 w 226"/>
                <a:gd name="T85" fmla="*/ 249 h 348"/>
                <a:gd name="T86" fmla="*/ 108 w 226"/>
                <a:gd name="T87" fmla="*/ 235 h 348"/>
                <a:gd name="T88" fmla="*/ 76 w 226"/>
                <a:gd name="T89" fmla="*/ 204 h 348"/>
                <a:gd name="T90" fmla="*/ 108 w 226"/>
                <a:gd name="T91" fmla="*/ 235 h 348"/>
                <a:gd name="T92" fmla="*/ 76 w 226"/>
                <a:gd name="T93" fmla="*/ 190 h 348"/>
                <a:gd name="T94" fmla="*/ 108 w 226"/>
                <a:gd name="T95" fmla="*/ 15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6" h="348">
                  <a:moveTo>
                    <a:pt x="89" y="0"/>
                  </a:moveTo>
                  <a:lnTo>
                    <a:pt x="89" y="124"/>
                  </a:lnTo>
                  <a:lnTo>
                    <a:pt x="118" y="124"/>
                  </a:lnTo>
                  <a:lnTo>
                    <a:pt x="118" y="113"/>
                  </a:lnTo>
                  <a:lnTo>
                    <a:pt x="150" y="113"/>
                  </a:lnTo>
                  <a:lnTo>
                    <a:pt x="150" y="124"/>
                  </a:lnTo>
                  <a:lnTo>
                    <a:pt x="150" y="137"/>
                  </a:lnTo>
                  <a:lnTo>
                    <a:pt x="150" y="145"/>
                  </a:lnTo>
                  <a:lnTo>
                    <a:pt x="150" y="348"/>
                  </a:lnTo>
                  <a:lnTo>
                    <a:pt x="226" y="348"/>
                  </a:lnTo>
                  <a:lnTo>
                    <a:pt x="226" y="0"/>
                  </a:lnTo>
                  <a:lnTo>
                    <a:pt x="89" y="0"/>
                  </a:lnTo>
                  <a:close/>
                  <a:moveTo>
                    <a:pt x="150" y="100"/>
                  </a:moveTo>
                  <a:lnTo>
                    <a:pt x="118" y="100"/>
                  </a:lnTo>
                  <a:lnTo>
                    <a:pt x="118" y="68"/>
                  </a:lnTo>
                  <a:lnTo>
                    <a:pt x="150" y="68"/>
                  </a:lnTo>
                  <a:lnTo>
                    <a:pt x="150" y="100"/>
                  </a:lnTo>
                  <a:close/>
                  <a:moveTo>
                    <a:pt x="150" y="55"/>
                  </a:moveTo>
                  <a:lnTo>
                    <a:pt x="118" y="55"/>
                  </a:lnTo>
                  <a:lnTo>
                    <a:pt x="118" y="23"/>
                  </a:lnTo>
                  <a:lnTo>
                    <a:pt x="150" y="23"/>
                  </a:lnTo>
                  <a:lnTo>
                    <a:pt x="150" y="55"/>
                  </a:lnTo>
                  <a:close/>
                  <a:moveTo>
                    <a:pt x="197" y="280"/>
                  </a:moveTo>
                  <a:lnTo>
                    <a:pt x="166" y="280"/>
                  </a:lnTo>
                  <a:lnTo>
                    <a:pt x="166" y="249"/>
                  </a:lnTo>
                  <a:lnTo>
                    <a:pt x="197" y="249"/>
                  </a:lnTo>
                  <a:lnTo>
                    <a:pt x="197" y="280"/>
                  </a:lnTo>
                  <a:close/>
                  <a:moveTo>
                    <a:pt x="197" y="235"/>
                  </a:moveTo>
                  <a:lnTo>
                    <a:pt x="166" y="235"/>
                  </a:lnTo>
                  <a:lnTo>
                    <a:pt x="166" y="204"/>
                  </a:lnTo>
                  <a:lnTo>
                    <a:pt x="197" y="204"/>
                  </a:lnTo>
                  <a:lnTo>
                    <a:pt x="197" y="235"/>
                  </a:lnTo>
                  <a:close/>
                  <a:moveTo>
                    <a:pt x="197" y="190"/>
                  </a:moveTo>
                  <a:lnTo>
                    <a:pt x="166" y="190"/>
                  </a:lnTo>
                  <a:lnTo>
                    <a:pt x="166" y="158"/>
                  </a:lnTo>
                  <a:lnTo>
                    <a:pt x="197" y="158"/>
                  </a:lnTo>
                  <a:lnTo>
                    <a:pt x="197" y="190"/>
                  </a:lnTo>
                  <a:close/>
                  <a:moveTo>
                    <a:pt x="197" y="145"/>
                  </a:moveTo>
                  <a:lnTo>
                    <a:pt x="166" y="145"/>
                  </a:lnTo>
                  <a:lnTo>
                    <a:pt x="166" y="113"/>
                  </a:lnTo>
                  <a:lnTo>
                    <a:pt x="197" y="113"/>
                  </a:lnTo>
                  <a:lnTo>
                    <a:pt x="197" y="145"/>
                  </a:lnTo>
                  <a:close/>
                  <a:moveTo>
                    <a:pt x="197" y="100"/>
                  </a:moveTo>
                  <a:lnTo>
                    <a:pt x="166" y="100"/>
                  </a:lnTo>
                  <a:lnTo>
                    <a:pt x="166" y="68"/>
                  </a:lnTo>
                  <a:lnTo>
                    <a:pt x="197" y="68"/>
                  </a:lnTo>
                  <a:lnTo>
                    <a:pt x="197" y="100"/>
                  </a:lnTo>
                  <a:close/>
                  <a:moveTo>
                    <a:pt x="197" y="55"/>
                  </a:moveTo>
                  <a:lnTo>
                    <a:pt x="166" y="55"/>
                  </a:lnTo>
                  <a:lnTo>
                    <a:pt x="166" y="23"/>
                  </a:lnTo>
                  <a:lnTo>
                    <a:pt x="197" y="23"/>
                  </a:lnTo>
                  <a:lnTo>
                    <a:pt x="197" y="55"/>
                  </a:lnTo>
                  <a:close/>
                  <a:moveTo>
                    <a:pt x="0" y="137"/>
                  </a:moveTo>
                  <a:lnTo>
                    <a:pt x="0" y="348"/>
                  </a:lnTo>
                  <a:lnTo>
                    <a:pt x="137" y="348"/>
                  </a:lnTo>
                  <a:lnTo>
                    <a:pt x="137" y="137"/>
                  </a:lnTo>
                  <a:lnTo>
                    <a:pt x="0" y="137"/>
                  </a:lnTo>
                  <a:close/>
                  <a:moveTo>
                    <a:pt x="60" y="326"/>
                  </a:moveTo>
                  <a:lnTo>
                    <a:pt x="29" y="326"/>
                  </a:lnTo>
                  <a:lnTo>
                    <a:pt x="29" y="294"/>
                  </a:lnTo>
                  <a:lnTo>
                    <a:pt x="60" y="294"/>
                  </a:lnTo>
                  <a:lnTo>
                    <a:pt x="60" y="326"/>
                  </a:lnTo>
                  <a:close/>
                  <a:moveTo>
                    <a:pt x="60" y="280"/>
                  </a:moveTo>
                  <a:lnTo>
                    <a:pt x="29" y="280"/>
                  </a:lnTo>
                  <a:lnTo>
                    <a:pt x="29" y="249"/>
                  </a:lnTo>
                  <a:lnTo>
                    <a:pt x="60" y="249"/>
                  </a:lnTo>
                  <a:lnTo>
                    <a:pt x="60" y="280"/>
                  </a:lnTo>
                  <a:close/>
                  <a:moveTo>
                    <a:pt x="60" y="235"/>
                  </a:moveTo>
                  <a:lnTo>
                    <a:pt x="29" y="235"/>
                  </a:lnTo>
                  <a:lnTo>
                    <a:pt x="29" y="204"/>
                  </a:lnTo>
                  <a:lnTo>
                    <a:pt x="60" y="204"/>
                  </a:lnTo>
                  <a:lnTo>
                    <a:pt x="60" y="235"/>
                  </a:lnTo>
                  <a:close/>
                  <a:moveTo>
                    <a:pt x="60" y="190"/>
                  </a:moveTo>
                  <a:lnTo>
                    <a:pt x="29" y="190"/>
                  </a:lnTo>
                  <a:lnTo>
                    <a:pt x="29" y="158"/>
                  </a:lnTo>
                  <a:lnTo>
                    <a:pt x="60" y="158"/>
                  </a:lnTo>
                  <a:lnTo>
                    <a:pt x="60" y="190"/>
                  </a:lnTo>
                  <a:close/>
                  <a:moveTo>
                    <a:pt x="108" y="326"/>
                  </a:moveTo>
                  <a:lnTo>
                    <a:pt x="76" y="326"/>
                  </a:lnTo>
                  <a:lnTo>
                    <a:pt x="76" y="294"/>
                  </a:lnTo>
                  <a:lnTo>
                    <a:pt x="108" y="294"/>
                  </a:lnTo>
                  <a:lnTo>
                    <a:pt x="108" y="326"/>
                  </a:lnTo>
                  <a:close/>
                  <a:moveTo>
                    <a:pt x="108" y="280"/>
                  </a:moveTo>
                  <a:lnTo>
                    <a:pt x="76" y="280"/>
                  </a:lnTo>
                  <a:lnTo>
                    <a:pt x="76" y="249"/>
                  </a:lnTo>
                  <a:lnTo>
                    <a:pt x="108" y="249"/>
                  </a:lnTo>
                  <a:lnTo>
                    <a:pt x="108" y="280"/>
                  </a:lnTo>
                  <a:close/>
                  <a:moveTo>
                    <a:pt x="108" y="235"/>
                  </a:moveTo>
                  <a:lnTo>
                    <a:pt x="76" y="235"/>
                  </a:lnTo>
                  <a:lnTo>
                    <a:pt x="76" y="204"/>
                  </a:lnTo>
                  <a:lnTo>
                    <a:pt x="108" y="204"/>
                  </a:lnTo>
                  <a:lnTo>
                    <a:pt x="108" y="235"/>
                  </a:lnTo>
                  <a:close/>
                  <a:moveTo>
                    <a:pt x="108" y="190"/>
                  </a:moveTo>
                  <a:lnTo>
                    <a:pt x="76" y="190"/>
                  </a:lnTo>
                  <a:lnTo>
                    <a:pt x="76" y="158"/>
                  </a:lnTo>
                  <a:lnTo>
                    <a:pt x="108" y="158"/>
                  </a:lnTo>
                  <a:lnTo>
                    <a:pt x="108" y="190"/>
                  </a:lnTo>
                  <a:close/>
                </a:path>
              </a:pathLst>
            </a:custGeom>
            <a:solidFill>
              <a:srgbClr val="FFFFFF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182812" tIns="146249" rIns="182812" bIns="14624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755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-50" normalizeH="0" baseline="0" noProof="0">
                <a:ln>
                  <a:noFill/>
                </a:ln>
                <a:gradFill>
                  <a:gsLst>
                    <a:gs pos="1250">
                      <a:srgbClr val="EFEFEF"/>
                    </a:gs>
                    <a:gs pos="10417">
                      <a:srgbClr val="EFEFE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149152" y="4005076"/>
              <a:ext cx="424916" cy="1150866"/>
              <a:chOff x="9015889" y="2815741"/>
              <a:chExt cx="678215" cy="2176528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9207719" y="2815741"/>
                <a:ext cx="486385" cy="1494728"/>
                <a:chOff x="2008778" y="2574004"/>
                <a:chExt cx="380273" cy="1135650"/>
              </a:xfrm>
              <a:solidFill>
                <a:srgbClr val="FFC000"/>
              </a:solidFill>
            </p:grpSpPr>
            <p:sp>
              <p:nvSpPr>
                <p:cNvPr id="38" name="圆角矩形 37"/>
                <p:cNvSpPr/>
                <p:nvPr/>
              </p:nvSpPr>
              <p:spPr>
                <a:xfrm>
                  <a:off x="2081583" y="2935539"/>
                  <a:ext cx="234440" cy="255846"/>
                </a:xfrm>
                <a:prstGeom prst="roundRect">
                  <a:avLst>
                    <a:gd name="adj" fmla="val 349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39" name="Group 61"/>
                <p:cNvGrpSpPr/>
                <p:nvPr/>
              </p:nvGrpSpPr>
              <p:grpSpPr>
                <a:xfrm>
                  <a:off x="2025107" y="2574004"/>
                  <a:ext cx="347391" cy="392181"/>
                  <a:chOff x="1368786" y="1195986"/>
                  <a:chExt cx="1009650" cy="1139826"/>
                </a:xfrm>
                <a:grpFill/>
              </p:grpSpPr>
              <p:sp>
                <p:nvSpPr>
                  <p:cNvPr id="44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643423" y="1195986"/>
                    <a:ext cx="460375" cy="598488"/>
                  </a:xfrm>
                  <a:custGeom>
                    <a:avLst/>
                    <a:gdLst>
                      <a:gd name="T0" fmla="*/ 41 w 122"/>
                      <a:gd name="T1" fmla="*/ 4 h 159"/>
                      <a:gd name="T2" fmla="*/ 97 w 122"/>
                      <a:gd name="T3" fmla="*/ 12 h 159"/>
                      <a:gd name="T4" fmla="*/ 120 w 122"/>
                      <a:gd name="T5" fmla="*/ 58 h 159"/>
                      <a:gd name="T6" fmla="*/ 121 w 122"/>
                      <a:gd name="T7" fmla="*/ 94 h 159"/>
                      <a:gd name="T8" fmla="*/ 103 w 122"/>
                      <a:gd name="T9" fmla="*/ 126 h 159"/>
                      <a:gd name="T10" fmla="*/ 63 w 122"/>
                      <a:gd name="T11" fmla="*/ 157 h 159"/>
                      <a:gd name="T12" fmla="*/ 19 w 122"/>
                      <a:gd name="T13" fmla="*/ 126 h 159"/>
                      <a:gd name="T14" fmla="*/ 1 w 122"/>
                      <a:gd name="T15" fmla="*/ 94 h 159"/>
                      <a:gd name="T16" fmla="*/ 3 w 122"/>
                      <a:gd name="T17" fmla="*/ 46 h 159"/>
                      <a:gd name="T18" fmla="*/ 41 w 122"/>
                      <a:gd name="T19" fmla="*/ 4 h 159"/>
                      <a:gd name="T20" fmla="*/ 19 w 122"/>
                      <a:gd name="T21" fmla="*/ 80 h 159"/>
                      <a:gd name="T22" fmla="*/ 41 w 122"/>
                      <a:gd name="T23" fmla="*/ 136 h 159"/>
                      <a:gd name="T24" fmla="*/ 77 w 122"/>
                      <a:gd name="T25" fmla="*/ 140 h 159"/>
                      <a:gd name="T26" fmla="*/ 104 w 122"/>
                      <a:gd name="T27" fmla="*/ 73 h 159"/>
                      <a:gd name="T28" fmla="*/ 79 w 122"/>
                      <a:gd name="T29" fmla="*/ 54 h 159"/>
                      <a:gd name="T30" fmla="*/ 19 w 122"/>
                      <a:gd name="T31" fmla="*/ 8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2" h="159">
                        <a:moveTo>
                          <a:pt x="41" y="4"/>
                        </a:moveTo>
                        <a:cubicBezTo>
                          <a:pt x="59" y="0"/>
                          <a:pt x="80" y="2"/>
                          <a:pt x="97" y="12"/>
                        </a:cubicBezTo>
                        <a:cubicBezTo>
                          <a:pt x="112" y="22"/>
                          <a:pt x="121" y="40"/>
                          <a:pt x="120" y="58"/>
                        </a:cubicBezTo>
                        <a:cubicBezTo>
                          <a:pt x="119" y="70"/>
                          <a:pt x="122" y="82"/>
                          <a:pt x="121" y="94"/>
                        </a:cubicBezTo>
                        <a:cubicBezTo>
                          <a:pt x="117" y="106"/>
                          <a:pt x="108" y="115"/>
                          <a:pt x="103" y="126"/>
                        </a:cubicBezTo>
                        <a:cubicBezTo>
                          <a:pt x="96" y="142"/>
                          <a:pt x="82" y="157"/>
                          <a:pt x="63" y="157"/>
                        </a:cubicBezTo>
                        <a:cubicBezTo>
                          <a:pt x="43" y="159"/>
                          <a:pt x="27" y="143"/>
                          <a:pt x="19" y="126"/>
                        </a:cubicBezTo>
                        <a:cubicBezTo>
                          <a:pt x="14" y="115"/>
                          <a:pt x="5" y="105"/>
                          <a:pt x="1" y="94"/>
                        </a:cubicBezTo>
                        <a:cubicBezTo>
                          <a:pt x="1" y="78"/>
                          <a:pt x="0" y="62"/>
                          <a:pt x="3" y="46"/>
                        </a:cubicBezTo>
                        <a:cubicBezTo>
                          <a:pt x="7" y="27"/>
                          <a:pt x="21" y="9"/>
                          <a:pt x="41" y="4"/>
                        </a:cubicBezTo>
                        <a:close/>
                        <a:moveTo>
                          <a:pt x="19" y="80"/>
                        </a:moveTo>
                        <a:cubicBezTo>
                          <a:pt x="22" y="100"/>
                          <a:pt x="27" y="121"/>
                          <a:pt x="41" y="136"/>
                        </a:cubicBezTo>
                        <a:cubicBezTo>
                          <a:pt x="50" y="145"/>
                          <a:pt x="66" y="148"/>
                          <a:pt x="77" y="140"/>
                        </a:cubicBezTo>
                        <a:cubicBezTo>
                          <a:pt x="97" y="124"/>
                          <a:pt x="101" y="97"/>
                          <a:pt x="104" y="73"/>
                        </a:cubicBezTo>
                        <a:cubicBezTo>
                          <a:pt x="95" y="68"/>
                          <a:pt x="86" y="62"/>
                          <a:pt x="79" y="54"/>
                        </a:cubicBezTo>
                        <a:cubicBezTo>
                          <a:pt x="62" y="69"/>
                          <a:pt x="41" y="78"/>
                          <a:pt x="19" y="8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1368786" y="1753199"/>
                    <a:ext cx="1009650" cy="582613"/>
                  </a:xfrm>
                  <a:custGeom>
                    <a:avLst/>
                    <a:gdLst>
                      <a:gd name="T0" fmla="*/ 51 w 268"/>
                      <a:gd name="T1" fmla="*/ 17 h 155"/>
                      <a:gd name="T2" fmla="*/ 92 w 268"/>
                      <a:gd name="T3" fmla="*/ 0 h 155"/>
                      <a:gd name="T4" fmla="*/ 98 w 268"/>
                      <a:gd name="T5" fmla="*/ 10 h 155"/>
                      <a:gd name="T6" fmla="*/ 89 w 268"/>
                      <a:gd name="T7" fmla="*/ 16 h 155"/>
                      <a:gd name="T8" fmla="*/ 122 w 268"/>
                      <a:gd name="T9" fmla="*/ 130 h 155"/>
                      <a:gd name="T10" fmla="*/ 127 w 268"/>
                      <a:gd name="T11" fmla="*/ 55 h 155"/>
                      <a:gd name="T12" fmla="*/ 142 w 268"/>
                      <a:gd name="T13" fmla="*/ 54 h 155"/>
                      <a:gd name="T14" fmla="*/ 146 w 268"/>
                      <a:gd name="T15" fmla="*/ 130 h 155"/>
                      <a:gd name="T16" fmla="*/ 180 w 268"/>
                      <a:gd name="T17" fmla="*/ 16 h 155"/>
                      <a:gd name="T18" fmla="*/ 175 w 268"/>
                      <a:gd name="T19" fmla="*/ 1 h 155"/>
                      <a:gd name="T20" fmla="*/ 239 w 268"/>
                      <a:gd name="T21" fmla="*/ 35 h 155"/>
                      <a:gd name="T22" fmla="*/ 265 w 268"/>
                      <a:gd name="T23" fmla="*/ 114 h 155"/>
                      <a:gd name="T24" fmla="*/ 220 w 268"/>
                      <a:gd name="T25" fmla="*/ 133 h 155"/>
                      <a:gd name="T26" fmla="*/ 124 w 268"/>
                      <a:gd name="T27" fmla="*/ 154 h 155"/>
                      <a:gd name="T28" fmla="*/ 50 w 268"/>
                      <a:gd name="T29" fmla="*/ 133 h 155"/>
                      <a:gd name="T30" fmla="*/ 3 w 268"/>
                      <a:gd name="T31" fmla="*/ 110 h 155"/>
                      <a:gd name="T32" fmla="*/ 51 w 268"/>
                      <a:gd name="T33" fmla="*/ 17 h 155"/>
                      <a:gd name="T34" fmla="*/ 167 w 268"/>
                      <a:gd name="T35" fmla="*/ 107 h 155"/>
                      <a:gd name="T36" fmla="*/ 170 w 268"/>
                      <a:gd name="T37" fmla="*/ 113 h 155"/>
                      <a:gd name="T38" fmla="*/ 205 w 268"/>
                      <a:gd name="T39" fmla="*/ 109 h 155"/>
                      <a:gd name="T40" fmla="*/ 213 w 268"/>
                      <a:gd name="T41" fmla="*/ 100 h 155"/>
                      <a:gd name="T42" fmla="*/ 167 w 268"/>
                      <a:gd name="T43" fmla="*/ 107 h 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68" h="155">
                        <a:moveTo>
                          <a:pt x="51" y="17"/>
                        </a:moveTo>
                        <a:cubicBezTo>
                          <a:pt x="64" y="9"/>
                          <a:pt x="78" y="6"/>
                          <a:pt x="92" y="0"/>
                        </a:cubicBezTo>
                        <a:cubicBezTo>
                          <a:pt x="94" y="3"/>
                          <a:pt x="96" y="8"/>
                          <a:pt x="98" y="10"/>
                        </a:cubicBezTo>
                        <a:cubicBezTo>
                          <a:pt x="95" y="12"/>
                          <a:pt x="91" y="15"/>
                          <a:pt x="89" y="16"/>
                        </a:cubicBezTo>
                        <a:cubicBezTo>
                          <a:pt x="100" y="54"/>
                          <a:pt x="112" y="92"/>
                          <a:pt x="122" y="130"/>
                        </a:cubicBezTo>
                        <a:cubicBezTo>
                          <a:pt x="124" y="105"/>
                          <a:pt x="126" y="80"/>
                          <a:pt x="127" y="55"/>
                        </a:cubicBezTo>
                        <a:cubicBezTo>
                          <a:pt x="132" y="54"/>
                          <a:pt x="137" y="54"/>
                          <a:pt x="142" y="54"/>
                        </a:cubicBezTo>
                        <a:cubicBezTo>
                          <a:pt x="142" y="80"/>
                          <a:pt x="144" y="105"/>
                          <a:pt x="146" y="130"/>
                        </a:cubicBezTo>
                        <a:cubicBezTo>
                          <a:pt x="157" y="92"/>
                          <a:pt x="170" y="54"/>
                          <a:pt x="180" y="16"/>
                        </a:cubicBezTo>
                        <a:cubicBezTo>
                          <a:pt x="170" y="14"/>
                          <a:pt x="172" y="7"/>
                          <a:pt x="175" y="1"/>
                        </a:cubicBezTo>
                        <a:cubicBezTo>
                          <a:pt x="199" y="7"/>
                          <a:pt x="223" y="16"/>
                          <a:pt x="239" y="35"/>
                        </a:cubicBezTo>
                        <a:cubicBezTo>
                          <a:pt x="259" y="56"/>
                          <a:pt x="268" y="86"/>
                          <a:pt x="265" y="114"/>
                        </a:cubicBezTo>
                        <a:cubicBezTo>
                          <a:pt x="256" y="130"/>
                          <a:pt x="236" y="132"/>
                          <a:pt x="220" y="133"/>
                        </a:cubicBezTo>
                        <a:cubicBezTo>
                          <a:pt x="191" y="151"/>
                          <a:pt x="157" y="155"/>
                          <a:pt x="124" y="154"/>
                        </a:cubicBezTo>
                        <a:cubicBezTo>
                          <a:pt x="98" y="153"/>
                          <a:pt x="71" y="149"/>
                          <a:pt x="50" y="133"/>
                        </a:cubicBezTo>
                        <a:cubicBezTo>
                          <a:pt x="32" y="132"/>
                          <a:pt x="9" y="130"/>
                          <a:pt x="3" y="110"/>
                        </a:cubicBezTo>
                        <a:cubicBezTo>
                          <a:pt x="0" y="73"/>
                          <a:pt x="19" y="36"/>
                          <a:pt x="51" y="17"/>
                        </a:cubicBezTo>
                        <a:close/>
                        <a:moveTo>
                          <a:pt x="167" y="107"/>
                        </a:moveTo>
                        <a:cubicBezTo>
                          <a:pt x="168" y="109"/>
                          <a:pt x="169" y="111"/>
                          <a:pt x="170" y="113"/>
                        </a:cubicBezTo>
                        <a:cubicBezTo>
                          <a:pt x="182" y="114"/>
                          <a:pt x="194" y="112"/>
                          <a:pt x="205" y="109"/>
                        </a:cubicBezTo>
                        <a:cubicBezTo>
                          <a:pt x="210" y="108"/>
                          <a:pt x="212" y="104"/>
                          <a:pt x="213" y="100"/>
                        </a:cubicBezTo>
                        <a:cubicBezTo>
                          <a:pt x="198" y="105"/>
                          <a:pt x="182" y="107"/>
                          <a:pt x="167" y="10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Freeform 9"/>
                  <p:cNvSpPr>
                    <a:spLocks/>
                  </p:cNvSpPr>
                  <p:nvPr/>
                </p:nvSpPr>
                <p:spPr bwMode="auto">
                  <a:xfrm>
                    <a:off x="1816461" y="1850036"/>
                    <a:ext cx="117475" cy="87313"/>
                  </a:xfrm>
                  <a:custGeom>
                    <a:avLst/>
                    <a:gdLst>
                      <a:gd name="T0" fmla="*/ 4 w 31"/>
                      <a:gd name="T1" fmla="*/ 3 h 23"/>
                      <a:gd name="T2" fmla="*/ 26 w 31"/>
                      <a:gd name="T3" fmla="*/ 3 h 23"/>
                      <a:gd name="T4" fmla="*/ 24 w 31"/>
                      <a:gd name="T5" fmla="*/ 23 h 23"/>
                      <a:gd name="T6" fmla="*/ 6 w 31"/>
                      <a:gd name="T7" fmla="*/ 23 h 23"/>
                      <a:gd name="T8" fmla="*/ 4 w 31"/>
                      <a:gd name="T9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" h="23">
                        <a:moveTo>
                          <a:pt x="4" y="3"/>
                        </a:moveTo>
                        <a:cubicBezTo>
                          <a:pt x="11" y="1"/>
                          <a:pt x="19" y="0"/>
                          <a:pt x="26" y="3"/>
                        </a:cubicBezTo>
                        <a:cubicBezTo>
                          <a:pt x="31" y="10"/>
                          <a:pt x="27" y="16"/>
                          <a:pt x="24" y="23"/>
                        </a:cubicBezTo>
                        <a:cubicBezTo>
                          <a:pt x="18" y="23"/>
                          <a:pt x="12" y="23"/>
                          <a:pt x="6" y="23"/>
                        </a:cubicBezTo>
                        <a:cubicBezTo>
                          <a:pt x="3" y="16"/>
                          <a:pt x="0" y="9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40" name="圆角矩形 39"/>
                <p:cNvSpPr/>
                <p:nvPr/>
              </p:nvSpPr>
              <p:spPr>
                <a:xfrm rot="457219">
                  <a:off x="2008778" y="2863402"/>
                  <a:ext cx="66422" cy="367242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圆角矩形 40"/>
                <p:cNvSpPr/>
                <p:nvPr/>
              </p:nvSpPr>
              <p:spPr>
                <a:xfrm rot="21142781" flipH="1">
                  <a:off x="2322629" y="2863385"/>
                  <a:ext cx="66422" cy="3706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 rot="21437231" flipH="1">
                  <a:off x="2220559" y="3124632"/>
                  <a:ext cx="105773" cy="585022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 rot="162769">
                  <a:off x="2068697" y="3124632"/>
                  <a:ext cx="105773" cy="585022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9015889" y="4293785"/>
                <a:ext cx="294852" cy="69848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pic>
          <p:nvPicPr>
            <p:cNvPr id="47" name="Picture 2" descr="C:\Users\22017\Desktop\素材\phone98-whit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132" y="3790277"/>
              <a:ext cx="339725" cy="555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矩形 47"/>
          <p:cNvSpPr/>
          <p:nvPr/>
        </p:nvSpPr>
        <p:spPr>
          <a:xfrm>
            <a:off x="6175157" y="4466794"/>
            <a:ext cx="253412" cy="409212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5930404" y="4466794"/>
            <a:ext cx="253412" cy="409212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5650576" y="4005076"/>
            <a:ext cx="524581" cy="284553"/>
            <a:chOff x="6458303" y="4005076"/>
            <a:chExt cx="524581" cy="284553"/>
          </a:xfrm>
        </p:grpSpPr>
        <p:cxnSp>
          <p:nvCxnSpPr>
            <p:cNvPr id="59" name="直接连接符 58"/>
            <p:cNvCxnSpPr/>
            <p:nvPr/>
          </p:nvCxnSpPr>
          <p:spPr>
            <a:xfrm>
              <a:off x="6458303" y="4005076"/>
              <a:ext cx="52458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>
              <a:off x="6982884" y="4011910"/>
              <a:ext cx="0" cy="277719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5550172" y="2672953"/>
            <a:ext cx="950405" cy="822332"/>
            <a:chOff x="6357899" y="2672953"/>
            <a:chExt cx="950405" cy="822332"/>
          </a:xfrm>
        </p:grpSpPr>
        <p:cxnSp>
          <p:nvCxnSpPr>
            <p:cNvPr id="52" name="直接箭头连接符 51"/>
            <p:cNvCxnSpPr/>
            <p:nvPr/>
          </p:nvCxnSpPr>
          <p:spPr>
            <a:xfrm flipV="1">
              <a:off x="6357899" y="2672953"/>
              <a:ext cx="950405" cy="822332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 rot="19182419">
              <a:off x="6377547" y="2895342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1200" b="1" dirty="0">
                  <a:solidFill>
                    <a:srgbClr val="FF0000"/>
                  </a:solidFill>
                </a:rPr>
                <a:t>Вызов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650576" y="3033841"/>
            <a:ext cx="1391853" cy="909976"/>
            <a:chOff x="6458303" y="3033841"/>
            <a:chExt cx="1391853" cy="909976"/>
          </a:xfrm>
        </p:grpSpPr>
        <p:cxnSp>
          <p:nvCxnSpPr>
            <p:cNvPr id="53" name="直接箭头连接符 52"/>
            <p:cNvCxnSpPr/>
            <p:nvPr/>
          </p:nvCxnSpPr>
          <p:spPr>
            <a:xfrm flipH="1">
              <a:off x="6458303" y="3033841"/>
              <a:ext cx="850001" cy="733149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 rot="19182419">
              <a:off x="7013067" y="3666818"/>
              <a:ext cx="837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1200" b="1" dirty="0">
                  <a:solidFill>
                    <a:srgbClr val="00B0F0"/>
                  </a:solidFill>
                </a:rPr>
                <a:t>Открытие</a:t>
              </a:r>
              <a:endParaRPr lang="zh-CN" altLang="en-US" sz="12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422430" y="1491630"/>
            <a:ext cx="1920662" cy="2003655"/>
            <a:chOff x="4230157" y="1491630"/>
            <a:chExt cx="1920662" cy="200365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811" y="1491630"/>
              <a:ext cx="585008" cy="336993"/>
            </a:xfrm>
            <a:prstGeom prst="rect">
              <a:avLst/>
            </a:prstGeom>
          </p:spPr>
        </p:pic>
        <p:pic>
          <p:nvPicPr>
            <p:cNvPr id="4098" name="Picture 2" descr="C:\Users\22017\Desktop\素材\DH-NVR1104_1108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157" y="2902415"/>
              <a:ext cx="1023545" cy="592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组合 92"/>
          <p:cNvGrpSpPr/>
          <p:nvPr/>
        </p:nvGrpSpPr>
        <p:grpSpPr>
          <a:xfrm>
            <a:off x="3857620" y="1571618"/>
            <a:ext cx="3174929" cy="2520280"/>
            <a:chOff x="4716016" y="1635646"/>
            <a:chExt cx="3174929" cy="2520280"/>
          </a:xfrm>
        </p:grpSpPr>
        <p:grpSp>
          <p:nvGrpSpPr>
            <p:cNvPr id="75" name="组合 74"/>
            <p:cNvGrpSpPr/>
            <p:nvPr/>
          </p:nvGrpSpPr>
          <p:grpSpPr>
            <a:xfrm>
              <a:off x="6150819" y="1635646"/>
              <a:ext cx="1740126" cy="397599"/>
              <a:chOff x="6150819" y="1635646"/>
              <a:chExt cx="1740126" cy="397599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6150819" y="1635646"/>
                <a:ext cx="1740126" cy="397599"/>
                <a:chOff x="6150819" y="1635646"/>
                <a:chExt cx="1740126" cy="397599"/>
              </a:xfrm>
            </p:grpSpPr>
            <p:cxnSp>
              <p:nvCxnSpPr>
                <p:cNvPr id="71" name="直接连接符 70"/>
                <p:cNvCxnSpPr/>
                <p:nvPr/>
              </p:nvCxnSpPr>
              <p:spPr>
                <a:xfrm flipV="1">
                  <a:off x="7890945" y="1635646"/>
                  <a:ext cx="0" cy="397599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箭头连接符 72"/>
                <p:cNvCxnSpPr/>
                <p:nvPr/>
              </p:nvCxnSpPr>
              <p:spPr>
                <a:xfrm flipH="1">
                  <a:off x="6150819" y="1635646"/>
                  <a:ext cx="1740126" cy="0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6732240" y="1646679"/>
                <a:ext cx="7137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B050"/>
                    </a:solidFill>
                  </a:rPr>
                  <a:t>Monitor</a:t>
                </a:r>
                <a:endParaRPr lang="zh-CN" altLang="en-US" sz="1200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4716016" y="3492579"/>
              <a:ext cx="1018549" cy="663347"/>
              <a:chOff x="4716016" y="3492579"/>
              <a:chExt cx="1018549" cy="663347"/>
            </a:xfrm>
          </p:grpSpPr>
          <p:cxnSp>
            <p:nvCxnSpPr>
              <p:cNvPr id="78" name="直接箭头连接符 77"/>
              <p:cNvCxnSpPr/>
              <p:nvPr/>
            </p:nvCxnSpPr>
            <p:spPr>
              <a:xfrm flipH="1" flipV="1">
                <a:off x="4740446" y="3492579"/>
                <a:ext cx="1483" cy="46763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4716016" y="3694261"/>
                <a:ext cx="1018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B050"/>
                    </a:solidFill>
                  </a:rPr>
                  <a:t>Mo</a:t>
                </a:r>
                <a:r>
                  <a:rPr lang="ru-RU" altLang="zh-CN" sz="1200" b="1" dirty="0">
                    <a:solidFill>
                      <a:srgbClr val="00B050"/>
                    </a:solidFill>
                  </a:rPr>
                  <a:t>ниторинг</a:t>
                </a:r>
                <a:endParaRPr lang="en-US" altLang="zh-CN" sz="1200" b="1" dirty="0">
                  <a:solidFill>
                    <a:srgbClr val="00B050"/>
                  </a:solidFill>
                </a:endParaRPr>
              </a:p>
              <a:p>
                <a:r>
                  <a:rPr lang="ru-RU" altLang="zh-CN" sz="1200" b="1" dirty="0">
                    <a:solidFill>
                      <a:srgbClr val="00B050"/>
                    </a:solidFill>
                  </a:rPr>
                  <a:t>Запись</a:t>
                </a:r>
                <a:endParaRPr lang="zh-CN" altLang="en-US" sz="1200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84" name="直接箭头连接符 83"/>
              <p:cNvCxnSpPr/>
              <p:nvPr/>
            </p:nvCxnSpPr>
            <p:spPr>
              <a:xfrm>
                <a:off x="4741929" y="3939902"/>
                <a:ext cx="823882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6" name="Picture 4" descr="C:\Users\22017\Desktop\123_副本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87581" y="907574"/>
            <a:ext cx="170575" cy="391790"/>
          </a:xfrm>
          <a:prstGeom prst="rect">
            <a:avLst/>
          </a:prstGeom>
          <a:noFill/>
        </p:spPr>
      </p:pic>
      <p:sp>
        <p:nvSpPr>
          <p:cNvPr id="110" name="等腰三角形 109"/>
          <p:cNvSpPr/>
          <p:nvPr/>
        </p:nvSpPr>
        <p:spPr bwMode="auto">
          <a:xfrm rot="2916063">
            <a:off x="3028175" y="1442413"/>
            <a:ext cx="2609393" cy="1477789"/>
          </a:xfrm>
          <a:prstGeom prst="triangle">
            <a:avLst/>
          </a:prstGeom>
          <a:solidFill>
            <a:schemeClr val="accent5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Segoe UI Light" pitchFamily="34" charset="0"/>
            </a:endParaRPr>
          </a:p>
        </p:txBody>
      </p:sp>
      <p:grpSp>
        <p:nvGrpSpPr>
          <p:cNvPr id="4111" name="组合 4110"/>
          <p:cNvGrpSpPr/>
          <p:nvPr/>
        </p:nvGrpSpPr>
        <p:grpSpPr>
          <a:xfrm>
            <a:off x="3901474" y="1682062"/>
            <a:ext cx="2608800" cy="1220353"/>
            <a:chOff x="4709201" y="1682062"/>
            <a:chExt cx="2608800" cy="1220353"/>
          </a:xfrm>
        </p:grpSpPr>
        <p:grpSp>
          <p:nvGrpSpPr>
            <p:cNvPr id="4105" name="组合 4104"/>
            <p:cNvGrpSpPr/>
            <p:nvPr/>
          </p:nvGrpSpPr>
          <p:grpSpPr>
            <a:xfrm>
              <a:off x="5858315" y="1850216"/>
              <a:ext cx="1459686" cy="662184"/>
              <a:chOff x="5858315" y="1850216"/>
              <a:chExt cx="1459686" cy="662184"/>
            </a:xfrm>
          </p:grpSpPr>
          <p:grpSp>
            <p:nvGrpSpPr>
              <p:cNvPr id="4102" name="组合 4101"/>
              <p:cNvGrpSpPr/>
              <p:nvPr/>
            </p:nvGrpSpPr>
            <p:grpSpPr>
              <a:xfrm>
                <a:off x="5858315" y="1850216"/>
                <a:ext cx="1459686" cy="662184"/>
                <a:chOff x="5858315" y="1850216"/>
                <a:chExt cx="1459686" cy="662184"/>
              </a:xfrm>
            </p:grpSpPr>
            <p:cxnSp>
              <p:nvCxnSpPr>
                <p:cNvPr id="98" name="直接箭头连接符 97"/>
                <p:cNvCxnSpPr/>
                <p:nvPr/>
              </p:nvCxnSpPr>
              <p:spPr>
                <a:xfrm flipV="1">
                  <a:off x="5858315" y="1850216"/>
                  <a:ext cx="0" cy="662184"/>
                </a:xfrm>
                <a:prstGeom prst="straightConnector1">
                  <a:avLst/>
                </a:prstGeom>
                <a:ln w="19050">
                  <a:solidFill>
                    <a:schemeClr val="accent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5858315" y="2500595"/>
                  <a:ext cx="1459686" cy="0"/>
                </a:xfrm>
                <a:prstGeom prst="line">
                  <a:avLst/>
                </a:prstGeom>
                <a:ln w="190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03" name="矩形 4102"/>
              <p:cNvSpPr/>
              <p:nvPr/>
            </p:nvSpPr>
            <p:spPr>
              <a:xfrm>
                <a:off x="6094107" y="2214560"/>
                <a:ext cx="111857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zh-CN" sz="1200" b="1" dirty="0">
                    <a:solidFill>
                      <a:schemeClr val="accent2"/>
                    </a:solidFill>
                  </a:rPr>
                  <a:t>Подключение</a:t>
                </a:r>
                <a:endParaRPr lang="en-US" altLang="zh-CN" sz="1200" b="1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4110" name="组合 4109"/>
            <p:cNvGrpSpPr/>
            <p:nvPr/>
          </p:nvGrpSpPr>
          <p:grpSpPr>
            <a:xfrm>
              <a:off x="4709201" y="1682062"/>
              <a:ext cx="1021956" cy="1220353"/>
              <a:chOff x="4709201" y="1682062"/>
              <a:chExt cx="1021956" cy="1220353"/>
            </a:xfrm>
          </p:grpSpPr>
          <p:cxnSp>
            <p:nvCxnSpPr>
              <p:cNvPr id="111" name="直接连接符 110"/>
              <p:cNvCxnSpPr/>
              <p:nvPr/>
            </p:nvCxnSpPr>
            <p:spPr>
              <a:xfrm flipV="1">
                <a:off x="4710415" y="1682062"/>
                <a:ext cx="957344" cy="9904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箭头连接符 112"/>
              <p:cNvCxnSpPr/>
              <p:nvPr/>
            </p:nvCxnSpPr>
            <p:spPr>
              <a:xfrm>
                <a:off x="4709201" y="1691966"/>
                <a:ext cx="6815" cy="1210449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9" name="矩形 4108"/>
              <p:cNvSpPr/>
              <p:nvPr/>
            </p:nvSpPr>
            <p:spPr>
              <a:xfrm>
                <a:off x="4712608" y="2061778"/>
                <a:ext cx="1018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accent2"/>
                    </a:solidFill>
                  </a:rPr>
                  <a:t>Mo</a:t>
                </a:r>
                <a:r>
                  <a:rPr lang="ru-RU" altLang="zh-CN" sz="1200" b="1" dirty="0">
                    <a:solidFill>
                      <a:schemeClr val="accent2"/>
                    </a:solidFill>
                  </a:rPr>
                  <a:t>ниторинг</a:t>
                </a:r>
                <a:endParaRPr lang="en-US" altLang="zh-CN" sz="1200" b="1" dirty="0">
                  <a:solidFill>
                    <a:schemeClr val="accent2"/>
                  </a:solidFill>
                </a:endParaRPr>
              </a:p>
              <a:p>
                <a:r>
                  <a:rPr lang="ru-RU" altLang="zh-CN" sz="1200" b="1" dirty="0">
                    <a:solidFill>
                      <a:schemeClr val="accent2"/>
                    </a:solidFill>
                  </a:rPr>
                  <a:t>Запись</a:t>
                </a:r>
                <a:endParaRPr lang="en-US" altLang="zh-CN" sz="1200" b="1" dirty="0">
                  <a:solidFill>
                    <a:schemeClr val="accent2"/>
                  </a:solidFill>
                </a:endParaRPr>
              </a:p>
            </p:txBody>
          </p:sp>
        </p:grpSp>
      </p:grpSp>
      <p:pic>
        <p:nvPicPr>
          <p:cNvPr id="119" name="Picture 4" descr="C:\Users\22017\Desktop\123_副本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5860" y="2174385"/>
            <a:ext cx="170575" cy="391790"/>
          </a:xfrm>
          <a:prstGeom prst="rect">
            <a:avLst/>
          </a:prstGeom>
          <a:noFill/>
        </p:spPr>
      </p:pic>
      <p:grpSp>
        <p:nvGrpSpPr>
          <p:cNvPr id="125" name="组合 124"/>
          <p:cNvGrpSpPr/>
          <p:nvPr/>
        </p:nvGrpSpPr>
        <p:grpSpPr>
          <a:xfrm>
            <a:off x="6572264" y="3857634"/>
            <a:ext cx="1062795" cy="733149"/>
            <a:chOff x="5301403" y="2284265"/>
            <a:chExt cx="1062795" cy="733149"/>
          </a:xfrm>
        </p:grpSpPr>
        <p:cxnSp>
          <p:nvCxnSpPr>
            <p:cNvPr id="126" name="直接箭头连接符 125"/>
            <p:cNvCxnSpPr/>
            <p:nvPr/>
          </p:nvCxnSpPr>
          <p:spPr>
            <a:xfrm flipH="1">
              <a:off x="5301403" y="2284265"/>
              <a:ext cx="850001" cy="73314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 rot="19182419">
              <a:off x="5482097" y="2528341"/>
              <a:ext cx="8821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altLang="zh-CN" sz="1200" b="1" dirty="0">
                  <a:solidFill>
                    <a:srgbClr val="FF0000"/>
                  </a:solidFill>
                </a:rPr>
                <a:t>Нет ответа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21" name="组合 4120"/>
          <p:cNvGrpSpPr/>
          <p:nvPr/>
        </p:nvGrpSpPr>
        <p:grpSpPr>
          <a:xfrm>
            <a:off x="1998523" y="3759601"/>
            <a:ext cx="3708142" cy="540341"/>
            <a:chOff x="1998523" y="3838992"/>
            <a:chExt cx="3708142" cy="540341"/>
          </a:xfrm>
        </p:grpSpPr>
        <p:grpSp>
          <p:nvGrpSpPr>
            <p:cNvPr id="4119" name="组合 4118"/>
            <p:cNvGrpSpPr/>
            <p:nvPr/>
          </p:nvGrpSpPr>
          <p:grpSpPr>
            <a:xfrm>
              <a:off x="1998523" y="3838992"/>
              <a:ext cx="2759561" cy="458005"/>
              <a:chOff x="1998523" y="3838992"/>
              <a:chExt cx="2759561" cy="458005"/>
            </a:xfrm>
          </p:grpSpPr>
          <p:cxnSp>
            <p:nvCxnSpPr>
              <p:cNvPr id="132" name="直接连接符 131"/>
              <p:cNvCxnSpPr/>
              <p:nvPr/>
            </p:nvCxnSpPr>
            <p:spPr>
              <a:xfrm flipV="1">
                <a:off x="3800740" y="4143435"/>
                <a:ext cx="957344" cy="990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17" name="组合 4116"/>
              <p:cNvGrpSpPr/>
              <p:nvPr/>
            </p:nvGrpSpPr>
            <p:grpSpPr>
              <a:xfrm>
                <a:off x="3120930" y="3838992"/>
                <a:ext cx="665148" cy="458005"/>
                <a:chOff x="1547454" y="2509940"/>
                <a:chExt cx="665148" cy="458005"/>
              </a:xfrm>
            </p:grpSpPr>
            <p:sp>
              <p:nvSpPr>
                <p:cNvPr id="133" name="Freeform 5"/>
                <p:cNvSpPr>
                  <a:spLocks/>
                </p:cNvSpPr>
                <p:nvPr/>
              </p:nvSpPr>
              <p:spPr bwMode="auto">
                <a:xfrm>
                  <a:off x="1547454" y="2509940"/>
                  <a:ext cx="665148" cy="458005"/>
                </a:xfrm>
                <a:custGeom>
                  <a:avLst/>
                  <a:gdLst>
                    <a:gd name="T0" fmla="*/ 1662 w 2136"/>
                    <a:gd name="T1" fmla="*/ 1181 h 1181"/>
                    <a:gd name="T2" fmla="*/ 239 w 2136"/>
                    <a:gd name="T3" fmla="*/ 1181 h 1181"/>
                    <a:gd name="T4" fmla="*/ 0 w 2136"/>
                    <a:gd name="T5" fmla="*/ 937 h 1181"/>
                    <a:gd name="T6" fmla="*/ 181 w 2136"/>
                    <a:gd name="T7" fmla="*/ 706 h 1181"/>
                    <a:gd name="T8" fmla="*/ 462 w 2136"/>
                    <a:gd name="T9" fmla="*/ 487 h 1181"/>
                    <a:gd name="T10" fmla="*/ 974 w 2136"/>
                    <a:gd name="T11" fmla="*/ 0 h 1181"/>
                    <a:gd name="T12" fmla="*/ 1440 w 2136"/>
                    <a:gd name="T13" fmla="*/ 294 h 1181"/>
                    <a:gd name="T14" fmla="*/ 1662 w 2136"/>
                    <a:gd name="T15" fmla="*/ 235 h 1181"/>
                    <a:gd name="T16" fmla="*/ 2136 w 2136"/>
                    <a:gd name="T17" fmla="*/ 710 h 1181"/>
                    <a:gd name="T18" fmla="*/ 1662 w 2136"/>
                    <a:gd name="T19" fmla="*/ 1181 h 1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6" h="1181">
                      <a:moveTo>
                        <a:pt x="1662" y="1181"/>
                      </a:moveTo>
                      <a:cubicBezTo>
                        <a:pt x="239" y="1181"/>
                        <a:pt x="239" y="1181"/>
                        <a:pt x="239" y="1181"/>
                      </a:cubicBezTo>
                      <a:cubicBezTo>
                        <a:pt x="109" y="1181"/>
                        <a:pt x="0" y="1071"/>
                        <a:pt x="0" y="937"/>
                      </a:cubicBezTo>
                      <a:cubicBezTo>
                        <a:pt x="0" y="823"/>
                        <a:pt x="76" y="731"/>
                        <a:pt x="181" y="706"/>
                      </a:cubicBezTo>
                      <a:cubicBezTo>
                        <a:pt x="231" y="588"/>
                        <a:pt x="336" y="504"/>
                        <a:pt x="462" y="487"/>
                      </a:cubicBezTo>
                      <a:cubicBezTo>
                        <a:pt x="474" y="218"/>
                        <a:pt x="701" y="0"/>
                        <a:pt x="974" y="0"/>
                      </a:cubicBezTo>
                      <a:cubicBezTo>
                        <a:pt x="1175" y="0"/>
                        <a:pt x="1356" y="118"/>
                        <a:pt x="1440" y="294"/>
                      </a:cubicBezTo>
                      <a:cubicBezTo>
                        <a:pt x="1507" y="256"/>
                        <a:pt x="1582" y="235"/>
                        <a:pt x="1662" y="235"/>
                      </a:cubicBezTo>
                      <a:cubicBezTo>
                        <a:pt x="1922" y="235"/>
                        <a:pt x="2136" y="449"/>
                        <a:pt x="2136" y="710"/>
                      </a:cubicBezTo>
                      <a:cubicBezTo>
                        <a:pt x="2136" y="966"/>
                        <a:pt x="1922" y="1181"/>
                        <a:pt x="1662" y="1181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txBody>
                <a:bodyPr vert="horz" wrap="square" lIns="91427" tIns="45713" rIns="91427" bIns="45713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>
                    <a:defRPr/>
                  </a:pPr>
                  <a:endParaRPr lang="en-US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16" name="TextBox 4115"/>
                <p:cNvSpPr txBox="1"/>
                <p:nvPr/>
              </p:nvSpPr>
              <p:spPr>
                <a:xfrm>
                  <a:off x="1649035" y="2619394"/>
                  <a:ext cx="4619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FF0000"/>
                      </a:solidFill>
                    </a:rPr>
                    <a:t>P2P</a:t>
                  </a:r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136" name="直接箭头连接符 135"/>
              <p:cNvCxnSpPr/>
              <p:nvPr/>
            </p:nvCxnSpPr>
            <p:spPr>
              <a:xfrm flipH="1">
                <a:off x="1998523" y="4172533"/>
                <a:ext cx="1095094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20" name="矩形 4119"/>
            <p:cNvSpPr/>
            <p:nvPr/>
          </p:nvSpPr>
          <p:spPr>
            <a:xfrm>
              <a:off x="3771135" y="4102334"/>
              <a:ext cx="19355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200" b="1" dirty="0">
                  <a:solidFill>
                    <a:srgbClr val="FF0000"/>
                  </a:solidFill>
                </a:rPr>
                <a:t>Управление со смартфона</a:t>
              </a:r>
              <a:endParaRPr lang="zh-CN" alt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23" name="组合 4122"/>
          <p:cNvGrpSpPr/>
          <p:nvPr/>
        </p:nvGrpSpPr>
        <p:grpSpPr>
          <a:xfrm>
            <a:off x="683568" y="2672952"/>
            <a:ext cx="2243206" cy="1044629"/>
            <a:chOff x="683568" y="2672952"/>
            <a:chExt cx="2243206" cy="1044629"/>
          </a:xfrm>
        </p:grpSpPr>
        <p:sp>
          <p:nvSpPr>
            <p:cNvPr id="143" name="任意多边形 142"/>
            <p:cNvSpPr/>
            <p:nvPr/>
          </p:nvSpPr>
          <p:spPr>
            <a:xfrm rot="10800000">
              <a:off x="683568" y="2672952"/>
              <a:ext cx="2243206" cy="1044629"/>
            </a:xfrm>
            <a:custGeom>
              <a:avLst/>
              <a:gdLst>
                <a:gd name="connsiteX0" fmla="*/ 770660 w 826161"/>
                <a:gd name="connsiteY0" fmla="*/ 940604 h 940604"/>
                <a:gd name="connsiteX1" fmla="*/ 55501 w 826161"/>
                <a:gd name="connsiteY1" fmla="*/ 940604 h 940604"/>
                <a:gd name="connsiteX2" fmla="*/ 0 w 826161"/>
                <a:gd name="connsiteY2" fmla="*/ 885103 h 940604"/>
                <a:gd name="connsiteX3" fmla="*/ 0 w 826161"/>
                <a:gd name="connsiteY3" fmla="*/ 169944 h 940604"/>
                <a:gd name="connsiteX4" fmla="*/ 55501 w 826161"/>
                <a:gd name="connsiteY4" fmla="*/ 114443 h 940604"/>
                <a:gd name="connsiteX5" fmla="*/ 346704 w 826161"/>
                <a:gd name="connsiteY5" fmla="*/ 114443 h 940604"/>
                <a:gd name="connsiteX6" fmla="*/ 413081 w 826161"/>
                <a:gd name="connsiteY6" fmla="*/ 0 h 940604"/>
                <a:gd name="connsiteX7" fmla="*/ 479458 w 826161"/>
                <a:gd name="connsiteY7" fmla="*/ 114443 h 940604"/>
                <a:gd name="connsiteX8" fmla="*/ 770660 w 826161"/>
                <a:gd name="connsiteY8" fmla="*/ 114443 h 940604"/>
                <a:gd name="connsiteX9" fmla="*/ 826161 w 826161"/>
                <a:gd name="connsiteY9" fmla="*/ 169944 h 940604"/>
                <a:gd name="connsiteX10" fmla="*/ 826161 w 826161"/>
                <a:gd name="connsiteY10" fmla="*/ 885103 h 940604"/>
                <a:gd name="connsiteX11" fmla="*/ 770660 w 826161"/>
                <a:gd name="connsiteY11" fmla="*/ 940604 h 94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161" h="940604">
                  <a:moveTo>
                    <a:pt x="770660" y="940604"/>
                  </a:moveTo>
                  <a:lnTo>
                    <a:pt x="55501" y="940604"/>
                  </a:lnTo>
                  <a:cubicBezTo>
                    <a:pt x="24849" y="940604"/>
                    <a:pt x="0" y="915755"/>
                    <a:pt x="0" y="885103"/>
                  </a:cubicBezTo>
                  <a:lnTo>
                    <a:pt x="0" y="169944"/>
                  </a:lnTo>
                  <a:cubicBezTo>
                    <a:pt x="0" y="139292"/>
                    <a:pt x="24849" y="114443"/>
                    <a:pt x="55501" y="114443"/>
                  </a:cubicBezTo>
                  <a:lnTo>
                    <a:pt x="346704" y="114443"/>
                  </a:lnTo>
                  <a:lnTo>
                    <a:pt x="413081" y="0"/>
                  </a:lnTo>
                  <a:lnTo>
                    <a:pt x="479458" y="114443"/>
                  </a:lnTo>
                  <a:lnTo>
                    <a:pt x="770660" y="114443"/>
                  </a:lnTo>
                  <a:cubicBezTo>
                    <a:pt x="801312" y="114443"/>
                    <a:pt x="826161" y="139292"/>
                    <a:pt x="826161" y="169944"/>
                  </a:cubicBezTo>
                  <a:lnTo>
                    <a:pt x="826161" y="885103"/>
                  </a:lnTo>
                  <a:cubicBezTo>
                    <a:pt x="826161" y="915755"/>
                    <a:pt x="801312" y="940604"/>
                    <a:pt x="770660" y="940604"/>
                  </a:cubicBezTo>
                  <a:close/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4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4" y="2897351"/>
              <a:ext cx="472748" cy="242843"/>
            </a:xfrm>
            <a:prstGeom prst="rect">
              <a:avLst/>
            </a:prstGeom>
          </p:spPr>
        </p:pic>
        <p:sp>
          <p:nvSpPr>
            <p:cNvPr id="145" name="矩形 144"/>
            <p:cNvSpPr/>
            <p:nvPr/>
          </p:nvSpPr>
          <p:spPr>
            <a:xfrm>
              <a:off x="714348" y="3143254"/>
              <a:ext cx="7860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200" b="1" dirty="0">
                  <a:solidFill>
                    <a:prstClr val="white"/>
                  </a:solidFill>
                </a:rPr>
                <a:t>Разговор</a:t>
              </a:r>
              <a:endParaRPr lang="zh-CN" altLang="en-US" sz="1200" b="1" dirty="0">
                <a:solidFill>
                  <a:prstClr val="white"/>
                </a:solidFill>
              </a:endParaRPr>
            </a:p>
          </p:txBody>
        </p:sp>
        <p:grpSp>
          <p:nvGrpSpPr>
            <p:cNvPr id="4122" name="组合 4121"/>
            <p:cNvGrpSpPr/>
            <p:nvPr/>
          </p:nvGrpSpPr>
          <p:grpSpPr>
            <a:xfrm>
              <a:off x="1403648" y="2918534"/>
              <a:ext cx="872355" cy="502279"/>
              <a:chOff x="1578858" y="2769960"/>
              <a:chExt cx="872355" cy="502279"/>
            </a:xfrm>
          </p:grpSpPr>
          <p:grpSp>
            <p:nvGrpSpPr>
              <p:cNvPr id="146" name="Group 20"/>
              <p:cNvGrpSpPr>
                <a:grpSpLocks noChangeAspect="1"/>
              </p:cNvGrpSpPr>
              <p:nvPr/>
            </p:nvGrpSpPr>
            <p:grpSpPr bwMode="auto">
              <a:xfrm>
                <a:off x="1752067" y="2769960"/>
                <a:ext cx="299653" cy="219912"/>
                <a:chOff x="2102" y="1507"/>
                <a:chExt cx="3623" cy="1395"/>
              </a:xfrm>
              <a:solidFill>
                <a:schemeClr val="bg1"/>
              </a:solidFill>
            </p:grpSpPr>
            <p:sp>
              <p:nvSpPr>
                <p:cNvPr id="147" name="Freeform 22"/>
                <p:cNvSpPr>
                  <a:spLocks noEditPoints="1"/>
                </p:cNvSpPr>
                <p:nvPr/>
              </p:nvSpPr>
              <p:spPr bwMode="auto">
                <a:xfrm>
                  <a:off x="2102" y="1507"/>
                  <a:ext cx="1192" cy="1192"/>
                </a:xfrm>
                <a:custGeom>
                  <a:avLst/>
                  <a:gdLst>
                    <a:gd name="T0" fmla="*/ 552 w 1192"/>
                    <a:gd name="T1" fmla="*/ 252 h 1192"/>
                    <a:gd name="T2" fmla="*/ 469 w 1192"/>
                    <a:gd name="T3" fmla="*/ 274 h 1192"/>
                    <a:gd name="T4" fmla="*/ 396 w 1192"/>
                    <a:gd name="T5" fmla="*/ 317 h 1192"/>
                    <a:gd name="T6" fmla="*/ 337 w 1192"/>
                    <a:gd name="T7" fmla="*/ 376 h 1192"/>
                    <a:gd name="T8" fmla="*/ 295 w 1192"/>
                    <a:gd name="T9" fmla="*/ 449 h 1192"/>
                    <a:gd name="T10" fmla="*/ 272 w 1192"/>
                    <a:gd name="T11" fmla="*/ 531 h 1192"/>
                    <a:gd name="T12" fmla="*/ 272 w 1192"/>
                    <a:gd name="T13" fmla="*/ 620 h 1192"/>
                    <a:gd name="T14" fmla="*/ 295 w 1192"/>
                    <a:gd name="T15" fmla="*/ 703 h 1192"/>
                    <a:gd name="T16" fmla="*/ 337 w 1192"/>
                    <a:gd name="T17" fmla="*/ 776 h 1192"/>
                    <a:gd name="T18" fmla="*/ 396 w 1192"/>
                    <a:gd name="T19" fmla="*/ 834 h 1192"/>
                    <a:gd name="T20" fmla="*/ 469 w 1192"/>
                    <a:gd name="T21" fmla="*/ 877 h 1192"/>
                    <a:gd name="T22" fmla="*/ 552 w 1192"/>
                    <a:gd name="T23" fmla="*/ 900 h 1192"/>
                    <a:gd name="T24" fmla="*/ 640 w 1192"/>
                    <a:gd name="T25" fmla="*/ 900 h 1192"/>
                    <a:gd name="T26" fmla="*/ 724 w 1192"/>
                    <a:gd name="T27" fmla="*/ 877 h 1192"/>
                    <a:gd name="T28" fmla="*/ 796 w 1192"/>
                    <a:gd name="T29" fmla="*/ 834 h 1192"/>
                    <a:gd name="T30" fmla="*/ 856 w 1192"/>
                    <a:gd name="T31" fmla="*/ 776 h 1192"/>
                    <a:gd name="T32" fmla="*/ 898 w 1192"/>
                    <a:gd name="T33" fmla="*/ 703 h 1192"/>
                    <a:gd name="T34" fmla="*/ 921 w 1192"/>
                    <a:gd name="T35" fmla="*/ 620 h 1192"/>
                    <a:gd name="T36" fmla="*/ 921 w 1192"/>
                    <a:gd name="T37" fmla="*/ 531 h 1192"/>
                    <a:gd name="T38" fmla="*/ 898 w 1192"/>
                    <a:gd name="T39" fmla="*/ 449 h 1192"/>
                    <a:gd name="T40" fmla="*/ 856 w 1192"/>
                    <a:gd name="T41" fmla="*/ 376 h 1192"/>
                    <a:gd name="T42" fmla="*/ 796 w 1192"/>
                    <a:gd name="T43" fmla="*/ 317 h 1192"/>
                    <a:gd name="T44" fmla="*/ 724 w 1192"/>
                    <a:gd name="T45" fmla="*/ 274 h 1192"/>
                    <a:gd name="T46" fmla="*/ 640 w 1192"/>
                    <a:gd name="T47" fmla="*/ 252 h 1192"/>
                    <a:gd name="T48" fmla="*/ 596 w 1192"/>
                    <a:gd name="T49" fmla="*/ 0 h 1192"/>
                    <a:gd name="T50" fmla="*/ 724 w 1192"/>
                    <a:gd name="T51" fmla="*/ 13 h 1192"/>
                    <a:gd name="T52" fmla="*/ 843 w 1192"/>
                    <a:gd name="T53" fmla="*/ 53 h 1192"/>
                    <a:gd name="T54" fmla="*/ 948 w 1192"/>
                    <a:gd name="T55" fmla="*/ 116 h 1192"/>
                    <a:gd name="T56" fmla="*/ 1038 w 1192"/>
                    <a:gd name="T57" fmla="*/ 197 h 1192"/>
                    <a:gd name="T58" fmla="*/ 1111 w 1192"/>
                    <a:gd name="T59" fmla="*/ 295 h 1192"/>
                    <a:gd name="T60" fmla="*/ 1163 w 1192"/>
                    <a:gd name="T61" fmla="*/ 408 h 1192"/>
                    <a:gd name="T62" fmla="*/ 1189 w 1192"/>
                    <a:gd name="T63" fmla="*/ 531 h 1192"/>
                    <a:gd name="T64" fmla="*/ 1189 w 1192"/>
                    <a:gd name="T65" fmla="*/ 661 h 1192"/>
                    <a:gd name="T66" fmla="*/ 1163 w 1192"/>
                    <a:gd name="T67" fmla="*/ 784 h 1192"/>
                    <a:gd name="T68" fmla="*/ 1111 w 1192"/>
                    <a:gd name="T69" fmla="*/ 897 h 1192"/>
                    <a:gd name="T70" fmla="*/ 1038 w 1192"/>
                    <a:gd name="T71" fmla="*/ 995 h 1192"/>
                    <a:gd name="T72" fmla="*/ 948 w 1192"/>
                    <a:gd name="T73" fmla="*/ 1077 h 1192"/>
                    <a:gd name="T74" fmla="*/ 843 w 1192"/>
                    <a:gd name="T75" fmla="*/ 1139 h 1192"/>
                    <a:gd name="T76" fmla="*/ 724 w 1192"/>
                    <a:gd name="T77" fmla="*/ 1178 h 1192"/>
                    <a:gd name="T78" fmla="*/ 596 w 1192"/>
                    <a:gd name="T79" fmla="*/ 1192 h 1192"/>
                    <a:gd name="T80" fmla="*/ 469 w 1192"/>
                    <a:gd name="T81" fmla="*/ 1178 h 1192"/>
                    <a:gd name="T82" fmla="*/ 350 w 1192"/>
                    <a:gd name="T83" fmla="*/ 1139 h 1192"/>
                    <a:gd name="T84" fmla="*/ 244 w 1192"/>
                    <a:gd name="T85" fmla="*/ 1077 h 1192"/>
                    <a:gd name="T86" fmla="*/ 154 w 1192"/>
                    <a:gd name="T87" fmla="*/ 995 h 1192"/>
                    <a:gd name="T88" fmla="*/ 81 w 1192"/>
                    <a:gd name="T89" fmla="*/ 897 h 1192"/>
                    <a:gd name="T90" fmla="*/ 31 w 1192"/>
                    <a:gd name="T91" fmla="*/ 784 h 1192"/>
                    <a:gd name="T92" fmla="*/ 3 w 1192"/>
                    <a:gd name="T93" fmla="*/ 661 h 1192"/>
                    <a:gd name="T94" fmla="*/ 3 w 1192"/>
                    <a:gd name="T95" fmla="*/ 531 h 1192"/>
                    <a:gd name="T96" fmla="*/ 31 w 1192"/>
                    <a:gd name="T97" fmla="*/ 408 h 1192"/>
                    <a:gd name="T98" fmla="*/ 81 w 1192"/>
                    <a:gd name="T99" fmla="*/ 295 h 1192"/>
                    <a:gd name="T100" fmla="*/ 154 w 1192"/>
                    <a:gd name="T101" fmla="*/ 197 h 1192"/>
                    <a:gd name="T102" fmla="*/ 244 w 1192"/>
                    <a:gd name="T103" fmla="*/ 116 h 1192"/>
                    <a:gd name="T104" fmla="*/ 350 w 1192"/>
                    <a:gd name="T105" fmla="*/ 53 h 1192"/>
                    <a:gd name="T106" fmla="*/ 469 w 1192"/>
                    <a:gd name="T107" fmla="*/ 13 h 1192"/>
                    <a:gd name="T108" fmla="*/ 596 w 1192"/>
                    <a:gd name="T109" fmla="*/ 0 h 1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192" h="1192">
                      <a:moveTo>
                        <a:pt x="596" y="249"/>
                      </a:moveTo>
                      <a:lnTo>
                        <a:pt x="552" y="252"/>
                      </a:lnTo>
                      <a:lnTo>
                        <a:pt x="509" y="260"/>
                      </a:lnTo>
                      <a:lnTo>
                        <a:pt x="469" y="274"/>
                      </a:lnTo>
                      <a:lnTo>
                        <a:pt x="431" y="293"/>
                      </a:lnTo>
                      <a:lnTo>
                        <a:pt x="396" y="317"/>
                      </a:lnTo>
                      <a:lnTo>
                        <a:pt x="365" y="344"/>
                      </a:lnTo>
                      <a:lnTo>
                        <a:pt x="337" y="376"/>
                      </a:lnTo>
                      <a:lnTo>
                        <a:pt x="314" y="410"/>
                      </a:lnTo>
                      <a:lnTo>
                        <a:pt x="295" y="449"/>
                      </a:lnTo>
                      <a:lnTo>
                        <a:pt x="281" y="488"/>
                      </a:lnTo>
                      <a:lnTo>
                        <a:pt x="272" y="531"/>
                      </a:lnTo>
                      <a:lnTo>
                        <a:pt x="268" y="576"/>
                      </a:lnTo>
                      <a:lnTo>
                        <a:pt x="272" y="620"/>
                      </a:lnTo>
                      <a:lnTo>
                        <a:pt x="281" y="663"/>
                      </a:lnTo>
                      <a:lnTo>
                        <a:pt x="295" y="703"/>
                      </a:lnTo>
                      <a:lnTo>
                        <a:pt x="314" y="741"/>
                      </a:lnTo>
                      <a:lnTo>
                        <a:pt x="337" y="776"/>
                      </a:lnTo>
                      <a:lnTo>
                        <a:pt x="365" y="807"/>
                      </a:lnTo>
                      <a:lnTo>
                        <a:pt x="396" y="834"/>
                      </a:lnTo>
                      <a:lnTo>
                        <a:pt x="431" y="859"/>
                      </a:lnTo>
                      <a:lnTo>
                        <a:pt x="469" y="877"/>
                      </a:lnTo>
                      <a:lnTo>
                        <a:pt x="509" y="892"/>
                      </a:lnTo>
                      <a:lnTo>
                        <a:pt x="552" y="900"/>
                      </a:lnTo>
                      <a:lnTo>
                        <a:pt x="596" y="903"/>
                      </a:lnTo>
                      <a:lnTo>
                        <a:pt x="640" y="900"/>
                      </a:lnTo>
                      <a:lnTo>
                        <a:pt x="683" y="892"/>
                      </a:lnTo>
                      <a:lnTo>
                        <a:pt x="724" y="877"/>
                      </a:lnTo>
                      <a:lnTo>
                        <a:pt x="761" y="859"/>
                      </a:lnTo>
                      <a:lnTo>
                        <a:pt x="796" y="834"/>
                      </a:lnTo>
                      <a:lnTo>
                        <a:pt x="828" y="807"/>
                      </a:lnTo>
                      <a:lnTo>
                        <a:pt x="856" y="776"/>
                      </a:lnTo>
                      <a:lnTo>
                        <a:pt x="879" y="741"/>
                      </a:lnTo>
                      <a:lnTo>
                        <a:pt x="898" y="703"/>
                      </a:lnTo>
                      <a:lnTo>
                        <a:pt x="912" y="663"/>
                      </a:lnTo>
                      <a:lnTo>
                        <a:pt x="921" y="620"/>
                      </a:lnTo>
                      <a:lnTo>
                        <a:pt x="924" y="576"/>
                      </a:lnTo>
                      <a:lnTo>
                        <a:pt x="921" y="531"/>
                      </a:lnTo>
                      <a:lnTo>
                        <a:pt x="912" y="488"/>
                      </a:lnTo>
                      <a:lnTo>
                        <a:pt x="898" y="449"/>
                      </a:lnTo>
                      <a:lnTo>
                        <a:pt x="879" y="410"/>
                      </a:lnTo>
                      <a:lnTo>
                        <a:pt x="856" y="376"/>
                      </a:lnTo>
                      <a:lnTo>
                        <a:pt x="828" y="344"/>
                      </a:lnTo>
                      <a:lnTo>
                        <a:pt x="796" y="317"/>
                      </a:lnTo>
                      <a:lnTo>
                        <a:pt x="761" y="293"/>
                      </a:lnTo>
                      <a:lnTo>
                        <a:pt x="724" y="274"/>
                      </a:lnTo>
                      <a:lnTo>
                        <a:pt x="683" y="260"/>
                      </a:lnTo>
                      <a:lnTo>
                        <a:pt x="640" y="252"/>
                      </a:lnTo>
                      <a:lnTo>
                        <a:pt x="596" y="249"/>
                      </a:lnTo>
                      <a:close/>
                      <a:moveTo>
                        <a:pt x="596" y="0"/>
                      </a:moveTo>
                      <a:lnTo>
                        <a:pt x="661" y="4"/>
                      </a:lnTo>
                      <a:lnTo>
                        <a:pt x="724" y="13"/>
                      </a:lnTo>
                      <a:lnTo>
                        <a:pt x="784" y="31"/>
                      </a:lnTo>
                      <a:lnTo>
                        <a:pt x="843" y="53"/>
                      </a:lnTo>
                      <a:lnTo>
                        <a:pt x="898" y="82"/>
                      </a:lnTo>
                      <a:lnTo>
                        <a:pt x="948" y="116"/>
                      </a:lnTo>
                      <a:lnTo>
                        <a:pt x="996" y="154"/>
                      </a:lnTo>
                      <a:lnTo>
                        <a:pt x="1038" y="197"/>
                      </a:lnTo>
                      <a:lnTo>
                        <a:pt x="1078" y="244"/>
                      </a:lnTo>
                      <a:lnTo>
                        <a:pt x="1111" y="295"/>
                      </a:lnTo>
                      <a:lnTo>
                        <a:pt x="1140" y="350"/>
                      </a:lnTo>
                      <a:lnTo>
                        <a:pt x="1163" y="408"/>
                      </a:lnTo>
                      <a:lnTo>
                        <a:pt x="1179" y="468"/>
                      </a:lnTo>
                      <a:lnTo>
                        <a:pt x="1189" y="531"/>
                      </a:lnTo>
                      <a:lnTo>
                        <a:pt x="1192" y="596"/>
                      </a:lnTo>
                      <a:lnTo>
                        <a:pt x="1189" y="661"/>
                      </a:lnTo>
                      <a:lnTo>
                        <a:pt x="1179" y="723"/>
                      </a:lnTo>
                      <a:lnTo>
                        <a:pt x="1163" y="784"/>
                      </a:lnTo>
                      <a:lnTo>
                        <a:pt x="1140" y="842"/>
                      </a:lnTo>
                      <a:lnTo>
                        <a:pt x="1111" y="897"/>
                      </a:lnTo>
                      <a:lnTo>
                        <a:pt x="1078" y="948"/>
                      </a:lnTo>
                      <a:lnTo>
                        <a:pt x="1038" y="995"/>
                      </a:lnTo>
                      <a:lnTo>
                        <a:pt x="996" y="1038"/>
                      </a:lnTo>
                      <a:lnTo>
                        <a:pt x="948" y="1077"/>
                      </a:lnTo>
                      <a:lnTo>
                        <a:pt x="898" y="1110"/>
                      </a:lnTo>
                      <a:lnTo>
                        <a:pt x="843" y="1139"/>
                      </a:lnTo>
                      <a:lnTo>
                        <a:pt x="784" y="1161"/>
                      </a:lnTo>
                      <a:lnTo>
                        <a:pt x="724" y="1178"/>
                      </a:lnTo>
                      <a:lnTo>
                        <a:pt x="661" y="1188"/>
                      </a:lnTo>
                      <a:lnTo>
                        <a:pt x="596" y="1192"/>
                      </a:lnTo>
                      <a:lnTo>
                        <a:pt x="531" y="1188"/>
                      </a:lnTo>
                      <a:lnTo>
                        <a:pt x="469" y="1178"/>
                      </a:lnTo>
                      <a:lnTo>
                        <a:pt x="408" y="1161"/>
                      </a:lnTo>
                      <a:lnTo>
                        <a:pt x="350" y="1139"/>
                      </a:lnTo>
                      <a:lnTo>
                        <a:pt x="295" y="1110"/>
                      </a:lnTo>
                      <a:lnTo>
                        <a:pt x="244" y="1077"/>
                      </a:lnTo>
                      <a:lnTo>
                        <a:pt x="197" y="1038"/>
                      </a:lnTo>
                      <a:lnTo>
                        <a:pt x="154" y="995"/>
                      </a:lnTo>
                      <a:lnTo>
                        <a:pt x="116" y="948"/>
                      </a:lnTo>
                      <a:lnTo>
                        <a:pt x="81" y="897"/>
                      </a:lnTo>
                      <a:lnTo>
                        <a:pt x="53" y="842"/>
                      </a:lnTo>
                      <a:lnTo>
                        <a:pt x="31" y="784"/>
                      </a:lnTo>
                      <a:lnTo>
                        <a:pt x="14" y="723"/>
                      </a:lnTo>
                      <a:lnTo>
                        <a:pt x="3" y="661"/>
                      </a:lnTo>
                      <a:lnTo>
                        <a:pt x="0" y="596"/>
                      </a:lnTo>
                      <a:lnTo>
                        <a:pt x="3" y="531"/>
                      </a:lnTo>
                      <a:lnTo>
                        <a:pt x="14" y="468"/>
                      </a:lnTo>
                      <a:lnTo>
                        <a:pt x="31" y="408"/>
                      </a:lnTo>
                      <a:lnTo>
                        <a:pt x="53" y="350"/>
                      </a:lnTo>
                      <a:lnTo>
                        <a:pt x="81" y="295"/>
                      </a:lnTo>
                      <a:lnTo>
                        <a:pt x="116" y="244"/>
                      </a:lnTo>
                      <a:lnTo>
                        <a:pt x="154" y="197"/>
                      </a:lnTo>
                      <a:lnTo>
                        <a:pt x="197" y="154"/>
                      </a:lnTo>
                      <a:lnTo>
                        <a:pt x="244" y="116"/>
                      </a:lnTo>
                      <a:lnTo>
                        <a:pt x="295" y="82"/>
                      </a:lnTo>
                      <a:lnTo>
                        <a:pt x="350" y="53"/>
                      </a:lnTo>
                      <a:lnTo>
                        <a:pt x="408" y="31"/>
                      </a:lnTo>
                      <a:lnTo>
                        <a:pt x="469" y="13"/>
                      </a:lnTo>
                      <a:lnTo>
                        <a:pt x="531" y="4"/>
                      </a:lnTo>
                      <a:lnTo>
                        <a:pt x="59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GB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148" name="Freeform 23"/>
                <p:cNvSpPr>
                  <a:spLocks noEditPoints="1"/>
                </p:cNvSpPr>
                <p:nvPr/>
              </p:nvSpPr>
              <p:spPr bwMode="auto">
                <a:xfrm>
                  <a:off x="3200" y="1934"/>
                  <a:ext cx="2525" cy="968"/>
                </a:xfrm>
                <a:custGeom>
                  <a:avLst/>
                  <a:gdLst>
                    <a:gd name="T0" fmla="*/ 2398 w 2525"/>
                    <a:gd name="T1" fmla="*/ 338 h 968"/>
                    <a:gd name="T2" fmla="*/ 2396 w 2525"/>
                    <a:gd name="T3" fmla="*/ 694 h 968"/>
                    <a:gd name="T4" fmla="*/ 2377 w 2525"/>
                    <a:gd name="T5" fmla="*/ 733 h 968"/>
                    <a:gd name="T6" fmla="*/ 2344 w 2525"/>
                    <a:gd name="T7" fmla="*/ 758 h 968"/>
                    <a:gd name="T8" fmla="*/ 2302 w 2525"/>
                    <a:gd name="T9" fmla="*/ 768 h 968"/>
                    <a:gd name="T10" fmla="*/ 2228 w 2525"/>
                    <a:gd name="T11" fmla="*/ 766 h 968"/>
                    <a:gd name="T12" fmla="*/ 2190 w 2525"/>
                    <a:gd name="T13" fmla="*/ 747 h 968"/>
                    <a:gd name="T14" fmla="*/ 2164 w 2525"/>
                    <a:gd name="T15" fmla="*/ 714 h 968"/>
                    <a:gd name="T16" fmla="*/ 2154 w 2525"/>
                    <a:gd name="T17" fmla="*/ 672 h 968"/>
                    <a:gd name="T18" fmla="*/ 1825 w 2525"/>
                    <a:gd name="T19" fmla="*/ 338 h 968"/>
                    <a:gd name="T20" fmla="*/ 2068 w 2525"/>
                    <a:gd name="T21" fmla="*/ 872 h 968"/>
                    <a:gd name="T22" fmla="*/ 2058 w 2525"/>
                    <a:gd name="T23" fmla="*/ 914 h 968"/>
                    <a:gd name="T24" fmla="*/ 2033 w 2525"/>
                    <a:gd name="T25" fmla="*/ 947 h 968"/>
                    <a:gd name="T26" fmla="*/ 1994 w 2525"/>
                    <a:gd name="T27" fmla="*/ 966 h 968"/>
                    <a:gd name="T28" fmla="*/ 1920 w 2525"/>
                    <a:gd name="T29" fmla="*/ 968 h 968"/>
                    <a:gd name="T30" fmla="*/ 1878 w 2525"/>
                    <a:gd name="T31" fmla="*/ 958 h 968"/>
                    <a:gd name="T32" fmla="*/ 1846 w 2525"/>
                    <a:gd name="T33" fmla="*/ 932 h 968"/>
                    <a:gd name="T34" fmla="*/ 1827 w 2525"/>
                    <a:gd name="T35" fmla="*/ 894 h 968"/>
                    <a:gd name="T36" fmla="*/ 1825 w 2525"/>
                    <a:gd name="T37" fmla="*/ 338 h 968"/>
                    <a:gd name="T38" fmla="*/ 1727 w 2525"/>
                    <a:gd name="T39" fmla="*/ 338 h 968"/>
                    <a:gd name="T40" fmla="*/ 1724 w 2525"/>
                    <a:gd name="T41" fmla="*/ 694 h 968"/>
                    <a:gd name="T42" fmla="*/ 1705 w 2525"/>
                    <a:gd name="T43" fmla="*/ 733 h 968"/>
                    <a:gd name="T44" fmla="*/ 1673 w 2525"/>
                    <a:gd name="T45" fmla="*/ 758 h 968"/>
                    <a:gd name="T46" fmla="*/ 1630 w 2525"/>
                    <a:gd name="T47" fmla="*/ 768 h 968"/>
                    <a:gd name="T48" fmla="*/ 1556 w 2525"/>
                    <a:gd name="T49" fmla="*/ 766 h 968"/>
                    <a:gd name="T50" fmla="*/ 1518 w 2525"/>
                    <a:gd name="T51" fmla="*/ 747 h 968"/>
                    <a:gd name="T52" fmla="*/ 1493 w 2525"/>
                    <a:gd name="T53" fmla="*/ 714 h 968"/>
                    <a:gd name="T54" fmla="*/ 1483 w 2525"/>
                    <a:gd name="T55" fmla="*/ 672 h 968"/>
                    <a:gd name="T56" fmla="*/ 71 w 2525"/>
                    <a:gd name="T57" fmla="*/ 0 h 968"/>
                    <a:gd name="T58" fmla="*/ 2468 w 2525"/>
                    <a:gd name="T59" fmla="*/ 3 h 968"/>
                    <a:gd name="T60" fmla="*/ 2494 w 2525"/>
                    <a:gd name="T61" fmla="*/ 28 h 968"/>
                    <a:gd name="T62" fmla="*/ 2512 w 2525"/>
                    <a:gd name="T63" fmla="*/ 74 h 968"/>
                    <a:gd name="T64" fmla="*/ 2523 w 2525"/>
                    <a:gd name="T65" fmla="*/ 135 h 968"/>
                    <a:gd name="T66" fmla="*/ 2523 w 2525"/>
                    <a:gd name="T67" fmla="*/ 203 h 968"/>
                    <a:gd name="T68" fmla="*/ 2512 w 2525"/>
                    <a:gd name="T69" fmla="*/ 264 h 968"/>
                    <a:gd name="T70" fmla="*/ 2494 w 2525"/>
                    <a:gd name="T71" fmla="*/ 310 h 968"/>
                    <a:gd name="T72" fmla="*/ 2468 w 2525"/>
                    <a:gd name="T73" fmla="*/ 335 h 968"/>
                    <a:gd name="T74" fmla="*/ 71 w 2525"/>
                    <a:gd name="T75" fmla="*/ 338 h 968"/>
                    <a:gd name="T76" fmla="*/ 43 w 2525"/>
                    <a:gd name="T77" fmla="*/ 325 h 968"/>
                    <a:gd name="T78" fmla="*/ 21 w 2525"/>
                    <a:gd name="T79" fmla="*/ 289 h 968"/>
                    <a:gd name="T80" fmla="*/ 5 w 2525"/>
                    <a:gd name="T81" fmla="*/ 235 h 968"/>
                    <a:gd name="T82" fmla="*/ 0 w 2525"/>
                    <a:gd name="T83" fmla="*/ 169 h 968"/>
                    <a:gd name="T84" fmla="*/ 5 w 2525"/>
                    <a:gd name="T85" fmla="*/ 103 h 968"/>
                    <a:gd name="T86" fmla="*/ 21 w 2525"/>
                    <a:gd name="T87" fmla="*/ 49 h 968"/>
                    <a:gd name="T88" fmla="*/ 43 w 2525"/>
                    <a:gd name="T89" fmla="*/ 13 h 968"/>
                    <a:gd name="T90" fmla="*/ 71 w 2525"/>
                    <a:gd name="T91" fmla="*/ 0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525" h="968">
                      <a:moveTo>
                        <a:pt x="2154" y="338"/>
                      </a:moveTo>
                      <a:lnTo>
                        <a:pt x="2398" y="338"/>
                      </a:lnTo>
                      <a:lnTo>
                        <a:pt x="2398" y="672"/>
                      </a:lnTo>
                      <a:lnTo>
                        <a:pt x="2396" y="694"/>
                      </a:lnTo>
                      <a:lnTo>
                        <a:pt x="2388" y="714"/>
                      </a:lnTo>
                      <a:lnTo>
                        <a:pt x="2377" y="733"/>
                      </a:lnTo>
                      <a:lnTo>
                        <a:pt x="2363" y="747"/>
                      </a:lnTo>
                      <a:lnTo>
                        <a:pt x="2344" y="758"/>
                      </a:lnTo>
                      <a:lnTo>
                        <a:pt x="2324" y="766"/>
                      </a:lnTo>
                      <a:lnTo>
                        <a:pt x="2302" y="768"/>
                      </a:lnTo>
                      <a:lnTo>
                        <a:pt x="2250" y="768"/>
                      </a:lnTo>
                      <a:lnTo>
                        <a:pt x="2228" y="766"/>
                      </a:lnTo>
                      <a:lnTo>
                        <a:pt x="2208" y="758"/>
                      </a:lnTo>
                      <a:lnTo>
                        <a:pt x="2190" y="747"/>
                      </a:lnTo>
                      <a:lnTo>
                        <a:pt x="2176" y="733"/>
                      </a:lnTo>
                      <a:lnTo>
                        <a:pt x="2164" y="714"/>
                      </a:lnTo>
                      <a:lnTo>
                        <a:pt x="2157" y="694"/>
                      </a:lnTo>
                      <a:lnTo>
                        <a:pt x="2154" y="672"/>
                      </a:lnTo>
                      <a:lnTo>
                        <a:pt x="2154" y="338"/>
                      </a:lnTo>
                      <a:close/>
                      <a:moveTo>
                        <a:pt x="1825" y="338"/>
                      </a:moveTo>
                      <a:lnTo>
                        <a:pt x="2068" y="338"/>
                      </a:lnTo>
                      <a:lnTo>
                        <a:pt x="2068" y="872"/>
                      </a:lnTo>
                      <a:lnTo>
                        <a:pt x="2066" y="894"/>
                      </a:lnTo>
                      <a:lnTo>
                        <a:pt x="2058" y="914"/>
                      </a:lnTo>
                      <a:lnTo>
                        <a:pt x="2047" y="932"/>
                      </a:lnTo>
                      <a:lnTo>
                        <a:pt x="2033" y="947"/>
                      </a:lnTo>
                      <a:lnTo>
                        <a:pt x="2014" y="958"/>
                      </a:lnTo>
                      <a:lnTo>
                        <a:pt x="1994" y="966"/>
                      </a:lnTo>
                      <a:lnTo>
                        <a:pt x="1972" y="968"/>
                      </a:lnTo>
                      <a:lnTo>
                        <a:pt x="1920" y="968"/>
                      </a:lnTo>
                      <a:lnTo>
                        <a:pt x="1898" y="966"/>
                      </a:lnTo>
                      <a:lnTo>
                        <a:pt x="1878" y="958"/>
                      </a:lnTo>
                      <a:lnTo>
                        <a:pt x="1860" y="947"/>
                      </a:lnTo>
                      <a:lnTo>
                        <a:pt x="1846" y="932"/>
                      </a:lnTo>
                      <a:lnTo>
                        <a:pt x="1834" y="914"/>
                      </a:lnTo>
                      <a:lnTo>
                        <a:pt x="1827" y="894"/>
                      </a:lnTo>
                      <a:lnTo>
                        <a:pt x="1825" y="872"/>
                      </a:lnTo>
                      <a:lnTo>
                        <a:pt x="1825" y="338"/>
                      </a:lnTo>
                      <a:close/>
                      <a:moveTo>
                        <a:pt x="1483" y="338"/>
                      </a:moveTo>
                      <a:lnTo>
                        <a:pt x="1727" y="338"/>
                      </a:lnTo>
                      <a:lnTo>
                        <a:pt x="1727" y="672"/>
                      </a:lnTo>
                      <a:lnTo>
                        <a:pt x="1724" y="694"/>
                      </a:lnTo>
                      <a:lnTo>
                        <a:pt x="1717" y="714"/>
                      </a:lnTo>
                      <a:lnTo>
                        <a:pt x="1705" y="733"/>
                      </a:lnTo>
                      <a:lnTo>
                        <a:pt x="1691" y="747"/>
                      </a:lnTo>
                      <a:lnTo>
                        <a:pt x="1673" y="758"/>
                      </a:lnTo>
                      <a:lnTo>
                        <a:pt x="1652" y="766"/>
                      </a:lnTo>
                      <a:lnTo>
                        <a:pt x="1630" y="768"/>
                      </a:lnTo>
                      <a:lnTo>
                        <a:pt x="1578" y="768"/>
                      </a:lnTo>
                      <a:lnTo>
                        <a:pt x="1556" y="766"/>
                      </a:lnTo>
                      <a:lnTo>
                        <a:pt x="1537" y="758"/>
                      </a:lnTo>
                      <a:lnTo>
                        <a:pt x="1518" y="747"/>
                      </a:lnTo>
                      <a:lnTo>
                        <a:pt x="1504" y="733"/>
                      </a:lnTo>
                      <a:lnTo>
                        <a:pt x="1493" y="714"/>
                      </a:lnTo>
                      <a:lnTo>
                        <a:pt x="1485" y="694"/>
                      </a:lnTo>
                      <a:lnTo>
                        <a:pt x="1483" y="672"/>
                      </a:lnTo>
                      <a:lnTo>
                        <a:pt x="1483" y="338"/>
                      </a:lnTo>
                      <a:close/>
                      <a:moveTo>
                        <a:pt x="71" y="0"/>
                      </a:moveTo>
                      <a:lnTo>
                        <a:pt x="2454" y="0"/>
                      </a:lnTo>
                      <a:lnTo>
                        <a:pt x="2468" y="3"/>
                      </a:lnTo>
                      <a:lnTo>
                        <a:pt x="2481" y="13"/>
                      </a:lnTo>
                      <a:lnTo>
                        <a:pt x="2494" y="28"/>
                      </a:lnTo>
                      <a:lnTo>
                        <a:pt x="2505" y="49"/>
                      </a:lnTo>
                      <a:lnTo>
                        <a:pt x="2512" y="74"/>
                      </a:lnTo>
                      <a:lnTo>
                        <a:pt x="2519" y="103"/>
                      </a:lnTo>
                      <a:lnTo>
                        <a:pt x="2523" y="135"/>
                      </a:lnTo>
                      <a:lnTo>
                        <a:pt x="2525" y="169"/>
                      </a:lnTo>
                      <a:lnTo>
                        <a:pt x="2523" y="203"/>
                      </a:lnTo>
                      <a:lnTo>
                        <a:pt x="2519" y="235"/>
                      </a:lnTo>
                      <a:lnTo>
                        <a:pt x="2512" y="264"/>
                      </a:lnTo>
                      <a:lnTo>
                        <a:pt x="2505" y="289"/>
                      </a:lnTo>
                      <a:lnTo>
                        <a:pt x="2494" y="310"/>
                      </a:lnTo>
                      <a:lnTo>
                        <a:pt x="2481" y="325"/>
                      </a:lnTo>
                      <a:lnTo>
                        <a:pt x="2468" y="335"/>
                      </a:lnTo>
                      <a:lnTo>
                        <a:pt x="2454" y="338"/>
                      </a:lnTo>
                      <a:lnTo>
                        <a:pt x="71" y="338"/>
                      </a:lnTo>
                      <a:lnTo>
                        <a:pt x="57" y="335"/>
                      </a:lnTo>
                      <a:lnTo>
                        <a:pt x="43" y="325"/>
                      </a:lnTo>
                      <a:lnTo>
                        <a:pt x="31" y="310"/>
                      </a:lnTo>
                      <a:lnTo>
                        <a:pt x="21" y="289"/>
                      </a:lnTo>
                      <a:lnTo>
                        <a:pt x="12" y="264"/>
                      </a:lnTo>
                      <a:lnTo>
                        <a:pt x="5" y="235"/>
                      </a:lnTo>
                      <a:lnTo>
                        <a:pt x="1" y="203"/>
                      </a:lnTo>
                      <a:lnTo>
                        <a:pt x="0" y="169"/>
                      </a:lnTo>
                      <a:lnTo>
                        <a:pt x="1" y="135"/>
                      </a:lnTo>
                      <a:lnTo>
                        <a:pt x="5" y="103"/>
                      </a:lnTo>
                      <a:lnTo>
                        <a:pt x="12" y="74"/>
                      </a:lnTo>
                      <a:lnTo>
                        <a:pt x="21" y="49"/>
                      </a:lnTo>
                      <a:lnTo>
                        <a:pt x="31" y="28"/>
                      </a:lnTo>
                      <a:lnTo>
                        <a:pt x="43" y="13"/>
                      </a:lnTo>
                      <a:lnTo>
                        <a:pt x="57" y="3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GB" kern="0">
                    <a:solidFill>
                      <a:srgbClr val="505050"/>
                    </a:solidFill>
                  </a:endParaRPr>
                </a:p>
              </p:txBody>
            </p:sp>
          </p:grpSp>
          <p:sp>
            <p:nvSpPr>
              <p:cNvPr id="149" name="矩形 148"/>
              <p:cNvSpPr/>
              <p:nvPr/>
            </p:nvSpPr>
            <p:spPr>
              <a:xfrm>
                <a:off x="1578858" y="2995240"/>
                <a:ext cx="8723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zh-CN" sz="1200" b="1" dirty="0">
                    <a:solidFill>
                      <a:prstClr val="white"/>
                    </a:solidFill>
                  </a:rPr>
                  <a:t> Открытие</a:t>
                </a:r>
                <a:endParaRPr lang="zh-CN" altLang="en-US" sz="12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0" name="组合 176"/>
            <p:cNvGrpSpPr/>
            <p:nvPr/>
          </p:nvGrpSpPr>
          <p:grpSpPr>
            <a:xfrm>
              <a:off x="2338392" y="2950900"/>
              <a:ext cx="259113" cy="165619"/>
              <a:chOff x="7225950" y="2800172"/>
              <a:chExt cx="442393" cy="208260"/>
            </a:xfrm>
          </p:grpSpPr>
          <p:sp>
            <p:nvSpPr>
              <p:cNvPr id="151" name="圆角矩形 150"/>
              <p:cNvSpPr/>
              <p:nvPr/>
            </p:nvSpPr>
            <p:spPr bwMode="auto">
              <a:xfrm>
                <a:off x="7225950" y="2800172"/>
                <a:ext cx="349694" cy="208260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cs typeface="Segoe UI" pitchFamily="34" charset="0"/>
                </a:endParaRPr>
              </a:p>
            </p:txBody>
          </p:sp>
          <p:sp>
            <p:nvSpPr>
              <p:cNvPr id="152" name="等腰三角形 151"/>
              <p:cNvSpPr/>
              <p:nvPr/>
            </p:nvSpPr>
            <p:spPr bwMode="auto">
              <a:xfrm rot="16200000">
                <a:off x="7490710" y="2830798"/>
                <a:ext cx="208260" cy="147007"/>
              </a:xfrm>
              <a:prstGeom prst="triangl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137172" tIns="34294" rIns="68586" bIns="68586" rtlCol="0" anchor="b" anchorCtr="0"/>
              <a:lstStyle/>
              <a:p>
                <a:pPr algn="ctr" defTabSz="68563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200" spc="-3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cs typeface="Segoe UI" pitchFamily="34" charset="0"/>
                </a:endParaRPr>
              </a:p>
            </p:txBody>
          </p:sp>
        </p:grpSp>
        <p:sp>
          <p:nvSpPr>
            <p:cNvPr id="153" name="矩形 152"/>
            <p:cNvSpPr/>
            <p:nvPr/>
          </p:nvSpPr>
          <p:spPr>
            <a:xfrm>
              <a:off x="2071670" y="3286130"/>
              <a:ext cx="8460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200" b="1" dirty="0">
                  <a:solidFill>
                    <a:prstClr val="white"/>
                  </a:solidFill>
                </a:rPr>
                <a:t>Просмотр</a:t>
              </a:r>
              <a:endParaRPr lang="zh-CN" altLang="en-US" sz="1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7" name="矩形 96"/>
          <p:cNvSpPr/>
          <p:nvPr/>
        </p:nvSpPr>
        <p:spPr>
          <a:xfrm>
            <a:off x="0" y="123478"/>
            <a:ext cx="1465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zh-CN" sz="2000" b="1" dirty="0">
                <a:solidFill>
                  <a:srgbClr val="FFC000"/>
                </a:solidFill>
              </a:rPr>
              <a:t>Коттедж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4452E-6 L 0.03038 0.0003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48" grpId="0" animBg="1"/>
      <p:bldP spid="110" grpId="0" animBg="1"/>
      <p:bldP spid="110" grpId="1" animBg="1"/>
      <p:bldP spid="110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5496" y="411510"/>
            <a:ext cx="6664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</a:rPr>
              <a:t>Мобильное приложение для смартфона </a:t>
            </a:r>
            <a:r>
              <a:rPr lang="en-US" altLang="zh-CN" sz="2400" dirty="0">
                <a:solidFill>
                  <a:schemeClr val="bg1"/>
                </a:solidFill>
              </a:rPr>
              <a:t>--- DMSS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-180528" y="185351"/>
            <a:ext cx="8929112" cy="1013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五边形 40"/>
          <p:cNvSpPr/>
          <p:nvPr/>
        </p:nvSpPr>
        <p:spPr>
          <a:xfrm rot="10800000">
            <a:off x="8914383" y="83638"/>
            <a:ext cx="194121" cy="223696"/>
          </a:xfrm>
          <a:prstGeom prst="homePlate">
            <a:avLst>
              <a:gd name="adj" fmla="val 40049"/>
            </a:avLst>
          </a:prstGeom>
          <a:solidFill>
            <a:srgbClr val="FFC000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-36512" y="82507"/>
            <a:ext cx="207942" cy="207942"/>
            <a:chOff x="4458447" y="2420471"/>
            <a:chExt cx="280894" cy="280894"/>
          </a:xfrm>
        </p:grpSpPr>
        <p:sp>
          <p:nvSpPr>
            <p:cNvPr id="43" name="椭圆 42"/>
            <p:cNvSpPr/>
            <p:nvPr/>
          </p:nvSpPr>
          <p:spPr>
            <a:xfrm>
              <a:off x="4458447" y="2420471"/>
              <a:ext cx="280894" cy="280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4513792" y="2475816"/>
              <a:ext cx="170204" cy="170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Picture 2" descr="E:\6-宣传推广\素材\别墅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36712" y="1059582"/>
            <a:ext cx="58317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>
            <a:grpSpLocks noChangeAspect="1"/>
          </p:cNvGrpSpPr>
          <p:nvPr/>
        </p:nvGrpSpPr>
        <p:grpSpPr>
          <a:xfrm>
            <a:off x="5436096" y="1347614"/>
            <a:ext cx="4000132" cy="3844158"/>
            <a:chOff x="5673290" y="-122135"/>
            <a:chExt cx="6980134" cy="6980135"/>
          </a:xfrm>
        </p:grpSpPr>
        <p:pic>
          <p:nvPicPr>
            <p:cNvPr id="47" name="Picture 5" descr="C:\Users\22017\Desktop\9509826_105243831000_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290" y="-122135"/>
              <a:ext cx="6980134" cy="698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86665">
              <a:off x="7939422" y="1109605"/>
              <a:ext cx="2193921" cy="3900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>
            <a:off x="1407188" y="2758360"/>
            <a:ext cx="852172" cy="910054"/>
            <a:chOff x="3351404" y="1750249"/>
            <a:chExt cx="852172" cy="965517"/>
          </a:xfrm>
          <a:solidFill>
            <a:schemeClr val="accent2"/>
          </a:solidFill>
        </p:grpSpPr>
        <p:cxnSp>
          <p:nvCxnSpPr>
            <p:cNvPr id="50" name="直接连接符 49"/>
            <p:cNvCxnSpPr/>
            <p:nvPr/>
          </p:nvCxnSpPr>
          <p:spPr>
            <a:xfrm flipV="1">
              <a:off x="3351404" y="1750249"/>
              <a:ext cx="0" cy="965517"/>
            </a:xfrm>
            <a:prstGeom prst="line">
              <a:avLst/>
            </a:prstGeom>
            <a:grpFill/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3351404" y="1750249"/>
              <a:ext cx="852172" cy="6707"/>
            </a:xfrm>
            <a:prstGeom prst="line">
              <a:avLst/>
            </a:prstGeom>
            <a:grpFill/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椭圆 51"/>
          <p:cNvSpPr/>
          <p:nvPr/>
        </p:nvSpPr>
        <p:spPr>
          <a:xfrm>
            <a:off x="1353182" y="3651870"/>
            <a:ext cx="108012" cy="11701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53" name="Picture 2" descr="E:\2-客户\VDP客户\区域--欧洲\欧洲区册子图片跟新\DHI-VTO200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3276" y="2097115"/>
            <a:ext cx="1048831" cy="1116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54" name="TextBox 53"/>
          <p:cNvSpPr txBox="1"/>
          <p:nvPr/>
        </p:nvSpPr>
        <p:spPr>
          <a:xfrm>
            <a:off x="4173985" y="2264631"/>
            <a:ext cx="1694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Видео и аудио вызов</a:t>
            </a:r>
            <a:endParaRPr lang="zh-CN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14810" y="2714626"/>
            <a:ext cx="1660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Удаленное открытие</a:t>
            </a:r>
            <a:endParaRPr lang="zh-CN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3" t="24165" b="59601"/>
          <a:stretch/>
        </p:blipFill>
        <p:spPr>
          <a:xfrm>
            <a:off x="3849102" y="2211056"/>
            <a:ext cx="329439" cy="414925"/>
          </a:xfrm>
          <a:prstGeom prst="rect">
            <a:avLst/>
          </a:prstGeom>
        </p:spPr>
      </p:pic>
      <p:pic>
        <p:nvPicPr>
          <p:cNvPr id="57" name="Picture 2" descr="C:\Users\22017\Desktop\unlock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0624"/>
            <a:ext cx="288258" cy="2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矩形标注 57"/>
          <p:cNvSpPr/>
          <p:nvPr/>
        </p:nvSpPr>
        <p:spPr>
          <a:xfrm rot="16200000">
            <a:off x="4064612" y="1728629"/>
            <a:ext cx="1440161" cy="2232248"/>
          </a:xfrm>
          <a:prstGeom prst="wedgeRectCallout">
            <a:avLst>
              <a:gd name="adj1" fmla="val -20833"/>
              <a:gd name="adj2" fmla="val 69637"/>
            </a:avLst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3" descr="C:\Users\22017\Desktop\素材\video113whi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61" y="3169007"/>
            <a:ext cx="289920" cy="2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4143372" y="3214692"/>
            <a:ext cx="1869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Переключение каналов</a:t>
            </a:r>
            <a:endParaRPr lang="zh-CN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41569E-6 L 0.94948 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43526" y="1985813"/>
            <a:ext cx="42418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6000" b="1" dirty="0">
                <a:solidFill>
                  <a:schemeClr val="bg1"/>
                </a:solidFill>
                <a:latin typeface="Adobe 黑体 Std R" pitchFamily="34" charset="-122"/>
                <a:ea typeface="Adobe 黑体 Std R" pitchFamily="34" charset="-122"/>
              </a:rPr>
              <a:t>СПАСИБО</a:t>
            </a:r>
            <a:endParaRPr lang="zh-CN" altLang="en-US" sz="6000" b="1" dirty="0">
              <a:solidFill>
                <a:schemeClr val="bg1"/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25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139952" y="195486"/>
            <a:ext cx="6624736" cy="6526023"/>
            <a:chOff x="3120563" y="966213"/>
            <a:chExt cx="2857740" cy="2985302"/>
          </a:xfrm>
        </p:grpSpPr>
        <p:sp>
          <p:nvSpPr>
            <p:cNvPr id="5" name="等腰三角形 4"/>
            <p:cNvSpPr/>
            <p:nvPr/>
          </p:nvSpPr>
          <p:spPr>
            <a:xfrm rot="1904327">
              <a:off x="3224213" y="31741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295316" y="1728116"/>
              <a:ext cx="2511419" cy="14579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endCxn id="55" idx="0"/>
            </p:cNvCxnSpPr>
            <p:nvPr/>
          </p:nvCxnSpPr>
          <p:spPr>
            <a:xfrm flipV="1">
              <a:off x="3295316" y="1727290"/>
              <a:ext cx="2511419" cy="14467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endCxn id="27" idx="0"/>
            </p:cNvCxnSpPr>
            <p:nvPr/>
          </p:nvCxnSpPr>
          <p:spPr>
            <a:xfrm flipH="1">
              <a:off x="4544839" y="1011394"/>
              <a:ext cx="495" cy="289805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09237" y="1330362"/>
              <a:ext cx="3420" cy="129274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5101157" y="1172748"/>
              <a:ext cx="3420" cy="1932571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4273126" y="2294789"/>
              <a:ext cx="1662500" cy="967614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3155204" y="1658677"/>
              <a:ext cx="1672356" cy="971267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707726" y="2619683"/>
              <a:ext cx="1677287" cy="971267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endCxn id="42" idx="4"/>
            </p:cNvCxnSpPr>
            <p:nvPr/>
          </p:nvCxnSpPr>
          <p:spPr>
            <a:xfrm>
              <a:off x="3988801" y="1817382"/>
              <a:ext cx="8995" cy="193430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42" idx="4"/>
            </p:cNvCxnSpPr>
            <p:nvPr/>
          </p:nvCxnSpPr>
          <p:spPr>
            <a:xfrm>
              <a:off x="3716077" y="2619684"/>
              <a:ext cx="279474" cy="115747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3716077" y="1655257"/>
              <a:ext cx="1104644" cy="9678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827158" y="1654035"/>
              <a:ext cx="1122147" cy="644174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828576" y="1651190"/>
              <a:ext cx="272581" cy="14575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5097738" y="2298209"/>
              <a:ext cx="841307" cy="810528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722917" y="2623104"/>
              <a:ext cx="1385080" cy="4822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158439" y="1815996"/>
              <a:ext cx="834655" cy="807775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104577" y="1168378"/>
              <a:ext cx="280436" cy="114351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381593" y="2298209"/>
              <a:ext cx="3420" cy="128248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3678419" y="2584726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3158625" y="2619683"/>
              <a:ext cx="554032" cy="0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等腰三角形 25"/>
            <p:cNvSpPr/>
            <p:nvPr/>
          </p:nvSpPr>
          <p:spPr>
            <a:xfrm rot="9030685">
              <a:off x="4509537" y="96621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9906054">
              <a:off x="4497007" y="391186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 flipH="1">
              <a:off x="3993308" y="3256329"/>
              <a:ext cx="280070" cy="488627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>
              <a:endCxn id="52" idx="2"/>
            </p:cNvCxnSpPr>
            <p:nvPr/>
          </p:nvCxnSpPr>
          <p:spPr>
            <a:xfrm flipV="1">
              <a:off x="3989674" y="3101898"/>
              <a:ext cx="1104644" cy="642952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4280583" y="3266910"/>
              <a:ext cx="1097484" cy="30972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3158625" y="1332488"/>
              <a:ext cx="549101" cy="128719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4276949" y="2294788"/>
              <a:ext cx="1111484" cy="957587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712657" y="1334151"/>
              <a:ext cx="1672356" cy="967478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156226" y="2620950"/>
              <a:ext cx="1124143" cy="63826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158439" y="2620160"/>
              <a:ext cx="831235" cy="1124688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986253" y="1819416"/>
              <a:ext cx="1391921" cy="47537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993094" y="1819416"/>
              <a:ext cx="283856" cy="145006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111418" y="1173044"/>
              <a:ext cx="834467" cy="1128584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5378173" y="2291369"/>
              <a:ext cx="560872" cy="130300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31835" y="3581137"/>
              <a:ext cx="1316327" cy="15974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3679958" y="258472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20563" y="2583074"/>
              <a:ext cx="75753" cy="75753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3227166" y="16954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905736" y="2262771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348375" y="226508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48" name="直接连接符 47"/>
            <p:cNvCxnSpPr>
              <a:endCxn id="46" idx="6"/>
            </p:cNvCxnSpPr>
            <p:nvPr/>
          </p:nvCxnSpPr>
          <p:spPr>
            <a:xfrm flipV="1">
              <a:off x="5385013" y="2299055"/>
              <a:ext cx="593290" cy="2574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endCxn id="51" idx="4"/>
            </p:cNvCxnSpPr>
            <p:nvPr/>
          </p:nvCxnSpPr>
          <p:spPr>
            <a:xfrm>
              <a:off x="5097737" y="3095059"/>
              <a:ext cx="287276" cy="4993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等腰三角形 49"/>
            <p:cNvSpPr/>
            <p:nvPr/>
          </p:nvSpPr>
          <p:spPr>
            <a:xfrm rot="16470758">
              <a:off x="5778611" y="3183948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5348162" y="354485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069330" y="306390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 flipH="1">
              <a:off x="3989674" y="1169624"/>
              <a:ext cx="1114904" cy="64979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3716077" y="1340622"/>
              <a:ext cx="1111484" cy="307796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2748749">
              <a:off x="5782642" y="1708292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 flipV="1">
              <a:off x="4830981" y="1169624"/>
              <a:ext cx="273597" cy="47879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5069802" y="113500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792293" y="1617752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 flipV="1">
              <a:off x="3707726" y="1169624"/>
              <a:ext cx="1400272" cy="157282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3709237" y="1330363"/>
              <a:ext cx="283856" cy="489053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4237094" y="322004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59267" y="370459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677858" y="129620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59267" y="178216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1045350" y="2087242"/>
            <a:ext cx="36724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4400" b="1" dirty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Продукция</a:t>
            </a:r>
            <a:endParaRPr lang="zh-CN" altLang="en-US" sz="4400" b="1" dirty="0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82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22017\Desktop\素材\IMG_9245 DH-VTH1560B 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52148"/>
            <a:ext cx="4217590" cy="31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707904" y="123478"/>
            <a:ext cx="1452122" cy="1368152"/>
            <a:chOff x="3563888" y="1419622"/>
            <a:chExt cx="1224136" cy="1224136"/>
          </a:xfrm>
        </p:grpSpPr>
        <p:sp>
          <p:nvSpPr>
            <p:cNvPr id="10" name="椭圆 9"/>
            <p:cNvSpPr/>
            <p:nvPr/>
          </p:nvSpPr>
          <p:spPr>
            <a:xfrm>
              <a:off x="3563888" y="1419622"/>
              <a:ext cx="1224136" cy="122413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639302" y="1708524"/>
              <a:ext cx="1077279" cy="6333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2000" dirty="0">
                  <a:solidFill>
                    <a:schemeClr val="bg1"/>
                  </a:solidFill>
                </a:rPr>
                <a:t>Изящный</a:t>
              </a:r>
              <a:r>
                <a:rPr lang="en-US" altLang="zh-CN" sz="20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ru-RU" altLang="zh-CN" sz="2000" dirty="0">
                  <a:solidFill>
                    <a:schemeClr val="bg1"/>
                  </a:solidFill>
                </a:rPr>
                <a:t>дизайн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36579" y="1203598"/>
            <a:ext cx="4407422" cy="3853152"/>
            <a:chOff x="4736579" y="1203598"/>
            <a:chExt cx="4407422" cy="3853152"/>
          </a:xfrm>
        </p:grpSpPr>
        <p:cxnSp>
          <p:nvCxnSpPr>
            <p:cNvPr id="14" name="直接连接符 13"/>
            <p:cNvCxnSpPr/>
            <p:nvPr/>
          </p:nvCxnSpPr>
          <p:spPr>
            <a:xfrm flipH="1" flipV="1">
              <a:off x="4970826" y="1203598"/>
              <a:ext cx="4173175" cy="3168354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4736579" y="2395765"/>
              <a:ext cx="4060876" cy="2660985"/>
              <a:chOff x="4736579" y="2395765"/>
              <a:chExt cx="4060876" cy="2660985"/>
            </a:xfrm>
          </p:grpSpPr>
          <p:pic>
            <p:nvPicPr>
              <p:cNvPr id="8" name="Picture 4" descr="C:\Users\22017\Desktop\素材\IMG_9219合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335" t="60310" r="7351" b="23190"/>
              <a:stretch/>
            </p:blipFill>
            <p:spPr bwMode="auto">
              <a:xfrm>
                <a:off x="4736579" y="2395765"/>
                <a:ext cx="1304620" cy="885389"/>
              </a:xfrm>
              <a:prstGeom prst="roundRect">
                <a:avLst>
                  <a:gd name="adj" fmla="val 19380"/>
                </a:avLst>
              </a:prstGeom>
              <a:noFill/>
              <a:ln w="38100">
                <a:solidFill>
                  <a:schemeClr val="accent2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C:\Users\22017\Desktop\素材\IMG_9249 9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31" t="20760" r="5971" b="57558"/>
              <a:stretch/>
            </p:blipFill>
            <p:spPr bwMode="auto">
              <a:xfrm>
                <a:off x="6041199" y="3335665"/>
                <a:ext cx="1304621" cy="905936"/>
              </a:xfrm>
              <a:prstGeom prst="roundRect">
                <a:avLst>
                  <a:gd name="adj" fmla="val 17287"/>
                </a:avLst>
              </a:prstGeom>
              <a:noFill/>
              <a:ln w="28575">
                <a:solidFill>
                  <a:schemeClr val="accent2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7" descr="D:\FTP new最新\VDP\产品图片\高清照片\VTH1200DS.TIF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t="55028" r="27340" b="28064"/>
              <a:stretch/>
            </p:blipFill>
            <p:spPr bwMode="auto">
              <a:xfrm>
                <a:off x="7492834" y="4155926"/>
                <a:ext cx="1304621" cy="900824"/>
              </a:xfrm>
              <a:prstGeom prst="roundRect">
                <a:avLst/>
              </a:prstGeom>
              <a:noFill/>
              <a:ln w="28575">
                <a:solidFill>
                  <a:schemeClr val="accent2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矩形 15"/>
          <p:cNvSpPr/>
          <p:nvPr/>
        </p:nvSpPr>
        <p:spPr>
          <a:xfrm>
            <a:off x="785786" y="285734"/>
            <a:ext cx="2843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zh-CN" sz="2000" b="1" dirty="0">
                <a:solidFill>
                  <a:schemeClr val="accent2"/>
                </a:solidFill>
              </a:rPr>
              <a:t>Внутренний монитор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32741" y="-357283"/>
            <a:ext cx="1143151" cy="1451590"/>
            <a:chOff x="-32741" y="-357283"/>
            <a:chExt cx="1143151" cy="1451590"/>
          </a:xfrm>
          <a:solidFill>
            <a:schemeClr val="accent2"/>
          </a:solidFill>
        </p:grpSpPr>
        <p:sp>
          <p:nvSpPr>
            <p:cNvPr id="18" name="直角三角形 17"/>
            <p:cNvSpPr/>
            <p:nvPr/>
          </p:nvSpPr>
          <p:spPr>
            <a:xfrm rot="5400000">
              <a:off x="-27600" y="-43703"/>
              <a:ext cx="1132869" cy="1143151"/>
            </a:xfrm>
            <a:prstGeom prst="rtTriangl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24"/>
            <p:cNvSpPr txBox="1"/>
            <p:nvPr/>
          </p:nvSpPr>
          <p:spPr>
            <a:xfrm rot="18872014">
              <a:off x="-301471" y="195669"/>
              <a:ext cx="1421376" cy="315471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prstClr val="white"/>
                  </a:solidFill>
                </a:rPr>
                <a:t>Устройства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1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09389E-6 L -0.33281 0.15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9" y="7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57293" y="3579862"/>
            <a:ext cx="1452123" cy="1368152"/>
            <a:chOff x="5220072" y="1419622"/>
            <a:chExt cx="1224136" cy="1224136"/>
          </a:xfrm>
        </p:grpSpPr>
        <p:sp>
          <p:nvSpPr>
            <p:cNvPr id="4" name="椭圆 3"/>
            <p:cNvSpPr/>
            <p:nvPr/>
          </p:nvSpPr>
          <p:spPr>
            <a:xfrm>
              <a:off x="5220072" y="1419622"/>
              <a:ext cx="1224136" cy="122413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80404" y="1668155"/>
              <a:ext cx="1145440" cy="743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7” </a:t>
              </a:r>
              <a:r>
                <a:rPr lang="ru-RU" altLang="zh-CN" sz="1600" dirty="0">
                  <a:solidFill>
                    <a:schemeClr val="bg1"/>
                  </a:solidFill>
                </a:rPr>
                <a:t>емкостной</a:t>
              </a:r>
            </a:p>
            <a:p>
              <a:r>
                <a:rPr lang="ru-RU" altLang="zh-CN" sz="1600" dirty="0">
                  <a:solidFill>
                    <a:schemeClr val="bg1"/>
                  </a:solidFill>
                </a:rPr>
                <a:t>сенсорный</a:t>
              </a:r>
            </a:p>
            <a:p>
              <a:r>
                <a:rPr lang="ru-RU" altLang="zh-CN" sz="1600" dirty="0">
                  <a:solidFill>
                    <a:schemeClr val="bg1"/>
                  </a:solidFill>
                </a:rPr>
                <a:t> дисплей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直接连接符 11"/>
          <p:cNvCxnSpPr/>
          <p:nvPr/>
        </p:nvCxnSpPr>
        <p:spPr>
          <a:xfrm flipH="1">
            <a:off x="1" y="4371950"/>
            <a:ext cx="233975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6732240" y="699542"/>
            <a:ext cx="1452122" cy="1368152"/>
            <a:chOff x="6876256" y="1419622"/>
            <a:chExt cx="1224136" cy="1224136"/>
          </a:xfrm>
        </p:grpSpPr>
        <p:sp>
          <p:nvSpPr>
            <p:cNvPr id="25" name="椭圆 24"/>
            <p:cNvSpPr/>
            <p:nvPr/>
          </p:nvSpPr>
          <p:spPr>
            <a:xfrm>
              <a:off x="6876256" y="1419622"/>
              <a:ext cx="1224136" cy="122413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42657" y="1847023"/>
              <a:ext cx="817121" cy="357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</a:rPr>
                <a:t>SD card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" name="直接连接符 26"/>
          <p:cNvCxnSpPr>
            <a:stCxn id="25" idx="3"/>
            <a:endCxn id="4" idx="6"/>
          </p:cNvCxnSpPr>
          <p:nvPr/>
        </p:nvCxnSpPr>
        <p:spPr>
          <a:xfrm flipH="1">
            <a:off x="3809411" y="1867333"/>
            <a:ext cx="3135487" cy="23966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52166" y="680120"/>
            <a:ext cx="3975171" cy="2585570"/>
            <a:chOff x="352166" y="680120"/>
            <a:chExt cx="3975171" cy="2585570"/>
          </a:xfrm>
        </p:grpSpPr>
        <p:pic>
          <p:nvPicPr>
            <p:cNvPr id="10" name="Picture 4" descr="C:\Users\22017\Desktop\素材\1405582354_1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12506" r="11456" b="15293"/>
            <a:stretch/>
          </p:blipFill>
          <p:spPr bwMode="auto">
            <a:xfrm>
              <a:off x="352166" y="680120"/>
              <a:ext cx="3975171" cy="25855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66280" y="2826035"/>
              <a:ext cx="3032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ru-RU" altLang="zh-CN" sz="2000" dirty="0">
                  <a:solidFill>
                    <a:schemeClr val="accent2"/>
                  </a:solidFill>
                </a:rPr>
                <a:t>Легкое прикосновение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724128" y="3363838"/>
            <a:ext cx="3117780" cy="813050"/>
            <a:chOff x="5724128" y="3363838"/>
            <a:chExt cx="3117780" cy="813050"/>
          </a:xfrm>
        </p:grpSpPr>
        <p:grpSp>
          <p:nvGrpSpPr>
            <p:cNvPr id="15" name="组合 14"/>
            <p:cNvGrpSpPr/>
            <p:nvPr/>
          </p:nvGrpSpPr>
          <p:grpSpPr>
            <a:xfrm>
              <a:off x="7740352" y="3396994"/>
              <a:ext cx="1101556" cy="758932"/>
              <a:chOff x="7214860" y="3901050"/>
              <a:chExt cx="1101556" cy="758932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7214860" y="3901050"/>
                <a:ext cx="1101556" cy="758932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7413262" y="4080089"/>
                <a:ext cx="681916" cy="432048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7826928" y="4080089"/>
                <a:ext cx="144016" cy="4571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724128" y="3363838"/>
              <a:ext cx="1224136" cy="813050"/>
              <a:chOff x="5724128" y="3363838"/>
              <a:chExt cx="1224136" cy="81305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724128" y="3363838"/>
                <a:ext cx="1224136" cy="813050"/>
              </a:xfrm>
              <a:prstGeom prst="roundRect">
                <a:avLst>
                  <a:gd name="adj" fmla="val 14293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156176" y="3864065"/>
                <a:ext cx="360040" cy="291861"/>
              </a:xfrm>
              <a:prstGeom prst="rect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Picture 2" descr="C:\Users\22017\Desktop\素材\sdcar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431">
            <a:off x="7211265" y="1516186"/>
            <a:ext cx="494071" cy="4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5715008" y="3571882"/>
            <a:ext cx="13356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100" dirty="0">
                <a:solidFill>
                  <a:schemeClr val="accent2"/>
                </a:solidFill>
              </a:rPr>
              <a:t>Встроенная память</a:t>
            </a:r>
            <a:endParaRPr lang="zh-CN" altLang="en-US" sz="1100" dirty="0">
              <a:solidFill>
                <a:schemeClr val="accent2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15272" y="3357568"/>
            <a:ext cx="1104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000" dirty="0">
                <a:solidFill>
                  <a:schemeClr val="accent2"/>
                </a:solidFill>
              </a:rPr>
              <a:t>Дополнительная</a:t>
            </a:r>
            <a:endParaRPr lang="zh-CN" altLang="en-US" sz="1000" dirty="0">
              <a:solidFill>
                <a:schemeClr val="accent2"/>
              </a:solidFill>
            </a:endParaRPr>
          </a:p>
        </p:txBody>
      </p:sp>
      <p:pic>
        <p:nvPicPr>
          <p:cNvPr id="31" name="Picture 2" descr="C:\Users\22017\Desktop\素材\sdcar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431">
            <a:off x="7211264" y="1516185"/>
            <a:ext cx="494071" cy="4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6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11324E-6 L -0.11094 0.3671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" y="1835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56649E-6 L 0.10382 0.3529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1764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2345" r="11502" b="2345"/>
          <a:stretch>
            <a:fillRect/>
          </a:stretch>
        </p:blipFill>
        <p:spPr>
          <a:xfrm>
            <a:off x="6581536" y="2728810"/>
            <a:ext cx="1872051" cy="1872051"/>
          </a:xfrm>
          <a:custGeom>
            <a:avLst/>
            <a:gdLst>
              <a:gd name="connsiteX0" fmla="*/ 0 w 1888700"/>
              <a:gd name="connsiteY0" fmla="*/ 0 h 1888700"/>
              <a:gd name="connsiteX1" fmla="*/ 1888700 w 1888700"/>
              <a:gd name="connsiteY1" fmla="*/ 0 h 1888700"/>
              <a:gd name="connsiteX2" fmla="*/ 1888700 w 1888700"/>
              <a:gd name="connsiteY2" fmla="*/ 1888700 h 1888700"/>
              <a:gd name="connsiteX3" fmla="*/ 0 w 1888700"/>
              <a:gd name="connsiteY3" fmla="*/ 1888700 h 188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700" h="1888700">
                <a:moveTo>
                  <a:pt x="0" y="0"/>
                </a:moveTo>
                <a:lnTo>
                  <a:pt x="1888700" y="0"/>
                </a:lnTo>
                <a:lnTo>
                  <a:pt x="1888700" y="1888700"/>
                </a:lnTo>
                <a:lnTo>
                  <a:pt x="0" y="1888700"/>
                </a:lnTo>
                <a:close/>
              </a:path>
            </a:pathLst>
          </a:custGeom>
        </p:spPr>
      </p:pic>
      <p:sp>
        <p:nvSpPr>
          <p:cNvPr id="9" name="矩形 8"/>
          <p:cNvSpPr/>
          <p:nvPr/>
        </p:nvSpPr>
        <p:spPr>
          <a:xfrm>
            <a:off x="690413" y="2728810"/>
            <a:ext cx="1872051" cy="18720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581536" y="771550"/>
            <a:ext cx="1872051" cy="18720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654121" y="771550"/>
            <a:ext cx="1872051" cy="187205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617829" y="2728810"/>
            <a:ext cx="1872051" cy="187205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 descr="C:\Users\22017\Desktop\素材\IMG_9245 DH-VTH1560B 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15566"/>
            <a:ext cx="1168429" cy="86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22017\Desktop\素材\1560B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50" y="987574"/>
            <a:ext cx="1541725" cy="13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5" y="2999485"/>
            <a:ext cx="1108533" cy="776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2159400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pic>
        <p:nvPicPr>
          <p:cNvPr id="1026" name="Picture 2" descr="D:\FTP new最新\VDP\产品图片\DHI-VTH1660C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945" y="2849894"/>
            <a:ext cx="1349495" cy="107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2017\Desktop\素材\DH-VTH1520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77" y="915566"/>
            <a:ext cx="1596707" cy="135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8734"/>
          <a:stretch/>
        </p:blipFill>
        <p:spPr bwMode="auto">
          <a:xfrm>
            <a:off x="2654120" y="2715766"/>
            <a:ext cx="1872051" cy="187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0"/>
          <a:stretch/>
        </p:blipFill>
        <p:spPr bwMode="auto">
          <a:xfrm>
            <a:off x="683568" y="771550"/>
            <a:ext cx="1854531" cy="184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29" y="771707"/>
            <a:ext cx="1871691" cy="187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857488" y="2000246"/>
            <a:ext cx="153118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VTH1520A</a:t>
            </a:r>
          </a:p>
          <a:p>
            <a:pPr algn="ctr"/>
            <a:r>
              <a:rPr lang="en-US" altLang="zh-CN" sz="1000" dirty="0">
                <a:solidFill>
                  <a:srgbClr val="FFFFFF"/>
                </a:solidFill>
              </a:rPr>
              <a:t>7”, </a:t>
            </a:r>
            <a:r>
              <a:rPr lang="ru-RU" altLang="zh-CN" sz="1000" dirty="0">
                <a:solidFill>
                  <a:srgbClr val="FFFFFF"/>
                </a:solidFill>
              </a:rPr>
              <a:t>емкостной,</a:t>
            </a:r>
            <a:endParaRPr lang="en-US" altLang="zh-CN" sz="1000" dirty="0">
              <a:solidFill>
                <a:srgbClr val="FFFFFF"/>
              </a:solidFill>
            </a:endParaRP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 внутренняя память </a:t>
            </a:r>
            <a:r>
              <a:rPr lang="en-US" altLang="zh-CN" sz="1000" dirty="0">
                <a:solidFill>
                  <a:srgbClr val="FFFFFF"/>
                </a:solidFill>
              </a:rPr>
              <a:t>4G</a:t>
            </a:r>
            <a:r>
              <a:rPr lang="ru-RU" altLang="zh-CN" sz="1000" dirty="0">
                <a:solidFill>
                  <a:srgbClr val="FFFFFF"/>
                </a:solidFill>
              </a:rPr>
              <a:t>В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6" name="矩形 15"/>
          <p:cNvSpPr/>
          <p:nvPr/>
        </p:nvSpPr>
        <p:spPr>
          <a:xfrm>
            <a:off x="6786578" y="2000246"/>
            <a:ext cx="153118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VTH1560B/BW</a:t>
            </a:r>
          </a:p>
          <a:p>
            <a:pPr algn="ctr"/>
            <a:r>
              <a:rPr lang="en-US" altLang="zh-CN" sz="1000" dirty="0">
                <a:solidFill>
                  <a:srgbClr val="FFFFFF"/>
                </a:solidFill>
              </a:rPr>
              <a:t>7”, </a:t>
            </a:r>
            <a:r>
              <a:rPr lang="ru-RU" altLang="zh-CN" sz="1000" dirty="0">
                <a:solidFill>
                  <a:srgbClr val="FFFFFF"/>
                </a:solidFill>
              </a:rPr>
              <a:t>емкостной,</a:t>
            </a:r>
            <a:endParaRPr lang="en-US" altLang="zh-CN" sz="1000" dirty="0">
              <a:solidFill>
                <a:srgbClr val="FFFFFF"/>
              </a:solidFill>
            </a:endParaRP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 внутренняя память </a:t>
            </a:r>
            <a:r>
              <a:rPr lang="en-US" altLang="zh-CN" sz="1000" dirty="0">
                <a:solidFill>
                  <a:srgbClr val="FFFFFF"/>
                </a:solidFill>
              </a:rPr>
              <a:t>4G</a:t>
            </a:r>
            <a:r>
              <a:rPr lang="ru-RU" altLang="zh-CN" sz="1000" dirty="0">
                <a:solidFill>
                  <a:srgbClr val="FFFFFF"/>
                </a:solidFill>
              </a:rPr>
              <a:t>В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7" name="矩形 16"/>
          <p:cNvSpPr/>
          <p:nvPr/>
        </p:nvSpPr>
        <p:spPr>
          <a:xfrm>
            <a:off x="1071538" y="3929072"/>
            <a:ext cx="131157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VTH1550CH</a:t>
            </a:r>
          </a:p>
          <a:p>
            <a:pPr algn="ctr"/>
            <a:r>
              <a:rPr lang="en-US" altLang="zh-CN" sz="1000" dirty="0">
                <a:solidFill>
                  <a:srgbClr val="FFFFFF"/>
                </a:solidFill>
              </a:rPr>
              <a:t>7”, </a:t>
            </a:r>
            <a:r>
              <a:rPr lang="ru-RU" altLang="zh-CN" sz="1000" dirty="0">
                <a:solidFill>
                  <a:srgbClr val="FFFFFF"/>
                </a:solidFill>
              </a:rPr>
              <a:t>емкостной,</a:t>
            </a:r>
            <a:endParaRPr lang="en-US" altLang="zh-CN" sz="1000" dirty="0">
              <a:solidFill>
                <a:srgbClr val="FFFFFF"/>
              </a:solidFill>
            </a:endParaRPr>
          </a:p>
          <a:p>
            <a:pPr algn="ctr"/>
            <a:r>
              <a:rPr lang="en-US" altLang="zh-CN" sz="1000" dirty="0">
                <a:solidFill>
                  <a:srgbClr val="FFFFFF"/>
                </a:solidFill>
              </a:rPr>
              <a:t>SD </a:t>
            </a:r>
            <a:r>
              <a:rPr lang="ru-RU" altLang="zh-CN" sz="1000" dirty="0">
                <a:solidFill>
                  <a:srgbClr val="FFFFFF"/>
                </a:solidFill>
              </a:rPr>
              <a:t>карта макс. </a:t>
            </a:r>
            <a:r>
              <a:rPr lang="en-US" altLang="zh-CN" sz="1000" dirty="0">
                <a:solidFill>
                  <a:srgbClr val="FFFFFF"/>
                </a:solidFill>
              </a:rPr>
              <a:t>32G</a:t>
            </a:r>
            <a:r>
              <a:rPr lang="ru-RU" altLang="zh-CN" sz="1000" dirty="0">
                <a:solidFill>
                  <a:srgbClr val="FFFFFF"/>
                </a:solidFill>
              </a:rPr>
              <a:t>В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8" name="矩形 17"/>
          <p:cNvSpPr/>
          <p:nvPr/>
        </p:nvSpPr>
        <p:spPr>
          <a:xfrm>
            <a:off x="4857752" y="3857634"/>
            <a:ext cx="153118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VTH1660CH</a:t>
            </a:r>
          </a:p>
          <a:p>
            <a:pPr algn="ctr"/>
            <a:r>
              <a:rPr lang="en-US" altLang="zh-CN" sz="1000" dirty="0">
                <a:solidFill>
                  <a:srgbClr val="FFFFFF"/>
                </a:solidFill>
              </a:rPr>
              <a:t>10.2”, </a:t>
            </a:r>
            <a:r>
              <a:rPr lang="ru-RU" altLang="zh-CN" sz="1000" dirty="0">
                <a:solidFill>
                  <a:srgbClr val="FFFFFF"/>
                </a:solidFill>
              </a:rPr>
              <a:t>емкостной,</a:t>
            </a:r>
            <a:endParaRPr lang="en-US" altLang="zh-CN" sz="1000" dirty="0">
              <a:solidFill>
                <a:srgbClr val="FFFFFF"/>
              </a:solidFill>
            </a:endParaRP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 внутренняя память </a:t>
            </a:r>
            <a:r>
              <a:rPr lang="en-US" altLang="zh-CN" sz="1000" dirty="0">
                <a:solidFill>
                  <a:srgbClr val="FFFFFF"/>
                </a:solidFill>
              </a:rPr>
              <a:t>4G</a:t>
            </a:r>
            <a:r>
              <a:rPr lang="ru-RU" altLang="zh-CN" sz="1000" dirty="0">
                <a:solidFill>
                  <a:srgbClr val="FFFFFF"/>
                </a:solidFill>
              </a:rPr>
              <a:t>В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491459"/>
      </p:ext>
    </p:extLst>
  </p:cSld>
  <p:clrMapOvr>
    <a:masterClrMapping/>
  </p:clrMapOvr>
  <p:transition spd="slow" advClick="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22017\Desktop\DH-VTO1210B-X 侧 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" y="1491630"/>
            <a:ext cx="3396227" cy="82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1259632" y="2691581"/>
            <a:ext cx="188003" cy="229353"/>
            <a:chOff x="5596093" y="2578518"/>
            <a:chExt cx="688117" cy="706543"/>
          </a:xfrm>
        </p:grpSpPr>
        <p:sp>
          <p:nvSpPr>
            <p:cNvPr id="17" name="椭圆 16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61642" y="996866"/>
            <a:ext cx="5124737" cy="1694715"/>
            <a:chOff x="161642" y="1212890"/>
            <a:chExt cx="5124737" cy="1694715"/>
          </a:xfrm>
        </p:grpSpPr>
        <p:sp>
          <p:nvSpPr>
            <p:cNvPr id="10" name="矩形 9"/>
            <p:cNvSpPr/>
            <p:nvPr/>
          </p:nvSpPr>
          <p:spPr>
            <a:xfrm>
              <a:off x="161642" y="1212890"/>
              <a:ext cx="51247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ru-RU" altLang="zh-CN" dirty="0">
                  <a:solidFill>
                    <a:schemeClr val="bg1"/>
                  </a:solidFill>
                </a:rPr>
                <a:t>Превосходное изображение в ночное время суток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1353633" y="1707654"/>
              <a:ext cx="0" cy="1199951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1691680" y="2931790"/>
            <a:ext cx="188003" cy="229353"/>
            <a:chOff x="5596093" y="2578518"/>
            <a:chExt cx="688117" cy="70654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6" name="椭圆 35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07051" y="4155926"/>
            <a:ext cx="188003" cy="229353"/>
            <a:chOff x="5596093" y="2578518"/>
            <a:chExt cx="688117" cy="70654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2" name="椭圆 41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909762" y="2706474"/>
            <a:ext cx="4835371" cy="369332"/>
            <a:chOff x="1909762" y="2778482"/>
            <a:chExt cx="4835371" cy="369332"/>
          </a:xfrm>
        </p:grpSpPr>
        <p:cxnSp>
          <p:nvCxnSpPr>
            <p:cNvPr id="38" name="直接连接符 37"/>
            <p:cNvCxnSpPr/>
            <p:nvPr/>
          </p:nvCxnSpPr>
          <p:spPr>
            <a:xfrm flipH="1">
              <a:off x="1909762" y="3118474"/>
              <a:ext cx="4030390" cy="2934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2912096" y="2778482"/>
              <a:ext cx="38330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en-US" altLang="zh-CN" dirty="0">
                  <a:solidFill>
                    <a:schemeClr val="bg1"/>
                  </a:solidFill>
                </a:rPr>
                <a:t>1.3</a:t>
              </a:r>
              <a:r>
                <a:rPr lang="ru-RU" altLang="zh-CN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MP </a:t>
              </a:r>
              <a:r>
                <a:rPr lang="ru-RU" altLang="zh-CN" dirty="0">
                  <a:solidFill>
                    <a:schemeClr val="bg1"/>
                  </a:solidFill>
                </a:rPr>
                <a:t>сенсор</a:t>
              </a:r>
              <a:r>
                <a:rPr lang="en-US" altLang="zh-CN" dirty="0">
                  <a:solidFill>
                    <a:schemeClr val="bg1"/>
                  </a:solidFill>
                </a:rPr>
                <a:t>, </a:t>
              </a:r>
              <a:r>
                <a:rPr lang="ru-RU" altLang="zh-CN" dirty="0">
                  <a:solidFill>
                    <a:schemeClr val="bg1"/>
                  </a:solidFill>
                </a:rPr>
                <a:t> высокое разрешение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160074" y="3929072"/>
            <a:ext cx="5735124" cy="646331"/>
            <a:chOff x="2160074" y="4145096"/>
            <a:chExt cx="5735124" cy="646331"/>
          </a:xfrm>
        </p:grpSpPr>
        <p:cxnSp>
          <p:nvCxnSpPr>
            <p:cNvPr id="44" name="直接连接符 43"/>
            <p:cNvCxnSpPr/>
            <p:nvPr/>
          </p:nvCxnSpPr>
          <p:spPr>
            <a:xfrm flipH="1">
              <a:off x="2160074" y="4486626"/>
              <a:ext cx="508437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3214678" y="4145096"/>
              <a:ext cx="46805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altLang="zh-CN" dirty="0">
                  <a:solidFill>
                    <a:schemeClr val="bg1"/>
                  </a:solidFill>
                </a:rPr>
                <a:t>3” LCD </a:t>
              </a:r>
              <a:r>
                <a:rPr lang="ru-RU" altLang="zh-CN" dirty="0">
                  <a:solidFill>
                    <a:schemeClr val="bg1"/>
                  </a:solidFill>
                </a:rPr>
                <a:t>экран</a:t>
              </a:r>
              <a:r>
                <a:rPr lang="en-US" altLang="zh-CN" dirty="0">
                  <a:solidFill>
                    <a:schemeClr val="bg1"/>
                  </a:solidFill>
                </a:rPr>
                <a:t>,</a:t>
              </a:r>
              <a:r>
                <a:rPr lang="en-US" altLang="zh-CN" dirty="0"/>
                <a:t> </a:t>
              </a:r>
              <a:r>
                <a:rPr lang="ru-RU" altLang="zh-CN" dirty="0"/>
                <a:t> </a:t>
              </a:r>
              <a:r>
                <a:rPr lang="ru-RU" altLang="zh-CN" dirty="0">
                  <a:solidFill>
                    <a:schemeClr val="bg1"/>
                  </a:solidFill>
                </a:rPr>
                <a:t>удобный интерфейс</a:t>
              </a:r>
              <a:endParaRPr lang="zh-CN" altLang="en-US" dirty="0">
                <a:solidFill>
                  <a:schemeClr val="bg1"/>
                </a:solidFill>
              </a:endParaRPr>
            </a:p>
            <a:p>
              <a:pPr algn="ctr" defTabSz="685800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-32741" y="-357283"/>
            <a:ext cx="1143151" cy="1451590"/>
            <a:chOff x="-32741" y="-357283"/>
            <a:chExt cx="1143151" cy="1451590"/>
          </a:xfrm>
          <a:solidFill>
            <a:schemeClr val="accent2"/>
          </a:solidFill>
        </p:grpSpPr>
        <p:sp>
          <p:nvSpPr>
            <p:cNvPr id="78" name="直角三角形 77"/>
            <p:cNvSpPr/>
            <p:nvPr/>
          </p:nvSpPr>
          <p:spPr>
            <a:xfrm rot="5400000">
              <a:off x="-27600" y="-43703"/>
              <a:ext cx="1132869" cy="11431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9" name="文本框 24"/>
            <p:cNvSpPr txBox="1"/>
            <p:nvPr/>
          </p:nvSpPr>
          <p:spPr>
            <a:xfrm rot="18872014">
              <a:off x="-301471" y="195669"/>
              <a:ext cx="1421376" cy="315471"/>
            </a:xfrm>
            <a:prstGeom prst="rect">
              <a:avLst/>
            </a:prstGeom>
            <a:grp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altLang="zh-CN" sz="1600" dirty="0">
                  <a:solidFill>
                    <a:prstClr val="white"/>
                  </a:solidFill>
                </a:rPr>
                <a:t>Устройства</a:t>
              </a:r>
              <a:endParaRPr lang="zh-CN" altLang="en-US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854810" y="266262"/>
            <a:ext cx="6498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altLang="zh-CN" sz="2800" b="1" dirty="0" err="1">
                <a:solidFill>
                  <a:schemeClr val="accent2"/>
                </a:solidFill>
              </a:rPr>
              <a:t>Многоабонентские</a:t>
            </a:r>
            <a:r>
              <a:rPr lang="ru-RU" altLang="zh-CN" sz="2800" b="1" dirty="0">
                <a:solidFill>
                  <a:schemeClr val="accent2"/>
                </a:solidFill>
              </a:rPr>
              <a:t> вызывные панели</a:t>
            </a:r>
            <a:r>
              <a:rPr lang="en-US" altLang="zh-CN" sz="2800" b="1" dirty="0">
                <a:solidFill>
                  <a:schemeClr val="accent2"/>
                </a:solidFill>
              </a:rPr>
              <a:t> </a:t>
            </a:r>
            <a:endParaRPr lang="zh-CN" alt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1021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22017\Desktop\DH-VTO1210B-X 侧 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" y="-3692946"/>
            <a:ext cx="3396227" cy="82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143637" y="326173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椭圆 8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31641" y="125219"/>
            <a:ext cx="4457960" cy="646331"/>
            <a:chOff x="1909762" y="2795211"/>
            <a:chExt cx="3267320" cy="646331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1909762" y="3138522"/>
              <a:ext cx="1668004" cy="9292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2541989" y="2795211"/>
              <a:ext cx="263509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ru-RU" altLang="zh-CN" dirty="0">
                  <a:solidFill>
                    <a:schemeClr val="bg1"/>
                  </a:solidFill>
                </a:rPr>
                <a:t>ИК-датчик приближения человека</a:t>
              </a:r>
              <a:r>
                <a:rPr lang="en-US" altLang="zh-CN" dirty="0">
                  <a:solidFill>
                    <a:schemeClr val="bg1"/>
                  </a:solidFill>
                </a:rPr>
                <a:t>	</a:t>
              </a:r>
            </a:p>
            <a:p>
              <a:pPr algn="ctr" defTabSz="685800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626022" y="3422517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8" name="椭圆 17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17829" y="3071816"/>
            <a:ext cx="4203901" cy="465377"/>
            <a:chOff x="2930543" y="2209594"/>
            <a:chExt cx="5494272" cy="465377"/>
          </a:xfrm>
        </p:grpSpPr>
        <p:cxnSp>
          <p:nvCxnSpPr>
            <p:cNvPr id="21" name="直接连接符 20"/>
            <p:cNvCxnSpPr/>
            <p:nvPr/>
          </p:nvCxnSpPr>
          <p:spPr>
            <a:xfrm flipH="1">
              <a:off x="4394425" y="2635308"/>
              <a:ext cx="4030390" cy="2934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2930543" y="2674971"/>
              <a:ext cx="1462194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>
              <a:off x="4905552" y="2209594"/>
              <a:ext cx="17111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dirty="0">
                  <a:solidFill>
                    <a:schemeClr val="bg1"/>
                  </a:solidFill>
                </a:rPr>
                <a:t>Клавиатура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3467711" y="3586654"/>
            <a:ext cx="3775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altLang="zh-CN" dirty="0">
                <a:solidFill>
                  <a:schemeClr val="bg1"/>
                </a:solidFill>
              </a:rPr>
              <a:t>Вызов пользователей </a:t>
            </a:r>
            <a:endParaRPr lang="en-US" altLang="zh-CN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altLang="zh-CN" dirty="0">
                <a:solidFill>
                  <a:schemeClr val="bg1"/>
                </a:solidFill>
              </a:rPr>
              <a:t>Открытие двери с вводом пароля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607259" y="2067694"/>
            <a:ext cx="188003" cy="229353"/>
            <a:chOff x="5596093" y="2578518"/>
            <a:chExt cx="688117" cy="70654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7" name="椭圆 26"/>
            <p:cNvSpPr/>
            <p:nvPr/>
          </p:nvSpPr>
          <p:spPr>
            <a:xfrm>
              <a:off x="5596093" y="2578518"/>
              <a:ext cx="688117" cy="7065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5724128" y="2715766"/>
              <a:ext cx="432048" cy="4320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795262" y="1027180"/>
            <a:ext cx="5510174" cy="1085066"/>
            <a:chOff x="2625738" y="1482338"/>
            <a:chExt cx="5510174" cy="1085066"/>
          </a:xfrm>
        </p:grpSpPr>
        <p:cxnSp>
          <p:nvCxnSpPr>
            <p:cNvPr id="31" name="直接连接符 30"/>
            <p:cNvCxnSpPr/>
            <p:nvPr/>
          </p:nvCxnSpPr>
          <p:spPr>
            <a:xfrm flipH="1">
              <a:off x="3707904" y="1851670"/>
              <a:ext cx="4030390" cy="2934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2625738" y="1881010"/>
              <a:ext cx="1082167" cy="686394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>
              <a:off x="3707905" y="1482338"/>
              <a:ext cx="44280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dirty="0">
                  <a:solidFill>
                    <a:schemeClr val="bg1"/>
                  </a:solidFill>
                </a:rPr>
                <a:t>Опционально различные типы материалов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877429" y="1710154"/>
            <a:ext cx="4205346" cy="804183"/>
            <a:chOff x="3814299" y="1106022"/>
            <a:chExt cx="4205346" cy="804183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106022"/>
              <a:ext cx="783188" cy="280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166" y="1128829"/>
              <a:ext cx="777304" cy="263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25"/>
            <a:stretch/>
          </p:blipFill>
          <p:spPr bwMode="auto">
            <a:xfrm>
              <a:off x="6912952" y="1106022"/>
              <a:ext cx="783189" cy="286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3814299" y="1481212"/>
              <a:ext cx="15760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000" dirty="0">
                  <a:solidFill>
                    <a:schemeClr val="bg1"/>
                  </a:solidFill>
                </a:rPr>
                <a:t>Нержавеющая сталь</a:t>
              </a:r>
              <a:r>
                <a:rPr lang="en-US" altLang="zh-CN" sz="1000" dirty="0">
                  <a:solidFill>
                    <a:schemeClr val="bg1"/>
                  </a:solidFill>
                </a:rPr>
                <a:t>(304)</a:t>
              </a:r>
            </a:p>
            <a:p>
              <a:r>
                <a:rPr lang="ru-RU" altLang="zh-CN" sz="1000" dirty="0">
                  <a:solidFill>
                    <a:schemeClr val="bg1"/>
                  </a:solidFill>
                </a:rPr>
                <a:t>Вандалозащищенная</a:t>
              </a:r>
              <a:endParaRPr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292080" y="1510095"/>
              <a:ext cx="13516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000" dirty="0">
                  <a:solidFill>
                    <a:schemeClr val="bg1"/>
                  </a:solidFill>
                </a:rPr>
                <a:t>Алюминиевый сплав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r>
                <a:rPr lang="ru-RU" altLang="zh-CN" sz="1000" dirty="0">
                  <a:solidFill>
                    <a:schemeClr val="bg1"/>
                  </a:solidFill>
                </a:rPr>
                <a:t>Вандалозащищенная</a:t>
              </a:r>
              <a:endParaRPr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804248" y="1510095"/>
              <a:ext cx="12153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zh-CN" sz="1000" dirty="0">
                  <a:solidFill>
                    <a:schemeClr val="bg1"/>
                  </a:solidFill>
                </a:rPr>
                <a:t>Закаленное стекло</a:t>
              </a:r>
              <a:endParaRPr lang="en-US" altLang="zh-CN" sz="1000" dirty="0">
                <a:solidFill>
                  <a:schemeClr val="bg1"/>
                </a:solidFill>
              </a:endParaRPr>
            </a:p>
            <a:p>
              <a:r>
                <a:rPr lang="ru-RU" altLang="zh-CN" sz="1000" dirty="0">
                  <a:solidFill>
                    <a:schemeClr val="bg1"/>
                  </a:solidFill>
                </a:rPr>
                <a:t>Водостойкая</a:t>
              </a:r>
              <a:endParaRPr lang="zh-CN" alt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1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58445" y="771549"/>
            <a:ext cx="1872051" cy="252028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716172" y="771549"/>
            <a:ext cx="1872051" cy="252028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732240" y="2031689"/>
            <a:ext cx="1872051" cy="25202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682896" y="2080580"/>
            <a:ext cx="1872051" cy="25202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0093" y="939177"/>
            <a:ext cx="697611" cy="182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60" y="2184406"/>
            <a:ext cx="654706" cy="179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22017\Desktop\素材\DH-VTO1220BW正面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04" y="843558"/>
            <a:ext cx="920984" cy="182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793" y="2214061"/>
            <a:ext cx="706943" cy="174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2866151" y="4090305"/>
            <a:ext cx="1505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VTO1210B-X</a:t>
            </a: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Закаленное стекло</a:t>
            </a:r>
            <a:r>
              <a:rPr lang="en-US" altLang="zh-CN" sz="1000" dirty="0">
                <a:solidFill>
                  <a:srgbClr val="FFFFFF"/>
                </a:solidFill>
              </a:rPr>
              <a:t>, IP65</a:t>
            </a:r>
          </a:p>
        </p:txBody>
      </p:sp>
      <p:sp>
        <p:nvSpPr>
          <p:cNvPr id="15" name="矩形 14"/>
          <p:cNvSpPr/>
          <p:nvPr/>
        </p:nvSpPr>
        <p:spPr>
          <a:xfrm>
            <a:off x="727017" y="2830165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VTO1210C-X</a:t>
            </a: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Нержавеющая сталь</a:t>
            </a:r>
            <a:r>
              <a:rPr lang="en-US" altLang="zh-CN" sz="1000" dirty="0">
                <a:solidFill>
                  <a:srgbClr val="FFFFFF"/>
                </a:solidFill>
              </a:rPr>
              <a:t>, IP54</a:t>
            </a:r>
          </a:p>
        </p:txBody>
      </p:sp>
      <p:sp>
        <p:nvSpPr>
          <p:cNvPr id="17" name="矩形 16"/>
          <p:cNvSpPr/>
          <p:nvPr/>
        </p:nvSpPr>
        <p:spPr>
          <a:xfrm>
            <a:off x="4899427" y="2830164"/>
            <a:ext cx="1505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VTO1220BW</a:t>
            </a: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Закаленное стекло</a:t>
            </a:r>
            <a:r>
              <a:rPr lang="en-US" altLang="zh-CN" sz="1000" dirty="0">
                <a:solidFill>
                  <a:srgbClr val="FFFFFF"/>
                </a:solidFill>
              </a:rPr>
              <a:t>, IP65</a:t>
            </a:r>
          </a:p>
        </p:txBody>
      </p:sp>
      <p:sp>
        <p:nvSpPr>
          <p:cNvPr id="18" name="矩形 17"/>
          <p:cNvSpPr/>
          <p:nvPr/>
        </p:nvSpPr>
        <p:spPr>
          <a:xfrm>
            <a:off x="7133503" y="4090304"/>
            <a:ext cx="1069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FF"/>
                </a:solidFill>
              </a:rPr>
              <a:t>VTO1220A</a:t>
            </a:r>
          </a:p>
          <a:p>
            <a:pPr algn="ctr"/>
            <a:r>
              <a:rPr lang="ru-RU" altLang="zh-CN" sz="1000" dirty="0">
                <a:solidFill>
                  <a:srgbClr val="FFFFFF"/>
                </a:solidFill>
              </a:rPr>
              <a:t>Алюминий</a:t>
            </a:r>
            <a:r>
              <a:rPr lang="en-US" altLang="zh-CN" sz="1000" dirty="0">
                <a:solidFill>
                  <a:srgbClr val="FFFFFF"/>
                </a:solidFill>
              </a:rPr>
              <a:t>, IP54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989" y="771549"/>
            <a:ext cx="1872051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53" y="762256"/>
            <a:ext cx="1872052" cy="123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5" y="3363838"/>
            <a:ext cx="1872051" cy="123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72" y="3365126"/>
            <a:ext cx="1872051" cy="123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71781"/>
      </p:ext>
    </p:extLst>
  </p:cSld>
  <p:clrMapOvr>
    <a:masterClrMapping/>
  </p:clrMapOvr>
  <p:transition spd="slow" advClick="0">
    <p:randomBar dir="vert"/>
  </p:transition>
</p:sld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</TotalTime>
  <Words>589</Words>
  <Application>Microsoft Office PowerPoint</Application>
  <PresentationFormat>全屏显示(16:9)</PresentationFormat>
  <Paragraphs>264</Paragraphs>
  <Slides>29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Adobe 黑体 Std R</vt:lpstr>
      <vt:lpstr>Adobe 宋体 Std L</vt:lpstr>
      <vt:lpstr>宋体</vt:lpstr>
      <vt:lpstr>微软雅黑</vt:lpstr>
      <vt:lpstr>张海山锐线体简</vt:lpstr>
      <vt:lpstr>Arial</vt:lpstr>
      <vt:lpstr>Calibri</vt:lpstr>
      <vt:lpstr>Calibri Light</vt:lpstr>
      <vt:lpstr>Segoe UI</vt:lpstr>
      <vt:lpstr>Segoe UI Light</vt:lpstr>
      <vt:lpstr>Wingdings</vt:lpstr>
      <vt:lpstr>1_Office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沈旭</dc:creator>
  <cp:lastModifiedBy>顾世峰</cp:lastModifiedBy>
  <cp:revision>234</cp:revision>
  <dcterms:created xsi:type="dcterms:W3CDTF">2015-10-15T10:37:34Z</dcterms:created>
  <dcterms:modified xsi:type="dcterms:W3CDTF">2016-05-19T07:31:28Z</dcterms:modified>
</cp:coreProperties>
</file>