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303" r:id="rId7"/>
    <p:sldId id="278" r:id="rId8"/>
    <p:sldId id="304" r:id="rId9"/>
    <p:sldId id="280" r:id="rId10"/>
    <p:sldId id="305" r:id="rId11"/>
    <p:sldId id="281" r:id="rId12"/>
    <p:sldId id="306" r:id="rId13"/>
    <p:sldId id="307" r:id="rId14"/>
    <p:sldId id="283" r:id="rId15"/>
    <p:sldId id="284" r:id="rId16"/>
    <p:sldId id="308" r:id="rId17"/>
    <p:sldId id="286" r:id="rId18"/>
    <p:sldId id="287" r:id="rId19"/>
    <p:sldId id="288" r:id="rId20"/>
    <p:sldId id="309" r:id="rId21"/>
    <p:sldId id="310" r:id="rId22"/>
    <p:sldId id="291" r:id="rId23"/>
    <p:sldId id="311" r:id="rId24"/>
    <p:sldId id="312" r:id="rId25"/>
    <p:sldId id="313" r:id="rId26"/>
    <p:sldId id="294" r:id="rId27"/>
    <p:sldId id="298" r:id="rId28"/>
    <p:sldId id="300" r:id="rId29"/>
    <p:sldId id="276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404040"/>
    <a:srgbClr val="6D6D6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55776" y="908720"/>
            <a:ext cx="6588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</a:rPr>
              <a:t>Parking Detection Camera</a:t>
            </a:r>
          </a:p>
          <a:p>
            <a:r>
              <a:rPr lang="en-US" altLang="zh-CN" dirty="0"/>
              <a:t>            </a:t>
            </a:r>
            <a:r>
              <a:rPr lang="en-US" altLang="zh-CN" sz="2800" i="1" dirty="0">
                <a:solidFill>
                  <a:schemeClr val="accent1">
                    <a:lumMod val="75000"/>
                  </a:schemeClr>
                </a:solidFill>
              </a:rPr>
              <a:t>Your best choice of parking assistance</a:t>
            </a:r>
            <a:endParaRPr lang="zh-CN" alt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13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Great Image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2163762" y="692696"/>
            <a:ext cx="698023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See clearly in darkness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1520" y="4725144"/>
            <a:ext cx="4176464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Ordinary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716016" y="4725144"/>
            <a:ext cx="4176464" cy="6083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Starlight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17120\Documents\Tencent Files\525588687\FileRecv\PS\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888432" cy="299665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3059832" y="3356992"/>
            <a:ext cx="864096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596336" y="3356992"/>
            <a:ext cx="864096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210645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Great Image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2163762" y="692696"/>
            <a:ext cx="698023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Correct the edge view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914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4193444" cy="30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885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323528" y="4221088"/>
            <a:ext cx="864096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60032" y="4221088"/>
            <a:ext cx="936104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1520" y="3645024"/>
            <a:ext cx="288032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92080" y="3717032"/>
            <a:ext cx="288032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251520" y="4797152"/>
            <a:ext cx="4176464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Normal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44008" y="4797152"/>
            <a:ext cx="4176464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 Correct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Strong Heart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2163762" y="692696"/>
            <a:ext cx="698023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Monitor the live video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1187624" y="2381841"/>
            <a:ext cx="2520280" cy="1152128"/>
          </a:xfrm>
          <a:prstGeom prst="chevron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4788024" y="2381841"/>
            <a:ext cx="2736304" cy="1152128"/>
          </a:xfrm>
          <a:prstGeom prst="chevron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525857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30FPS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525857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15FPS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99592" y="3894009"/>
            <a:ext cx="2880320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1</a:t>
            </a:r>
            <a:r>
              <a:rPr lang="en-US" altLang="zh-CN" sz="40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st</a:t>
            </a:r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 Generation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932040" y="3894009"/>
            <a:ext cx="2664296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2</a:t>
            </a:r>
            <a:r>
              <a:rPr lang="en-US" altLang="zh-CN" sz="40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st</a:t>
            </a:r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 Generation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工作\产品管理\车位检测器\产品推广\PPT\20131010112842069_40_1_浙A63G37_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5" y="1706076"/>
            <a:ext cx="4583925" cy="3451116"/>
          </a:xfrm>
          <a:prstGeom prst="rect">
            <a:avLst/>
          </a:prstGeom>
          <a:noFill/>
        </p:spPr>
      </p:pic>
      <p:pic>
        <p:nvPicPr>
          <p:cNvPr id="5" name="Picture 2" descr="E:\工作\产品管理\车位检测器\产品推广\PPT\20131010112858966_40_1_空牌_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6075"/>
            <a:ext cx="4583928" cy="34511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Strong Heart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1979712" y="692696"/>
            <a:ext cx="716428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Snapshot if lot space changes 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1520" y="5229200"/>
            <a:ext cx="4176464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Find it occupied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860032" y="5229200"/>
            <a:ext cx="4176464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Find it available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2204864"/>
            <a:ext cx="1224136" cy="22322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24128" y="2204864"/>
            <a:ext cx="1224136" cy="22322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Intelligence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2448272" y="692696"/>
            <a:ext cx="716428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OCR on board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81841"/>
            <a:ext cx="1832291" cy="130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53849"/>
            <a:ext cx="1464568" cy="126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95736" y="266987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CC66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plus</a:t>
            </a:r>
            <a:endParaRPr lang="zh-CN" altLang="en-US" sz="4800" dirty="0">
              <a:solidFill>
                <a:srgbClr val="FFCC66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525857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CC66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be</a:t>
            </a:r>
            <a:endParaRPr lang="zh-CN" altLang="en-US" sz="4800" dirty="0">
              <a:solidFill>
                <a:srgbClr val="FFCC66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2008" y="4254049"/>
            <a:ext cx="2987824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Normal Camera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03848" y="4254049"/>
            <a:ext cx="2952328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PC Algorithm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300192" y="4254049"/>
            <a:ext cx="2771800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Smart Camera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pic>
        <p:nvPicPr>
          <p:cNvPr id="14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348880"/>
            <a:ext cx="1584176" cy="113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Intelligence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2448272" y="692696"/>
            <a:ext cx="716428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Multiple algorithm inside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2565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707904" y="2780928"/>
            <a:ext cx="1224136" cy="22322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699792" y="4797152"/>
            <a:ext cx="432048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03648" y="4293096"/>
            <a:ext cx="432048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3608" y="4509120"/>
            <a:ext cx="21602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08104" y="1700808"/>
            <a:ext cx="3816424" cy="1676399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Plate Number</a:t>
            </a: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 Vehicle shape</a:t>
            </a: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 Vehicle Sign, light, etc…</a:t>
            </a:r>
          </a:p>
          <a:p>
            <a:pPr>
              <a:buSzPct val="125000"/>
              <a:buNone/>
            </a:pPr>
            <a:endParaRPr lang="en-US" altLang="zh-CN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None/>
            </a:pPr>
            <a:endParaRPr lang="en-US" altLang="zh-CN" spc="-102" dirty="0">
              <a:ln w="3175">
                <a:noFill/>
              </a:ln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46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Easy Installation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9" name="乘号 8"/>
          <p:cNvSpPr/>
          <p:nvPr/>
        </p:nvSpPr>
        <p:spPr>
          <a:xfrm>
            <a:off x="1763688" y="2780928"/>
            <a:ext cx="576064" cy="5040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716016" y="5190153"/>
            <a:ext cx="4176464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Double-screw bolt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3528" y="5190153"/>
            <a:ext cx="3888432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Bracket+Screw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pic>
        <p:nvPicPr>
          <p:cNvPr id="8194" name="Picture 2" descr="C:\Users\17120\Documents\Tencent Files\525588687\FileRecv\PS\4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2781300" cy="2886075"/>
          </a:xfrm>
          <a:prstGeom prst="rect">
            <a:avLst/>
          </a:prstGeom>
          <a:noFill/>
        </p:spPr>
      </p:pic>
      <p:sp>
        <p:nvSpPr>
          <p:cNvPr id="11" name="文本框 15"/>
          <p:cNvSpPr txBox="1"/>
          <p:nvPr/>
        </p:nvSpPr>
        <p:spPr>
          <a:xfrm>
            <a:off x="2448272" y="692696"/>
            <a:ext cx="716428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One-step to install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pic>
        <p:nvPicPr>
          <p:cNvPr id="1026" name="Picture 2" descr="C:\Users\17120\Documents\Tencent Files\525588687\FileRecv\3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779963" cy="2535237"/>
          </a:xfrm>
          <a:prstGeom prst="rect">
            <a:avLst/>
          </a:prstGeom>
          <a:noFill/>
        </p:spPr>
      </p:pic>
      <p:cxnSp>
        <p:nvCxnSpPr>
          <p:cNvPr id="15" name="直接箭头连接符 14"/>
          <p:cNvCxnSpPr/>
          <p:nvPr/>
        </p:nvCxnSpPr>
        <p:spPr>
          <a:xfrm>
            <a:off x="3779912" y="328498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46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Easy Installation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3744416" y="692696"/>
            <a:ext cx="716428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Wide range voltage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5536" y="1772816"/>
            <a:ext cx="8604448" cy="3096344"/>
            <a:chOff x="1509712" y="1081304"/>
            <a:chExt cx="6334578" cy="2502155"/>
          </a:xfrm>
        </p:grpSpPr>
        <p:grpSp>
          <p:nvGrpSpPr>
            <p:cNvPr id="7" name="组合 3"/>
            <p:cNvGrpSpPr/>
            <p:nvPr/>
          </p:nvGrpSpPr>
          <p:grpSpPr>
            <a:xfrm>
              <a:off x="1509712" y="1116484"/>
              <a:ext cx="6334578" cy="2466975"/>
              <a:chOff x="1509712" y="1116484"/>
              <a:chExt cx="6334578" cy="2466975"/>
            </a:xfrm>
          </p:grpSpPr>
          <p:pic>
            <p:nvPicPr>
              <p:cNvPr id="14" name="图片 13" descr="车位检测器供电_集中供电 .jpg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09712" y="1116484"/>
                <a:ext cx="6124575" cy="2466975"/>
              </a:xfrm>
              <a:prstGeom prst="rect">
                <a:avLst/>
              </a:prstGeom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07804" y="1743658"/>
                <a:ext cx="540060" cy="498001"/>
              </a:xfrm>
              <a:prstGeom prst="rect">
                <a:avLst/>
              </a:prstGeom>
              <a:noFill/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55876" y="1743658"/>
                <a:ext cx="540060" cy="498001"/>
              </a:xfrm>
              <a:prstGeom prst="rect">
                <a:avLst/>
              </a:prstGeom>
              <a:noFill/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103948" y="1743658"/>
                <a:ext cx="540060" cy="498001"/>
              </a:xfrm>
              <a:prstGeom prst="rect">
                <a:avLst/>
              </a:prstGeom>
              <a:noFill/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88024" y="1743657"/>
                <a:ext cx="540060" cy="498001"/>
              </a:xfrm>
              <a:prstGeom prst="rect">
                <a:avLst/>
              </a:prstGeom>
              <a:noFill/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472100" y="1749713"/>
                <a:ext cx="540060" cy="498001"/>
              </a:xfrm>
              <a:prstGeom prst="rect">
                <a:avLst/>
              </a:prstGeom>
              <a:noFill/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56176" y="1707654"/>
                <a:ext cx="540060" cy="498001"/>
              </a:xfrm>
              <a:prstGeom prst="rect">
                <a:avLst/>
              </a:prstGeom>
              <a:noFill/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64170" y="1707654"/>
                <a:ext cx="540060" cy="498001"/>
              </a:xfrm>
              <a:prstGeom prst="rect">
                <a:avLst/>
              </a:prstGeom>
              <a:noFill/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04230" y="1707654"/>
                <a:ext cx="540060" cy="498001"/>
              </a:xfrm>
              <a:prstGeom prst="rect">
                <a:avLst/>
              </a:prstGeom>
              <a:noFill/>
            </p:spPr>
          </p:pic>
        </p:grpSp>
        <p:sp>
          <p:nvSpPr>
            <p:cNvPr id="8" name="矩形 7"/>
            <p:cNvSpPr/>
            <p:nvPr/>
          </p:nvSpPr>
          <p:spPr>
            <a:xfrm>
              <a:off x="2051720" y="1081304"/>
              <a:ext cx="900100" cy="228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900" b="1" dirty="0">
                  <a:solidFill>
                    <a:schemeClr val="tx1"/>
                  </a:solidFill>
                </a:rPr>
                <a:t>Wall</a:t>
              </a:r>
              <a:endParaRPr lang="zh-CN" alt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52120" y="1168323"/>
              <a:ext cx="900100" cy="228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900" b="1" dirty="0">
                  <a:solidFill>
                    <a:schemeClr val="tx1"/>
                  </a:solidFill>
                </a:rPr>
                <a:t>Cable Slot</a:t>
              </a:r>
              <a:endParaRPr lang="zh-CN" alt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275856" y="2682194"/>
              <a:ext cx="1512168" cy="227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900" b="1" dirty="0">
                  <a:solidFill>
                    <a:schemeClr val="tx1"/>
                  </a:solidFill>
                </a:rPr>
                <a:t>DFC24V Power Adapter</a:t>
              </a:r>
              <a:endParaRPr lang="zh-CN" alt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60315" y="2996133"/>
              <a:ext cx="1512168" cy="227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900" b="1" dirty="0">
                  <a:solidFill>
                    <a:schemeClr val="tx1"/>
                  </a:solidFill>
                </a:rPr>
                <a:t>Cabinet</a:t>
              </a:r>
              <a:endParaRPr lang="zh-CN" alt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004545" y="1419622"/>
              <a:ext cx="721523" cy="329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900" b="1" dirty="0">
                  <a:solidFill>
                    <a:schemeClr val="tx1"/>
                  </a:solidFill>
                </a:rPr>
                <a:t>24V Power Junction Line</a:t>
              </a:r>
              <a:endParaRPr lang="zh-CN" alt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859779" y="2419161"/>
              <a:ext cx="695997" cy="329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900" b="1" dirty="0">
                  <a:solidFill>
                    <a:schemeClr val="tx1"/>
                  </a:solidFill>
                </a:rPr>
                <a:t>220V Power Supply</a:t>
              </a:r>
              <a:endParaRPr lang="zh-CN" altLang="en-US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323528" y="4653136"/>
            <a:ext cx="7848872" cy="1676399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 DC 8~26V</a:t>
            </a: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 Cascade more parking detectors in a certain power</a:t>
            </a:r>
            <a:endParaRPr lang="en-US" altLang="zh-CN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None/>
            </a:pPr>
            <a:endParaRPr lang="en-US" altLang="zh-CN" spc="-102" dirty="0">
              <a:ln w="3175">
                <a:noFill/>
              </a:ln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4509120"/>
            <a:ext cx="9216719" cy="2032351"/>
            <a:chOff x="1214414" y="3232433"/>
            <a:chExt cx="7715304" cy="1710387"/>
          </a:xfrm>
        </p:grpSpPr>
        <p:pic>
          <p:nvPicPr>
            <p:cNvPr id="5" name="图片 4" descr="传统方式网络布线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414" y="3353634"/>
              <a:ext cx="7715304" cy="158918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058061" y="3448457"/>
              <a:ext cx="533719" cy="347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Center</a:t>
              </a:r>
              <a:endParaRPr lang="zh-CN" altLang="en-US" sz="1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23442" y="3232433"/>
              <a:ext cx="1228678" cy="347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Shorter than 100m</a:t>
              </a:r>
              <a:endParaRPr lang="zh-CN" altLang="en-US" sz="1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848364" y="3484461"/>
              <a:ext cx="854709" cy="347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Cable Slot</a:t>
              </a:r>
              <a:endParaRPr lang="zh-CN" altLang="en-US" sz="1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75287" y="4709892"/>
              <a:ext cx="854709" cy="21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Switch</a:t>
              </a:r>
              <a:endParaRPr lang="zh-CN" altLang="en-US" sz="1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6281" y="2708920"/>
            <a:ext cx="8817719" cy="1491855"/>
            <a:chOff x="-461146" y="451077"/>
            <a:chExt cx="8817719" cy="1491855"/>
          </a:xfrm>
        </p:grpSpPr>
        <p:grpSp>
          <p:nvGrpSpPr>
            <p:cNvPr id="11" name="组合 6"/>
            <p:cNvGrpSpPr/>
            <p:nvPr/>
          </p:nvGrpSpPr>
          <p:grpSpPr>
            <a:xfrm>
              <a:off x="1268624" y="1244625"/>
              <a:ext cx="6471728" cy="698305"/>
              <a:chOff x="834732" y="3429333"/>
              <a:chExt cx="3320435" cy="358278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4732" y="3429333"/>
                <a:ext cx="388537" cy="358278"/>
              </a:xfrm>
              <a:prstGeom prst="rect">
                <a:avLst/>
              </a:prstGeom>
              <a:noFill/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19232" y="3429333"/>
                <a:ext cx="388537" cy="358278"/>
              </a:xfrm>
              <a:prstGeom prst="rect">
                <a:avLst/>
              </a:prstGeom>
              <a:noFill/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73887" y="3429333"/>
                <a:ext cx="388537" cy="358278"/>
              </a:xfrm>
              <a:prstGeom prst="rect">
                <a:avLst/>
              </a:prstGeom>
              <a:noFill/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66630" y="3429333"/>
                <a:ext cx="388537" cy="358278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组合 15"/>
            <p:cNvGrpSpPr/>
            <p:nvPr/>
          </p:nvGrpSpPr>
          <p:grpSpPr>
            <a:xfrm>
              <a:off x="2849117" y="996467"/>
              <a:ext cx="1041997" cy="284662"/>
              <a:chOff x="628596" y="2791621"/>
              <a:chExt cx="512771" cy="146051"/>
            </a:xfrm>
          </p:grpSpPr>
          <p:cxnSp>
            <p:nvCxnSpPr>
              <p:cNvPr id="37" name="直接连接符 36"/>
              <p:cNvCxnSpPr/>
              <p:nvPr/>
            </p:nvCxnSpPr>
            <p:spPr>
              <a:xfrm rot="5400000">
                <a:off x="555573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9"/>
            <p:cNvGrpSpPr/>
            <p:nvPr/>
          </p:nvGrpSpPr>
          <p:grpSpPr>
            <a:xfrm>
              <a:off x="3976923" y="996467"/>
              <a:ext cx="1041997" cy="284662"/>
              <a:chOff x="628596" y="2791621"/>
              <a:chExt cx="512771" cy="146051"/>
            </a:xfrm>
          </p:grpSpPr>
          <p:cxnSp>
            <p:nvCxnSpPr>
              <p:cNvPr id="34" name="直接连接符 33"/>
              <p:cNvCxnSpPr/>
              <p:nvPr/>
            </p:nvCxnSpPr>
            <p:spPr>
              <a:xfrm rot="5400000">
                <a:off x="555573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25"/>
            <p:cNvGrpSpPr/>
            <p:nvPr/>
          </p:nvGrpSpPr>
          <p:grpSpPr>
            <a:xfrm>
              <a:off x="5134407" y="996467"/>
              <a:ext cx="1041997" cy="284662"/>
              <a:chOff x="628596" y="2791621"/>
              <a:chExt cx="512771" cy="146051"/>
            </a:xfrm>
          </p:grpSpPr>
          <p:cxnSp>
            <p:nvCxnSpPr>
              <p:cNvPr id="31" name="直接连接符 30"/>
              <p:cNvCxnSpPr/>
              <p:nvPr/>
            </p:nvCxnSpPr>
            <p:spPr>
              <a:xfrm rot="5400000">
                <a:off x="555573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29"/>
            <p:cNvGrpSpPr/>
            <p:nvPr/>
          </p:nvGrpSpPr>
          <p:grpSpPr>
            <a:xfrm>
              <a:off x="6282440" y="996467"/>
              <a:ext cx="1041997" cy="284662"/>
              <a:chOff x="628596" y="2791621"/>
              <a:chExt cx="512771" cy="146051"/>
            </a:xfrm>
          </p:grpSpPr>
          <p:cxnSp>
            <p:nvCxnSpPr>
              <p:cNvPr id="28" name="直接连接符 27"/>
              <p:cNvCxnSpPr/>
              <p:nvPr/>
            </p:nvCxnSpPr>
            <p:spPr>
              <a:xfrm rot="5400000">
                <a:off x="555573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7438" y="1231737"/>
              <a:ext cx="757283" cy="698305"/>
            </a:xfrm>
            <a:prstGeom prst="rect">
              <a:avLst/>
            </a:prstGeom>
            <a:noFill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4234" y="1244627"/>
              <a:ext cx="757283" cy="698305"/>
            </a:xfrm>
            <a:prstGeom prst="rect">
              <a:avLst/>
            </a:prstGeom>
            <a:noFill/>
          </p:spPr>
        </p:pic>
        <p:grpSp>
          <p:nvGrpSpPr>
            <p:cNvPr id="18" name="组合 35"/>
            <p:cNvGrpSpPr/>
            <p:nvPr/>
          </p:nvGrpSpPr>
          <p:grpSpPr>
            <a:xfrm>
              <a:off x="1721312" y="996467"/>
              <a:ext cx="1041997" cy="284662"/>
              <a:chOff x="618643" y="2791621"/>
              <a:chExt cx="512771" cy="146051"/>
            </a:xfrm>
          </p:grpSpPr>
          <p:cxnSp>
            <p:nvCxnSpPr>
              <p:cNvPr id="25" name="直接连接符 24"/>
              <p:cNvCxnSpPr/>
              <p:nvPr/>
            </p:nvCxnSpPr>
            <p:spPr>
              <a:xfrm rot="5400000">
                <a:off x="545620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18643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rot="5400000">
                <a:off x="1057594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41"/>
            <p:cNvGrpSpPr/>
            <p:nvPr/>
          </p:nvGrpSpPr>
          <p:grpSpPr>
            <a:xfrm>
              <a:off x="611229" y="995645"/>
              <a:ext cx="999420" cy="284619"/>
              <a:chOff x="628596" y="2791621"/>
              <a:chExt cx="512771" cy="146051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接连接符 19"/>
            <p:cNvCxnSpPr/>
            <p:nvPr/>
          </p:nvCxnSpPr>
          <p:spPr>
            <a:xfrm rot="5400000">
              <a:off x="7312113" y="1129904"/>
              <a:ext cx="284656" cy="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454439" y="987574"/>
              <a:ext cx="90213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 descr="http://img3.imgtn.bdimg.com/it/u=2331755222,1656887497&amp;fm=23&amp;gp=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61146" y="451077"/>
              <a:ext cx="1570536" cy="1177902"/>
            </a:xfrm>
            <a:prstGeom prst="rect">
              <a:avLst/>
            </a:prstGeom>
            <a:noFill/>
          </p:spPr>
        </p:pic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251520" y="816497"/>
            <a:ext cx="9937104" cy="1676399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 Two Ethernet ports</a:t>
            </a: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 Cascade with up to 10 devices when video and images need</a:t>
            </a: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Reduce the cost of cabling, materials and human</a:t>
            </a:r>
          </a:p>
          <a:p>
            <a:pPr>
              <a:buSzPct val="125000"/>
              <a:buNone/>
            </a:pPr>
            <a:endParaRPr lang="en-US" altLang="zh-CN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None/>
            </a:pPr>
            <a:endParaRPr lang="en-US" altLang="zh-CN" spc="-102" dirty="0">
              <a:ln w="3175">
                <a:noFill/>
              </a:ln>
              <a:cs typeface="Segoe U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520" y="446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Easy Installation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49" name="文本框 15"/>
          <p:cNvSpPr txBox="1"/>
          <p:nvPr/>
        </p:nvSpPr>
        <p:spPr>
          <a:xfrm>
            <a:off x="3024336" y="692696"/>
            <a:ext cx="716428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Connection one by one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83856" y="3496730"/>
            <a:ext cx="7363320" cy="827346"/>
            <a:chOff x="865085" y="3369634"/>
            <a:chExt cx="3255208" cy="36575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1402" y="3373497"/>
              <a:ext cx="392459" cy="361894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7834" y="3373497"/>
              <a:ext cx="392459" cy="361894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5085" y="3369634"/>
              <a:ext cx="392459" cy="361894"/>
            </a:xfrm>
            <a:prstGeom prst="rect">
              <a:avLst/>
            </a:prstGeom>
            <a:noFill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9898" y="3369641"/>
              <a:ext cx="392459" cy="361894"/>
            </a:xfrm>
            <a:prstGeom prst="rect">
              <a:avLst/>
            </a:prstGeom>
            <a:noFill/>
          </p:spPr>
        </p:pic>
      </p:grpSp>
      <p:grpSp>
        <p:nvGrpSpPr>
          <p:cNvPr id="9" name="组合 8"/>
          <p:cNvGrpSpPr/>
          <p:nvPr/>
        </p:nvGrpSpPr>
        <p:grpSpPr>
          <a:xfrm>
            <a:off x="3181253" y="3343777"/>
            <a:ext cx="1159893" cy="330369"/>
            <a:chOff x="628596" y="2791621"/>
            <a:chExt cx="512771" cy="146051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628596" y="2791623"/>
              <a:ext cx="2" cy="963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490145" y="3343777"/>
            <a:ext cx="1159893" cy="330369"/>
            <a:chOff x="628596" y="2791621"/>
            <a:chExt cx="512771" cy="146051"/>
          </a:xfrm>
        </p:grpSpPr>
        <p:cxnSp>
          <p:nvCxnSpPr>
            <p:cNvPr id="14" name="直接连接符 13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5799038" y="3343783"/>
            <a:ext cx="1156299" cy="330367"/>
            <a:chOff x="628596" y="2791621"/>
            <a:chExt cx="511182" cy="146050"/>
          </a:xfrm>
        </p:grpSpPr>
        <p:cxnSp>
          <p:nvCxnSpPr>
            <p:cNvPr id="18" name="直接连接符 17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39778" y="2792419"/>
              <a:ext cx="0" cy="944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073485" y="3343795"/>
            <a:ext cx="1159893" cy="215493"/>
            <a:chOff x="628596" y="2791621"/>
            <a:chExt cx="512771" cy="95266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628596" y="2792425"/>
              <a:ext cx="2" cy="9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139779" y="2792425"/>
              <a:ext cx="1588" cy="94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473" y="3492615"/>
            <a:ext cx="931275" cy="858747"/>
          </a:xfrm>
          <a:prstGeom prst="rect">
            <a:avLst/>
          </a:prstGeom>
          <a:noFill/>
        </p:spPr>
      </p:pic>
      <p:grpSp>
        <p:nvGrpSpPr>
          <p:cNvPr id="26" name="组合 25"/>
          <p:cNvGrpSpPr/>
          <p:nvPr/>
        </p:nvGrpSpPr>
        <p:grpSpPr>
          <a:xfrm>
            <a:off x="1837916" y="3343769"/>
            <a:ext cx="1159891" cy="218051"/>
            <a:chOff x="628596" y="2791621"/>
            <a:chExt cx="512770" cy="9639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28596" y="2791621"/>
              <a:ext cx="3" cy="83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139778" y="2791621"/>
              <a:ext cx="1588" cy="9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52247" y="3343785"/>
            <a:ext cx="1156299" cy="218042"/>
            <a:chOff x="628596" y="2791621"/>
            <a:chExt cx="511182" cy="96393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139778" y="2792416"/>
              <a:ext cx="0" cy="955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453" y="3509983"/>
            <a:ext cx="887747" cy="818610"/>
          </a:xfrm>
          <a:prstGeom prst="rect">
            <a:avLst/>
          </a:prstGeom>
          <a:noFill/>
        </p:spPr>
      </p:pic>
      <p:grpSp>
        <p:nvGrpSpPr>
          <p:cNvPr id="35" name="组合 34"/>
          <p:cNvGrpSpPr/>
          <p:nvPr/>
        </p:nvGrpSpPr>
        <p:grpSpPr>
          <a:xfrm>
            <a:off x="497050" y="1845706"/>
            <a:ext cx="8178120" cy="1097003"/>
            <a:chOff x="-302912" y="1052113"/>
            <a:chExt cx="8688088" cy="1165409"/>
          </a:xfrm>
        </p:grpSpPr>
        <p:grpSp>
          <p:nvGrpSpPr>
            <p:cNvPr id="36" name="组合 6"/>
            <p:cNvGrpSpPr/>
            <p:nvPr/>
          </p:nvGrpSpPr>
          <p:grpSpPr>
            <a:xfrm>
              <a:off x="505855" y="1358423"/>
              <a:ext cx="7879321" cy="859097"/>
              <a:chOff x="834732" y="3429333"/>
              <a:chExt cx="3285992" cy="358278"/>
            </a:xfrm>
          </p:grpSpPr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4732" y="3429333"/>
                <a:ext cx="388537" cy="358278"/>
              </a:xfrm>
              <a:prstGeom prst="rect">
                <a:avLst/>
              </a:prstGeom>
              <a:noFill/>
            </p:spPr>
          </p:pic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19232" y="3429333"/>
                <a:ext cx="388537" cy="358278"/>
              </a:xfrm>
              <a:prstGeom prst="rect">
                <a:avLst/>
              </a:prstGeom>
              <a:noFill/>
            </p:spPr>
          </p:pic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73887" y="3429333"/>
                <a:ext cx="388537" cy="358278"/>
              </a:xfrm>
              <a:prstGeom prst="rect">
                <a:avLst/>
              </a:prstGeom>
              <a:noFill/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32187" y="3429333"/>
                <a:ext cx="388537" cy="358278"/>
              </a:xfrm>
              <a:prstGeom prst="rect">
                <a:avLst/>
              </a:prstGeom>
              <a:noFill/>
            </p:spPr>
          </p:pic>
        </p:grpSp>
        <p:grpSp>
          <p:nvGrpSpPr>
            <p:cNvPr id="37" name="组合 15"/>
            <p:cNvGrpSpPr/>
            <p:nvPr/>
          </p:nvGrpSpPr>
          <p:grpSpPr>
            <a:xfrm>
              <a:off x="2450273" y="1053124"/>
              <a:ext cx="1281928" cy="350208"/>
              <a:chOff x="628596" y="2791621"/>
              <a:chExt cx="512771" cy="146051"/>
            </a:xfrm>
          </p:grpSpPr>
          <p:cxnSp>
            <p:nvCxnSpPr>
              <p:cNvPr id="59" name="直接连接符 58"/>
              <p:cNvCxnSpPr/>
              <p:nvPr/>
            </p:nvCxnSpPr>
            <p:spPr>
              <a:xfrm rot="5400000">
                <a:off x="555573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19"/>
            <p:cNvGrpSpPr/>
            <p:nvPr/>
          </p:nvGrpSpPr>
          <p:grpSpPr>
            <a:xfrm>
              <a:off x="3837767" y="1053124"/>
              <a:ext cx="1281928" cy="350208"/>
              <a:chOff x="628596" y="2791621"/>
              <a:chExt cx="512771" cy="146051"/>
            </a:xfrm>
          </p:grpSpPr>
          <p:cxnSp>
            <p:nvCxnSpPr>
              <p:cNvPr id="56" name="直接连接符 55"/>
              <p:cNvCxnSpPr/>
              <p:nvPr/>
            </p:nvCxnSpPr>
            <p:spPr>
              <a:xfrm rot="5400000">
                <a:off x="555573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25"/>
            <p:cNvGrpSpPr/>
            <p:nvPr/>
          </p:nvGrpSpPr>
          <p:grpSpPr>
            <a:xfrm>
              <a:off x="5261774" y="1053124"/>
              <a:ext cx="1281928" cy="350208"/>
              <a:chOff x="628596" y="2791621"/>
              <a:chExt cx="512771" cy="146051"/>
            </a:xfrm>
          </p:grpSpPr>
          <p:cxnSp>
            <p:nvCxnSpPr>
              <p:cNvPr id="53" name="直接连接符 52"/>
              <p:cNvCxnSpPr/>
              <p:nvPr/>
            </p:nvCxnSpPr>
            <p:spPr>
              <a:xfrm rot="5400000">
                <a:off x="555573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29"/>
            <p:cNvGrpSpPr/>
            <p:nvPr/>
          </p:nvGrpSpPr>
          <p:grpSpPr>
            <a:xfrm>
              <a:off x="6674153" y="1053124"/>
              <a:ext cx="1281928" cy="350208"/>
              <a:chOff x="628596" y="2791621"/>
              <a:chExt cx="512771" cy="146051"/>
            </a:xfrm>
          </p:grpSpPr>
          <p:cxnSp>
            <p:nvCxnSpPr>
              <p:cNvPr id="50" name="直接连接符 49"/>
              <p:cNvCxnSpPr/>
              <p:nvPr/>
            </p:nvCxnSpPr>
            <p:spPr>
              <a:xfrm rot="5400000">
                <a:off x="555573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9583" y="1342568"/>
              <a:ext cx="931655" cy="859097"/>
            </a:xfrm>
            <a:prstGeom prst="rect">
              <a:avLst/>
            </a:prstGeom>
            <a:noFill/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80842" y="1358425"/>
              <a:ext cx="931655" cy="859097"/>
            </a:xfrm>
            <a:prstGeom prst="rect">
              <a:avLst/>
            </a:prstGeom>
            <a:noFill/>
          </p:spPr>
        </p:pic>
        <p:grpSp>
          <p:nvGrpSpPr>
            <p:cNvPr id="43" name="组合 35"/>
            <p:cNvGrpSpPr/>
            <p:nvPr/>
          </p:nvGrpSpPr>
          <p:grpSpPr>
            <a:xfrm>
              <a:off x="1062779" y="1053124"/>
              <a:ext cx="1281928" cy="350208"/>
              <a:chOff x="618643" y="2791621"/>
              <a:chExt cx="512771" cy="146051"/>
            </a:xfrm>
          </p:grpSpPr>
          <p:cxnSp>
            <p:nvCxnSpPr>
              <p:cNvPr id="47" name="直接连接符 46"/>
              <p:cNvCxnSpPr/>
              <p:nvPr/>
            </p:nvCxnSpPr>
            <p:spPr>
              <a:xfrm rot="5400000">
                <a:off x="545620" y="2864646"/>
                <a:ext cx="146048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618643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5400000">
                <a:off x="1057594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1"/>
            <p:cNvGrpSpPr/>
            <p:nvPr/>
          </p:nvGrpSpPr>
          <p:grpSpPr>
            <a:xfrm>
              <a:off x="-302912" y="1052113"/>
              <a:ext cx="1229547" cy="350155"/>
              <a:chOff x="628596" y="2791621"/>
              <a:chExt cx="512771" cy="146051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628596" y="2791621"/>
                <a:ext cx="511182" cy="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1067547" y="2863853"/>
                <a:ext cx="14605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组合 65"/>
          <p:cNvGrpSpPr/>
          <p:nvPr/>
        </p:nvGrpSpPr>
        <p:grpSpPr>
          <a:xfrm>
            <a:off x="4020981" y="2064784"/>
            <a:ext cx="766773" cy="803287"/>
            <a:chOff x="9355203" y="1622412"/>
            <a:chExt cx="766773" cy="803287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9355203" y="1658925"/>
              <a:ext cx="766773" cy="730261"/>
            </a:xfrm>
            <a:prstGeom prst="line">
              <a:avLst/>
            </a:pr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16200000" flipH="1">
              <a:off x="9300434" y="1677181"/>
              <a:ext cx="803287" cy="693749"/>
            </a:xfrm>
            <a:prstGeom prst="line">
              <a:avLst/>
            </a:prstGeom>
            <a:ln w="85725">
              <a:solidFill>
                <a:srgbClr val="FF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矩形 68"/>
          <p:cNvSpPr/>
          <p:nvPr/>
        </p:nvSpPr>
        <p:spPr>
          <a:xfrm>
            <a:off x="3706616" y="1831080"/>
            <a:ext cx="5257872" cy="1095390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标题 1"/>
          <p:cNvSpPr txBox="1">
            <a:spLocks/>
          </p:cNvSpPr>
          <p:nvPr/>
        </p:nvSpPr>
        <p:spPr>
          <a:xfrm>
            <a:off x="142728" y="1916832"/>
            <a:ext cx="1547664" cy="461608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No Bypass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324895" y="3498842"/>
            <a:ext cx="1606572" cy="461608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Bypass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4091971" y="3561817"/>
            <a:ext cx="766773" cy="803287"/>
            <a:chOff x="9355203" y="1622412"/>
            <a:chExt cx="766773" cy="803287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9355203" y="1658925"/>
              <a:ext cx="766773" cy="730261"/>
            </a:xfrm>
            <a:prstGeom prst="line">
              <a:avLst/>
            </a:pr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16200000" flipH="1">
              <a:off x="9300434" y="1677181"/>
              <a:ext cx="803287" cy="693749"/>
            </a:xfrm>
            <a:prstGeom prst="line">
              <a:avLst/>
            </a:prstGeom>
            <a:ln w="85725">
              <a:solidFill>
                <a:srgbClr val="FF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直接连接符 74"/>
          <p:cNvCxnSpPr/>
          <p:nvPr/>
        </p:nvCxnSpPr>
        <p:spPr>
          <a:xfrm flipH="1" flipV="1">
            <a:off x="3062139" y="3245980"/>
            <a:ext cx="92850" cy="3087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058544" y="3245978"/>
            <a:ext cx="2592423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5654562" y="3245977"/>
            <a:ext cx="83769" cy="3132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1520" y="446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Easy Installation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79" name="文本框 15"/>
          <p:cNvSpPr txBox="1"/>
          <p:nvPr/>
        </p:nvSpPr>
        <p:spPr>
          <a:xfrm>
            <a:off x="2915816" y="620688"/>
            <a:ext cx="716428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Don’t worry lose camera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323528" y="4416897"/>
            <a:ext cx="7848872" cy="1676399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5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itchFamily="34" charset="-122"/>
              </a:rPr>
              <a:t> </a:t>
            </a: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Direct physical connection between the two  camera</a:t>
            </a:r>
          </a:p>
          <a:p>
            <a:pPr>
              <a:buNone/>
            </a:pPr>
            <a:endParaRPr lang="en-US" altLang="zh-CN" spc="-102" dirty="0">
              <a:ln w="3175">
                <a:noFill/>
              </a:ln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20080" y="5590981"/>
            <a:ext cx="954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Draw a </a:t>
            </a:r>
            <a:r>
              <a:rPr lang="en-US" altLang="zh-CN" sz="3600" b="1" i="1" dirty="0">
                <a:solidFill>
                  <a:schemeClr val="bg1"/>
                </a:solidFill>
              </a:rPr>
              <a:t>Innovative </a:t>
            </a:r>
            <a:r>
              <a:rPr lang="en-US" altLang="zh-CN" sz="3200" dirty="0">
                <a:solidFill>
                  <a:schemeClr val="bg1"/>
                </a:solidFill>
              </a:rPr>
              <a:t>parking map  for you </a:t>
            </a:r>
            <a:r>
              <a:rPr lang="en-US" altLang="zh-CN" sz="3600" b="1" i="1" dirty="0">
                <a:solidFill>
                  <a:schemeClr val="bg1"/>
                </a:solidFill>
              </a:rPr>
              <a:t>only!</a:t>
            </a:r>
            <a:endParaRPr lang="zh-CN" altLang="en-US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46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Indication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1400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2298700" cy="16541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8" y="4581128"/>
            <a:ext cx="9612560" cy="1676399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SzPct val="125000"/>
            </a:pPr>
            <a:r>
              <a:rPr lang="en-US" altLang="zh-CN" sz="2800" dirty="0">
                <a:solidFill>
                  <a:schemeClr val="bg1"/>
                </a:solidFill>
                <a:latin typeface="+mn-lt"/>
              </a:rPr>
              <a:t>  LED:   8 different color(including </a:t>
            </a:r>
            <a:r>
              <a:rPr lang="en-US" altLang="zh-CN" sz="2800" dirty="0" err="1">
                <a:solidFill>
                  <a:schemeClr val="bg1"/>
                </a:solidFill>
                <a:latin typeface="+mn-lt"/>
              </a:rPr>
              <a:t>colourless</a:t>
            </a:r>
            <a:r>
              <a:rPr lang="en-US" altLang="zh-CN" sz="2800" dirty="0">
                <a:solidFill>
                  <a:schemeClr val="bg1"/>
                </a:solidFill>
                <a:latin typeface="+mn-lt"/>
              </a:rPr>
              <a:t>)+ Flick for each</a:t>
            </a:r>
          </a:p>
          <a:p>
            <a:pPr>
              <a:buSzPct val="125000"/>
            </a:pPr>
            <a:r>
              <a:rPr lang="en-US" altLang="zh-CN" sz="2800" dirty="0">
                <a:solidFill>
                  <a:schemeClr val="bg1"/>
                </a:solidFill>
                <a:latin typeface="+mn-lt"/>
              </a:rPr>
              <a:t> Integrate camera with LED together</a:t>
            </a:r>
          </a:p>
          <a:p>
            <a:pPr>
              <a:buSzPct val="125000"/>
            </a:pPr>
            <a:r>
              <a:rPr lang="en-US" altLang="zh-CN" sz="2800" dirty="0">
                <a:solidFill>
                  <a:schemeClr val="bg1"/>
                </a:solidFill>
                <a:latin typeface="+mn-lt"/>
              </a:rPr>
              <a:t> Low consumption: &lt;7W</a:t>
            </a:r>
            <a:endParaRPr lang="en-US" altLang="zh-CN" sz="2800" spc="-102" dirty="0">
              <a:ln w="3175">
                <a:noFill/>
              </a:ln>
              <a:solidFill>
                <a:schemeClr val="bg1"/>
              </a:solidFill>
              <a:cs typeface="Segoe UI" pitchFamily="34" charset="0"/>
            </a:endParaRPr>
          </a:p>
          <a:p>
            <a:pPr>
              <a:buNone/>
            </a:pPr>
            <a:endParaRPr lang="en-US" altLang="zh-CN" spc="-102" dirty="0">
              <a:ln w="3175">
                <a:noFill/>
              </a:ln>
              <a:cs typeface="Segoe UI" pitchFamily="34" charset="0"/>
            </a:endParaRPr>
          </a:p>
        </p:txBody>
      </p:sp>
      <p:sp>
        <p:nvSpPr>
          <p:cNvPr id="9" name="文本框 15"/>
          <p:cNvSpPr txBox="1"/>
          <p:nvPr/>
        </p:nvSpPr>
        <p:spPr>
          <a:xfrm>
            <a:off x="2771800" y="620688"/>
            <a:ext cx="716428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Obvious LED to guidance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pic>
        <p:nvPicPr>
          <p:cNvPr id="2051" name="Picture 3" descr="C:\Users\17120\Documents\Tencent Files\525588687\FileRecv\PS\5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92896"/>
            <a:ext cx="2298700" cy="165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46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Interface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1835696" y="620688"/>
            <a:ext cx="8100392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Integrate with special function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4437112"/>
            <a:ext cx="9612560" cy="1676399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2"/>
              </a:buBlip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2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2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2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2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SzPct val="125000"/>
            </a:pPr>
            <a:r>
              <a:rPr lang="en-US" altLang="zh-CN" sz="2800" dirty="0">
                <a:solidFill>
                  <a:schemeClr val="bg1"/>
                </a:solidFill>
                <a:latin typeface="+mn-lt"/>
              </a:rPr>
              <a:t>  RS485: Integrate with the separate indicator led.</a:t>
            </a: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latin typeface="+mn-lt"/>
                <a:cs typeface="Segoe UI" pitchFamily="34" charset="0"/>
              </a:rPr>
              <a:t>  IO in/out: Integrate with the alarm sensor</a:t>
            </a:r>
            <a:endParaRPr lang="en-US" altLang="zh-CN" spc="-102" dirty="0">
              <a:ln w="3175">
                <a:noFill/>
              </a:ln>
              <a:cs typeface="Segoe UI" pitchFamily="34" charset="0"/>
            </a:endParaRPr>
          </a:p>
        </p:txBody>
      </p:sp>
      <p:pic>
        <p:nvPicPr>
          <p:cNvPr id="2050" name="Picture 2" descr="C:\Users\17120\Documents\Tencent Files\525588687\FileRecv\QQ图片201604172101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439248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462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Single-Lens Camera| Product Overview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25415" y="1357304"/>
            <a:ext cx="4932547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5414" y="971481"/>
            <a:ext cx="0" cy="3760509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69430" y="1414548"/>
            <a:ext cx="5226706" cy="41688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1.3MP  1/3”inch CMOS, 0.01lux min illumination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Support dual stream output of JPEG and H.264, 1~30fps adjustable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Image resolution: 1280</a:t>
            </a:r>
            <a:r>
              <a:rPr lang="zh-CN" altLang="zh-CN" dirty="0">
                <a:solidFill>
                  <a:schemeClr val="bg1"/>
                </a:solidFill>
              </a:rPr>
              <a:t>×</a:t>
            </a:r>
            <a:r>
              <a:rPr lang="en-US" altLang="zh-CN" dirty="0">
                <a:solidFill>
                  <a:schemeClr val="bg1"/>
                </a:solidFill>
              </a:rPr>
              <a:t>960, 3.6/6mm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lens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Embed indication light, Support parking space detection and light control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2 10/100M Ethernet port, support data switch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Power supply: DC </a:t>
            </a:r>
            <a:r>
              <a:rPr lang="en-US" dirty="0">
                <a:solidFill>
                  <a:schemeClr val="bg1"/>
                </a:solidFill>
              </a:rPr>
              <a:t>8V</a:t>
            </a:r>
            <a:r>
              <a:rPr lang="zh-CN" altLang="en-US" dirty="0">
                <a:solidFill>
                  <a:schemeClr val="bg1"/>
                </a:solidFill>
              </a:rPr>
              <a:t>～</a:t>
            </a:r>
            <a:r>
              <a:rPr lang="en-US" dirty="0">
                <a:solidFill>
                  <a:schemeClr val="bg1"/>
                </a:solidFill>
              </a:rPr>
              <a:t>26V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Work temperature: -30~60</a:t>
            </a:r>
            <a:r>
              <a:rPr lang="zh-CN" altLang="en-US" dirty="0">
                <a:solidFill>
                  <a:schemeClr val="bg1"/>
                </a:solidFill>
              </a:rPr>
              <a:t>℃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2 parking space coverage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Support SDK, easy integration with parking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9470" y="90872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ITC114-PH1B-F3/6 (2 lots)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298700" cy="16541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12976"/>
            <a:ext cx="2908973" cy="22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462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Single-Lens Camera| Product Overview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pic>
        <p:nvPicPr>
          <p:cNvPr id="3074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298700" cy="1654175"/>
          </a:xfrm>
          <a:prstGeom prst="rect">
            <a:avLst/>
          </a:prstGeom>
          <a:noFill/>
        </p:spPr>
      </p:pic>
      <p:cxnSp>
        <p:nvCxnSpPr>
          <p:cNvPr id="9" name="直接连接符 8"/>
          <p:cNvCxnSpPr/>
          <p:nvPr/>
        </p:nvCxnSpPr>
        <p:spPr>
          <a:xfrm>
            <a:off x="395537" y="1357304"/>
            <a:ext cx="4932547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95536" y="971481"/>
            <a:ext cx="0" cy="3760509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9552" y="1414548"/>
            <a:ext cx="5226706" cy="41688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3MP  1/3”inch CMOS, 0.01lux min illumination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Support dual stream output of JPEG and H.264, 1~20fps adjustable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Image resolution: 2304</a:t>
            </a:r>
            <a:r>
              <a:rPr lang="zh-CN" altLang="zh-CN" dirty="0">
                <a:solidFill>
                  <a:schemeClr val="bg1"/>
                </a:solidFill>
              </a:rPr>
              <a:t>×</a:t>
            </a:r>
            <a:r>
              <a:rPr lang="en-US" altLang="zh-CN" dirty="0">
                <a:solidFill>
                  <a:schemeClr val="bg1"/>
                </a:solidFill>
              </a:rPr>
              <a:t>1296, 3.6/2.8mm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lens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Embed indication light, Support parking space detection and light control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2 10/100M Ethernet port, support data switch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Power supply: DC </a:t>
            </a:r>
            <a:r>
              <a:rPr lang="en-US" dirty="0">
                <a:solidFill>
                  <a:schemeClr val="bg1"/>
                </a:solidFill>
              </a:rPr>
              <a:t>8V</a:t>
            </a:r>
            <a:r>
              <a:rPr lang="zh-CN" altLang="en-US" dirty="0">
                <a:solidFill>
                  <a:schemeClr val="bg1"/>
                </a:solidFill>
              </a:rPr>
              <a:t>～</a:t>
            </a:r>
            <a:r>
              <a:rPr lang="en-US" dirty="0">
                <a:solidFill>
                  <a:schemeClr val="bg1"/>
                </a:solidFill>
              </a:rPr>
              <a:t>26V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Work temperature: -30~60</a:t>
            </a:r>
            <a:r>
              <a:rPr lang="zh-CN" altLang="en-US" dirty="0">
                <a:solidFill>
                  <a:schemeClr val="bg1"/>
                </a:solidFill>
              </a:rPr>
              <a:t>℃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3 parking space coverage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Support SDK, easy integration with parking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90872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ITC314-PH1B-F2/3(3 lots)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3323113" cy="208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90343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Single-Lens Camera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420888"/>
            <a:ext cx="13321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4283968" y="1412776"/>
            <a:ext cx="0" cy="33843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390343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</a:rPr>
              <a:t>Duel-Lens Camera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Overview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17" name="任意多边形 16">
            <a:hlinkClick r:id="" action="ppaction://hlinkshowjump?jump=previousslide"/>
          </p:cNvPr>
          <p:cNvSpPr/>
          <p:nvPr/>
        </p:nvSpPr>
        <p:spPr bwMode="auto">
          <a:xfrm flipH="1">
            <a:off x="755576" y="2492896"/>
            <a:ext cx="333554" cy="129540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" name="任意多边形 18">
            <a:hlinkClick r:id="" action="ppaction://hlinkshowjump?jump=nextslide"/>
          </p:cNvPr>
          <p:cNvSpPr/>
          <p:nvPr/>
        </p:nvSpPr>
        <p:spPr bwMode="auto">
          <a:xfrm>
            <a:off x="7812360" y="2492896"/>
            <a:ext cx="333554" cy="129540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2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1584176" cy="113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1852" y="0"/>
            <a:ext cx="13321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80728"/>
            <a:ext cx="864096" cy="80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348880"/>
            <a:ext cx="648072" cy="68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692697"/>
            <a:ext cx="2448272" cy="1080120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spc="-102" dirty="0">
              <a:ln w="3175">
                <a:noFill/>
              </a:ln>
              <a:cs typeface="Segoe UI" pitchFamily="34" charset="0"/>
            </a:endParaRPr>
          </a:p>
          <a:p>
            <a:pPr marL="0" defTabSz="914400">
              <a:buSzPct val="125000"/>
            </a:pP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Duel-lens design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1988840"/>
            <a:ext cx="2448272" cy="1080120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6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spc="-102" dirty="0">
              <a:ln w="3175">
                <a:noFill/>
              </a:ln>
              <a:cs typeface="Segoe UI" pitchFamily="34" charset="0"/>
            </a:endParaRPr>
          </a:p>
          <a:p>
            <a:pPr marL="0" defTabSz="914400">
              <a:buSzPct val="125000"/>
            </a:pPr>
            <a:r>
              <a:rPr lang="en-US" altLang="zh-CN" sz="2000" dirty="0">
                <a:solidFill>
                  <a:schemeClr val="bg1"/>
                </a:solidFill>
                <a:latin typeface="+mn-lt"/>
              </a:rPr>
              <a:t>Strong Heart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61016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46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Duel-lens design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1835696" y="620688"/>
            <a:ext cx="8100392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Monitor vehicle in both sides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420888"/>
            <a:ext cx="13321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饼形 9"/>
          <p:cNvSpPr/>
          <p:nvPr/>
        </p:nvSpPr>
        <p:spPr>
          <a:xfrm rot="4449695">
            <a:off x="-196740" y="2006465"/>
            <a:ext cx="2329221" cy="3061230"/>
          </a:xfrm>
          <a:prstGeom prst="pie">
            <a:avLst>
              <a:gd name="adj1" fmla="val 1524934"/>
              <a:gd name="adj2" fmla="val 4080081"/>
            </a:avLst>
          </a:prstGeom>
          <a:gradFill flip="none" rotWithShape="1">
            <a:gsLst>
              <a:gs pos="75000">
                <a:srgbClr val="03D4A8">
                  <a:alpha val="1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饼形 10"/>
          <p:cNvSpPr/>
          <p:nvPr/>
        </p:nvSpPr>
        <p:spPr>
          <a:xfrm rot="476175">
            <a:off x="625557" y="1954843"/>
            <a:ext cx="2329221" cy="3061230"/>
          </a:xfrm>
          <a:prstGeom prst="pie">
            <a:avLst>
              <a:gd name="adj1" fmla="val 1638951"/>
              <a:gd name="adj2" fmla="val 4080081"/>
            </a:avLst>
          </a:prstGeom>
          <a:gradFill flip="none" rotWithShape="1">
            <a:gsLst>
              <a:gs pos="75000">
                <a:srgbClr val="03D4A8">
                  <a:alpha val="1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5373216"/>
            <a:ext cx="8712968" cy="1676399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4"/>
              </a:buBlip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spc="-102" dirty="0">
              <a:ln w="3175">
                <a:noFill/>
              </a:ln>
              <a:cs typeface="Segoe UI" pitchFamily="34" charset="0"/>
            </a:endParaRPr>
          </a:p>
          <a:p>
            <a:pPr>
              <a:buSzPct val="125000"/>
            </a:pP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itchFamily="34" charset="-122"/>
              </a:rPr>
              <a:t> </a:t>
            </a:r>
            <a:r>
              <a:rPr lang="en-US" altLang="zh-CN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Encoding 2 channel 3MP video stream, 10 fps for each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3529" y="1357304"/>
            <a:ext cx="4932547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23528" y="971481"/>
            <a:ext cx="0" cy="3760509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67544" y="1414548"/>
            <a:ext cx="5226706" cy="41688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3MP 1/3”inch CMOS, 0.01lux min illumination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Support dual stream output of JPEG and H.264, 1~10fps adjustable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Image resolution: 2</a:t>
            </a:r>
            <a:r>
              <a:rPr lang="en-US" dirty="0">
                <a:solidFill>
                  <a:schemeClr val="bg1"/>
                </a:solidFill>
              </a:rPr>
              <a:t>304</a:t>
            </a:r>
            <a:r>
              <a:rPr lang="en-US" altLang="zh-CN" dirty="0">
                <a:solidFill>
                  <a:schemeClr val="bg1"/>
                </a:solidFill>
              </a:rPr>
              <a:t>×</a:t>
            </a:r>
            <a:r>
              <a:rPr lang="en-US" dirty="0">
                <a:solidFill>
                  <a:schemeClr val="bg1"/>
                </a:solidFill>
              </a:rPr>
              <a:t>1296, 2</a:t>
            </a:r>
            <a:r>
              <a:rPr lang="en-US" altLang="zh-CN" dirty="0">
                <a:solidFill>
                  <a:schemeClr val="bg1"/>
                </a:solidFill>
              </a:rPr>
              <a:t>.8mm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lens</a:t>
            </a:r>
            <a:endParaRPr lang="en-US" dirty="0">
              <a:solidFill>
                <a:schemeClr val="bg1"/>
              </a:solidFill>
            </a:endParaRP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Embed indication light, Support parking space detection and light control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2 10/100M Ethernet port, support data switch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Power supply: DC </a:t>
            </a:r>
            <a:r>
              <a:rPr lang="en-US" dirty="0">
                <a:solidFill>
                  <a:schemeClr val="bg1"/>
                </a:solidFill>
              </a:rPr>
              <a:t>8V</a:t>
            </a:r>
            <a:r>
              <a:rPr lang="zh-CN" altLang="en-US" dirty="0">
                <a:solidFill>
                  <a:schemeClr val="bg1"/>
                </a:solidFill>
              </a:rPr>
              <a:t>～</a:t>
            </a:r>
            <a:r>
              <a:rPr lang="en-US" dirty="0">
                <a:solidFill>
                  <a:schemeClr val="bg1"/>
                </a:solidFill>
              </a:rPr>
              <a:t>26V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Work temperature: -30~60</a:t>
            </a:r>
            <a:r>
              <a:rPr lang="zh-CN" altLang="en-US" dirty="0">
                <a:solidFill>
                  <a:schemeClr val="bg1"/>
                </a:solidFill>
              </a:rPr>
              <a:t>℃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</a:rPr>
              <a:t>6 parking space coverage</a:t>
            </a:r>
          </a:p>
          <a:p>
            <a:pPr marL="285750" lvl="1" indent="-285750" fontAlgn="b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  <a:cs typeface="Arial" pitchFamily="34" charset="0"/>
              </a:rPr>
              <a:t>Support SDK, easy integration with parking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90872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ITC314-PH1A-TF2(6 lots)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462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Duel-lens Camera| Product Overview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1268760"/>
            <a:ext cx="13321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2636913"/>
            <a:ext cx="3282255" cy="168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83463"/>
              </p:ext>
            </p:extLst>
          </p:nvPr>
        </p:nvGraphicFramePr>
        <p:xfrm>
          <a:off x="2339752" y="2060848"/>
          <a:ext cx="3960440" cy="3016766"/>
        </p:xfrm>
        <a:graphic>
          <a:graphicData uri="http://schemas.openxmlformats.org/drawingml/2006/table">
            <a:tbl>
              <a:tblPr/>
              <a:tblGrid>
                <a:gridCol w="1779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Arial Unicode MS"/>
                        </a:rPr>
                        <a:t>ITC114-PH1B-F3(3.6mm)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Arial Unicode MS"/>
                        </a:rPr>
                        <a:t>ITC114-PH1B-F6(6mm)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4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 Unicode MS"/>
                        </a:rPr>
                        <a:t>ITC314-PH1B-F2(2.8mm)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035007"/>
                  </a:ext>
                </a:extLst>
              </a:tr>
              <a:tr h="5741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Arial Unicode MS"/>
                        </a:rPr>
                        <a:t>ITC314-PH1B-F3(3.6mm)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948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 Unicode MS"/>
                        </a:rPr>
                        <a:t>ITC314-PH1A-TF2(2.8mm)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5968" y="3846972"/>
            <a:ext cx="685800" cy="5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744" y="2317420"/>
            <a:ext cx="1080120" cy="7772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4462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Material info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32856"/>
            <a:ext cx="9144000" cy="2016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67744" y="256490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FFC000"/>
                </a:solidFill>
              </a:rPr>
              <a:t>Thank You!</a:t>
            </a:r>
            <a:endParaRPr lang="zh-CN" altLang="en-US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20083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仿宋_GB2312" pitchFamily="49" charset="-122"/>
              </a:rPr>
              <a:t>What</a:t>
            </a:r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 is innovation?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87624" y="1916832"/>
          <a:ext cx="2376264" cy="1872208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62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70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8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椭圆 8"/>
          <p:cNvSpPr/>
          <p:nvPr/>
        </p:nvSpPr>
        <p:spPr>
          <a:xfrm>
            <a:off x="1403648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267744" y="2708920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267744" y="335699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03648" y="2708920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403648" y="3356992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267744" y="2060848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987824" y="2708920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987824" y="2060848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987824" y="3356992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3505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104360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483768" y="5085184"/>
            <a:ext cx="95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Open the </a:t>
            </a:r>
            <a:r>
              <a:rPr lang="en-US" altLang="zh-CN" sz="3200" b="1" i="1" dirty="0">
                <a:solidFill>
                  <a:schemeClr val="bg1"/>
                </a:solidFill>
              </a:rPr>
              <a:t>eye</a:t>
            </a:r>
            <a:r>
              <a:rPr lang="en-US" altLang="zh-CN" sz="3200" dirty="0">
                <a:solidFill>
                  <a:schemeClr val="bg1"/>
                </a:solidFill>
              </a:rPr>
              <a:t> of parking operator </a:t>
            </a:r>
            <a:endParaRPr lang="zh-CN" altLang="en-US" sz="3600" b="1" i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87624" y="1916832"/>
            <a:ext cx="2376264" cy="27146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355976" y="1772816"/>
            <a:ext cx="3456384" cy="2880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187624" y="39330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Ultrasonic Sensor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024" y="397544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Camera Detection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20083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仿宋_GB2312" pitchFamily="49" charset="-122"/>
              </a:rPr>
              <a:t>What</a:t>
            </a:r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 is innovation?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6144" y="5445224"/>
            <a:ext cx="9540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Read </a:t>
            </a:r>
            <a:r>
              <a:rPr lang="en-US" altLang="zh-CN" sz="3200" b="1" i="1" dirty="0">
                <a:solidFill>
                  <a:schemeClr val="bg1"/>
                </a:solidFill>
              </a:rPr>
              <a:t>vehicle feature </a:t>
            </a:r>
            <a:r>
              <a:rPr lang="en-US" altLang="zh-CN" sz="3200" dirty="0">
                <a:solidFill>
                  <a:schemeClr val="bg1"/>
                </a:solidFill>
              </a:rPr>
              <a:t>like plate</a:t>
            </a:r>
          </a:p>
          <a:p>
            <a:r>
              <a:rPr lang="en-US" altLang="zh-CN" sz="3200" dirty="0">
                <a:solidFill>
                  <a:schemeClr val="bg1"/>
                </a:solidFill>
              </a:rPr>
              <a:t>            to confirm If it’s a car allowed parking.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335699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Ultrasonic</a:t>
            </a:r>
          </a:p>
          <a:p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A:Who parks here?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B:  Nobody knows!!!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971600" y="1484784"/>
          <a:ext cx="2808312" cy="1874190"/>
        </p:xfrm>
        <a:graphic>
          <a:graphicData uri="http://schemas.openxmlformats.org/drawingml/2006/table">
            <a:tbl>
              <a:tblPr/>
              <a:tblGrid>
                <a:gridCol w="1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07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/>
          <p:cNvSpPr/>
          <p:nvPr/>
        </p:nvSpPr>
        <p:spPr>
          <a:xfrm>
            <a:off x="971600" y="1484784"/>
            <a:ext cx="2823837" cy="32403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971600" y="162880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Personal (?)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9752" y="249289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Disabled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(?)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1760" y="170080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Public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1600" y="270892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Public</a:t>
            </a:r>
          </a:p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619672" y="1844824"/>
            <a:ext cx="288032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915816" y="2708920"/>
            <a:ext cx="288032" cy="28803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19672" y="2708920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987824" y="1988840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076056" y="3284984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Camera</a:t>
            </a:r>
          </a:p>
          <a:p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A:Who parks here?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B: ABC1234</a:t>
            </a:r>
          </a:p>
          <a:p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A: No, it’s not a personal plate</a:t>
            </a:r>
            <a:r>
              <a:rPr lang="en-US" altLang="zh-CN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get out!!!</a:t>
            </a:r>
            <a:endParaRPr lang="zh-CN" altLang="en-US" sz="2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5076056" y="1412776"/>
          <a:ext cx="3240360" cy="1874190"/>
        </p:xfrm>
        <a:graphic>
          <a:graphicData uri="http://schemas.openxmlformats.org/drawingml/2006/table">
            <a:tbl>
              <a:tblPr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07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076056" y="155679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Personal (?)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4248" y="242088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Disabled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(?)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04248" y="1589891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Public</a:t>
            </a:r>
          </a:p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6056" y="267930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Public</a:t>
            </a:r>
          </a:p>
        </p:txBody>
      </p:sp>
      <p:sp>
        <p:nvSpPr>
          <p:cNvPr id="43" name="椭圆 42"/>
          <p:cNvSpPr/>
          <p:nvPr/>
        </p:nvSpPr>
        <p:spPr>
          <a:xfrm>
            <a:off x="5724128" y="1772816"/>
            <a:ext cx="288032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452320" y="2708920"/>
            <a:ext cx="288032" cy="28803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24128" y="2636912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7452320" y="1916832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076056" y="1412776"/>
            <a:ext cx="3312368" cy="38884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51520" y="20083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仿宋_GB2312" pitchFamily="49" charset="-122"/>
              </a:rPr>
              <a:t>Camera</a:t>
            </a:r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 is innovation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184118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/>
          <p:cNvSpPr txBox="1"/>
          <p:nvPr/>
        </p:nvSpPr>
        <p:spPr>
          <a:xfrm>
            <a:off x="5184576" y="1628800"/>
            <a:ext cx="95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>
                <a:solidFill>
                  <a:schemeClr val="bg1"/>
                </a:solidFill>
              </a:rPr>
              <a:t> will be a </a:t>
            </a:r>
            <a:r>
              <a:rPr lang="en-US" altLang="zh-CN" sz="3200" dirty="0">
                <a:solidFill>
                  <a:srgbClr val="FF0000"/>
                </a:solidFill>
              </a:rPr>
              <a:t>Policeman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  <a:endParaRPr lang="zh-CN" alt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111442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068960"/>
            <a:ext cx="936104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TextBox 51"/>
          <p:cNvSpPr txBox="1"/>
          <p:nvPr/>
        </p:nvSpPr>
        <p:spPr>
          <a:xfrm>
            <a:off x="5220072" y="3356992"/>
            <a:ext cx="95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>
                <a:solidFill>
                  <a:schemeClr val="bg1"/>
                </a:solidFill>
              </a:rPr>
              <a:t> will be a </a:t>
            </a:r>
            <a:r>
              <a:rPr lang="en-US" altLang="zh-CN" sz="3200" dirty="0">
                <a:solidFill>
                  <a:srgbClr val="FF0000"/>
                </a:solidFill>
              </a:rPr>
              <a:t>Inspector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  <a:endParaRPr lang="zh-CN" alt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25144"/>
            <a:ext cx="201622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TextBox 52"/>
          <p:cNvSpPr txBox="1"/>
          <p:nvPr/>
        </p:nvSpPr>
        <p:spPr>
          <a:xfrm>
            <a:off x="5256584" y="5013176"/>
            <a:ext cx="95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>
                <a:solidFill>
                  <a:schemeClr val="bg1"/>
                </a:solidFill>
              </a:rPr>
              <a:t> will be a </a:t>
            </a:r>
            <a:r>
              <a:rPr lang="en-US" altLang="zh-CN" sz="3200" dirty="0">
                <a:solidFill>
                  <a:srgbClr val="FF0000"/>
                </a:solidFill>
              </a:rPr>
              <a:t>Guider 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  <a:endParaRPr lang="zh-CN" altLang="en-US" sz="3600" b="1" i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631106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•••••••••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 rot="20058595">
            <a:off x="2843350" y="405287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rgbClr val="FFC000"/>
                </a:solidFill>
              </a:rPr>
              <a:t>Please take me to your park.</a:t>
            </a:r>
            <a:endParaRPr lang="zh-CN" altLang="en-US" sz="3600" b="1" i="1" dirty="0">
              <a:solidFill>
                <a:srgbClr val="FFC000"/>
              </a:solidFill>
            </a:endParaRPr>
          </a:p>
        </p:txBody>
      </p:sp>
      <p:pic>
        <p:nvPicPr>
          <p:cNvPr id="14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284984"/>
            <a:ext cx="1584176" cy="1139994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5364088" y="6211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•••••••••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025" y="188640"/>
            <a:ext cx="7920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3200" b="1" dirty="0">
                <a:solidFill>
                  <a:srgbClr val="FF0000"/>
                </a:solidFill>
                <a:latin typeface="+mj-lt"/>
                <a:ea typeface="仿宋_GB2312" pitchFamily="49" charset="-122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Rule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仿宋_GB2312" pitchFamily="49" charset="-122"/>
              </a:rPr>
              <a:t>    </a:t>
            </a:r>
            <a:r>
              <a:rPr lang="en-US" altLang="zh-CN" sz="3200" b="1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DHI-ITC31</a:t>
            </a:r>
            <a:r>
              <a:rPr lang="en-US" altLang="zh-CN" sz="3200" b="1" dirty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en-US" altLang="zh-CN" sz="3200" b="1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>-PH1B-F2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9064" y="1148746"/>
            <a:ext cx="82266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DHI</a:t>
            </a:r>
          </a:p>
          <a:p>
            <a:r>
              <a:rPr lang="en-US" altLang="zh-CN" sz="16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Dahua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36512" y="2084850"/>
            <a:ext cx="34354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                        ITC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Intelligent transportation camera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7056" y="2910037"/>
            <a:ext cx="12961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Resolution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1.3MP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3MP</a:t>
            </a:r>
          </a:p>
        </p:txBody>
      </p:sp>
      <p:cxnSp>
        <p:nvCxnSpPr>
          <p:cNvPr id="8" name="AutoShape 9"/>
          <p:cNvCxnSpPr>
            <a:cxnSpLocks noChangeShapeType="1"/>
          </p:cNvCxnSpPr>
          <p:nvPr/>
        </p:nvCxnSpPr>
        <p:spPr bwMode="auto">
          <a:xfrm flipV="1">
            <a:off x="1584176" y="776321"/>
            <a:ext cx="576064" cy="672072"/>
          </a:xfrm>
          <a:prstGeom prst="bentConnector3">
            <a:avLst>
              <a:gd name="adj1" fmla="val 99604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 rot="5400000" flipH="1" flipV="1">
            <a:off x="1775751" y="1268313"/>
            <a:ext cx="1524555" cy="540568"/>
          </a:xfrm>
          <a:prstGeom prst="bentConnector3">
            <a:avLst>
              <a:gd name="adj1" fmla="val 1684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10" name="AutoShape 11"/>
          <p:cNvCxnSpPr>
            <a:cxnSpLocks noChangeShapeType="1"/>
          </p:cNvCxnSpPr>
          <p:nvPr/>
        </p:nvCxnSpPr>
        <p:spPr bwMode="auto">
          <a:xfrm rot="5400000" flipH="1" flipV="1">
            <a:off x="1367706" y="1232697"/>
            <a:ext cx="2484661" cy="1548679"/>
          </a:xfrm>
          <a:prstGeom prst="bentConnector3">
            <a:avLst>
              <a:gd name="adj1" fmla="val -603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 rot="5400000" flipH="1" flipV="1">
            <a:off x="815647" y="1712749"/>
            <a:ext cx="3732797" cy="1836711"/>
          </a:xfrm>
          <a:prstGeom prst="bentConnector3">
            <a:avLst>
              <a:gd name="adj1" fmla="val -14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31032" y="4173082"/>
            <a:ext cx="226774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Sensor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0-CCD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1-CMOS(Entry level)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3-CMOS(Middle level)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445224" y="1292762"/>
            <a:ext cx="24472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Custom Attributes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T-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duel lens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F-Focus length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28184" y="3236978"/>
            <a:ext cx="262778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Resolution distinguish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same pixel, different resolution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such as 200W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1600 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1200 or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1920 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1080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687616" y="4605130"/>
            <a:ext cx="20517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Shape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Fixed dome</a:t>
            </a:r>
          </a:p>
        </p:txBody>
      </p:sp>
      <p:cxnSp>
        <p:nvCxnSpPr>
          <p:cNvPr id="16" name="AutoShape 11"/>
          <p:cNvCxnSpPr>
            <a:cxnSpLocks noChangeShapeType="1"/>
          </p:cNvCxnSpPr>
          <p:nvPr/>
        </p:nvCxnSpPr>
        <p:spPr bwMode="auto">
          <a:xfrm rot="16200000" flipV="1">
            <a:off x="3191846" y="2000841"/>
            <a:ext cx="3840427" cy="1368152"/>
          </a:xfrm>
          <a:prstGeom prst="bentConnector3">
            <a:avLst>
              <a:gd name="adj1" fmla="val 1058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17" name="AutoShape 11"/>
          <p:cNvCxnSpPr>
            <a:cxnSpLocks noChangeShapeType="1"/>
          </p:cNvCxnSpPr>
          <p:nvPr/>
        </p:nvCxnSpPr>
        <p:spPr bwMode="auto">
          <a:xfrm rot="16200000" flipV="1">
            <a:off x="4073692" y="1394519"/>
            <a:ext cx="2760307" cy="1548681"/>
          </a:xfrm>
          <a:prstGeom prst="bentConnector3">
            <a:avLst>
              <a:gd name="adj1" fmla="val -759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18" name="AutoShape 11"/>
          <p:cNvCxnSpPr>
            <a:cxnSpLocks noChangeShapeType="1"/>
          </p:cNvCxnSpPr>
          <p:nvPr/>
        </p:nvCxnSpPr>
        <p:spPr bwMode="auto">
          <a:xfrm rot="16200000" flipV="1">
            <a:off x="4613757" y="974479"/>
            <a:ext cx="1896198" cy="1476672"/>
          </a:xfrm>
          <a:prstGeom prst="bentConnector3">
            <a:avLst>
              <a:gd name="adj1" fmla="val 999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00192" y="2261965"/>
            <a:ext cx="320384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Different generation</a:t>
            </a:r>
          </a:p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hardware or appearance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A~W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A:the first generation</a:t>
            </a:r>
          </a:p>
        </p:txBody>
      </p:sp>
      <p:cxnSp>
        <p:nvCxnSpPr>
          <p:cNvPr id="20" name="AutoShape 11"/>
          <p:cNvCxnSpPr>
            <a:cxnSpLocks noChangeShapeType="1"/>
          </p:cNvCxnSpPr>
          <p:nvPr/>
        </p:nvCxnSpPr>
        <p:spPr bwMode="auto">
          <a:xfrm rot="10800000">
            <a:off x="5184576" y="776318"/>
            <a:ext cx="1296144" cy="962819"/>
          </a:xfrm>
          <a:prstGeom prst="bentConnector3">
            <a:avLst>
              <a:gd name="adj1" fmla="val 100706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21" name="AutoShape 11"/>
          <p:cNvCxnSpPr>
            <a:cxnSpLocks noChangeShapeType="1"/>
          </p:cNvCxnSpPr>
          <p:nvPr/>
        </p:nvCxnSpPr>
        <p:spPr bwMode="auto">
          <a:xfrm rot="5400000" flipH="1" flipV="1">
            <a:off x="425284" y="2271128"/>
            <a:ext cx="4872545" cy="1907703"/>
          </a:xfrm>
          <a:prstGeom prst="bentConnector3">
            <a:avLst>
              <a:gd name="adj1" fmla="val -245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51520" y="5469226"/>
            <a:ext cx="252028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Product series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6=General series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7=Special series</a:t>
            </a:r>
          </a:p>
        </p:txBody>
      </p:sp>
      <p:cxnSp>
        <p:nvCxnSpPr>
          <p:cNvPr id="23" name="AutoShape 11"/>
          <p:cNvCxnSpPr>
            <a:cxnSpLocks noChangeShapeType="1"/>
          </p:cNvCxnSpPr>
          <p:nvPr/>
        </p:nvCxnSpPr>
        <p:spPr bwMode="auto">
          <a:xfrm rot="16200000" flipV="1">
            <a:off x="2993573" y="1983095"/>
            <a:ext cx="4920544" cy="2483766"/>
          </a:xfrm>
          <a:prstGeom prst="bentConnector3">
            <a:avLst>
              <a:gd name="adj1" fmla="val -55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623720" y="5541234"/>
            <a:ext cx="248376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Application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P=Parking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90343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</a:rPr>
              <a:t>Single-Lens Camera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420888"/>
            <a:ext cx="13321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4283968" y="1412776"/>
            <a:ext cx="0" cy="33843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390343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Duel-Lens Camera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Overview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17" name="任意多边形 16">
            <a:hlinkClick r:id="" action="ppaction://hlinkshowjump?jump=previousslide"/>
          </p:cNvPr>
          <p:cNvSpPr/>
          <p:nvPr/>
        </p:nvSpPr>
        <p:spPr bwMode="auto">
          <a:xfrm flipH="1">
            <a:off x="755576" y="2492896"/>
            <a:ext cx="333554" cy="129540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" name="任意多边形 18">
            <a:hlinkClick r:id="" action="ppaction://hlinkshowjump?jump=nextslide"/>
          </p:cNvPr>
          <p:cNvSpPr/>
          <p:nvPr/>
        </p:nvSpPr>
        <p:spPr bwMode="auto">
          <a:xfrm>
            <a:off x="7812360" y="2492896"/>
            <a:ext cx="333554" cy="129540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2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1584176" cy="113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64393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Great Image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015703"/>
            <a:ext cx="648072" cy="68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95736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Strong Heart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924944"/>
            <a:ext cx="864096" cy="75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2352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Intelligence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852936"/>
            <a:ext cx="1102375" cy="93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123728" y="3861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Easy installation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653136"/>
            <a:ext cx="720080" cy="95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39552" y="56612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Indication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869160"/>
            <a:ext cx="1485900" cy="63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2051720" y="56612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Multiple interface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052736"/>
            <a:ext cx="1584176" cy="113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46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j-lt"/>
                <a:ea typeface="仿宋_GB2312" pitchFamily="49" charset="-122"/>
              </a:rPr>
              <a:t>Feature| Great Image</a:t>
            </a:r>
            <a:endParaRPr lang="zh-CN" altLang="en-US" sz="4000" b="1" dirty="0">
              <a:solidFill>
                <a:schemeClr val="bg1"/>
              </a:solidFill>
              <a:latin typeface="+mj-lt"/>
              <a:ea typeface="仿宋_GB2312" pitchFamily="49" charset="-122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2163762" y="692696"/>
            <a:ext cx="6980238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4000" dirty="0">
                <a:solidFill>
                  <a:srgbClr val="FFC000"/>
                </a:solidFill>
              </a:rPr>
              <a:t>— </a:t>
            </a:r>
            <a:r>
              <a:rPr lang="en-US" altLang="zh-CN" sz="4000" i="1" dirty="0">
                <a:solidFill>
                  <a:srgbClr val="FFC000"/>
                </a:solidFill>
              </a:rPr>
              <a:t>Super wide dynamic range</a:t>
            </a:r>
            <a:endParaRPr lang="zh-CN" altLang="en-US" sz="4000" i="1" dirty="0" err="1"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251520" y="4869160"/>
            <a:ext cx="4176464" cy="6151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WDR OFF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716017" y="4869160"/>
            <a:ext cx="4176464" cy="6083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ea typeface="Arial Unicode MS" pitchFamily="34" charset="-122"/>
                <a:cs typeface="Aparajita" pitchFamily="34" charset="0"/>
              </a:rPr>
              <a:t>WDR ON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ea typeface="Arial Unicode MS" pitchFamily="34" charset="-122"/>
              <a:cs typeface="Aparajit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772</Words>
  <Application>Microsoft Office PowerPoint</Application>
  <PresentationFormat>全屏显示(4:3)</PresentationFormat>
  <Paragraphs>219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Aparajita</vt:lpstr>
      <vt:lpstr>Arial Unicode MS</vt:lpstr>
      <vt:lpstr>仿宋_GB2312</vt:lpstr>
      <vt:lpstr>华文隶书</vt:lpstr>
      <vt:lpstr>宋体</vt:lpstr>
      <vt:lpstr>微软雅黑</vt:lpstr>
      <vt:lpstr>Arial</vt:lpstr>
      <vt:lpstr>Calibri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韩博文</dc:creator>
  <cp:lastModifiedBy>顾世峰</cp:lastModifiedBy>
  <cp:revision>68</cp:revision>
  <dcterms:created xsi:type="dcterms:W3CDTF">2016-04-07T20:21:16Z</dcterms:created>
  <dcterms:modified xsi:type="dcterms:W3CDTF">2016-06-07T06:05:29Z</dcterms:modified>
</cp:coreProperties>
</file>