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11" r:id="rId3"/>
    <p:sldMasterId id="2147483837" r:id="rId4"/>
  </p:sldMasterIdLst>
  <p:notesMasterIdLst>
    <p:notesMasterId r:id="rId37"/>
  </p:notesMasterIdLst>
  <p:handoutMasterIdLst>
    <p:handoutMasterId r:id="rId38"/>
  </p:handoutMasterIdLst>
  <p:sldIdLst>
    <p:sldId id="329" r:id="rId5"/>
    <p:sldId id="361" r:id="rId6"/>
    <p:sldId id="392" r:id="rId7"/>
    <p:sldId id="393" r:id="rId8"/>
    <p:sldId id="381" r:id="rId9"/>
    <p:sldId id="370" r:id="rId10"/>
    <p:sldId id="394" r:id="rId11"/>
    <p:sldId id="296" r:id="rId12"/>
    <p:sldId id="387" r:id="rId13"/>
    <p:sldId id="398" r:id="rId14"/>
    <p:sldId id="397" r:id="rId15"/>
    <p:sldId id="399" r:id="rId16"/>
    <p:sldId id="298" r:id="rId17"/>
    <p:sldId id="372" r:id="rId18"/>
    <p:sldId id="359" r:id="rId19"/>
    <p:sldId id="360" r:id="rId20"/>
    <p:sldId id="362" r:id="rId21"/>
    <p:sldId id="383" r:id="rId22"/>
    <p:sldId id="384" r:id="rId23"/>
    <p:sldId id="385" r:id="rId24"/>
    <p:sldId id="395" r:id="rId25"/>
    <p:sldId id="386" r:id="rId26"/>
    <p:sldId id="356" r:id="rId27"/>
    <p:sldId id="400" r:id="rId28"/>
    <p:sldId id="373" r:id="rId29"/>
    <p:sldId id="354" r:id="rId30"/>
    <p:sldId id="366" r:id="rId31"/>
    <p:sldId id="401" r:id="rId32"/>
    <p:sldId id="357" r:id="rId33"/>
    <p:sldId id="404" r:id="rId34"/>
    <p:sldId id="367" r:id="rId35"/>
    <p:sldId id="405" r:id="rId3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5995" userDrawn="1">
          <p15:clr>
            <a:srgbClr val="A4A3A4"/>
          </p15:clr>
        </p15:guide>
        <p15:guide id="3" orient="horz" pos="123">
          <p15:clr>
            <a:srgbClr val="A4A3A4"/>
          </p15:clr>
        </p15:guide>
        <p15:guide id="4" pos="44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00"/>
    <a:srgbClr val="E60000"/>
    <a:srgbClr val="F00000"/>
    <a:srgbClr val="EB0000"/>
    <a:srgbClr val="F60000"/>
    <a:srgbClr val="FF0505"/>
    <a:srgbClr val="ACAC9F"/>
    <a:srgbClr val="E60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4572" autoAdjust="0"/>
  </p:normalViewPr>
  <p:slideViewPr>
    <p:cSldViewPr snapToGrid="0" showGuides="1">
      <p:cViewPr varScale="1">
        <p:scale>
          <a:sx n="80" d="100"/>
          <a:sy n="80" d="100"/>
        </p:scale>
        <p:origin x="1140" y="84"/>
      </p:cViewPr>
      <p:guideLst>
        <p:guide orient="horz" pos="164"/>
        <p:guide pos="5995"/>
        <p:guide orient="horz" pos="123"/>
        <p:guide pos="44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5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C8A6C-5652-4236-9367-A05B582DAB83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3F9DA-3B57-4DFC-8705-CEB264189A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035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8ADCB-E92B-4AC5-A6AA-BDF6475C33BE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33A9-A8F6-47CD-B95D-569F79A6FC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28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33A9-A8F6-47CD-B95D-569F79A6FC4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66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33A9-A8F6-47CD-B95D-569F79A6FC4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470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33A9-A8F6-47CD-B95D-569F79A6FC4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470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33A9-A8F6-47CD-B95D-569F79A6FC4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329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900" dirty="0"/>
              <a:t>按一排</a:t>
            </a:r>
            <a:r>
              <a:rPr lang="en-US" altLang="zh-CN" sz="900" dirty="0"/>
              <a:t>10</a:t>
            </a:r>
            <a:r>
              <a:rPr lang="zh-CN" altLang="en-US" sz="900" dirty="0"/>
              <a:t>个摄像机，</a:t>
            </a:r>
            <a:r>
              <a:rPr lang="en-US" altLang="zh-CN" sz="900" dirty="0"/>
              <a:t>30</a:t>
            </a:r>
            <a:r>
              <a:rPr lang="zh-CN" altLang="en-US" sz="900" dirty="0"/>
              <a:t>个车位来计算</a:t>
            </a:r>
            <a:endParaRPr lang="en-US" altLang="zh-CN" sz="900" dirty="0"/>
          </a:p>
          <a:p>
            <a:endParaRPr lang="en-US" altLang="zh-CN" sz="900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900" dirty="0"/>
              <a:t>双网口网络级联模式：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33A9-A8F6-47CD-B95D-569F79A6FC40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71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33A9-A8F6-47CD-B95D-569F79A6FC40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8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33A9-A8F6-47CD-B95D-569F79A6FC4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66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33A9-A8F6-47CD-B95D-569F79A6FC4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66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33A9-A8F6-47CD-B95D-569F79A6FC4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47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33A9-A8F6-47CD-B95D-569F79A6FC4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066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33A9-A8F6-47CD-B95D-569F79A6FC4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8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Car reaches the entrance—Trigger the loop—The entrance camera captures an image and recognizes plate number---open the</a:t>
            </a:r>
            <a:r>
              <a:rPr lang="en-US" altLang="zh-CN" baseline="0" dirty="0"/>
              <a:t> barrier and uploaded the date to the </a:t>
            </a:r>
            <a:r>
              <a:rPr lang="en-US" altLang="zh-CN" baseline="0" dirty="0" err="1"/>
              <a:t>platpform</a:t>
            </a:r>
            <a:r>
              <a:rPr lang="en-US" altLang="zh-CN" baseline="0" dirty="0"/>
              <a:t> software to track the car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33A9-A8F6-47CD-B95D-569F79A6FC4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056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Car reaches the entrance—Trigger the loop—The entrance camera captures an image and recognizes plate number---</a:t>
            </a:r>
            <a:r>
              <a:rPr lang="en-US" altLang="zh-CN" baseline="0" dirty="0"/>
              <a:t>upload the date to the </a:t>
            </a:r>
            <a:r>
              <a:rPr lang="en-US" altLang="zh-CN" baseline="0" dirty="0" err="1"/>
              <a:t>platpform</a:t>
            </a:r>
            <a:r>
              <a:rPr lang="en-US" altLang="zh-CN" baseline="0" dirty="0"/>
              <a:t>  software to compare  the plate number---camera trigger to open </a:t>
            </a:r>
            <a:r>
              <a:rPr lang="en-US" altLang="zh-CN" dirty="0"/>
              <a:t>the</a:t>
            </a:r>
            <a:r>
              <a:rPr lang="en-US" altLang="zh-CN" baseline="0" dirty="0"/>
              <a:t> barrier 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33A9-A8F6-47CD-B95D-569F79A6FC4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259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33A9-A8F6-47CD-B95D-569F79A6FC4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13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10868\Desktop\大华公司简介2011-08-详细版副本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" y="603546"/>
            <a:ext cx="9144001" cy="286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4353339" y="603127"/>
            <a:ext cx="304800" cy="22526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658140" y="828394"/>
            <a:ext cx="447261" cy="3108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V="1">
            <a:off x="5105406" y="1128450"/>
            <a:ext cx="4038601" cy="1079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8610600" y="628651"/>
            <a:ext cx="0" cy="128261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066800" y="1207788"/>
            <a:ext cx="26670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追寻 </a:t>
            </a:r>
            <a:r>
              <a:rPr lang="en-US" altLang="zh-CN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创新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905000" y="1626596"/>
            <a:ext cx="2667000" cy="31542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sz="1600" dirty="0">
                <a:solidFill>
                  <a:prstClr val="white"/>
                </a:solidFill>
              </a:rPr>
              <a:t>成就</a:t>
            </a:r>
            <a:r>
              <a:rPr lang="en-US" altLang="zh-CN" sz="1400" b="1" dirty="0">
                <a:solidFill>
                  <a:prstClr val="white"/>
                </a:solidFill>
              </a:rPr>
              <a:t>•</a:t>
            </a:r>
            <a:r>
              <a:rPr lang="zh-CN" altLang="en-US" sz="1600" dirty="0">
                <a:solidFill>
                  <a:prstClr val="white"/>
                </a:solidFill>
              </a:rPr>
              <a:t>梦想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-1686" y="603022"/>
            <a:ext cx="9144000" cy="4561016"/>
          </a:xfrm>
          <a:prstGeom prst="rect">
            <a:avLst/>
          </a:prstGeom>
          <a:gradFill flip="none" rotWithShape="1">
            <a:gsLst>
              <a:gs pos="23000">
                <a:schemeClr val="bg1">
                  <a:lumMod val="95000"/>
                  <a:alpha val="65000"/>
                </a:schemeClr>
              </a:gs>
              <a:gs pos="0">
                <a:schemeClr val="bg1">
                  <a:lumMod val="95000"/>
                </a:schemeClr>
              </a:gs>
              <a:gs pos="100000">
                <a:srgbClr val="EBE5D5">
                  <a:alpha val="0"/>
                </a:srgbClr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-1686" y="3429002"/>
            <a:ext cx="9145686" cy="810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3507855"/>
            <a:ext cx="7772400" cy="432048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59832" y="4227934"/>
            <a:ext cx="6082482" cy="4320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70865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1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75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1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5989"/>
            <a:ext cx="3328982" cy="32978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1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A54D-483D-4C14-A823-21F8966F8C78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783-8ECD-4F36-A89C-07565483E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280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A54D-483D-4C14-A823-21F8966F8C78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783-8ECD-4F36-A89C-07565483ED0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268978"/>
            <a:ext cx="9144000" cy="471704"/>
          </a:xfrm>
          <a:prstGeom prst="rect">
            <a:avLst/>
          </a:prstGeom>
          <a:solidFill>
            <a:srgbClr val="ACAC9F"/>
          </a:solidFill>
        </p:spPr>
        <p:txBody>
          <a:bodyPr wrap="square" lIns="68580" tIns="34290" rIns="68580" bIns="34290">
            <a:noAutofit/>
          </a:bodyPr>
          <a:lstStyle/>
          <a:p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193" y="268978"/>
            <a:ext cx="4573590" cy="471704"/>
          </a:xfrm>
          <a:prstGeom prst="rect">
            <a:avLst/>
          </a:prstGeom>
          <a:solidFill>
            <a:srgbClr val="E6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0671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A54D-483D-4C14-A823-21F8966F8C78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783-8ECD-4F36-A89C-07565483ED0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268978"/>
            <a:ext cx="9144000" cy="471704"/>
          </a:xfrm>
          <a:prstGeom prst="rect">
            <a:avLst/>
          </a:prstGeom>
          <a:solidFill>
            <a:srgbClr val="ACAC9F"/>
          </a:solidFill>
        </p:spPr>
        <p:txBody>
          <a:bodyPr wrap="square" lIns="68580" tIns="34290" rIns="68580" bIns="34290">
            <a:noAutofit/>
          </a:bodyPr>
          <a:lstStyle/>
          <a:p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1192" y="268978"/>
            <a:ext cx="3060703" cy="471704"/>
          </a:xfrm>
          <a:prstGeom prst="rect">
            <a:avLst/>
          </a:prstGeom>
          <a:solidFill>
            <a:srgbClr val="E6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8013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A54D-483D-4C14-A823-21F8966F8C78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783-8ECD-4F36-A89C-07565483E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083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A54D-483D-4C14-A823-21F8966F8C78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783-8ECD-4F36-A89C-07565483E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96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A54D-483D-4C14-A823-21F8966F8C78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783-8ECD-4F36-A89C-07565483E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78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65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A54D-483D-4C14-A823-21F8966F8C78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783-8ECD-4F36-A89C-07565483E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335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A54D-483D-4C14-A823-21F8966F8C78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783-8ECD-4F36-A89C-07565483E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124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A54D-483D-4C14-A823-21F8966F8C78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783-8ECD-4F36-A89C-07565483E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931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A54D-483D-4C14-A823-21F8966F8C78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783-8ECD-4F36-A89C-07565483E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89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A54D-483D-4C14-A823-21F8966F8C78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783-8ECD-4F36-A89C-07565483E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545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A54D-483D-4C14-A823-21F8966F8C78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783-8ECD-4F36-A89C-07565483E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451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10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D95F-6352-4392-9562-A8B592E0E9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DD7B2-13FE-4608-86A2-0D4A8DCCD2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70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D95F-6352-4392-9562-A8B592E0E9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DD7B2-13FE-4608-86A2-0D4A8DCCD2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9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D95F-6352-4392-9562-A8B592E0E9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DD7B2-13FE-4608-86A2-0D4A8DCCD2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7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白板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结束词"/>
          <p:cNvSpPr txBox="1">
            <a:spLocks noChangeArrowheads="1"/>
          </p:cNvSpPr>
          <p:nvPr userDrawn="1"/>
        </p:nvSpPr>
        <p:spPr bwMode="auto">
          <a:xfrm>
            <a:off x="3200401" y="1657351"/>
            <a:ext cx="2955776" cy="130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8000" kern="0" dirty="0">
                <a:solidFill>
                  <a:srgbClr val="DD8047"/>
                </a:solidFill>
                <a:latin typeface="华文琥珀" pitchFamily="2" charset="-122"/>
                <a:ea typeface="华文琥珀" pitchFamily="2" charset="-122"/>
              </a:rPr>
              <a:t>谢 谢！</a:t>
            </a:r>
          </a:p>
        </p:txBody>
      </p:sp>
      <p:cxnSp>
        <p:nvCxnSpPr>
          <p:cNvPr id="7" name="直线"/>
          <p:cNvCxnSpPr/>
          <p:nvPr userDrawn="1"/>
        </p:nvCxnSpPr>
        <p:spPr bwMode="auto">
          <a:xfrm>
            <a:off x="990600" y="2889647"/>
            <a:ext cx="7467600" cy="0"/>
          </a:xfrm>
          <a:prstGeom prst="line">
            <a:avLst/>
          </a:prstGeom>
          <a:noFill/>
          <a:ln w="762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89780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D95F-6352-4392-9562-A8B592E0E9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DD7B2-13FE-4608-86A2-0D4A8DCCD2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44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D95F-6352-4392-9562-A8B592E0E9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DD7B2-13FE-4608-86A2-0D4A8DCCD2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19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D95F-6352-4392-9562-A8B592E0E9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DD7B2-13FE-4608-86A2-0D4A8DCCD2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92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D95F-6352-4392-9562-A8B592E0E9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DD7B2-13FE-4608-86A2-0D4A8DCCD2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64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D95F-6352-4392-9562-A8B592E0E9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DD7B2-13FE-4608-86A2-0D4A8DCCD2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20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D95F-6352-4392-9562-A8B592E0E9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DD7B2-13FE-4608-86A2-0D4A8DCCD2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96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D95F-6352-4392-9562-A8B592E0E9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DD7B2-13FE-4608-86A2-0D4A8DCCD2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22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D95F-6352-4392-9562-A8B592E0E9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DD7B2-13FE-4608-86A2-0D4A8DCCD2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67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132138" y="193738"/>
            <a:ext cx="6011862" cy="628939"/>
          </a:xfrm>
          <a:prstGeom prst="rect">
            <a:avLst/>
          </a:prstGeom>
          <a:solidFill>
            <a:srgbClr val="ACAC9F"/>
          </a:solidFill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193738"/>
            <a:ext cx="3132138" cy="628939"/>
          </a:xfrm>
          <a:prstGeom prst="rect">
            <a:avLst/>
          </a:prstGeom>
          <a:solidFill>
            <a:srgbClr val="E600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021680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41EE-6586-4A63-9C59-18BE8BF5ED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7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41EE-6586-4A63-9C59-18BE8BF5ED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265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5B79-242F-4C1A-8904-9DD23B7E2FE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604B-8F24-4F32-A3B0-F80B98AA21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2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5B79-242F-4C1A-8904-9DD23B7E2FE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604B-8F24-4F32-A3B0-F80B98AA21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07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5B79-242F-4C1A-8904-9DD23B7E2FE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604B-8F24-4F32-A3B0-F80B98AA21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485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5B79-242F-4C1A-8904-9DD23B7E2FE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604B-8F24-4F32-A3B0-F80B98AA21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6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5B79-242F-4C1A-8904-9DD23B7E2FE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604B-8F24-4F32-A3B0-F80B98AA21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47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5B79-242F-4C1A-8904-9DD23B7E2FE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604B-8F24-4F32-A3B0-F80B98AA21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698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5B79-242F-4C1A-8904-9DD23B7E2FE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604B-8F24-4F32-A3B0-F80B98AA21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18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5B79-242F-4C1A-8904-9DD23B7E2FE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604B-8F24-4F32-A3B0-F80B98AA21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175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5B79-242F-4C1A-8904-9DD23B7E2FE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604B-8F24-4F32-A3B0-F80B98AA21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665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5B79-242F-4C1A-8904-9DD23B7E2FE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604B-8F24-4F32-A3B0-F80B98AA21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2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65032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5B79-242F-4C1A-8904-9DD23B7E2FE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604B-8F24-4F32-A3B0-F80B98AA21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2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95937" y="2101876"/>
            <a:ext cx="5076056" cy="685899"/>
          </a:xfrm>
        </p:spPr>
        <p:txBody>
          <a:bodyPr>
            <a:noAutofit/>
          </a:bodyPr>
          <a:lstStyle>
            <a:lvl1pPr algn="ctr">
              <a:defRPr kumimoji="0" lang="zh-CN" altLang="en-US" sz="3200" b="1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3704000" y="1779662"/>
            <a:ext cx="0" cy="1275243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pic>
        <p:nvPicPr>
          <p:cNvPr id="9" name="Picture 2" descr="D:\PPT\个人制作\大华内训\让你的PPT会说话\母版设计\大华\LOGO-JP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5" y="2094593"/>
            <a:ext cx="2080424" cy="67228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1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6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851C1-B975-415D-9108-B22B3B12E25B}" type="datetimeFigureOut">
              <a:rPr lang="zh-CN" altLang="en-US"/>
              <a:pPr>
                <a:defRPr/>
              </a:pPr>
              <a:t>2016/4/21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62F5-1A1D-4DFD-93F1-9E96CC137D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5" name="Picture 6" descr="公司1(1)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2138" y="124192"/>
            <a:ext cx="1144663" cy="30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471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0" y="358635"/>
            <a:ext cx="4104457" cy="628939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60013"/>
              </a:buCl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1590" y="358636"/>
            <a:ext cx="4573590" cy="628939"/>
          </a:xfrm>
          <a:prstGeom prst="rect">
            <a:avLst/>
          </a:prstGeom>
          <a:solidFill>
            <a:srgbClr val="E60013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 sz="2800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28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911" y="123479"/>
            <a:ext cx="1238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81"/>
            <a:ext cx="7116711" cy="34954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699544"/>
            <a:ext cx="8229600" cy="38950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0" y="628651"/>
            <a:ext cx="8763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50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378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CA54D-483D-4C14-A823-21F8966F8C78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AF783-8ECD-4F36-A89C-07565483E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43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81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F490D95F-6352-4392-9562-A8B592E0E9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298DD7B2-13FE-4608-86A2-0D4A8DCCD2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2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863" r:id="rId12"/>
    <p:sldLayoutId id="2147483864" r:id="rId13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20C75B79-242F-4C1A-8904-9DD23B7E2FE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2016/4/21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6262604B-8F24-4F32-A3B0-F80B98AA21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2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49.png"/><Relationship Id="rId3" Type="http://schemas.openxmlformats.org/officeDocument/2006/relationships/audio" Target="../media/audio1.wav"/><Relationship Id="rId7" Type="http://schemas.openxmlformats.org/officeDocument/2006/relationships/image" Target="../media/image46.png"/><Relationship Id="rId12" Type="http://schemas.microsoft.com/office/2007/relationships/hdphoto" Target="../media/hdphoto1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5.jpeg"/><Relationship Id="rId11" Type="http://schemas.openxmlformats.org/officeDocument/2006/relationships/image" Target="../media/image48.png"/><Relationship Id="rId5" Type="http://schemas.microsoft.com/office/2007/relationships/hdphoto" Target="../media/hdphoto6.wdp"/><Relationship Id="rId10" Type="http://schemas.microsoft.com/office/2007/relationships/hdphoto" Target="../media/hdphoto10.wdp"/><Relationship Id="rId4" Type="http://schemas.openxmlformats.org/officeDocument/2006/relationships/image" Target="../media/image38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49.png"/><Relationship Id="rId3" Type="http://schemas.openxmlformats.org/officeDocument/2006/relationships/audio" Target="../media/audio1.wav"/><Relationship Id="rId7" Type="http://schemas.openxmlformats.org/officeDocument/2006/relationships/image" Target="../media/image51.png"/><Relationship Id="rId12" Type="http://schemas.microsoft.com/office/2007/relationships/hdphoto" Target="../media/hdphoto1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0.png"/><Relationship Id="rId11" Type="http://schemas.openxmlformats.org/officeDocument/2006/relationships/image" Target="../media/image48.png"/><Relationship Id="rId5" Type="http://schemas.microsoft.com/office/2007/relationships/hdphoto" Target="../media/hdphoto6.wdp"/><Relationship Id="rId10" Type="http://schemas.microsoft.com/office/2007/relationships/hdphoto" Target="../media/hdphoto10.wdp"/><Relationship Id="rId4" Type="http://schemas.openxmlformats.org/officeDocument/2006/relationships/image" Target="../media/image38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audio" Target="../media/audio1.wav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67.jpeg"/><Relationship Id="rId2" Type="http://schemas.openxmlformats.org/officeDocument/2006/relationships/video" Target="file:///E:\&#24037;&#20316;\&#20135;&#21697;&#31649;&#29702;\&#36710;&#20301;&#26816;&#27979;&#22120;\&#20135;&#21697;&#25512;&#24191;\PPT\&#36710;&#20301;&#26816;&#27979;&#22120;&#25235;&#25293;.wmv" TargetMode="External"/><Relationship Id="rId1" Type="http://schemas.openxmlformats.org/officeDocument/2006/relationships/video" Target="file:///E:\&#24037;&#20316;\&#20135;&#21697;&#31649;&#29702;\&#36710;&#20301;&#26816;&#27979;&#22120;\&#20135;&#21697;&#25512;&#24191;\PPT\&#25668;&#20687;&#26426;&#25235;&#25293;.wmv" TargetMode="Externa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microsoft.com/office/2007/relationships/hdphoto" Target="../media/hdphoto2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18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17" Type="http://schemas.microsoft.com/office/2007/relationships/hdphoto" Target="../media/hdphoto8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38.xml"/><Relationship Id="rId6" Type="http://schemas.microsoft.com/office/2007/relationships/hdphoto" Target="../media/hdphoto4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2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PPT\个人制作\大华内训\让你的PPT会说话\母版设计\大华\LOGO-J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3" y="591273"/>
            <a:ext cx="1517185" cy="4902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645244" y="1255752"/>
            <a:ext cx="7922708" cy="2713342"/>
            <a:chOff x="645244" y="1255752"/>
            <a:chExt cx="7922708" cy="2713342"/>
          </a:xfrm>
        </p:grpSpPr>
        <p:sp>
          <p:nvSpPr>
            <p:cNvPr id="11" name="矩形 10"/>
            <p:cNvSpPr/>
            <p:nvPr/>
          </p:nvSpPr>
          <p:spPr>
            <a:xfrm>
              <a:off x="645244" y="1255752"/>
              <a:ext cx="3801397" cy="24673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zh-CN"/>
              </a:defPPr>
              <a:lvl1pPr marL="0" algn="l" defTabSz="91437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Dahua </a:t>
              </a:r>
            </a:p>
            <a:p>
              <a:pPr algn="ctr"/>
              <a:r>
                <a:rPr lang="en-US" altLang="zh-CN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Parking Guidance System Solution </a:t>
              </a:r>
              <a:endParaRPr lang="zh-CN" alt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645244" y="3726345"/>
              <a:ext cx="7922708" cy="242749"/>
              <a:chOff x="645244" y="3772065"/>
              <a:chExt cx="5942033" cy="19702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645244" y="3772065"/>
                <a:ext cx="992882" cy="197029"/>
              </a:xfrm>
              <a:prstGeom prst="rect">
                <a:avLst/>
              </a:prstGeom>
              <a:solidFill>
                <a:srgbClr val="E68C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 defTabSz="685766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635075" y="3772065"/>
                <a:ext cx="992882" cy="197029"/>
              </a:xfrm>
              <a:prstGeom prst="rect">
                <a:avLst/>
              </a:prstGeom>
              <a:solidFill>
                <a:srgbClr val="46B0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 defTabSz="685766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624905" y="3772065"/>
                <a:ext cx="992882" cy="197029"/>
              </a:xfrm>
              <a:prstGeom prst="rect">
                <a:avLst/>
              </a:prstGeom>
              <a:solidFill>
                <a:srgbClr val="3178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 defTabSz="685766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614735" y="3772065"/>
                <a:ext cx="992882" cy="197029"/>
              </a:xfrm>
              <a:prstGeom prst="rect">
                <a:avLst/>
              </a:prstGeom>
              <a:solidFill>
                <a:srgbClr val="C682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 defTabSz="685766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604566" y="3772065"/>
                <a:ext cx="992882" cy="197029"/>
              </a:xfrm>
              <a:prstGeom prst="rect">
                <a:avLst/>
              </a:prstGeom>
              <a:solidFill>
                <a:srgbClr val="8F6D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 defTabSz="685766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594395" y="3772065"/>
                <a:ext cx="992882" cy="197029"/>
              </a:xfrm>
              <a:prstGeom prst="rect">
                <a:avLst/>
              </a:prstGeom>
              <a:solidFill>
                <a:srgbClr val="9A9B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 defTabSz="685766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641" y="1255751"/>
            <a:ext cx="4121311" cy="247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90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矩形 137"/>
          <p:cNvSpPr/>
          <p:nvPr/>
        </p:nvSpPr>
        <p:spPr>
          <a:xfrm>
            <a:off x="3132138" y="203692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Entry Process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0" y="203692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Design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矩形 4"/>
          <p:cNvSpPr/>
          <p:nvPr/>
        </p:nvSpPr>
        <p:spPr>
          <a:xfrm rot="5400000">
            <a:off x="1475585" y="-642951"/>
            <a:ext cx="4310867" cy="7262035"/>
          </a:xfrm>
          <a:custGeom>
            <a:avLst/>
            <a:gdLst>
              <a:gd name="connsiteX0" fmla="*/ 0 w 6460198"/>
              <a:gd name="connsiteY0" fmla="*/ 6981406 h 6981406"/>
              <a:gd name="connsiteX1" fmla="*/ 0 w 6460198"/>
              <a:gd name="connsiteY1" fmla="*/ 0 h 6981406"/>
              <a:gd name="connsiteX2" fmla="*/ 6460198 w 6460198"/>
              <a:gd name="connsiteY2" fmla="*/ 6981406 h 6981406"/>
              <a:gd name="connsiteX3" fmla="*/ 0 w 6460198"/>
              <a:gd name="connsiteY3" fmla="*/ 6981406 h 6981406"/>
              <a:gd name="connsiteX0" fmla="*/ 0 w 5463911"/>
              <a:gd name="connsiteY0" fmla="*/ 6981406 h 6981406"/>
              <a:gd name="connsiteX1" fmla="*/ 0 w 5463911"/>
              <a:gd name="connsiteY1" fmla="*/ 0 h 6981406"/>
              <a:gd name="connsiteX2" fmla="*/ 5463911 w 5463911"/>
              <a:gd name="connsiteY2" fmla="*/ 6981406 h 6981406"/>
              <a:gd name="connsiteX3" fmla="*/ 0 w 5463911"/>
              <a:gd name="connsiteY3" fmla="*/ 6981406 h 6981406"/>
              <a:gd name="connsiteX0" fmla="*/ 1 w 5463912"/>
              <a:gd name="connsiteY0" fmla="*/ 8387129 h 8387129"/>
              <a:gd name="connsiteX1" fmla="*/ 0 w 5463912"/>
              <a:gd name="connsiteY1" fmla="*/ 0 h 8387129"/>
              <a:gd name="connsiteX2" fmla="*/ 5463912 w 5463912"/>
              <a:gd name="connsiteY2" fmla="*/ 8387129 h 8387129"/>
              <a:gd name="connsiteX3" fmla="*/ 1 w 5463912"/>
              <a:gd name="connsiteY3" fmla="*/ 8387129 h 8387129"/>
              <a:gd name="connsiteX0" fmla="*/ 1 w 6009826"/>
              <a:gd name="connsiteY0" fmla="*/ 8387129 h 8387132"/>
              <a:gd name="connsiteX1" fmla="*/ 0 w 6009826"/>
              <a:gd name="connsiteY1" fmla="*/ 0 h 8387132"/>
              <a:gd name="connsiteX2" fmla="*/ 6009826 w 6009826"/>
              <a:gd name="connsiteY2" fmla="*/ 8387132 h 8387132"/>
              <a:gd name="connsiteX3" fmla="*/ 1 w 6009826"/>
              <a:gd name="connsiteY3" fmla="*/ 8387129 h 838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9826" h="8387132">
                <a:moveTo>
                  <a:pt x="1" y="8387129"/>
                </a:moveTo>
                <a:cubicBezTo>
                  <a:pt x="1" y="5591419"/>
                  <a:pt x="0" y="2795710"/>
                  <a:pt x="0" y="0"/>
                </a:cubicBezTo>
                <a:lnTo>
                  <a:pt x="6009826" y="8387132"/>
                </a:lnTo>
                <a:lnTo>
                  <a:pt x="1" y="838712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4"/>
          <p:cNvSpPr/>
          <p:nvPr/>
        </p:nvSpPr>
        <p:spPr>
          <a:xfrm rot="16200000">
            <a:off x="5510707" y="1510207"/>
            <a:ext cx="2600182" cy="4666404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 rot="17910282">
            <a:off x="2122591" y="2099643"/>
            <a:ext cx="2906329" cy="955152"/>
          </a:xfrm>
          <a:prstGeom prst="roundRect">
            <a:avLst>
              <a:gd name="adj" fmla="val 50000"/>
            </a:avLst>
          </a:prstGeom>
          <a:ln/>
          <a:scene3d>
            <a:camera prst="isometricLeftDown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26" t="10737" b="68515"/>
          <a:stretch/>
        </p:blipFill>
        <p:spPr bwMode="auto">
          <a:xfrm rot="1179307">
            <a:off x="4461703" y="1510712"/>
            <a:ext cx="652653" cy="20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673"/>
          <a:stretch/>
        </p:blipFill>
        <p:spPr bwMode="auto">
          <a:xfrm>
            <a:off x="3854223" y="1223200"/>
            <a:ext cx="649208" cy="130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F:\private\790629228\FileRecv\20110718152552_24_1_苏EN5160_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7692" b="44554"/>
          <a:stretch/>
        </p:blipFill>
        <p:spPr bwMode="auto">
          <a:xfrm>
            <a:off x="397469" y="1069203"/>
            <a:ext cx="2221289" cy="167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等腰三角形 20"/>
          <p:cNvSpPr/>
          <p:nvPr/>
        </p:nvSpPr>
        <p:spPr>
          <a:xfrm rot="3481227">
            <a:off x="4622798" y="2120403"/>
            <a:ext cx="1068344" cy="2590157"/>
          </a:xfrm>
          <a:custGeom>
            <a:avLst/>
            <a:gdLst>
              <a:gd name="connsiteX0" fmla="*/ 0 w 822430"/>
              <a:gd name="connsiteY0" fmla="*/ 1475967 h 1475967"/>
              <a:gd name="connsiteX1" fmla="*/ 466951 w 822430"/>
              <a:gd name="connsiteY1" fmla="*/ 0 h 1475967"/>
              <a:gd name="connsiteX2" fmla="*/ 822430 w 822430"/>
              <a:gd name="connsiteY2" fmla="*/ 1475967 h 1475967"/>
              <a:gd name="connsiteX3" fmla="*/ 0 w 822430"/>
              <a:gd name="connsiteY3" fmla="*/ 1475967 h 1475967"/>
              <a:gd name="connsiteX0" fmla="*/ 0 w 1582216"/>
              <a:gd name="connsiteY0" fmla="*/ 2434320 h 2434320"/>
              <a:gd name="connsiteX1" fmla="*/ 1226737 w 1582216"/>
              <a:gd name="connsiteY1" fmla="*/ 0 h 2434320"/>
              <a:gd name="connsiteX2" fmla="*/ 1582216 w 1582216"/>
              <a:gd name="connsiteY2" fmla="*/ 1475967 h 2434320"/>
              <a:gd name="connsiteX3" fmla="*/ 0 w 1582216"/>
              <a:gd name="connsiteY3" fmla="*/ 2434320 h 2434320"/>
              <a:gd name="connsiteX0" fmla="*/ 0 w 1377282"/>
              <a:gd name="connsiteY0" fmla="*/ 2434320 h 2434320"/>
              <a:gd name="connsiteX1" fmla="*/ 1226737 w 1377282"/>
              <a:gd name="connsiteY1" fmla="*/ 0 h 2434320"/>
              <a:gd name="connsiteX2" fmla="*/ 1377282 w 1377282"/>
              <a:gd name="connsiteY2" fmla="*/ 1550876 h 2434320"/>
              <a:gd name="connsiteX3" fmla="*/ 0 w 1377282"/>
              <a:gd name="connsiteY3" fmla="*/ 2434320 h 2434320"/>
              <a:gd name="connsiteX0" fmla="*/ 0 w 1550803"/>
              <a:gd name="connsiteY0" fmla="*/ 2433704 h 2433704"/>
              <a:gd name="connsiteX1" fmla="*/ 1400258 w 1550803"/>
              <a:gd name="connsiteY1" fmla="*/ 0 h 2433704"/>
              <a:gd name="connsiteX2" fmla="*/ 1550803 w 1550803"/>
              <a:gd name="connsiteY2" fmla="*/ 1550876 h 2433704"/>
              <a:gd name="connsiteX3" fmla="*/ 0 w 1550803"/>
              <a:gd name="connsiteY3" fmla="*/ 2433704 h 2433704"/>
              <a:gd name="connsiteX0" fmla="*/ 0 w 1346691"/>
              <a:gd name="connsiteY0" fmla="*/ 2590157 h 2590157"/>
              <a:gd name="connsiteX1" fmla="*/ 1196146 w 1346691"/>
              <a:gd name="connsiteY1" fmla="*/ 0 h 2590157"/>
              <a:gd name="connsiteX2" fmla="*/ 1346691 w 1346691"/>
              <a:gd name="connsiteY2" fmla="*/ 1550876 h 2590157"/>
              <a:gd name="connsiteX3" fmla="*/ 0 w 1346691"/>
              <a:gd name="connsiteY3" fmla="*/ 2590157 h 2590157"/>
              <a:gd name="connsiteX0" fmla="*/ 0 w 1196146"/>
              <a:gd name="connsiteY0" fmla="*/ 2590157 h 2590157"/>
              <a:gd name="connsiteX1" fmla="*/ 1196146 w 1196146"/>
              <a:gd name="connsiteY1" fmla="*/ 0 h 2590157"/>
              <a:gd name="connsiteX2" fmla="*/ 1180884 w 1196146"/>
              <a:gd name="connsiteY2" fmla="*/ 1883986 h 2590157"/>
              <a:gd name="connsiteX3" fmla="*/ 0 w 1196146"/>
              <a:gd name="connsiteY3" fmla="*/ 2590157 h 259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46" h="2590157">
                <a:moveTo>
                  <a:pt x="0" y="2590157"/>
                </a:moveTo>
                <a:lnTo>
                  <a:pt x="1196146" y="0"/>
                </a:lnTo>
                <a:lnTo>
                  <a:pt x="1180884" y="1883986"/>
                </a:lnTo>
                <a:lnTo>
                  <a:pt x="0" y="259015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矩形 4"/>
          <p:cNvSpPr/>
          <p:nvPr/>
        </p:nvSpPr>
        <p:spPr>
          <a:xfrm rot="1458628">
            <a:off x="5132316" y="2679297"/>
            <a:ext cx="1588070" cy="401198"/>
          </a:xfrm>
          <a:custGeom>
            <a:avLst/>
            <a:gdLst>
              <a:gd name="connsiteX0" fmla="*/ 0 w 1684994"/>
              <a:gd name="connsiteY0" fmla="*/ 0 h 1133035"/>
              <a:gd name="connsiteX1" fmla="*/ 1684994 w 1684994"/>
              <a:gd name="connsiteY1" fmla="*/ 0 h 1133035"/>
              <a:gd name="connsiteX2" fmla="*/ 1684994 w 1684994"/>
              <a:gd name="connsiteY2" fmla="*/ 1133035 h 1133035"/>
              <a:gd name="connsiteX3" fmla="*/ 0 w 1684994"/>
              <a:gd name="connsiteY3" fmla="*/ 1133035 h 1133035"/>
              <a:gd name="connsiteX4" fmla="*/ 0 w 1684994"/>
              <a:gd name="connsiteY4" fmla="*/ 0 h 1133035"/>
              <a:gd name="connsiteX0" fmla="*/ 489370 w 1684994"/>
              <a:gd name="connsiteY0" fmla="*/ 28981 h 1133035"/>
              <a:gd name="connsiteX1" fmla="*/ 1684994 w 1684994"/>
              <a:gd name="connsiteY1" fmla="*/ 0 h 1133035"/>
              <a:gd name="connsiteX2" fmla="*/ 1684994 w 1684994"/>
              <a:gd name="connsiteY2" fmla="*/ 1133035 h 1133035"/>
              <a:gd name="connsiteX3" fmla="*/ 0 w 1684994"/>
              <a:gd name="connsiteY3" fmla="*/ 1133035 h 1133035"/>
              <a:gd name="connsiteX4" fmla="*/ 489370 w 1684994"/>
              <a:gd name="connsiteY4" fmla="*/ 28981 h 1133035"/>
              <a:gd name="connsiteX0" fmla="*/ 489370 w 1684994"/>
              <a:gd name="connsiteY0" fmla="*/ 28981 h 1133035"/>
              <a:gd name="connsiteX1" fmla="*/ 1684994 w 1684994"/>
              <a:gd name="connsiteY1" fmla="*/ 0 h 1133035"/>
              <a:gd name="connsiteX2" fmla="*/ 1146158 w 1684994"/>
              <a:gd name="connsiteY2" fmla="*/ 1121230 h 1133035"/>
              <a:gd name="connsiteX3" fmla="*/ 0 w 1684994"/>
              <a:gd name="connsiteY3" fmla="*/ 1133035 h 1133035"/>
              <a:gd name="connsiteX4" fmla="*/ 489370 w 1684994"/>
              <a:gd name="connsiteY4" fmla="*/ 28981 h 1133035"/>
              <a:gd name="connsiteX0" fmla="*/ 538432 w 1684994"/>
              <a:gd name="connsiteY0" fmla="*/ 57594 h 1133035"/>
              <a:gd name="connsiteX1" fmla="*/ 1684994 w 1684994"/>
              <a:gd name="connsiteY1" fmla="*/ 0 h 1133035"/>
              <a:gd name="connsiteX2" fmla="*/ 1146158 w 1684994"/>
              <a:gd name="connsiteY2" fmla="*/ 1121230 h 1133035"/>
              <a:gd name="connsiteX3" fmla="*/ 0 w 1684994"/>
              <a:gd name="connsiteY3" fmla="*/ 1133035 h 1133035"/>
              <a:gd name="connsiteX4" fmla="*/ 538432 w 1684994"/>
              <a:gd name="connsiteY4" fmla="*/ 57594 h 1133035"/>
              <a:gd name="connsiteX0" fmla="*/ 503272 w 1684994"/>
              <a:gd name="connsiteY0" fmla="*/ 50239 h 1133035"/>
              <a:gd name="connsiteX1" fmla="*/ 1684994 w 1684994"/>
              <a:gd name="connsiteY1" fmla="*/ 0 h 1133035"/>
              <a:gd name="connsiteX2" fmla="*/ 1146158 w 1684994"/>
              <a:gd name="connsiteY2" fmla="*/ 1121230 h 1133035"/>
              <a:gd name="connsiteX3" fmla="*/ 0 w 1684994"/>
              <a:gd name="connsiteY3" fmla="*/ 1133035 h 1133035"/>
              <a:gd name="connsiteX4" fmla="*/ 503272 w 1684994"/>
              <a:gd name="connsiteY4" fmla="*/ 50239 h 1133035"/>
              <a:gd name="connsiteX0" fmla="*/ 390032 w 1684994"/>
              <a:gd name="connsiteY0" fmla="*/ 126625 h 1133035"/>
              <a:gd name="connsiteX1" fmla="*/ 1684994 w 1684994"/>
              <a:gd name="connsiteY1" fmla="*/ 0 h 1133035"/>
              <a:gd name="connsiteX2" fmla="*/ 1146158 w 1684994"/>
              <a:gd name="connsiteY2" fmla="*/ 1121230 h 1133035"/>
              <a:gd name="connsiteX3" fmla="*/ 0 w 1684994"/>
              <a:gd name="connsiteY3" fmla="*/ 1133035 h 1133035"/>
              <a:gd name="connsiteX4" fmla="*/ 390032 w 1684994"/>
              <a:gd name="connsiteY4" fmla="*/ 126625 h 1133035"/>
              <a:gd name="connsiteX0" fmla="*/ 390032 w 1561125"/>
              <a:gd name="connsiteY0" fmla="*/ 41221 h 1047631"/>
              <a:gd name="connsiteX1" fmla="*/ 1561125 w 1561125"/>
              <a:gd name="connsiteY1" fmla="*/ 0 h 1047631"/>
              <a:gd name="connsiteX2" fmla="*/ 1146158 w 1561125"/>
              <a:gd name="connsiteY2" fmla="*/ 1035826 h 1047631"/>
              <a:gd name="connsiteX3" fmla="*/ 0 w 1561125"/>
              <a:gd name="connsiteY3" fmla="*/ 1047631 h 1047631"/>
              <a:gd name="connsiteX4" fmla="*/ 390032 w 1561125"/>
              <a:gd name="connsiteY4" fmla="*/ 41221 h 1047631"/>
              <a:gd name="connsiteX0" fmla="*/ 425596 w 1561125"/>
              <a:gd name="connsiteY0" fmla="*/ 0 h 1056268"/>
              <a:gd name="connsiteX1" fmla="*/ 1561125 w 1561125"/>
              <a:gd name="connsiteY1" fmla="*/ 8637 h 1056268"/>
              <a:gd name="connsiteX2" fmla="*/ 1146158 w 1561125"/>
              <a:gd name="connsiteY2" fmla="*/ 1044463 h 1056268"/>
              <a:gd name="connsiteX3" fmla="*/ 0 w 1561125"/>
              <a:gd name="connsiteY3" fmla="*/ 1056268 h 1056268"/>
              <a:gd name="connsiteX4" fmla="*/ 425596 w 1561125"/>
              <a:gd name="connsiteY4" fmla="*/ 0 h 1056268"/>
              <a:gd name="connsiteX0" fmla="*/ 376131 w 1561125"/>
              <a:gd name="connsiteY0" fmla="*/ 13643 h 1047631"/>
              <a:gd name="connsiteX1" fmla="*/ 1561125 w 1561125"/>
              <a:gd name="connsiteY1" fmla="*/ 0 h 1047631"/>
              <a:gd name="connsiteX2" fmla="*/ 1146158 w 1561125"/>
              <a:gd name="connsiteY2" fmla="*/ 1035826 h 1047631"/>
              <a:gd name="connsiteX3" fmla="*/ 0 w 1561125"/>
              <a:gd name="connsiteY3" fmla="*/ 1047631 h 1047631"/>
              <a:gd name="connsiteX4" fmla="*/ 376131 w 1561125"/>
              <a:gd name="connsiteY4" fmla="*/ 13643 h 1047631"/>
              <a:gd name="connsiteX0" fmla="*/ 376131 w 1471766"/>
              <a:gd name="connsiteY0" fmla="*/ 42187 h 1076175"/>
              <a:gd name="connsiteX1" fmla="*/ 1471766 w 1471766"/>
              <a:gd name="connsiteY1" fmla="*/ 0 h 1076175"/>
              <a:gd name="connsiteX2" fmla="*/ 1146158 w 1471766"/>
              <a:gd name="connsiteY2" fmla="*/ 1064370 h 1076175"/>
              <a:gd name="connsiteX3" fmla="*/ 0 w 1471766"/>
              <a:gd name="connsiteY3" fmla="*/ 1076175 h 1076175"/>
              <a:gd name="connsiteX4" fmla="*/ 376131 w 1471766"/>
              <a:gd name="connsiteY4" fmla="*/ 42187 h 1076175"/>
              <a:gd name="connsiteX0" fmla="*/ 376131 w 1447662"/>
              <a:gd name="connsiteY0" fmla="*/ 40489 h 1074477"/>
              <a:gd name="connsiteX1" fmla="*/ 1447662 w 1447662"/>
              <a:gd name="connsiteY1" fmla="*/ 0 h 1074477"/>
              <a:gd name="connsiteX2" fmla="*/ 1146158 w 1447662"/>
              <a:gd name="connsiteY2" fmla="*/ 1062672 h 1074477"/>
              <a:gd name="connsiteX3" fmla="*/ 0 w 1447662"/>
              <a:gd name="connsiteY3" fmla="*/ 1074477 h 1074477"/>
              <a:gd name="connsiteX4" fmla="*/ 376131 w 1447662"/>
              <a:gd name="connsiteY4" fmla="*/ 40489 h 1074477"/>
              <a:gd name="connsiteX0" fmla="*/ 316471 w 1388002"/>
              <a:gd name="connsiteY0" fmla="*/ 40489 h 1075435"/>
              <a:gd name="connsiteX1" fmla="*/ 1388002 w 1388002"/>
              <a:gd name="connsiteY1" fmla="*/ 0 h 1075435"/>
              <a:gd name="connsiteX2" fmla="*/ 1086498 w 1388002"/>
              <a:gd name="connsiteY2" fmla="*/ 1062672 h 1075435"/>
              <a:gd name="connsiteX3" fmla="*/ 0 w 1388002"/>
              <a:gd name="connsiteY3" fmla="*/ 1075435 h 1075435"/>
              <a:gd name="connsiteX4" fmla="*/ 316471 w 1388002"/>
              <a:gd name="connsiteY4" fmla="*/ 40489 h 1075435"/>
              <a:gd name="connsiteX0" fmla="*/ 280914 w 1352445"/>
              <a:gd name="connsiteY0" fmla="*/ 40489 h 1078091"/>
              <a:gd name="connsiteX1" fmla="*/ 1352445 w 1352445"/>
              <a:gd name="connsiteY1" fmla="*/ 0 h 1078091"/>
              <a:gd name="connsiteX2" fmla="*/ 1050941 w 1352445"/>
              <a:gd name="connsiteY2" fmla="*/ 1062672 h 1078091"/>
              <a:gd name="connsiteX3" fmla="*/ 0 w 1352445"/>
              <a:gd name="connsiteY3" fmla="*/ 1078091 h 1078091"/>
              <a:gd name="connsiteX4" fmla="*/ 280914 w 1352445"/>
              <a:gd name="connsiteY4" fmla="*/ 40489 h 107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445" h="1078091">
                <a:moveTo>
                  <a:pt x="280914" y="40489"/>
                </a:moveTo>
                <a:lnTo>
                  <a:pt x="1352445" y="0"/>
                </a:lnTo>
                <a:lnTo>
                  <a:pt x="1050941" y="1062672"/>
                </a:lnTo>
                <a:lnTo>
                  <a:pt x="0" y="1078091"/>
                </a:lnTo>
                <a:lnTo>
                  <a:pt x="280914" y="40489"/>
                </a:lnTo>
                <a:close/>
              </a:path>
            </a:pathLst>
          </a:cu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 rot="1503863">
            <a:off x="5811493" y="2580361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prstClr val="black"/>
                </a:solidFill>
              </a:rPr>
              <a:t>Induction Loop</a:t>
            </a:r>
            <a:endParaRPr lang="zh-CN" altLang="en-US" i="1" dirty="0">
              <a:solidFill>
                <a:prstClr val="black"/>
              </a:solidFill>
            </a:endParaRPr>
          </a:p>
        </p:txBody>
      </p:sp>
      <p:sp>
        <p:nvSpPr>
          <p:cNvPr id="34" name="矩形 4"/>
          <p:cNvSpPr/>
          <p:nvPr/>
        </p:nvSpPr>
        <p:spPr>
          <a:xfrm rot="1458628">
            <a:off x="3304669" y="3857358"/>
            <a:ext cx="1588070" cy="441318"/>
          </a:xfrm>
          <a:custGeom>
            <a:avLst/>
            <a:gdLst>
              <a:gd name="connsiteX0" fmla="*/ 0 w 1684994"/>
              <a:gd name="connsiteY0" fmla="*/ 0 h 1133035"/>
              <a:gd name="connsiteX1" fmla="*/ 1684994 w 1684994"/>
              <a:gd name="connsiteY1" fmla="*/ 0 h 1133035"/>
              <a:gd name="connsiteX2" fmla="*/ 1684994 w 1684994"/>
              <a:gd name="connsiteY2" fmla="*/ 1133035 h 1133035"/>
              <a:gd name="connsiteX3" fmla="*/ 0 w 1684994"/>
              <a:gd name="connsiteY3" fmla="*/ 1133035 h 1133035"/>
              <a:gd name="connsiteX4" fmla="*/ 0 w 1684994"/>
              <a:gd name="connsiteY4" fmla="*/ 0 h 1133035"/>
              <a:gd name="connsiteX0" fmla="*/ 489370 w 1684994"/>
              <a:gd name="connsiteY0" fmla="*/ 28981 h 1133035"/>
              <a:gd name="connsiteX1" fmla="*/ 1684994 w 1684994"/>
              <a:gd name="connsiteY1" fmla="*/ 0 h 1133035"/>
              <a:gd name="connsiteX2" fmla="*/ 1684994 w 1684994"/>
              <a:gd name="connsiteY2" fmla="*/ 1133035 h 1133035"/>
              <a:gd name="connsiteX3" fmla="*/ 0 w 1684994"/>
              <a:gd name="connsiteY3" fmla="*/ 1133035 h 1133035"/>
              <a:gd name="connsiteX4" fmla="*/ 489370 w 1684994"/>
              <a:gd name="connsiteY4" fmla="*/ 28981 h 1133035"/>
              <a:gd name="connsiteX0" fmla="*/ 489370 w 1684994"/>
              <a:gd name="connsiteY0" fmla="*/ 28981 h 1133035"/>
              <a:gd name="connsiteX1" fmla="*/ 1684994 w 1684994"/>
              <a:gd name="connsiteY1" fmla="*/ 0 h 1133035"/>
              <a:gd name="connsiteX2" fmla="*/ 1146158 w 1684994"/>
              <a:gd name="connsiteY2" fmla="*/ 1121230 h 1133035"/>
              <a:gd name="connsiteX3" fmla="*/ 0 w 1684994"/>
              <a:gd name="connsiteY3" fmla="*/ 1133035 h 1133035"/>
              <a:gd name="connsiteX4" fmla="*/ 489370 w 1684994"/>
              <a:gd name="connsiteY4" fmla="*/ 28981 h 1133035"/>
              <a:gd name="connsiteX0" fmla="*/ 538432 w 1684994"/>
              <a:gd name="connsiteY0" fmla="*/ 57594 h 1133035"/>
              <a:gd name="connsiteX1" fmla="*/ 1684994 w 1684994"/>
              <a:gd name="connsiteY1" fmla="*/ 0 h 1133035"/>
              <a:gd name="connsiteX2" fmla="*/ 1146158 w 1684994"/>
              <a:gd name="connsiteY2" fmla="*/ 1121230 h 1133035"/>
              <a:gd name="connsiteX3" fmla="*/ 0 w 1684994"/>
              <a:gd name="connsiteY3" fmla="*/ 1133035 h 1133035"/>
              <a:gd name="connsiteX4" fmla="*/ 538432 w 1684994"/>
              <a:gd name="connsiteY4" fmla="*/ 57594 h 1133035"/>
              <a:gd name="connsiteX0" fmla="*/ 503272 w 1684994"/>
              <a:gd name="connsiteY0" fmla="*/ 50239 h 1133035"/>
              <a:gd name="connsiteX1" fmla="*/ 1684994 w 1684994"/>
              <a:gd name="connsiteY1" fmla="*/ 0 h 1133035"/>
              <a:gd name="connsiteX2" fmla="*/ 1146158 w 1684994"/>
              <a:gd name="connsiteY2" fmla="*/ 1121230 h 1133035"/>
              <a:gd name="connsiteX3" fmla="*/ 0 w 1684994"/>
              <a:gd name="connsiteY3" fmla="*/ 1133035 h 1133035"/>
              <a:gd name="connsiteX4" fmla="*/ 503272 w 1684994"/>
              <a:gd name="connsiteY4" fmla="*/ 50239 h 1133035"/>
              <a:gd name="connsiteX0" fmla="*/ 390032 w 1684994"/>
              <a:gd name="connsiteY0" fmla="*/ 126625 h 1133035"/>
              <a:gd name="connsiteX1" fmla="*/ 1684994 w 1684994"/>
              <a:gd name="connsiteY1" fmla="*/ 0 h 1133035"/>
              <a:gd name="connsiteX2" fmla="*/ 1146158 w 1684994"/>
              <a:gd name="connsiteY2" fmla="*/ 1121230 h 1133035"/>
              <a:gd name="connsiteX3" fmla="*/ 0 w 1684994"/>
              <a:gd name="connsiteY3" fmla="*/ 1133035 h 1133035"/>
              <a:gd name="connsiteX4" fmla="*/ 390032 w 1684994"/>
              <a:gd name="connsiteY4" fmla="*/ 126625 h 1133035"/>
              <a:gd name="connsiteX0" fmla="*/ 390032 w 1561125"/>
              <a:gd name="connsiteY0" fmla="*/ 41221 h 1047631"/>
              <a:gd name="connsiteX1" fmla="*/ 1561125 w 1561125"/>
              <a:gd name="connsiteY1" fmla="*/ 0 h 1047631"/>
              <a:gd name="connsiteX2" fmla="*/ 1146158 w 1561125"/>
              <a:gd name="connsiteY2" fmla="*/ 1035826 h 1047631"/>
              <a:gd name="connsiteX3" fmla="*/ 0 w 1561125"/>
              <a:gd name="connsiteY3" fmla="*/ 1047631 h 1047631"/>
              <a:gd name="connsiteX4" fmla="*/ 390032 w 1561125"/>
              <a:gd name="connsiteY4" fmla="*/ 41221 h 1047631"/>
              <a:gd name="connsiteX0" fmla="*/ 425596 w 1561125"/>
              <a:gd name="connsiteY0" fmla="*/ 0 h 1056268"/>
              <a:gd name="connsiteX1" fmla="*/ 1561125 w 1561125"/>
              <a:gd name="connsiteY1" fmla="*/ 8637 h 1056268"/>
              <a:gd name="connsiteX2" fmla="*/ 1146158 w 1561125"/>
              <a:gd name="connsiteY2" fmla="*/ 1044463 h 1056268"/>
              <a:gd name="connsiteX3" fmla="*/ 0 w 1561125"/>
              <a:gd name="connsiteY3" fmla="*/ 1056268 h 1056268"/>
              <a:gd name="connsiteX4" fmla="*/ 425596 w 1561125"/>
              <a:gd name="connsiteY4" fmla="*/ 0 h 1056268"/>
              <a:gd name="connsiteX0" fmla="*/ 376131 w 1561125"/>
              <a:gd name="connsiteY0" fmla="*/ 13643 h 1047631"/>
              <a:gd name="connsiteX1" fmla="*/ 1561125 w 1561125"/>
              <a:gd name="connsiteY1" fmla="*/ 0 h 1047631"/>
              <a:gd name="connsiteX2" fmla="*/ 1146158 w 1561125"/>
              <a:gd name="connsiteY2" fmla="*/ 1035826 h 1047631"/>
              <a:gd name="connsiteX3" fmla="*/ 0 w 1561125"/>
              <a:gd name="connsiteY3" fmla="*/ 1047631 h 1047631"/>
              <a:gd name="connsiteX4" fmla="*/ 376131 w 1561125"/>
              <a:gd name="connsiteY4" fmla="*/ 13643 h 1047631"/>
              <a:gd name="connsiteX0" fmla="*/ 376131 w 1471766"/>
              <a:gd name="connsiteY0" fmla="*/ 42187 h 1076175"/>
              <a:gd name="connsiteX1" fmla="*/ 1471766 w 1471766"/>
              <a:gd name="connsiteY1" fmla="*/ 0 h 1076175"/>
              <a:gd name="connsiteX2" fmla="*/ 1146158 w 1471766"/>
              <a:gd name="connsiteY2" fmla="*/ 1064370 h 1076175"/>
              <a:gd name="connsiteX3" fmla="*/ 0 w 1471766"/>
              <a:gd name="connsiteY3" fmla="*/ 1076175 h 1076175"/>
              <a:gd name="connsiteX4" fmla="*/ 376131 w 1471766"/>
              <a:gd name="connsiteY4" fmla="*/ 42187 h 1076175"/>
              <a:gd name="connsiteX0" fmla="*/ 376131 w 1447662"/>
              <a:gd name="connsiteY0" fmla="*/ 40489 h 1074477"/>
              <a:gd name="connsiteX1" fmla="*/ 1447662 w 1447662"/>
              <a:gd name="connsiteY1" fmla="*/ 0 h 1074477"/>
              <a:gd name="connsiteX2" fmla="*/ 1146158 w 1447662"/>
              <a:gd name="connsiteY2" fmla="*/ 1062672 h 1074477"/>
              <a:gd name="connsiteX3" fmla="*/ 0 w 1447662"/>
              <a:gd name="connsiteY3" fmla="*/ 1074477 h 1074477"/>
              <a:gd name="connsiteX4" fmla="*/ 376131 w 1447662"/>
              <a:gd name="connsiteY4" fmla="*/ 40489 h 1074477"/>
              <a:gd name="connsiteX0" fmla="*/ 316471 w 1388002"/>
              <a:gd name="connsiteY0" fmla="*/ 40489 h 1075435"/>
              <a:gd name="connsiteX1" fmla="*/ 1388002 w 1388002"/>
              <a:gd name="connsiteY1" fmla="*/ 0 h 1075435"/>
              <a:gd name="connsiteX2" fmla="*/ 1086498 w 1388002"/>
              <a:gd name="connsiteY2" fmla="*/ 1062672 h 1075435"/>
              <a:gd name="connsiteX3" fmla="*/ 0 w 1388002"/>
              <a:gd name="connsiteY3" fmla="*/ 1075435 h 1075435"/>
              <a:gd name="connsiteX4" fmla="*/ 316471 w 1388002"/>
              <a:gd name="connsiteY4" fmla="*/ 40489 h 1075435"/>
              <a:gd name="connsiteX0" fmla="*/ 280914 w 1352445"/>
              <a:gd name="connsiteY0" fmla="*/ 40489 h 1078091"/>
              <a:gd name="connsiteX1" fmla="*/ 1352445 w 1352445"/>
              <a:gd name="connsiteY1" fmla="*/ 0 h 1078091"/>
              <a:gd name="connsiteX2" fmla="*/ 1050941 w 1352445"/>
              <a:gd name="connsiteY2" fmla="*/ 1062672 h 1078091"/>
              <a:gd name="connsiteX3" fmla="*/ 0 w 1352445"/>
              <a:gd name="connsiteY3" fmla="*/ 1078091 h 1078091"/>
              <a:gd name="connsiteX4" fmla="*/ 280914 w 1352445"/>
              <a:gd name="connsiteY4" fmla="*/ 40489 h 107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445" h="1078091">
                <a:moveTo>
                  <a:pt x="280914" y="40489"/>
                </a:moveTo>
                <a:lnTo>
                  <a:pt x="1352445" y="0"/>
                </a:lnTo>
                <a:lnTo>
                  <a:pt x="1050941" y="1062672"/>
                </a:lnTo>
                <a:lnTo>
                  <a:pt x="0" y="1078091"/>
                </a:lnTo>
                <a:lnTo>
                  <a:pt x="280914" y="40489"/>
                </a:lnTo>
                <a:close/>
              </a:path>
            </a:pathLst>
          </a:cu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 rot="1354151">
            <a:off x="3157913" y="413118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prstClr val="black"/>
                </a:solidFill>
              </a:rPr>
              <a:t>Induction Loop</a:t>
            </a:r>
            <a:endParaRPr lang="zh-CN" altLang="en-US" i="1" dirty="0">
              <a:solidFill>
                <a:prstClr val="black"/>
              </a:solidFill>
            </a:endParaRPr>
          </a:p>
        </p:txBody>
      </p:sp>
      <p:pic>
        <p:nvPicPr>
          <p:cNvPr id="36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84">
                        <a14:foregroundMark x1="30380" y1="28117" x2="35443" y2="37401"/>
                        <a14:foregroundMark x1="28956" y1="16976" x2="64241" y2="15119"/>
                        <a14:foregroundMark x1="23892" y1="16976" x2="62342" y2="14058"/>
                        <a14:foregroundMark x1="21361" y1="18833" x2="25000" y2="17507"/>
                        <a14:foregroundMark x1="36551" y1="13793" x2="60759" y2="13528"/>
                        <a14:foregroundMark x1="33070" y1="14854" x2="36551" y2="13793"/>
                        <a14:foregroundMark x1="74525" y1="23342" x2="77373" y2="32095"/>
                        <a14:foregroundMark x1="58228" y1="22546" x2="60127" y2="26525"/>
                        <a14:foregroundMark x1="87975" y1="33952" x2="90665" y2="36074"/>
                        <a14:foregroundMark x1="91139" y1="36605" x2="93038" y2="37666"/>
                        <a14:foregroundMark x1="92722" y1="40053" x2="93671" y2="44297"/>
                        <a14:foregroundMark x1="85918" y1="32626" x2="88449" y2="35013"/>
                        <a14:foregroundMark x1="85285" y1="33156" x2="86392" y2="33156"/>
                        <a14:foregroundMark x1="9177" y1="64191" x2="11392" y2="68966"/>
                        <a14:foregroundMark x1="11867" y1="68700" x2="18038" y2="72414"/>
                        <a14:foregroundMark x1="11076" y1="68966" x2="18671" y2="72944"/>
                        <a14:foregroundMark x1="12658" y1="35809" x2="18987" y2="24138"/>
                        <a14:foregroundMark x1="64399" y1="64456" x2="77690" y2="61804"/>
                        <a14:foregroundMark x1="59810" y1="70292" x2="57437" y2="81167"/>
                        <a14:foregroundMark x1="20253" y1="75066" x2="27057" y2="78515"/>
                        <a14:backgroundMark x1="24684" y1="84085" x2="38766" y2="87003"/>
                        <a14:backgroundMark x1="47943" y1="88064" x2="53165" y2="89390"/>
                        <a14:backgroundMark x1="64399" y1="72944" x2="81487" y2="66313"/>
                        <a14:backgroundMark x1="71519" y1="67374" x2="75949" y2="66048"/>
                        <a14:backgroundMark x1="85759" y1="69231" x2="88924" y2="70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1" t="10209" r="3184" b="6872"/>
          <a:stretch/>
        </p:blipFill>
        <p:spPr bwMode="auto">
          <a:xfrm>
            <a:off x="2223502" y="4152831"/>
            <a:ext cx="1451020" cy="80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矩形 36"/>
          <p:cNvSpPr/>
          <p:nvPr/>
        </p:nvSpPr>
        <p:spPr>
          <a:xfrm>
            <a:off x="678275" y="2245906"/>
            <a:ext cx="504056" cy="9502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 rot="1477225">
            <a:off x="7125069" y="1621014"/>
            <a:ext cx="979755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</a:rPr>
              <a:t>Entrance 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308" b="98558" l="9524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67" y="2994390"/>
            <a:ext cx="481179" cy="11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25" b="92260" l="146" r="973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806" y="2979282"/>
            <a:ext cx="880555" cy="41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26" t="10737" b="68515"/>
          <a:stretch/>
        </p:blipFill>
        <p:spPr bwMode="auto">
          <a:xfrm rot="16570382">
            <a:off x="4151269" y="1175350"/>
            <a:ext cx="652653" cy="20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云形 37"/>
          <p:cNvSpPr/>
          <p:nvPr/>
        </p:nvSpPr>
        <p:spPr>
          <a:xfrm>
            <a:off x="1967023" y="1292377"/>
            <a:ext cx="2510573" cy="826555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</a:rPr>
              <a:t>Plate number recognition A0011X</a:t>
            </a:r>
            <a:r>
              <a:rPr lang="zh-CN" altLang="en-US" b="1" dirty="0">
                <a:solidFill>
                  <a:prstClr val="white"/>
                </a:solidFill>
              </a:rPr>
              <a:t>，</a:t>
            </a:r>
            <a:endParaRPr lang="en-US" altLang="zh-CN" b="1" dirty="0">
              <a:solidFill>
                <a:prstClr val="white"/>
              </a:solidFill>
            </a:endParaRPr>
          </a:p>
          <a:p>
            <a:pPr algn="ctr"/>
            <a:r>
              <a:rPr lang="en-US" altLang="zh-CN" b="1" dirty="0">
                <a:solidFill>
                  <a:prstClr val="white"/>
                </a:solidFill>
              </a:rPr>
              <a:t>Time</a:t>
            </a:r>
            <a:r>
              <a:rPr lang="zh-CN" altLang="en-US" b="1" dirty="0">
                <a:solidFill>
                  <a:prstClr val="white"/>
                </a:solidFill>
              </a:rPr>
              <a:t>：</a:t>
            </a:r>
            <a:r>
              <a:rPr lang="en-US" altLang="zh-CN" b="1" dirty="0">
                <a:solidFill>
                  <a:prstClr val="white"/>
                </a:solidFill>
              </a:rPr>
              <a:t>16:05</a:t>
            </a:r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63" name="云形 62"/>
          <p:cNvSpPr/>
          <p:nvPr/>
        </p:nvSpPr>
        <p:spPr>
          <a:xfrm>
            <a:off x="4575048" y="798770"/>
            <a:ext cx="1867387" cy="907519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dirty="0">
              <a:solidFill>
                <a:prstClr val="white"/>
              </a:solidFill>
            </a:endParaRPr>
          </a:p>
          <a:p>
            <a:pPr algn="ctr"/>
            <a:endParaRPr lang="zh-CN" altLang="en-US" b="1" dirty="0">
              <a:solidFill>
                <a:prstClr val="white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908406" y="1086003"/>
            <a:ext cx="1298444" cy="412748"/>
            <a:chOff x="5148064" y="692696"/>
            <a:chExt cx="1298444" cy="412748"/>
          </a:xfrm>
        </p:grpSpPr>
        <p:sp>
          <p:nvSpPr>
            <p:cNvPr id="57" name="TextBox 49"/>
            <p:cNvSpPr txBox="1"/>
            <p:nvPr/>
          </p:nvSpPr>
          <p:spPr>
            <a:xfrm>
              <a:off x="5205378" y="859223"/>
              <a:ext cx="12411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prstClr val="black"/>
                  </a:solidFill>
                  <a:latin typeface="Verdana"/>
                </a:rPr>
                <a:t>DSS4004-PSM</a:t>
              </a:r>
              <a:endParaRPr lang="zh-CN" altLang="en-US" sz="1000" dirty="0">
                <a:solidFill>
                  <a:prstClr val="black"/>
                </a:solidFill>
                <a:latin typeface="Verdana"/>
              </a:endParaRPr>
            </a:p>
          </p:txBody>
        </p:sp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692696"/>
              <a:ext cx="1262752" cy="153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2" name="圆角矩形 61"/>
          <p:cNvSpPr/>
          <p:nvPr/>
        </p:nvSpPr>
        <p:spPr>
          <a:xfrm>
            <a:off x="6138069" y="863240"/>
            <a:ext cx="2139353" cy="61475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</a:rPr>
              <a:t>Data is uploaded </a:t>
            </a:r>
          </a:p>
          <a:p>
            <a:pPr algn="ctr"/>
            <a:r>
              <a:rPr lang="en-US" altLang="zh-CN" b="1" dirty="0">
                <a:solidFill>
                  <a:prstClr val="white"/>
                </a:solidFill>
              </a:rPr>
              <a:t>to the  platform</a:t>
            </a:r>
            <a:endParaRPr lang="zh-CN" alt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5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18519E-6 L 0.14392 -0.11943 L 0.14392 -0.11943 L 0.14392 -0.12175 " pathEditMode="relative" ptsTypes="AA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92 -0.12184 L 0.48889 -0.49599 L 0.48889 -0.49568 " pathEditMode="relative" rAng="0" ptsTypes="A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-18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8" grpId="1" animBg="1"/>
      <p:bldP spid="63" grpId="0" animBg="1"/>
      <p:bldP spid="62" grpId="0" animBg="1"/>
      <p:bldP spid="6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132138" y="203692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 Process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03692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Design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6945874" y="2093182"/>
            <a:ext cx="1" cy="166885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2730528" y="3042665"/>
            <a:ext cx="667292" cy="2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160651" y="1309807"/>
            <a:ext cx="1569877" cy="810000"/>
          </a:xfrm>
          <a:prstGeom prst="ellipse">
            <a:avLst/>
          </a:prstGeom>
          <a:solidFill>
            <a:schemeClr val="accent2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cs typeface="Verdana" panose="020B0604030504040204" pitchFamily="34" charset="0"/>
              </a:rPr>
              <a:t>Car reaches the exit</a:t>
            </a:r>
            <a:endParaRPr lang="zh-CN" altLang="en-US" b="1" dirty="0">
              <a:solidFill>
                <a:prstClr val="white"/>
              </a:solidFill>
              <a:cs typeface="Verdana" panose="020B0604030504040204" pitchFamily="3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743235" y="1696303"/>
            <a:ext cx="656145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5309630" y="3032012"/>
            <a:ext cx="163624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405183" y="1282503"/>
            <a:ext cx="1898236" cy="81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35005" y="1338001"/>
            <a:ext cx="1496697" cy="69070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trigger the loop</a:t>
            </a:r>
            <a:endParaRPr lang="zh-CN" altLang="en-US" sz="1400" b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24146" y="1284836"/>
            <a:ext cx="1865212" cy="81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10201" y="1340318"/>
            <a:ext cx="1772833" cy="69070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entrance camera captures an image and recognizes plate number</a:t>
            </a:r>
            <a:endParaRPr lang="zh-CN" altLang="en-US" sz="1400" b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13017" y="3749981"/>
            <a:ext cx="1844447" cy="69070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Camera capture a image and do LRP</a:t>
            </a:r>
            <a:endParaRPr lang="zh-CN" altLang="en-US" sz="1400" b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405182" y="2705021"/>
            <a:ext cx="1905913" cy="81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397819" y="2752858"/>
            <a:ext cx="1955647" cy="69070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exit camera triggers barrier to open</a:t>
            </a:r>
            <a:endParaRPr lang="zh-CN" altLang="en-US" sz="1400" b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28308" y="3757688"/>
            <a:ext cx="1861049" cy="81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83146" y="3806684"/>
            <a:ext cx="1545080" cy="69070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Data is uploaded to the platform and compare the plate number</a:t>
            </a:r>
            <a:endParaRPr lang="zh-CN" altLang="en-US" sz="1400" b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178287" y="2626143"/>
            <a:ext cx="1569877" cy="810000"/>
          </a:xfrm>
          <a:prstGeom prst="ellipse">
            <a:avLst/>
          </a:prstGeom>
          <a:solidFill>
            <a:schemeClr val="accent2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prstClr val="white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13336" y="2674959"/>
            <a:ext cx="1324470" cy="69070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Car leaves</a:t>
            </a:r>
            <a:endParaRPr lang="zh-CN" altLang="en-US" sz="1400" b="1" dirty="0">
              <a:solidFill>
                <a:prstClr val="white"/>
              </a:solidFill>
              <a:cs typeface="Verdana" panose="020B0604030504040204" pitchFamily="34" charset="0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>
            <a:off x="5268495" y="1689836"/>
            <a:ext cx="79393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144829" y="3042685"/>
            <a:ext cx="0" cy="114948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3132138" y="4192172"/>
            <a:ext cx="2878063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578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203692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Design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132138" y="203692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 Process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矩形 4"/>
          <p:cNvSpPr/>
          <p:nvPr/>
        </p:nvSpPr>
        <p:spPr>
          <a:xfrm rot="5400000">
            <a:off x="1475585" y="-642951"/>
            <a:ext cx="4310867" cy="7262035"/>
          </a:xfrm>
          <a:custGeom>
            <a:avLst/>
            <a:gdLst>
              <a:gd name="connsiteX0" fmla="*/ 0 w 6460198"/>
              <a:gd name="connsiteY0" fmla="*/ 6981406 h 6981406"/>
              <a:gd name="connsiteX1" fmla="*/ 0 w 6460198"/>
              <a:gd name="connsiteY1" fmla="*/ 0 h 6981406"/>
              <a:gd name="connsiteX2" fmla="*/ 6460198 w 6460198"/>
              <a:gd name="connsiteY2" fmla="*/ 6981406 h 6981406"/>
              <a:gd name="connsiteX3" fmla="*/ 0 w 6460198"/>
              <a:gd name="connsiteY3" fmla="*/ 6981406 h 6981406"/>
              <a:gd name="connsiteX0" fmla="*/ 0 w 5463911"/>
              <a:gd name="connsiteY0" fmla="*/ 6981406 h 6981406"/>
              <a:gd name="connsiteX1" fmla="*/ 0 w 5463911"/>
              <a:gd name="connsiteY1" fmla="*/ 0 h 6981406"/>
              <a:gd name="connsiteX2" fmla="*/ 5463911 w 5463911"/>
              <a:gd name="connsiteY2" fmla="*/ 6981406 h 6981406"/>
              <a:gd name="connsiteX3" fmla="*/ 0 w 5463911"/>
              <a:gd name="connsiteY3" fmla="*/ 6981406 h 6981406"/>
              <a:gd name="connsiteX0" fmla="*/ 1 w 5463912"/>
              <a:gd name="connsiteY0" fmla="*/ 8387129 h 8387129"/>
              <a:gd name="connsiteX1" fmla="*/ 0 w 5463912"/>
              <a:gd name="connsiteY1" fmla="*/ 0 h 8387129"/>
              <a:gd name="connsiteX2" fmla="*/ 5463912 w 5463912"/>
              <a:gd name="connsiteY2" fmla="*/ 8387129 h 8387129"/>
              <a:gd name="connsiteX3" fmla="*/ 1 w 5463912"/>
              <a:gd name="connsiteY3" fmla="*/ 8387129 h 8387129"/>
              <a:gd name="connsiteX0" fmla="*/ 1 w 6009826"/>
              <a:gd name="connsiteY0" fmla="*/ 8387129 h 8387132"/>
              <a:gd name="connsiteX1" fmla="*/ 0 w 6009826"/>
              <a:gd name="connsiteY1" fmla="*/ 0 h 8387132"/>
              <a:gd name="connsiteX2" fmla="*/ 6009826 w 6009826"/>
              <a:gd name="connsiteY2" fmla="*/ 8387132 h 8387132"/>
              <a:gd name="connsiteX3" fmla="*/ 1 w 6009826"/>
              <a:gd name="connsiteY3" fmla="*/ 8387129 h 838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9826" h="8387132">
                <a:moveTo>
                  <a:pt x="1" y="8387129"/>
                </a:moveTo>
                <a:cubicBezTo>
                  <a:pt x="1" y="5591419"/>
                  <a:pt x="0" y="2795710"/>
                  <a:pt x="0" y="0"/>
                </a:cubicBezTo>
                <a:lnTo>
                  <a:pt x="6009826" y="8387132"/>
                </a:lnTo>
                <a:lnTo>
                  <a:pt x="1" y="838712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4"/>
          <p:cNvSpPr/>
          <p:nvPr/>
        </p:nvSpPr>
        <p:spPr>
          <a:xfrm rot="16200000">
            <a:off x="5510707" y="1510207"/>
            <a:ext cx="2600182" cy="4666404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圆角矩形 45"/>
          <p:cNvSpPr/>
          <p:nvPr/>
        </p:nvSpPr>
        <p:spPr>
          <a:xfrm rot="17910282">
            <a:off x="2122591" y="2099643"/>
            <a:ext cx="2906329" cy="955152"/>
          </a:xfrm>
          <a:prstGeom prst="roundRect">
            <a:avLst>
              <a:gd name="adj" fmla="val 50000"/>
            </a:avLst>
          </a:prstGeom>
          <a:ln/>
          <a:scene3d>
            <a:camera prst="isometricLeftDown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26" t="10737" b="68515"/>
          <a:stretch/>
        </p:blipFill>
        <p:spPr bwMode="auto">
          <a:xfrm rot="1179307">
            <a:off x="4461703" y="1510712"/>
            <a:ext cx="652653" cy="20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673"/>
          <a:stretch/>
        </p:blipFill>
        <p:spPr bwMode="auto">
          <a:xfrm>
            <a:off x="3854223" y="1223200"/>
            <a:ext cx="649208" cy="130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26" t="10737" b="68515"/>
          <a:stretch/>
        </p:blipFill>
        <p:spPr bwMode="auto">
          <a:xfrm rot="16570382">
            <a:off x="4151269" y="1175350"/>
            <a:ext cx="652653" cy="20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r="34753" b="21286"/>
          <a:stretch/>
        </p:blipFill>
        <p:spPr bwMode="auto">
          <a:xfrm>
            <a:off x="671908" y="896126"/>
            <a:ext cx="1786508" cy="180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云形 51"/>
          <p:cNvSpPr/>
          <p:nvPr/>
        </p:nvSpPr>
        <p:spPr>
          <a:xfrm>
            <a:off x="1814475" y="1004815"/>
            <a:ext cx="2527001" cy="826555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</a:rPr>
              <a:t>Plate number recognition A0011X</a:t>
            </a:r>
            <a:r>
              <a:rPr lang="zh-CN" altLang="en-US" b="1" dirty="0">
                <a:solidFill>
                  <a:prstClr val="white"/>
                </a:solidFill>
              </a:rPr>
              <a:t>，</a:t>
            </a:r>
            <a:endParaRPr lang="en-US" altLang="zh-CN" b="1" dirty="0">
              <a:solidFill>
                <a:prstClr val="white"/>
              </a:solidFill>
            </a:endParaRPr>
          </a:p>
          <a:p>
            <a:pPr algn="ctr"/>
            <a:r>
              <a:rPr lang="en-US" altLang="zh-CN" b="1" dirty="0">
                <a:solidFill>
                  <a:prstClr val="white"/>
                </a:solidFill>
              </a:rPr>
              <a:t>Time</a:t>
            </a:r>
            <a:r>
              <a:rPr lang="zh-CN" altLang="en-US" b="1" dirty="0">
                <a:solidFill>
                  <a:prstClr val="white"/>
                </a:solidFill>
              </a:rPr>
              <a:t>：</a:t>
            </a:r>
            <a:r>
              <a:rPr lang="en-US" altLang="zh-CN" b="1" dirty="0">
                <a:solidFill>
                  <a:prstClr val="white"/>
                </a:solidFill>
              </a:rPr>
              <a:t>19:15</a:t>
            </a:r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53" name="等腰三角形 20"/>
          <p:cNvSpPr/>
          <p:nvPr/>
        </p:nvSpPr>
        <p:spPr>
          <a:xfrm rot="3404981">
            <a:off x="4719154" y="2028710"/>
            <a:ext cx="1063354" cy="2590157"/>
          </a:xfrm>
          <a:custGeom>
            <a:avLst/>
            <a:gdLst>
              <a:gd name="connsiteX0" fmla="*/ 0 w 822430"/>
              <a:gd name="connsiteY0" fmla="*/ 1475967 h 1475967"/>
              <a:gd name="connsiteX1" fmla="*/ 466951 w 822430"/>
              <a:gd name="connsiteY1" fmla="*/ 0 h 1475967"/>
              <a:gd name="connsiteX2" fmla="*/ 822430 w 822430"/>
              <a:gd name="connsiteY2" fmla="*/ 1475967 h 1475967"/>
              <a:gd name="connsiteX3" fmla="*/ 0 w 822430"/>
              <a:gd name="connsiteY3" fmla="*/ 1475967 h 1475967"/>
              <a:gd name="connsiteX0" fmla="*/ 0 w 1582216"/>
              <a:gd name="connsiteY0" fmla="*/ 2434320 h 2434320"/>
              <a:gd name="connsiteX1" fmla="*/ 1226737 w 1582216"/>
              <a:gd name="connsiteY1" fmla="*/ 0 h 2434320"/>
              <a:gd name="connsiteX2" fmla="*/ 1582216 w 1582216"/>
              <a:gd name="connsiteY2" fmla="*/ 1475967 h 2434320"/>
              <a:gd name="connsiteX3" fmla="*/ 0 w 1582216"/>
              <a:gd name="connsiteY3" fmla="*/ 2434320 h 2434320"/>
              <a:gd name="connsiteX0" fmla="*/ 0 w 1377282"/>
              <a:gd name="connsiteY0" fmla="*/ 2434320 h 2434320"/>
              <a:gd name="connsiteX1" fmla="*/ 1226737 w 1377282"/>
              <a:gd name="connsiteY1" fmla="*/ 0 h 2434320"/>
              <a:gd name="connsiteX2" fmla="*/ 1377282 w 1377282"/>
              <a:gd name="connsiteY2" fmla="*/ 1550876 h 2434320"/>
              <a:gd name="connsiteX3" fmla="*/ 0 w 1377282"/>
              <a:gd name="connsiteY3" fmla="*/ 2434320 h 2434320"/>
              <a:gd name="connsiteX0" fmla="*/ 0 w 1550803"/>
              <a:gd name="connsiteY0" fmla="*/ 2433704 h 2433704"/>
              <a:gd name="connsiteX1" fmla="*/ 1400258 w 1550803"/>
              <a:gd name="connsiteY1" fmla="*/ 0 h 2433704"/>
              <a:gd name="connsiteX2" fmla="*/ 1550803 w 1550803"/>
              <a:gd name="connsiteY2" fmla="*/ 1550876 h 2433704"/>
              <a:gd name="connsiteX3" fmla="*/ 0 w 1550803"/>
              <a:gd name="connsiteY3" fmla="*/ 2433704 h 2433704"/>
              <a:gd name="connsiteX0" fmla="*/ 0 w 1346691"/>
              <a:gd name="connsiteY0" fmla="*/ 2590157 h 2590157"/>
              <a:gd name="connsiteX1" fmla="*/ 1196146 w 1346691"/>
              <a:gd name="connsiteY1" fmla="*/ 0 h 2590157"/>
              <a:gd name="connsiteX2" fmla="*/ 1346691 w 1346691"/>
              <a:gd name="connsiteY2" fmla="*/ 1550876 h 2590157"/>
              <a:gd name="connsiteX3" fmla="*/ 0 w 1346691"/>
              <a:gd name="connsiteY3" fmla="*/ 2590157 h 2590157"/>
              <a:gd name="connsiteX0" fmla="*/ 0 w 1196146"/>
              <a:gd name="connsiteY0" fmla="*/ 2590157 h 2590157"/>
              <a:gd name="connsiteX1" fmla="*/ 1196146 w 1196146"/>
              <a:gd name="connsiteY1" fmla="*/ 0 h 2590157"/>
              <a:gd name="connsiteX2" fmla="*/ 1180884 w 1196146"/>
              <a:gd name="connsiteY2" fmla="*/ 1883986 h 2590157"/>
              <a:gd name="connsiteX3" fmla="*/ 0 w 1196146"/>
              <a:gd name="connsiteY3" fmla="*/ 2590157 h 259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46" h="2590157">
                <a:moveTo>
                  <a:pt x="0" y="2590157"/>
                </a:moveTo>
                <a:lnTo>
                  <a:pt x="1196146" y="0"/>
                </a:lnTo>
                <a:lnTo>
                  <a:pt x="1180884" y="1883986"/>
                </a:lnTo>
                <a:lnTo>
                  <a:pt x="0" y="259015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4"/>
          <p:cNvSpPr/>
          <p:nvPr/>
        </p:nvSpPr>
        <p:spPr>
          <a:xfrm rot="1458628">
            <a:off x="5409490" y="2434843"/>
            <a:ext cx="1588070" cy="441318"/>
          </a:xfrm>
          <a:custGeom>
            <a:avLst/>
            <a:gdLst>
              <a:gd name="connsiteX0" fmla="*/ 0 w 1684994"/>
              <a:gd name="connsiteY0" fmla="*/ 0 h 1133035"/>
              <a:gd name="connsiteX1" fmla="*/ 1684994 w 1684994"/>
              <a:gd name="connsiteY1" fmla="*/ 0 h 1133035"/>
              <a:gd name="connsiteX2" fmla="*/ 1684994 w 1684994"/>
              <a:gd name="connsiteY2" fmla="*/ 1133035 h 1133035"/>
              <a:gd name="connsiteX3" fmla="*/ 0 w 1684994"/>
              <a:gd name="connsiteY3" fmla="*/ 1133035 h 1133035"/>
              <a:gd name="connsiteX4" fmla="*/ 0 w 1684994"/>
              <a:gd name="connsiteY4" fmla="*/ 0 h 1133035"/>
              <a:gd name="connsiteX0" fmla="*/ 489370 w 1684994"/>
              <a:gd name="connsiteY0" fmla="*/ 28981 h 1133035"/>
              <a:gd name="connsiteX1" fmla="*/ 1684994 w 1684994"/>
              <a:gd name="connsiteY1" fmla="*/ 0 h 1133035"/>
              <a:gd name="connsiteX2" fmla="*/ 1684994 w 1684994"/>
              <a:gd name="connsiteY2" fmla="*/ 1133035 h 1133035"/>
              <a:gd name="connsiteX3" fmla="*/ 0 w 1684994"/>
              <a:gd name="connsiteY3" fmla="*/ 1133035 h 1133035"/>
              <a:gd name="connsiteX4" fmla="*/ 489370 w 1684994"/>
              <a:gd name="connsiteY4" fmla="*/ 28981 h 1133035"/>
              <a:gd name="connsiteX0" fmla="*/ 489370 w 1684994"/>
              <a:gd name="connsiteY0" fmla="*/ 28981 h 1133035"/>
              <a:gd name="connsiteX1" fmla="*/ 1684994 w 1684994"/>
              <a:gd name="connsiteY1" fmla="*/ 0 h 1133035"/>
              <a:gd name="connsiteX2" fmla="*/ 1146158 w 1684994"/>
              <a:gd name="connsiteY2" fmla="*/ 1121230 h 1133035"/>
              <a:gd name="connsiteX3" fmla="*/ 0 w 1684994"/>
              <a:gd name="connsiteY3" fmla="*/ 1133035 h 1133035"/>
              <a:gd name="connsiteX4" fmla="*/ 489370 w 1684994"/>
              <a:gd name="connsiteY4" fmla="*/ 28981 h 1133035"/>
              <a:gd name="connsiteX0" fmla="*/ 538432 w 1684994"/>
              <a:gd name="connsiteY0" fmla="*/ 57594 h 1133035"/>
              <a:gd name="connsiteX1" fmla="*/ 1684994 w 1684994"/>
              <a:gd name="connsiteY1" fmla="*/ 0 h 1133035"/>
              <a:gd name="connsiteX2" fmla="*/ 1146158 w 1684994"/>
              <a:gd name="connsiteY2" fmla="*/ 1121230 h 1133035"/>
              <a:gd name="connsiteX3" fmla="*/ 0 w 1684994"/>
              <a:gd name="connsiteY3" fmla="*/ 1133035 h 1133035"/>
              <a:gd name="connsiteX4" fmla="*/ 538432 w 1684994"/>
              <a:gd name="connsiteY4" fmla="*/ 57594 h 1133035"/>
              <a:gd name="connsiteX0" fmla="*/ 503272 w 1684994"/>
              <a:gd name="connsiteY0" fmla="*/ 50239 h 1133035"/>
              <a:gd name="connsiteX1" fmla="*/ 1684994 w 1684994"/>
              <a:gd name="connsiteY1" fmla="*/ 0 h 1133035"/>
              <a:gd name="connsiteX2" fmla="*/ 1146158 w 1684994"/>
              <a:gd name="connsiteY2" fmla="*/ 1121230 h 1133035"/>
              <a:gd name="connsiteX3" fmla="*/ 0 w 1684994"/>
              <a:gd name="connsiteY3" fmla="*/ 1133035 h 1133035"/>
              <a:gd name="connsiteX4" fmla="*/ 503272 w 1684994"/>
              <a:gd name="connsiteY4" fmla="*/ 50239 h 1133035"/>
              <a:gd name="connsiteX0" fmla="*/ 390032 w 1684994"/>
              <a:gd name="connsiteY0" fmla="*/ 126625 h 1133035"/>
              <a:gd name="connsiteX1" fmla="*/ 1684994 w 1684994"/>
              <a:gd name="connsiteY1" fmla="*/ 0 h 1133035"/>
              <a:gd name="connsiteX2" fmla="*/ 1146158 w 1684994"/>
              <a:gd name="connsiteY2" fmla="*/ 1121230 h 1133035"/>
              <a:gd name="connsiteX3" fmla="*/ 0 w 1684994"/>
              <a:gd name="connsiteY3" fmla="*/ 1133035 h 1133035"/>
              <a:gd name="connsiteX4" fmla="*/ 390032 w 1684994"/>
              <a:gd name="connsiteY4" fmla="*/ 126625 h 1133035"/>
              <a:gd name="connsiteX0" fmla="*/ 390032 w 1561125"/>
              <a:gd name="connsiteY0" fmla="*/ 41221 h 1047631"/>
              <a:gd name="connsiteX1" fmla="*/ 1561125 w 1561125"/>
              <a:gd name="connsiteY1" fmla="*/ 0 h 1047631"/>
              <a:gd name="connsiteX2" fmla="*/ 1146158 w 1561125"/>
              <a:gd name="connsiteY2" fmla="*/ 1035826 h 1047631"/>
              <a:gd name="connsiteX3" fmla="*/ 0 w 1561125"/>
              <a:gd name="connsiteY3" fmla="*/ 1047631 h 1047631"/>
              <a:gd name="connsiteX4" fmla="*/ 390032 w 1561125"/>
              <a:gd name="connsiteY4" fmla="*/ 41221 h 1047631"/>
              <a:gd name="connsiteX0" fmla="*/ 425596 w 1561125"/>
              <a:gd name="connsiteY0" fmla="*/ 0 h 1056268"/>
              <a:gd name="connsiteX1" fmla="*/ 1561125 w 1561125"/>
              <a:gd name="connsiteY1" fmla="*/ 8637 h 1056268"/>
              <a:gd name="connsiteX2" fmla="*/ 1146158 w 1561125"/>
              <a:gd name="connsiteY2" fmla="*/ 1044463 h 1056268"/>
              <a:gd name="connsiteX3" fmla="*/ 0 w 1561125"/>
              <a:gd name="connsiteY3" fmla="*/ 1056268 h 1056268"/>
              <a:gd name="connsiteX4" fmla="*/ 425596 w 1561125"/>
              <a:gd name="connsiteY4" fmla="*/ 0 h 1056268"/>
              <a:gd name="connsiteX0" fmla="*/ 376131 w 1561125"/>
              <a:gd name="connsiteY0" fmla="*/ 13643 h 1047631"/>
              <a:gd name="connsiteX1" fmla="*/ 1561125 w 1561125"/>
              <a:gd name="connsiteY1" fmla="*/ 0 h 1047631"/>
              <a:gd name="connsiteX2" fmla="*/ 1146158 w 1561125"/>
              <a:gd name="connsiteY2" fmla="*/ 1035826 h 1047631"/>
              <a:gd name="connsiteX3" fmla="*/ 0 w 1561125"/>
              <a:gd name="connsiteY3" fmla="*/ 1047631 h 1047631"/>
              <a:gd name="connsiteX4" fmla="*/ 376131 w 1561125"/>
              <a:gd name="connsiteY4" fmla="*/ 13643 h 1047631"/>
              <a:gd name="connsiteX0" fmla="*/ 376131 w 1471766"/>
              <a:gd name="connsiteY0" fmla="*/ 42187 h 1076175"/>
              <a:gd name="connsiteX1" fmla="*/ 1471766 w 1471766"/>
              <a:gd name="connsiteY1" fmla="*/ 0 h 1076175"/>
              <a:gd name="connsiteX2" fmla="*/ 1146158 w 1471766"/>
              <a:gd name="connsiteY2" fmla="*/ 1064370 h 1076175"/>
              <a:gd name="connsiteX3" fmla="*/ 0 w 1471766"/>
              <a:gd name="connsiteY3" fmla="*/ 1076175 h 1076175"/>
              <a:gd name="connsiteX4" fmla="*/ 376131 w 1471766"/>
              <a:gd name="connsiteY4" fmla="*/ 42187 h 1076175"/>
              <a:gd name="connsiteX0" fmla="*/ 376131 w 1447662"/>
              <a:gd name="connsiteY0" fmla="*/ 40489 h 1074477"/>
              <a:gd name="connsiteX1" fmla="*/ 1447662 w 1447662"/>
              <a:gd name="connsiteY1" fmla="*/ 0 h 1074477"/>
              <a:gd name="connsiteX2" fmla="*/ 1146158 w 1447662"/>
              <a:gd name="connsiteY2" fmla="*/ 1062672 h 1074477"/>
              <a:gd name="connsiteX3" fmla="*/ 0 w 1447662"/>
              <a:gd name="connsiteY3" fmla="*/ 1074477 h 1074477"/>
              <a:gd name="connsiteX4" fmla="*/ 376131 w 1447662"/>
              <a:gd name="connsiteY4" fmla="*/ 40489 h 1074477"/>
              <a:gd name="connsiteX0" fmla="*/ 316471 w 1388002"/>
              <a:gd name="connsiteY0" fmla="*/ 40489 h 1075435"/>
              <a:gd name="connsiteX1" fmla="*/ 1388002 w 1388002"/>
              <a:gd name="connsiteY1" fmla="*/ 0 h 1075435"/>
              <a:gd name="connsiteX2" fmla="*/ 1086498 w 1388002"/>
              <a:gd name="connsiteY2" fmla="*/ 1062672 h 1075435"/>
              <a:gd name="connsiteX3" fmla="*/ 0 w 1388002"/>
              <a:gd name="connsiteY3" fmla="*/ 1075435 h 1075435"/>
              <a:gd name="connsiteX4" fmla="*/ 316471 w 1388002"/>
              <a:gd name="connsiteY4" fmla="*/ 40489 h 1075435"/>
              <a:gd name="connsiteX0" fmla="*/ 280914 w 1352445"/>
              <a:gd name="connsiteY0" fmla="*/ 40489 h 1078091"/>
              <a:gd name="connsiteX1" fmla="*/ 1352445 w 1352445"/>
              <a:gd name="connsiteY1" fmla="*/ 0 h 1078091"/>
              <a:gd name="connsiteX2" fmla="*/ 1050941 w 1352445"/>
              <a:gd name="connsiteY2" fmla="*/ 1062672 h 1078091"/>
              <a:gd name="connsiteX3" fmla="*/ 0 w 1352445"/>
              <a:gd name="connsiteY3" fmla="*/ 1078091 h 1078091"/>
              <a:gd name="connsiteX4" fmla="*/ 280914 w 1352445"/>
              <a:gd name="connsiteY4" fmla="*/ 40489 h 107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445" h="1078091">
                <a:moveTo>
                  <a:pt x="280914" y="40489"/>
                </a:moveTo>
                <a:lnTo>
                  <a:pt x="1352445" y="0"/>
                </a:lnTo>
                <a:lnTo>
                  <a:pt x="1050941" y="1062672"/>
                </a:lnTo>
                <a:lnTo>
                  <a:pt x="0" y="1078091"/>
                </a:lnTo>
                <a:lnTo>
                  <a:pt x="280914" y="40489"/>
                </a:lnTo>
                <a:close/>
              </a:path>
            </a:pathLst>
          </a:cu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 rot="1503863">
            <a:off x="6137324" y="2380041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prstClr val="black"/>
                </a:solidFill>
              </a:rPr>
              <a:t>Induction Loop</a:t>
            </a:r>
            <a:endParaRPr lang="zh-CN" altLang="en-US" i="1" dirty="0">
              <a:solidFill>
                <a:prstClr val="black"/>
              </a:solidFill>
            </a:endParaRPr>
          </a:p>
        </p:txBody>
      </p:sp>
      <p:sp>
        <p:nvSpPr>
          <p:cNvPr id="56" name="矩形 4"/>
          <p:cNvSpPr/>
          <p:nvPr/>
        </p:nvSpPr>
        <p:spPr>
          <a:xfrm rot="1458628">
            <a:off x="3394567" y="3801901"/>
            <a:ext cx="1588070" cy="365296"/>
          </a:xfrm>
          <a:custGeom>
            <a:avLst/>
            <a:gdLst>
              <a:gd name="connsiteX0" fmla="*/ 0 w 1684994"/>
              <a:gd name="connsiteY0" fmla="*/ 0 h 1133035"/>
              <a:gd name="connsiteX1" fmla="*/ 1684994 w 1684994"/>
              <a:gd name="connsiteY1" fmla="*/ 0 h 1133035"/>
              <a:gd name="connsiteX2" fmla="*/ 1684994 w 1684994"/>
              <a:gd name="connsiteY2" fmla="*/ 1133035 h 1133035"/>
              <a:gd name="connsiteX3" fmla="*/ 0 w 1684994"/>
              <a:gd name="connsiteY3" fmla="*/ 1133035 h 1133035"/>
              <a:gd name="connsiteX4" fmla="*/ 0 w 1684994"/>
              <a:gd name="connsiteY4" fmla="*/ 0 h 1133035"/>
              <a:gd name="connsiteX0" fmla="*/ 489370 w 1684994"/>
              <a:gd name="connsiteY0" fmla="*/ 28981 h 1133035"/>
              <a:gd name="connsiteX1" fmla="*/ 1684994 w 1684994"/>
              <a:gd name="connsiteY1" fmla="*/ 0 h 1133035"/>
              <a:gd name="connsiteX2" fmla="*/ 1684994 w 1684994"/>
              <a:gd name="connsiteY2" fmla="*/ 1133035 h 1133035"/>
              <a:gd name="connsiteX3" fmla="*/ 0 w 1684994"/>
              <a:gd name="connsiteY3" fmla="*/ 1133035 h 1133035"/>
              <a:gd name="connsiteX4" fmla="*/ 489370 w 1684994"/>
              <a:gd name="connsiteY4" fmla="*/ 28981 h 1133035"/>
              <a:gd name="connsiteX0" fmla="*/ 489370 w 1684994"/>
              <a:gd name="connsiteY0" fmla="*/ 28981 h 1133035"/>
              <a:gd name="connsiteX1" fmla="*/ 1684994 w 1684994"/>
              <a:gd name="connsiteY1" fmla="*/ 0 h 1133035"/>
              <a:gd name="connsiteX2" fmla="*/ 1146158 w 1684994"/>
              <a:gd name="connsiteY2" fmla="*/ 1121230 h 1133035"/>
              <a:gd name="connsiteX3" fmla="*/ 0 w 1684994"/>
              <a:gd name="connsiteY3" fmla="*/ 1133035 h 1133035"/>
              <a:gd name="connsiteX4" fmla="*/ 489370 w 1684994"/>
              <a:gd name="connsiteY4" fmla="*/ 28981 h 1133035"/>
              <a:gd name="connsiteX0" fmla="*/ 538432 w 1684994"/>
              <a:gd name="connsiteY0" fmla="*/ 57594 h 1133035"/>
              <a:gd name="connsiteX1" fmla="*/ 1684994 w 1684994"/>
              <a:gd name="connsiteY1" fmla="*/ 0 h 1133035"/>
              <a:gd name="connsiteX2" fmla="*/ 1146158 w 1684994"/>
              <a:gd name="connsiteY2" fmla="*/ 1121230 h 1133035"/>
              <a:gd name="connsiteX3" fmla="*/ 0 w 1684994"/>
              <a:gd name="connsiteY3" fmla="*/ 1133035 h 1133035"/>
              <a:gd name="connsiteX4" fmla="*/ 538432 w 1684994"/>
              <a:gd name="connsiteY4" fmla="*/ 57594 h 1133035"/>
              <a:gd name="connsiteX0" fmla="*/ 503272 w 1684994"/>
              <a:gd name="connsiteY0" fmla="*/ 50239 h 1133035"/>
              <a:gd name="connsiteX1" fmla="*/ 1684994 w 1684994"/>
              <a:gd name="connsiteY1" fmla="*/ 0 h 1133035"/>
              <a:gd name="connsiteX2" fmla="*/ 1146158 w 1684994"/>
              <a:gd name="connsiteY2" fmla="*/ 1121230 h 1133035"/>
              <a:gd name="connsiteX3" fmla="*/ 0 w 1684994"/>
              <a:gd name="connsiteY3" fmla="*/ 1133035 h 1133035"/>
              <a:gd name="connsiteX4" fmla="*/ 503272 w 1684994"/>
              <a:gd name="connsiteY4" fmla="*/ 50239 h 1133035"/>
              <a:gd name="connsiteX0" fmla="*/ 390032 w 1684994"/>
              <a:gd name="connsiteY0" fmla="*/ 126625 h 1133035"/>
              <a:gd name="connsiteX1" fmla="*/ 1684994 w 1684994"/>
              <a:gd name="connsiteY1" fmla="*/ 0 h 1133035"/>
              <a:gd name="connsiteX2" fmla="*/ 1146158 w 1684994"/>
              <a:gd name="connsiteY2" fmla="*/ 1121230 h 1133035"/>
              <a:gd name="connsiteX3" fmla="*/ 0 w 1684994"/>
              <a:gd name="connsiteY3" fmla="*/ 1133035 h 1133035"/>
              <a:gd name="connsiteX4" fmla="*/ 390032 w 1684994"/>
              <a:gd name="connsiteY4" fmla="*/ 126625 h 1133035"/>
              <a:gd name="connsiteX0" fmla="*/ 390032 w 1561125"/>
              <a:gd name="connsiteY0" fmla="*/ 41221 h 1047631"/>
              <a:gd name="connsiteX1" fmla="*/ 1561125 w 1561125"/>
              <a:gd name="connsiteY1" fmla="*/ 0 h 1047631"/>
              <a:gd name="connsiteX2" fmla="*/ 1146158 w 1561125"/>
              <a:gd name="connsiteY2" fmla="*/ 1035826 h 1047631"/>
              <a:gd name="connsiteX3" fmla="*/ 0 w 1561125"/>
              <a:gd name="connsiteY3" fmla="*/ 1047631 h 1047631"/>
              <a:gd name="connsiteX4" fmla="*/ 390032 w 1561125"/>
              <a:gd name="connsiteY4" fmla="*/ 41221 h 1047631"/>
              <a:gd name="connsiteX0" fmla="*/ 425596 w 1561125"/>
              <a:gd name="connsiteY0" fmla="*/ 0 h 1056268"/>
              <a:gd name="connsiteX1" fmla="*/ 1561125 w 1561125"/>
              <a:gd name="connsiteY1" fmla="*/ 8637 h 1056268"/>
              <a:gd name="connsiteX2" fmla="*/ 1146158 w 1561125"/>
              <a:gd name="connsiteY2" fmla="*/ 1044463 h 1056268"/>
              <a:gd name="connsiteX3" fmla="*/ 0 w 1561125"/>
              <a:gd name="connsiteY3" fmla="*/ 1056268 h 1056268"/>
              <a:gd name="connsiteX4" fmla="*/ 425596 w 1561125"/>
              <a:gd name="connsiteY4" fmla="*/ 0 h 1056268"/>
              <a:gd name="connsiteX0" fmla="*/ 376131 w 1561125"/>
              <a:gd name="connsiteY0" fmla="*/ 13643 h 1047631"/>
              <a:gd name="connsiteX1" fmla="*/ 1561125 w 1561125"/>
              <a:gd name="connsiteY1" fmla="*/ 0 h 1047631"/>
              <a:gd name="connsiteX2" fmla="*/ 1146158 w 1561125"/>
              <a:gd name="connsiteY2" fmla="*/ 1035826 h 1047631"/>
              <a:gd name="connsiteX3" fmla="*/ 0 w 1561125"/>
              <a:gd name="connsiteY3" fmla="*/ 1047631 h 1047631"/>
              <a:gd name="connsiteX4" fmla="*/ 376131 w 1561125"/>
              <a:gd name="connsiteY4" fmla="*/ 13643 h 1047631"/>
              <a:gd name="connsiteX0" fmla="*/ 376131 w 1471766"/>
              <a:gd name="connsiteY0" fmla="*/ 42187 h 1076175"/>
              <a:gd name="connsiteX1" fmla="*/ 1471766 w 1471766"/>
              <a:gd name="connsiteY1" fmla="*/ 0 h 1076175"/>
              <a:gd name="connsiteX2" fmla="*/ 1146158 w 1471766"/>
              <a:gd name="connsiteY2" fmla="*/ 1064370 h 1076175"/>
              <a:gd name="connsiteX3" fmla="*/ 0 w 1471766"/>
              <a:gd name="connsiteY3" fmla="*/ 1076175 h 1076175"/>
              <a:gd name="connsiteX4" fmla="*/ 376131 w 1471766"/>
              <a:gd name="connsiteY4" fmla="*/ 42187 h 1076175"/>
              <a:gd name="connsiteX0" fmla="*/ 376131 w 1447662"/>
              <a:gd name="connsiteY0" fmla="*/ 40489 h 1074477"/>
              <a:gd name="connsiteX1" fmla="*/ 1447662 w 1447662"/>
              <a:gd name="connsiteY1" fmla="*/ 0 h 1074477"/>
              <a:gd name="connsiteX2" fmla="*/ 1146158 w 1447662"/>
              <a:gd name="connsiteY2" fmla="*/ 1062672 h 1074477"/>
              <a:gd name="connsiteX3" fmla="*/ 0 w 1447662"/>
              <a:gd name="connsiteY3" fmla="*/ 1074477 h 1074477"/>
              <a:gd name="connsiteX4" fmla="*/ 376131 w 1447662"/>
              <a:gd name="connsiteY4" fmla="*/ 40489 h 1074477"/>
              <a:gd name="connsiteX0" fmla="*/ 316471 w 1388002"/>
              <a:gd name="connsiteY0" fmla="*/ 40489 h 1075435"/>
              <a:gd name="connsiteX1" fmla="*/ 1388002 w 1388002"/>
              <a:gd name="connsiteY1" fmla="*/ 0 h 1075435"/>
              <a:gd name="connsiteX2" fmla="*/ 1086498 w 1388002"/>
              <a:gd name="connsiteY2" fmla="*/ 1062672 h 1075435"/>
              <a:gd name="connsiteX3" fmla="*/ 0 w 1388002"/>
              <a:gd name="connsiteY3" fmla="*/ 1075435 h 1075435"/>
              <a:gd name="connsiteX4" fmla="*/ 316471 w 1388002"/>
              <a:gd name="connsiteY4" fmla="*/ 40489 h 1075435"/>
              <a:gd name="connsiteX0" fmla="*/ 280914 w 1352445"/>
              <a:gd name="connsiteY0" fmla="*/ 40489 h 1078091"/>
              <a:gd name="connsiteX1" fmla="*/ 1352445 w 1352445"/>
              <a:gd name="connsiteY1" fmla="*/ 0 h 1078091"/>
              <a:gd name="connsiteX2" fmla="*/ 1050941 w 1352445"/>
              <a:gd name="connsiteY2" fmla="*/ 1062672 h 1078091"/>
              <a:gd name="connsiteX3" fmla="*/ 0 w 1352445"/>
              <a:gd name="connsiteY3" fmla="*/ 1078091 h 1078091"/>
              <a:gd name="connsiteX4" fmla="*/ 280914 w 1352445"/>
              <a:gd name="connsiteY4" fmla="*/ 40489 h 107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445" h="1078091">
                <a:moveTo>
                  <a:pt x="280914" y="40489"/>
                </a:moveTo>
                <a:lnTo>
                  <a:pt x="1352445" y="0"/>
                </a:lnTo>
                <a:lnTo>
                  <a:pt x="1050941" y="1062672"/>
                </a:lnTo>
                <a:lnTo>
                  <a:pt x="0" y="1078091"/>
                </a:lnTo>
                <a:lnTo>
                  <a:pt x="280914" y="40489"/>
                </a:lnTo>
                <a:close/>
              </a:path>
            </a:pathLst>
          </a:cu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 rot="1495050">
            <a:off x="3211079" y="4000279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prstClr val="black"/>
                </a:solidFill>
              </a:rPr>
              <a:t>Induction Loop</a:t>
            </a:r>
            <a:endParaRPr lang="zh-CN" altLang="en-US" i="1" dirty="0">
              <a:solidFill>
                <a:prstClr val="black"/>
              </a:solidFill>
            </a:endParaRPr>
          </a:p>
        </p:txBody>
      </p:sp>
      <p:pic>
        <p:nvPicPr>
          <p:cNvPr id="58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84">
                        <a14:foregroundMark x1="30380" y1="28117" x2="35443" y2="37401"/>
                        <a14:foregroundMark x1="28956" y1="16976" x2="64241" y2="15119"/>
                        <a14:foregroundMark x1="23892" y1="16976" x2="62342" y2="14058"/>
                        <a14:foregroundMark x1="21361" y1="18833" x2="25000" y2="17507"/>
                        <a14:foregroundMark x1="36551" y1="13793" x2="60759" y2="13528"/>
                        <a14:foregroundMark x1="33070" y1="14854" x2="36551" y2="13793"/>
                        <a14:foregroundMark x1="74525" y1="23342" x2="77373" y2="32095"/>
                        <a14:foregroundMark x1="58228" y1="22546" x2="60127" y2="26525"/>
                        <a14:foregroundMark x1="87975" y1="33952" x2="90665" y2="36074"/>
                        <a14:foregroundMark x1="91139" y1="36605" x2="93038" y2="37666"/>
                        <a14:foregroundMark x1="92722" y1="40053" x2="93671" y2="44297"/>
                        <a14:foregroundMark x1="85918" y1="32626" x2="88449" y2="35013"/>
                        <a14:foregroundMark x1="85285" y1="33156" x2="86392" y2="33156"/>
                        <a14:foregroundMark x1="9177" y1="64191" x2="11392" y2="68966"/>
                        <a14:foregroundMark x1="11867" y1="68700" x2="18038" y2="72414"/>
                        <a14:foregroundMark x1="11076" y1="68966" x2="18671" y2="72944"/>
                        <a14:foregroundMark x1="12658" y1="35809" x2="18987" y2="24138"/>
                        <a14:foregroundMark x1="64399" y1="64456" x2="77690" y2="61804"/>
                        <a14:foregroundMark x1="59810" y1="70292" x2="57437" y2="81167"/>
                        <a14:foregroundMark x1="20253" y1="75066" x2="27057" y2="78515"/>
                        <a14:backgroundMark x1="24684" y1="84085" x2="38766" y2="87003"/>
                        <a14:backgroundMark x1="47943" y1="88064" x2="53165" y2="89390"/>
                        <a14:backgroundMark x1="64399" y1="72944" x2="81487" y2="66313"/>
                        <a14:backgroundMark x1="71519" y1="67374" x2="75949" y2="66048"/>
                        <a14:backgroundMark x1="85759" y1="69231" x2="88924" y2="70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1" t="10209" r="3184" b="6872"/>
          <a:stretch/>
        </p:blipFill>
        <p:spPr bwMode="auto">
          <a:xfrm>
            <a:off x="2162783" y="4072959"/>
            <a:ext cx="1596122" cy="88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308" b="98558" l="9524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581" y="3171097"/>
            <a:ext cx="481179" cy="11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25" b="92260" l="146" r="973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620" y="2932696"/>
            <a:ext cx="880555" cy="41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矩形 60"/>
          <p:cNvSpPr/>
          <p:nvPr/>
        </p:nvSpPr>
        <p:spPr>
          <a:xfrm rot="1639124">
            <a:off x="7188488" y="1624812"/>
            <a:ext cx="951526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</a:rPr>
              <a:t>       </a:t>
            </a:r>
            <a:r>
              <a:rPr lang="en-US" altLang="zh-CN" sz="1600" b="1" dirty="0">
                <a:solidFill>
                  <a:prstClr val="black"/>
                </a:solidFill>
              </a:rPr>
              <a:t>Exit     </a:t>
            </a:r>
          </a:p>
        </p:txBody>
      </p:sp>
      <p:sp>
        <p:nvSpPr>
          <p:cNvPr id="76" name="云形 75"/>
          <p:cNvSpPr/>
          <p:nvPr/>
        </p:nvSpPr>
        <p:spPr>
          <a:xfrm>
            <a:off x="4575048" y="798770"/>
            <a:ext cx="1867387" cy="907519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dirty="0">
              <a:solidFill>
                <a:prstClr val="white"/>
              </a:solidFill>
            </a:endParaRPr>
          </a:p>
          <a:p>
            <a:pPr algn="ctr"/>
            <a:endParaRPr lang="zh-CN" altLang="en-US" b="1" dirty="0">
              <a:solidFill>
                <a:prstClr val="white"/>
              </a:solidFill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4908406" y="1086003"/>
            <a:ext cx="1298444" cy="412748"/>
            <a:chOff x="5148064" y="692696"/>
            <a:chExt cx="1298444" cy="412748"/>
          </a:xfrm>
        </p:grpSpPr>
        <p:sp>
          <p:nvSpPr>
            <p:cNvPr id="78" name="TextBox 49"/>
            <p:cNvSpPr txBox="1"/>
            <p:nvPr/>
          </p:nvSpPr>
          <p:spPr>
            <a:xfrm>
              <a:off x="5205378" y="859223"/>
              <a:ext cx="12411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prstClr val="black"/>
                  </a:solidFill>
                  <a:latin typeface="Verdana"/>
                </a:rPr>
                <a:t>DSS4004-PSM</a:t>
              </a:r>
              <a:endParaRPr lang="zh-CN" altLang="en-US" sz="1000" dirty="0">
                <a:solidFill>
                  <a:prstClr val="black"/>
                </a:solidFill>
                <a:latin typeface="Verdana"/>
              </a:endParaRPr>
            </a:p>
          </p:txBody>
        </p:sp>
        <p:pic>
          <p:nvPicPr>
            <p:cNvPr id="79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692696"/>
              <a:ext cx="1262752" cy="153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0" name="圆角矩形 79"/>
          <p:cNvSpPr/>
          <p:nvPr/>
        </p:nvSpPr>
        <p:spPr>
          <a:xfrm>
            <a:off x="6138069" y="863240"/>
            <a:ext cx="2139353" cy="61475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</a:rPr>
              <a:t>Plate number check and comparison</a:t>
            </a:r>
            <a:endParaRPr lang="zh-CN" alt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8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18519E-6 L 0.14392 -0.11943 L 0.14392 -0.11943 L 0.14392 -0.12175 " pathEditMode="relative" ptsTypes="AA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92 -0.12175 L 0.57152 -0.51666 L 0.57152 -0.51666 " pathEditMode="relative" ptsTypes="A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76" grpId="0" animBg="1"/>
      <p:bldP spid="80" grpId="0" animBg="1"/>
      <p:bldP spid="8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32138" y="203692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Parking Guidance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203692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</a:rPr>
              <a:t>System Design</a:t>
            </a:r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</a:rPr>
              <a:t> </a:t>
            </a: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478" y="1195603"/>
            <a:ext cx="7524791" cy="363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圆角矩形 53"/>
          <p:cNvSpPr/>
          <p:nvPr/>
        </p:nvSpPr>
        <p:spPr>
          <a:xfrm>
            <a:off x="1345965" y="2578671"/>
            <a:ext cx="1398083" cy="1967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b="1" dirty="0">
                <a:solidFill>
                  <a:schemeClr val="tx1"/>
                </a:solidFill>
              </a:rPr>
              <a:t>Outdoor  screen</a:t>
            </a:r>
            <a:endParaRPr lang="zh-CN" altLang="en-US" sz="1050" b="1" dirty="0">
              <a:solidFill>
                <a:schemeClr val="tx1"/>
              </a:solidFill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2997179" y="1785793"/>
            <a:ext cx="1011683" cy="2459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b="1" dirty="0">
                <a:solidFill>
                  <a:schemeClr val="tx1"/>
                </a:solidFill>
              </a:rPr>
              <a:t>Position terminal</a:t>
            </a:r>
            <a:endParaRPr lang="zh-CN" altLang="en-US" sz="1050" b="1" dirty="0">
              <a:solidFill>
                <a:schemeClr val="tx1"/>
              </a:solidFill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3151961" y="3223958"/>
            <a:ext cx="1011683" cy="2459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b="1" dirty="0">
                <a:solidFill>
                  <a:schemeClr val="tx1"/>
                </a:solidFill>
              </a:rPr>
              <a:t>Switch</a:t>
            </a:r>
            <a:endParaRPr lang="zh-CN" altLang="en-US" sz="1050" b="1" dirty="0">
              <a:solidFill>
                <a:schemeClr val="tx1"/>
              </a:solidFill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4127883" y="3212083"/>
            <a:ext cx="1011683" cy="2459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b="1" dirty="0">
                <a:solidFill>
                  <a:schemeClr val="tx1"/>
                </a:solidFill>
              </a:rPr>
              <a:t>Guidance screen</a:t>
            </a:r>
            <a:endParaRPr lang="zh-CN" altLang="en-US" sz="1050" b="1" dirty="0">
              <a:solidFill>
                <a:schemeClr val="tx1"/>
              </a:solidFill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5869985" y="3093613"/>
            <a:ext cx="607417" cy="2705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b="1" dirty="0">
                <a:solidFill>
                  <a:schemeClr val="tx1"/>
                </a:solidFill>
              </a:rPr>
              <a:t>Switch</a:t>
            </a:r>
            <a:endParaRPr lang="zh-CN" altLang="en-US" sz="1050" b="1" dirty="0">
              <a:solidFill>
                <a:schemeClr val="tx1"/>
              </a:solidFill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7162931" y="3225640"/>
            <a:ext cx="1011683" cy="2459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b="1" dirty="0">
                <a:solidFill>
                  <a:schemeClr val="tx1"/>
                </a:solidFill>
              </a:rPr>
              <a:t>Guidance screen</a:t>
            </a:r>
            <a:endParaRPr lang="zh-CN" altLang="en-US" sz="1050" b="1" dirty="0">
              <a:solidFill>
                <a:schemeClr val="tx1"/>
              </a:solidFill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696626" y="2374300"/>
            <a:ext cx="1229631" cy="24591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tx1"/>
                </a:solidFill>
              </a:rPr>
              <a:t>Parking Area</a:t>
            </a:r>
            <a:endParaRPr lang="zh-CN" altLang="en-US" sz="1100" b="1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30858" y="1195604"/>
            <a:ext cx="2137143" cy="1299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7" name="肘形连接符 76"/>
          <p:cNvCxnSpPr>
            <a:stCxn id="62" idx="1"/>
          </p:cNvCxnSpPr>
          <p:nvPr/>
        </p:nvCxnSpPr>
        <p:spPr>
          <a:xfrm rot="10800000" flipV="1">
            <a:off x="5011397" y="2083882"/>
            <a:ext cx="1441931" cy="178747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251139" y="1330278"/>
            <a:ext cx="1618846" cy="422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157702" y="1552353"/>
            <a:ext cx="809423" cy="422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127883" y="1563041"/>
            <a:ext cx="809423" cy="422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圆角矩形 54"/>
          <p:cNvSpPr/>
          <p:nvPr/>
        </p:nvSpPr>
        <p:spPr>
          <a:xfrm>
            <a:off x="3657802" y="1931879"/>
            <a:ext cx="1229631" cy="24591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tx1"/>
                </a:solidFill>
              </a:rPr>
              <a:t>Manage  center</a:t>
            </a:r>
            <a:endParaRPr lang="zh-CN" altLang="en-US" sz="1100" b="1" dirty="0">
              <a:solidFill>
                <a:schemeClr val="tx1"/>
              </a:solidFill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822606" y="1309307"/>
            <a:ext cx="2965414" cy="72239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altLang="zh-CN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All the information such as space status, vehicle type and images are uploaded to the platform</a:t>
            </a:r>
          </a:p>
        </p:txBody>
      </p:sp>
      <p:sp>
        <p:nvSpPr>
          <p:cNvPr id="53" name="圆角矩形 52"/>
          <p:cNvSpPr/>
          <p:nvPr/>
        </p:nvSpPr>
        <p:spPr>
          <a:xfrm>
            <a:off x="178129" y="3212084"/>
            <a:ext cx="1530439" cy="62136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altLang="zh-CN" sz="12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Parking detection camera deployed in cascade mode</a:t>
            </a:r>
            <a:endParaRPr lang="zh-CN" altLang="en-US" sz="12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6453327" y="1670507"/>
            <a:ext cx="2334413" cy="826750"/>
          </a:xfrm>
          <a:prstGeom prst="roundRect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altLang="zh-CN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Each detection camera covers 2 or 3 spaces. More than 20 detection cameras can be cascaded.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4265529" y="1095153"/>
            <a:ext cx="1604456" cy="5043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altLang="zh-CN" sz="1050" b="1" dirty="0">
                <a:solidFill>
                  <a:schemeClr val="tx1"/>
                </a:solidFill>
              </a:rPr>
              <a:t>DSS4004-PSM</a:t>
            </a:r>
            <a:endParaRPr lang="zh-CN" altLang="en-US" sz="1050" b="1" dirty="0">
              <a:solidFill>
                <a:schemeClr val="tx1"/>
              </a:solidFill>
            </a:endParaRPr>
          </a:p>
        </p:txBody>
      </p:sp>
      <p:pic>
        <p:nvPicPr>
          <p:cNvPr id="27" name="Picture 2" descr="D:\Solution &amp; Product\DSS4004\DSS4004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15" y="1365483"/>
            <a:ext cx="909515" cy="6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肘形连接符 75"/>
          <p:cNvCxnSpPr/>
          <p:nvPr/>
        </p:nvCxnSpPr>
        <p:spPr>
          <a:xfrm flipV="1">
            <a:off x="3750792" y="1599463"/>
            <a:ext cx="1033859" cy="140515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6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2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32138" y="203692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Detection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203692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System Design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1189106" y="3343936"/>
            <a:ext cx="864096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2197218" y="3415944"/>
            <a:ext cx="792088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3133322" y="3415944"/>
            <a:ext cx="864096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213442" y="3415944"/>
            <a:ext cx="864096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1189106" y="4712088"/>
            <a:ext cx="302433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2053202" y="3343936"/>
            <a:ext cx="302433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等腰三角形 20"/>
          <p:cNvSpPr/>
          <p:nvPr/>
        </p:nvSpPr>
        <p:spPr>
          <a:xfrm rot="2982765">
            <a:off x="2851783" y="1095663"/>
            <a:ext cx="905800" cy="3268588"/>
          </a:xfrm>
          <a:custGeom>
            <a:avLst/>
            <a:gdLst>
              <a:gd name="connsiteX0" fmla="*/ 0 w 822430"/>
              <a:gd name="connsiteY0" fmla="*/ 1475967 h 1475967"/>
              <a:gd name="connsiteX1" fmla="*/ 466951 w 822430"/>
              <a:gd name="connsiteY1" fmla="*/ 0 h 1475967"/>
              <a:gd name="connsiteX2" fmla="*/ 822430 w 822430"/>
              <a:gd name="connsiteY2" fmla="*/ 1475967 h 1475967"/>
              <a:gd name="connsiteX3" fmla="*/ 0 w 822430"/>
              <a:gd name="connsiteY3" fmla="*/ 1475967 h 1475967"/>
              <a:gd name="connsiteX0" fmla="*/ 0 w 1582216"/>
              <a:gd name="connsiteY0" fmla="*/ 2434320 h 2434320"/>
              <a:gd name="connsiteX1" fmla="*/ 1226737 w 1582216"/>
              <a:gd name="connsiteY1" fmla="*/ 0 h 2434320"/>
              <a:gd name="connsiteX2" fmla="*/ 1582216 w 1582216"/>
              <a:gd name="connsiteY2" fmla="*/ 1475967 h 2434320"/>
              <a:gd name="connsiteX3" fmla="*/ 0 w 1582216"/>
              <a:gd name="connsiteY3" fmla="*/ 2434320 h 2434320"/>
              <a:gd name="connsiteX0" fmla="*/ 0 w 1377282"/>
              <a:gd name="connsiteY0" fmla="*/ 2434320 h 2434320"/>
              <a:gd name="connsiteX1" fmla="*/ 1226737 w 1377282"/>
              <a:gd name="connsiteY1" fmla="*/ 0 h 2434320"/>
              <a:gd name="connsiteX2" fmla="*/ 1377282 w 1377282"/>
              <a:gd name="connsiteY2" fmla="*/ 1550876 h 2434320"/>
              <a:gd name="connsiteX3" fmla="*/ 0 w 1377282"/>
              <a:gd name="connsiteY3" fmla="*/ 2434320 h 2434320"/>
              <a:gd name="connsiteX0" fmla="*/ 0 w 1550803"/>
              <a:gd name="connsiteY0" fmla="*/ 2433704 h 2433704"/>
              <a:gd name="connsiteX1" fmla="*/ 1400258 w 1550803"/>
              <a:gd name="connsiteY1" fmla="*/ 0 h 2433704"/>
              <a:gd name="connsiteX2" fmla="*/ 1550803 w 1550803"/>
              <a:gd name="connsiteY2" fmla="*/ 1550876 h 2433704"/>
              <a:gd name="connsiteX3" fmla="*/ 0 w 1550803"/>
              <a:gd name="connsiteY3" fmla="*/ 2433704 h 2433704"/>
              <a:gd name="connsiteX0" fmla="*/ 0 w 1346691"/>
              <a:gd name="connsiteY0" fmla="*/ 2590157 h 2590157"/>
              <a:gd name="connsiteX1" fmla="*/ 1196146 w 1346691"/>
              <a:gd name="connsiteY1" fmla="*/ 0 h 2590157"/>
              <a:gd name="connsiteX2" fmla="*/ 1346691 w 1346691"/>
              <a:gd name="connsiteY2" fmla="*/ 1550876 h 2590157"/>
              <a:gd name="connsiteX3" fmla="*/ 0 w 1346691"/>
              <a:gd name="connsiteY3" fmla="*/ 2590157 h 2590157"/>
              <a:gd name="connsiteX0" fmla="*/ 0 w 1196146"/>
              <a:gd name="connsiteY0" fmla="*/ 2590157 h 2590157"/>
              <a:gd name="connsiteX1" fmla="*/ 1196146 w 1196146"/>
              <a:gd name="connsiteY1" fmla="*/ 0 h 2590157"/>
              <a:gd name="connsiteX2" fmla="*/ 1180884 w 1196146"/>
              <a:gd name="connsiteY2" fmla="*/ 1883986 h 2590157"/>
              <a:gd name="connsiteX3" fmla="*/ 0 w 1196146"/>
              <a:gd name="connsiteY3" fmla="*/ 2590157 h 259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46" h="2590157">
                <a:moveTo>
                  <a:pt x="0" y="2590157"/>
                </a:moveTo>
                <a:lnTo>
                  <a:pt x="1196146" y="0"/>
                </a:lnTo>
                <a:lnTo>
                  <a:pt x="1180884" y="1883986"/>
                </a:lnTo>
                <a:lnTo>
                  <a:pt x="0" y="259015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1" name="Picture 2" descr="E:\工作\产品管理\二代车位检测器\产品图片\七种颜色产品图片\未标题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466" y="1327712"/>
            <a:ext cx="1224136" cy="1008112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5507" y="1011444"/>
            <a:ext cx="2164027" cy="124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等腰三角形 20"/>
          <p:cNvSpPr/>
          <p:nvPr/>
        </p:nvSpPr>
        <p:spPr>
          <a:xfrm rot="371177">
            <a:off x="3781393" y="2152409"/>
            <a:ext cx="1272938" cy="1655948"/>
          </a:xfrm>
          <a:custGeom>
            <a:avLst/>
            <a:gdLst>
              <a:gd name="connsiteX0" fmla="*/ 0 w 822430"/>
              <a:gd name="connsiteY0" fmla="*/ 1475967 h 1475967"/>
              <a:gd name="connsiteX1" fmla="*/ 466951 w 822430"/>
              <a:gd name="connsiteY1" fmla="*/ 0 h 1475967"/>
              <a:gd name="connsiteX2" fmla="*/ 822430 w 822430"/>
              <a:gd name="connsiteY2" fmla="*/ 1475967 h 1475967"/>
              <a:gd name="connsiteX3" fmla="*/ 0 w 822430"/>
              <a:gd name="connsiteY3" fmla="*/ 1475967 h 1475967"/>
              <a:gd name="connsiteX0" fmla="*/ 0 w 1582216"/>
              <a:gd name="connsiteY0" fmla="*/ 2434320 h 2434320"/>
              <a:gd name="connsiteX1" fmla="*/ 1226737 w 1582216"/>
              <a:gd name="connsiteY1" fmla="*/ 0 h 2434320"/>
              <a:gd name="connsiteX2" fmla="*/ 1582216 w 1582216"/>
              <a:gd name="connsiteY2" fmla="*/ 1475967 h 2434320"/>
              <a:gd name="connsiteX3" fmla="*/ 0 w 1582216"/>
              <a:gd name="connsiteY3" fmla="*/ 2434320 h 2434320"/>
              <a:gd name="connsiteX0" fmla="*/ 0 w 1377282"/>
              <a:gd name="connsiteY0" fmla="*/ 2434320 h 2434320"/>
              <a:gd name="connsiteX1" fmla="*/ 1226737 w 1377282"/>
              <a:gd name="connsiteY1" fmla="*/ 0 h 2434320"/>
              <a:gd name="connsiteX2" fmla="*/ 1377282 w 1377282"/>
              <a:gd name="connsiteY2" fmla="*/ 1550876 h 2434320"/>
              <a:gd name="connsiteX3" fmla="*/ 0 w 1377282"/>
              <a:gd name="connsiteY3" fmla="*/ 2434320 h 2434320"/>
              <a:gd name="connsiteX0" fmla="*/ 0 w 1550803"/>
              <a:gd name="connsiteY0" fmla="*/ 2433704 h 2433704"/>
              <a:gd name="connsiteX1" fmla="*/ 1400258 w 1550803"/>
              <a:gd name="connsiteY1" fmla="*/ 0 h 2433704"/>
              <a:gd name="connsiteX2" fmla="*/ 1550803 w 1550803"/>
              <a:gd name="connsiteY2" fmla="*/ 1550876 h 2433704"/>
              <a:gd name="connsiteX3" fmla="*/ 0 w 1550803"/>
              <a:gd name="connsiteY3" fmla="*/ 2433704 h 2433704"/>
              <a:gd name="connsiteX0" fmla="*/ 0 w 1346691"/>
              <a:gd name="connsiteY0" fmla="*/ 2590157 h 2590157"/>
              <a:gd name="connsiteX1" fmla="*/ 1196146 w 1346691"/>
              <a:gd name="connsiteY1" fmla="*/ 0 h 2590157"/>
              <a:gd name="connsiteX2" fmla="*/ 1346691 w 1346691"/>
              <a:gd name="connsiteY2" fmla="*/ 1550876 h 2590157"/>
              <a:gd name="connsiteX3" fmla="*/ 0 w 1346691"/>
              <a:gd name="connsiteY3" fmla="*/ 2590157 h 2590157"/>
              <a:gd name="connsiteX0" fmla="*/ 0 w 1196146"/>
              <a:gd name="connsiteY0" fmla="*/ 2590157 h 2590157"/>
              <a:gd name="connsiteX1" fmla="*/ 1196146 w 1196146"/>
              <a:gd name="connsiteY1" fmla="*/ 0 h 2590157"/>
              <a:gd name="connsiteX2" fmla="*/ 1180884 w 1196146"/>
              <a:gd name="connsiteY2" fmla="*/ 1883986 h 2590157"/>
              <a:gd name="connsiteX3" fmla="*/ 0 w 1196146"/>
              <a:gd name="connsiteY3" fmla="*/ 2590157 h 259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46" h="2590157">
                <a:moveTo>
                  <a:pt x="0" y="2590157"/>
                </a:moveTo>
                <a:lnTo>
                  <a:pt x="1196146" y="0"/>
                </a:lnTo>
                <a:lnTo>
                  <a:pt x="1180884" y="1883986"/>
                </a:lnTo>
                <a:lnTo>
                  <a:pt x="0" y="259015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1984" y="2366265"/>
            <a:ext cx="2164027" cy="119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等腰三角形 20"/>
          <p:cNvSpPr/>
          <p:nvPr/>
        </p:nvSpPr>
        <p:spPr>
          <a:xfrm rot="1149105">
            <a:off x="3269144" y="1843408"/>
            <a:ext cx="1272938" cy="1920701"/>
          </a:xfrm>
          <a:custGeom>
            <a:avLst/>
            <a:gdLst>
              <a:gd name="connsiteX0" fmla="*/ 0 w 822430"/>
              <a:gd name="connsiteY0" fmla="*/ 1475967 h 1475967"/>
              <a:gd name="connsiteX1" fmla="*/ 466951 w 822430"/>
              <a:gd name="connsiteY1" fmla="*/ 0 h 1475967"/>
              <a:gd name="connsiteX2" fmla="*/ 822430 w 822430"/>
              <a:gd name="connsiteY2" fmla="*/ 1475967 h 1475967"/>
              <a:gd name="connsiteX3" fmla="*/ 0 w 822430"/>
              <a:gd name="connsiteY3" fmla="*/ 1475967 h 1475967"/>
              <a:gd name="connsiteX0" fmla="*/ 0 w 1582216"/>
              <a:gd name="connsiteY0" fmla="*/ 2434320 h 2434320"/>
              <a:gd name="connsiteX1" fmla="*/ 1226737 w 1582216"/>
              <a:gd name="connsiteY1" fmla="*/ 0 h 2434320"/>
              <a:gd name="connsiteX2" fmla="*/ 1582216 w 1582216"/>
              <a:gd name="connsiteY2" fmla="*/ 1475967 h 2434320"/>
              <a:gd name="connsiteX3" fmla="*/ 0 w 1582216"/>
              <a:gd name="connsiteY3" fmla="*/ 2434320 h 2434320"/>
              <a:gd name="connsiteX0" fmla="*/ 0 w 1377282"/>
              <a:gd name="connsiteY0" fmla="*/ 2434320 h 2434320"/>
              <a:gd name="connsiteX1" fmla="*/ 1226737 w 1377282"/>
              <a:gd name="connsiteY1" fmla="*/ 0 h 2434320"/>
              <a:gd name="connsiteX2" fmla="*/ 1377282 w 1377282"/>
              <a:gd name="connsiteY2" fmla="*/ 1550876 h 2434320"/>
              <a:gd name="connsiteX3" fmla="*/ 0 w 1377282"/>
              <a:gd name="connsiteY3" fmla="*/ 2434320 h 2434320"/>
              <a:gd name="connsiteX0" fmla="*/ 0 w 1550803"/>
              <a:gd name="connsiteY0" fmla="*/ 2433704 h 2433704"/>
              <a:gd name="connsiteX1" fmla="*/ 1400258 w 1550803"/>
              <a:gd name="connsiteY1" fmla="*/ 0 h 2433704"/>
              <a:gd name="connsiteX2" fmla="*/ 1550803 w 1550803"/>
              <a:gd name="connsiteY2" fmla="*/ 1550876 h 2433704"/>
              <a:gd name="connsiteX3" fmla="*/ 0 w 1550803"/>
              <a:gd name="connsiteY3" fmla="*/ 2433704 h 2433704"/>
              <a:gd name="connsiteX0" fmla="*/ 0 w 1346691"/>
              <a:gd name="connsiteY0" fmla="*/ 2590157 h 2590157"/>
              <a:gd name="connsiteX1" fmla="*/ 1196146 w 1346691"/>
              <a:gd name="connsiteY1" fmla="*/ 0 h 2590157"/>
              <a:gd name="connsiteX2" fmla="*/ 1346691 w 1346691"/>
              <a:gd name="connsiteY2" fmla="*/ 1550876 h 2590157"/>
              <a:gd name="connsiteX3" fmla="*/ 0 w 1346691"/>
              <a:gd name="connsiteY3" fmla="*/ 2590157 h 2590157"/>
              <a:gd name="connsiteX0" fmla="*/ 0 w 1196146"/>
              <a:gd name="connsiteY0" fmla="*/ 2590157 h 2590157"/>
              <a:gd name="connsiteX1" fmla="*/ 1196146 w 1196146"/>
              <a:gd name="connsiteY1" fmla="*/ 0 h 2590157"/>
              <a:gd name="connsiteX2" fmla="*/ 1180884 w 1196146"/>
              <a:gd name="connsiteY2" fmla="*/ 1883986 h 2590157"/>
              <a:gd name="connsiteX3" fmla="*/ 0 w 1196146"/>
              <a:gd name="connsiteY3" fmla="*/ 2590157 h 259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46" h="2590157">
                <a:moveTo>
                  <a:pt x="0" y="2590157"/>
                </a:moveTo>
                <a:lnTo>
                  <a:pt x="1196146" y="0"/>
                </a:lnTo>
                <a:lnTo>
                  <a:pt x="1180884" y="1883986"/>
                </a:lnTo>
                <a:lnTo>
                  <a:pt x="0" y="259015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1983" y="3642643"/>
            <a:ext cx="2164027" cy="135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圆角矩形 32"/>
          <p:cNvSpPr/>
          <p:nvPr/>
        </p:nvSpPr>
        <p:spPr>
          <a:xfrm>
            <a:off x="665253" y="1025050"/>
            <a:ext cx="3240360" cy="79208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/>
              <a:t>Detection Camera is able to detect the parking status by vehicle type even without plate number </a:t>
            </a:r>
            <a:endParaRPr lang="zh-CN" altLang="en-US" b="1" dirty="0"/>
          </a:p>
        </p:txBody>
      </p:sp>
      <p:pic>
        <p:nvPicPr>
          <p:cNvPr id="37" name="Picture 8" descr="E:\工作\产品管理\二代车位检测器\产品图片\七种颜色产品图片\ITC134- 红色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1864" y="781525"/>
            <a:ext cx="1948295" cy="194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组合 2"/>
          <p:cNvGrpSpPr/>
          <p:nvPr/>
        </p:nvGrpSpPr>
        <p:grpSpPr>
          <a:xfrm>
            <a:off x="738613" y="2030795"/>
            <a:ext cx="2509496" cy="670940"/>
            <a:chOff x="377091" y="2030795"/>
            <a:chExt cx="2509496" cy="670940"/>
          </a:xfrm>
        </p:grpSpPr>
        <p:pic>
          <p:nvPicPr>
            <p:cNvPr id="38" name="图片 1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7091" y="2030795"/>
              <a:ext cx="2509496" cy="670940"/>
            </a:xfrm>
            <a:prstGeom prst="rect">
              <a:avLst/>
            </a:prstGeom>
            <a:noFill/>
          </p:spPr>
        </p:pic>
        <p:sp>
          <p:nvSpPr>
            <p:cNvPr id="2" name="矩形 1"/>
            <p:cNvSpPr/>
            <p:nvPr/>
          </p:nvSpPr>
          <p:spPr>
            <a:xfrm>
              <a:off x="540817" y="2153620"/>
              <a:ext cx="821743" cy="1617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97117" y="2103861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10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4589" y="210454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9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30484" y="2098942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</a:rPr>
              <a:t>8</a:t>
            </a:r>
            <a:endParaRPr lang="zh-CN" altLang="en-US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http://pngimg.com/upload/small/audi_PNG173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4811">
            <a:off x="-389567" y="5485237"/>
            <a:ext cx="2003756" cy="81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pngimg.com/upload/small/audi_PNG173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4811">
            <a:off x="1684160" y="5519845"/>
            <a:ext cx="2003756" cy="81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pngimg.com/upload/small/audi_PNG173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4811">
            <a:off x="629961" y="5519844"/>
            <a:ext cx="2003756" cy="81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352829" y="2812428"/>
            <a:ext cx="836277" cy="1806542"/>
            <a:chOff x="401686" y="3063354"/>
            <a:chExt cx="836277" cy="1806542"/>
          </a:xfrm>
        </p:grpSpPr>
        <p:pic>
          <p:nvPicPr>
            <p:cNvPr id="28" name="图片 27" descr="C:\Documents and Settings\Administrator\桌面\新建文件夹\单层.JPG"/>
            <p:cNvPicPr/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1686" y="3063354"/>
              <a:ext cx="836277" cy="1806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矩形 3"/>
            <p:cNvSpPr/>
            <p:nvPr/>
          </p:nvSpPr>
          <p:spPr>
            <a:xfrm>
              <a:off x="439618" y="3541274"/>
              <a:ext cx="798345" cy="843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34287" y="3164237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50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1551" y="3199517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49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6627" y="317200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</a:rPr>
              <a:t>48</a:t>
            </a:r>
            <a:endParaRPr lang="zh-CN" altLang="en-US" sz="4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84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3936E-6 L 0.15816 -0.344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-17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2603E-6 L 0.15104 -0.3488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17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2603E-6 L 0.15365 -0.3470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17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500"/>
                            </p:stCondLst>
                            <p:childTnLst>
                              <p:par>
                                <p:cTn id="9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1" grpId="1"/>
      <p:bldP spid="32" grpId="0"/>
      <p:bldP spid="36" grpId="0"/>
      <p:bldP spid="36" grpId="1"/>
      <p:bldP spid="35" grpId="0"/>
      <p:bldP spid="35" grpId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32138" y="203692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Management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203692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</a:rPr>
              <a:t>Solution Design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2214" y="1300088"/>
            <a:ext cx="8018748" cy="3306222"/>
            <a:chOff x="95156" y="952935"/>
            <a:chExt cx="8820621" cy="4000528"/>
          </a:xfrm>
        </p:grpSpPr>
        <p:sp>
          <p:nvSpPr>
            <p:cNvPr id="53" name="矩形 52"/>
            <p:cNvSpPr/>
            <p:nvPr/>
          </p:nvSpPr>
          <p:spPr>
            <a:xfrm>
              <a:off x="5787257" y="2189585"/>
              <a:ext cx="1448677" cy="72072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100" dirty="0">
                  <a:solidFill>
                    <a:prstClr val="whit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Alarm Linkage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5787257" y="2963196"/>
              <a:ext cx="1448677" cy="71913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100" dirty="0">
                  <a:solidFill>
                    <a:prstClr val="whit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Electronic map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2483769" y="2961608"/>
              <a:ext cx="1524823" cy="7199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100" dirty="0">
                  <a:solidFill>
                    <a:prstClr val="whit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Record storage</a:t>
              </a:r>
              <a:endParaRPr lang="zh-CN" altLang="en-US" sz="1100" dirty="0">
                <a:solidFill>
                  <a:prstClr val="white"/>
                </a:solidFill>
                <a:ea typeface="微软雅黑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58" name="Rectangle 4"/>
            <p:cNvSpPr/>
            <p:nvPr/>
          </p:nvSpPr>
          <p:spPr bwMode="auto">
            <a:xfrm>
              <a:off x="97470" y="2141501"/>
              <a:ext cx="2263282" cy="15836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182880" tIns="182880" bIns="45718" anchor="ctr"/>
            <a:lstStyle/>
            <a:p>
              <a:pPr algn="ctr">
                <a:lnSpc>
                  <a:spcPct val="90000"/>
                </a:lnSpc>
                <a:buSzPct val="90000"/>
                <a:defRPr/>
              </a:pPr>
              <a:r>
                <a:rPr lang="en-US" sz="1800" b="1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Function</a:t>
              </a:r>
              <a:endParaRPr lang="en-US" sz="2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9" name="Freeform 9"/>
            <p:cNvSpPr>
              <a:spLocks noEditPoints="1"/>
            </p:cNvSpPr>
            <p:nvPr/>
          </p:nvSpPr>
          <p:spPr bwMode="black">
            <a:xfrm>
              <a:off x="1997137" y="2180061"/>
              <a:ext cx="369887" cy="369887"/>
            </a:xfrm>
            <a:custGeom>
              <a:avLst/>
              <a:gdLst>
                <a:gd name="T0" fmla="*/ 218252 w 149"/>
                <a:gd name="T1" fmla="*/ 166802 h 149"/>
                <a:gd name="T2" fmla="*/ 161209 w 149"/>
                <a:gd name="T3" fmla="*/ 114521 h 149"/>
                <a:gd name="T4" fmla="*/ 208331 w 149"/>
                <a:gd name="T5" fmla="*/ 114521 h 149"/>
                <a:gd name="T6" fmla="*/ 285215 w 149"/>
                <a:gd name="T7" fmla="*/ 186718 h 149"/>
                <a:gd name="T8" fmla="*/ 208331 w 149"/>
                <a:gd name="T9" fmla="*/ 258916 h 149"/>
                <a:gd name="T10" fmla="*/ 161209 w 149"/>
                <a:gd name="T11" fmla="*/ 258916 h 149"/>
                <a:gd name="T12" fmla="*/ 218252 w 149"/>
                <a:gd name="T13" fmla="*/ 204145 h 149"/>
                <a:gd name="T14" fmla="*/ 89285 w 149"/>
                <a:gd name="T15" fmla="*/ 204145 h 149"/>
                <a:gd name="T16" fmla="*/ 89285 w 149"/>
                <a:gd name="T17" fmla="*/ 166802 h 149"/>
                <a:gd name="T18" fmla="*/ 218252 w 149"/>
                <a:gd name="T19" fmla="*/ 166802 h 149"/>
                <a:gd name="T20" fmla="*/ 183530 w 149"/>
                <a:gd name="T21" fmla="*/ 22406 h 149"/>
                <a:gd name="T22" fmla="*/ 347219 w 149"/>
                <a:gd name="T23" fmla="*/ 186718 h 149"/>
                <a:gd name="T24" fmla="*/ 183530 w 149"/>
                <a:gd name="T25" fmla="*/ 348541 h 149"/>
                <a:gd name="T26" fmla="*/ 22321 w 149"/>
                <a:gd name="T27" fmla="*/ 186718 h 149"/>
                <a:gd name="T28" fmla="*/ 183530 w 149"/>
                <a:gd name="T29" fmla="*/ 22406 h 149"/>
                <a:gd name="T30" fmla="*/ 183530 w 149"/>
                <a:gd name="T31" fmla="*/ 0 h 149"/>
                <a:gd name="T32" fmla="*/ 0 w 149"/>
                <a:gd name="T33" fmla="*/ 186718 h 149"/>
                <a:gd name="T34" fmla="*/ 183530 w 149"/>
                <a:gd name="T35" fmla="*/ 370947 h 149"/>
                <a:gd name="T36" fmla="*/ 369540 w 149"/>
                <a:gd name="T37" fmla="*/ 186718 h 149"/>
                <a:gd name="T38" fmla="*/ 183530 w 149"/>
                <a:gd name="T39" fmla="*/ 0 h 1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9" h="149">
                  <a:moveTo>
                    <a:pt x="88" y="67"/>
                  </a:moveTo>
                  <a:cubicBezTo>
                    <a:pt x="65" y="46"/>
                    <a:pt x="65" y="46"/>
                    <a:pt x="6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67"/>
                    <a:pt x="36" y="67"/>
                    <a:pt x="36" y="67"/>
                  </a:cubicBezTo>
                  <a:lnTo>
                    <a:pt x="88" y="67"/>
                  </a:lnTo>
                  <a:close/>
                  <a:moveTo>
                    <a:pt x="74" y="9"/>
                  </a:moveTo>
                  <a:cubicBezTo>
                    <a:pt x="110" y="9"/>
                    <a:pt x="140" y="39"/>
                    <a:pt x="140" y="75"/>
                  </a:cubicBezTo>
                  <a:cubicBezTo>
                    <a:pt x="140" y="111"/>
                    <a:pt x="110" y="140"/>
                    <a:pt x="74" y="140"/>
                  </a:cubicBezTo>
                  <a:cubicBezTo>
                    <a:pt x="38" y="140"/>
                    <a:pt x="9" y="111"/>
                    <a:pt x="9" y="75"/>
                  </a:cubicBezTo>
                  <a:cubicBezTo>
                    <a:pt x="9" y="39"/>
                    <a:pt x="38" y="9"/>
                    <a:pt x="74" y="9"/>
                  </a:cubicBezTo>
                  <a:moveTo>
                    <a:pt x="74" y="0"/>
                  </a:moveTo>
                  <a:cubicBezTo>
                    <a:pt x="33" y="0"/>
                    <a:pt x="0" y="33"/>
                    <a:pt x="0" y="75"/>
                  </a:cubicBezTo>
                  <a:cubicBezTo>
                    <a:pt x="0" y="116"/>
                    <a:pt x="33" y="149"/>
                    <a:pt x="74" y="149"/>
                  </a:cubicBezTo>
                  <a:cubicBezTo>
                    <a:pt x="116" y="149"/>
                    <a:pt x="149" y="116"/>
                    <a:pt x="149" y="75"/>
                  </a:cubicBezTo>
                  <a:cubicBezTo>
                    <a:pt x="149" y="33"/>
                    <a:pt x="116" y="0"/>
                    <a:pt x="7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6" tIns="34294" rIns="68586" bIns="34294"/>
            <a:lstStyle/>
            <a:p>
              <a:endPara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7314592" y="2956847"/>
              <a:ext cx="1546209" cy="72072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History Search</a:t>
              </a:r>
              <a:endParaRPr lang="zh-CN" altLang="en-US" sz="110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483769" y="2163391"/>
              <a:ext cx="1542441" cy="72072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100" dirty="0">
                  <a:solidFill>
                    <a:prstClr val="whit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24-Hour real-time Surveillance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4073931" y="2961608"/>
              <a:ext cx="1536547" cy="7207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100" dirty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Image storage</a:t>
              </a:r>
              <a:endParaRPr lang="zh-CN" altLang="en-US" sz="1100" dirty="0">
                <a:solidFill>
                  <a:schemeClr val="tx1"/>
                </a:solidFill>
                <a:ea typeface="微软雅黑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4073931" y="2177761"/>
              <a:ext cx="1536547" cy="70635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100" dirty="0">
                  <a:solidFill>
                    <a:prstClr val="whit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Device management</a:t>
              </a:r>
              <a:endParaRPr lang="zh-CN" altLang="en-US" sz="1100" dirty="0">
                <a:solidFill>
                  <a:prstClr val="white"/>
                </a:solidFill>
                <a:ea typeface="微软雅黑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7314592" y="2189586"/>
              <a:ext cx="1546209" cy="6945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100" dirty="0">
                  <a:solidFill>
                    <a:prstClr val="white"/>
                  </a:solidFill>
                  <a:ea typeface="微软雅黑" pitchFamily="34" charset="-122"/>
                </a:rPr>
                <a:t>Visualized space status</a:t>
              </a:r>
              <a:endParaRPr lang="zh-CN" altLang="en-US" sz="1100" dirty="0">
                <a:solidFill>
                  <a:prstClr val="white"/>
                </a:solidFill>
                <a:ea typeface="微软雅黑" pitchFamily="34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5737190" y="2091383"/>
              <a:ext cx="3178587" cy="1656000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9" name="Rectangle 4"/>
            <p:cNvSpPr/>
            <p:nvPr/>
          </p:nvSpPr>
          <p:spPr bwMode="auto">
            <a:xfrm>
              <a:off x="95344" y="3881893"/>
              <a:ext cx="2263282" cy="10715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182880" tIns="182880" bIns="45718" anchor="ctr"/>
            <a:lstStyle/>
            <a:p>
              <a:pPr algn="ctr">
                <a:lnSpc>
                  <a:spcPct val="90000"/>
                </a:lnSpc>
                <a:buSzPct val="90000"/>
                <a:defRPr/>
              </a:pPr>
              <a:r>
                <a:rPr lang="en-US" altLang="zh-CN" sz="1800" b="1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Reports</a:t>
              </a:r>
              <a:endParaRPr lang="en-US" sz="18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2487552" y="3905831"/>
              <a:ext cx="2013010" cy="10001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Vehicle Flow Reports</a:t>
              </a:r>
            </a:p>
          </p:txBody>
        </p:sp>
        <p:sp>
          <p:nvSpPr>
            <p:cNvPr id="81" name="矩形 80"/>
            <p:cNvSpPr/>
            <p:nvPr/>
          </p:nvSpPr>
          <p:spPr>
            <a:xfrm>
              <a:off x="4643438" y="3917893"/>
              <a:ext cx="2103120" cy="98806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+mj-lt"/>
                  <a:ea typeface="微软雅黑" pitchFamily="34" charset="-122"/>
                </a:rPr>
                <a:t>Parking history Reports</a:t>
              </a:r>
              <a:endParaRPr lang="zh-CN" altLang="en-US" dirty="0">
                <a:solidFill>
                  <a:prstClr val="white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6858016" y="3905831"/>
              <a:ext cx="2044700" cy="100013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Other Reports</a:t>
              </a:r>
              <a:endParaRPr lang="zh-CN" altLang="en-US" dirty="0">
                <a:solidFill>
                  <a:srgbClr val="FFFFFF"/>
                </a:solidFill>
                <a:latin typeface="+mj-lt"/>
                <a:ea typeface="微软雅黑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83" name="Freeform 9"/>
            <p:cNvSpPr>
              <a:spLocks noEditPoints="1"/>
            </p:cNvSpPr>
            <p:nvPr/>
          </p:nvSpPr>
          <p:spPr bwMode="black">
            <a:xfrm>
              <a:off x="1988535" y="3890078"/>
              <a:ext cx="369887" cy="369887"/>
            </a:xfrm>
            <a:custGeom>
              <a:avLst/>
              <a:gdLst>
                <a:gd name="T0" fmla="*/ 218252 w 149"/>
                <a:gd name="T1" fmla="*/ 166802 h 149"/>
                <a:gd name="T2" fmla="*/ 161209 w 149"/>
                <a:gd name="T3" fmla="*/ 114521 h 149"/>
                <a:gd name="T4" fmla="*/ 208331 w 149"/>
                <a:gd name="T5" fmla="*/ 114521 h 149"/>
                <a:gd name="T6" fmla="*/ 285215 w 149"/>
                <a:gd name="T7" fmla="*/ 186718 h 149"/>
                <a:gd name="T8" fmla="*/ 208331 w 149"/>
                <a:gd name="T9" fmla="*/ 258916 h 149"/>
                <a:gd name="T10" fmla="*/ 161209 w 149"/>
                <a:gd name="T11" fmla="*/ 258916 h 149"/>
                <a:gd name="T12" fmla="*/ 218252 w 149"/>
                <a:gd name="T13" fmla="*/ 204145 h 149"/>
                <a:gd name="T14" fmla="*/ 89285 w 149"/>
                <a:gd name="T15" fmla="*/ 204145 h 149"/>
                <a:gd name="T16" fmla="*/ 89285 w 149"/>
                <a:gd name="T17" fmla="*/ 166802 h 149"/>
                <a:gd name="T18" fmla="*/ 218252 w 149"/>
                <a:gd name="T19" fmla="*/ 166802 h 149"/>
                <a:gd name="T20" fmla="*/ 183530 w 149"/>
                <a:gd name="T21" fmla="*/ 22406 h 149"/>
                <a:gd name="T22" fmla="*/ 347219 w 149"/>
                <a:gd name="T23" fmla="*/ 186718 h 149"/>
                <a:gd name="T24" fmla="*/ 183530 w 149"/>
                <a:gd name="T25" fmla="*/ 348541 h 149"/>
                <a:gd name="T26" fmla="*/ 22321 w 149"/>
                <a:gd name="T27" fmla="*/ 186718 h 149"/>
                <a:gd name="T28" fmla="*/ 183530 w 149"/>
                <a:gd name="T29" fmla="*/ 22406 h 149"/>
                <a:gd name="T30" fmla="*/ 183530 w 149"/>
                <a:gd name="T31" fmla="*/ 0 h 149"/>
                <a:gd name="T32" fmla="*/ 0 w 149"/>
                <a:gd name="T33" fmla="*/ 186718 h 149"/>
                <a:gd name="T34" fmla="*/ 183530 w 149"/>
                <a:gd name="T35" fmla="*/ 370947 h 149"/>
                <a:gd name="T36" fmla="*/ 369540 w 149"/>
                <a:gd name="T37" fmla="*/ 186718 h 149"/>
                <a:gd name="T38" fmla="*/ 183530 w 149"/>
                <a:gd name="T39" fmla="*/ 0 h 1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9" h="149">
                  <a:moveTo>
                    <a:pt x="88" y="67"/>
                  </a:moveTo>
                  <a:cubicBezTo>
                    <a:pt x="65" y="46"/>
                    <a:pt x="65" y="46"/>
                    <a:pt x="6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67"/>
                    <a:pt x="36" y="67"/>
                    <a:pt x="36" y="67"/>
                  </a:cubicBezTo>
                  <a:lnTo>
                    <a:pt x="88" y="67"/>
                  </a:lnTo>
                  <a:close/>
                  <a:moveTo>
                    <a:pt x="74" y="9"/>
                  </a:moveTo>
                  <a:cubicBezTo>
                    <a:pt x="110" y="9"/>
                    <a:pt x="140" y="39"/>
                    <a:pt x="140" y="75"/>
                  </a:cubicBezTo>
                  <a:cubicBezTo>
                    <a:pt x="140" y="111"/>
                    <a:pt x="110" y="140"/>
                    <a:pt x="74" y="140"/>
                  </a:cubicBezTo>
                  <a:cubicBezTo>
                    <a:pt x="38" y="140"/>
                    <a:pt x="9" y="111"/>
                    <a:pt x="9" y="75"/>
                  </a:cubicBezTo>
                  <a:cubicBezTo>
                    <a:pt x="9" y="39"/>
                    <a:pt x="38" y="9"/>
                    <a:pt x="74" y="9"/>
                  </a:cubicBezTo>
                  <a:moveTo>
                    <a:pt x="74" y="0"/>
                  </a:moveTo>
                  <a:cubicBezTo>
                    <a:pt x="33" y="0"/>
                    <a:pt x="0" y="33"/>
                    <a:pt x="0" y="75"/>
                  </a:cubicBezTo>
                  <a:cubicBezTo>
                    <a:pt x="0" y="116"/>
                    <a:pt x="33" y="149"/>
                    <a:pt x="74" y="149"/>
                  </a:cubicBezTo>
                  <a:cubicBezTo>
                    <a:pt x="116" y="149"/>
                    <a:pt x="149" y="116"/>
                    <a:pt x="149" y="75"/>
                  </a:cubicBezTo>
                  <a:cubicBezTo>
                    <a:pt x="149" y="33"/>
                    <a:pt x="116" y="0"/>
                    <a:pt x="7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6" tIns="34294" rIns="68586" bIns="34294"/>
            <a:lstStyle/>
            <a:p>
              <a:endPara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4" name="Rectangle 4"/>
            <p:cNvSpPr/>
            <p:nvPr/>
          </p:nvSpPr>
          <p:spPr bwMode="auto">
            <a:xfrm>
              <a:off x="95156" y="952935"/>
              <a:ext cx="2263282" cy="10715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182880" tIns="182880" bIns="45718" anchor="ctr"/>
            <a:lstStyle/>
            <a:p>
              <a:pPr algn="ctr">
                <a:lnSpc>
                  <a:spcPct val="90000"/>
                </a:lnSpc>
                <a:buSzPct val="90000"/>
                <a:defRPr/>
              </a:pPr>
              <a:r>
                <a:rPr lang="en-US" altLang="zh-CN" sz="1800" b="1" dirty="0">
                  <a:solidFill>
                    <a:schemeClr val="bg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Device</a:t>
              </a:r>
              <a:endParaRPr lang="en-US" altLang="en-US" sz="18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2487364" y="976873"/>
              <a:ext cx="2013010" cy="10001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LRP Camera</a:t>
              </a:r>
              <a:endParaRPr lang="zh-CN" altLang="en-US" sz="1600" dirty="0">
                <a:solidFill>
                  <a:srgbClr val="FFFFFF"/>
                </a:solidFill>
                <a:ea typeface="微软雅黑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4643250" y="988935"/>
              <a:ext cx="2103120" cy="98806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Detection Camera</a:t>
              </a:r>
              <a:endParaRPr lang="zh-CN" altLang="en-US" dirty="0">
                <a:solidFill>
                  <a:srgbClr val="FFFFFF"/>
                </a:solidFill>
                <a:ea typeface="微软雅黑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6857828" y="976873"/>
              <a:ext cx="2044700" cy="100013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Barrier</a:t>
              </a:r>
              <a:endParaRPr lang="zh-CN" altLang="en-US" dirty="0">
                <a:solidFill>
                  <a:srgbClr val="FFFFFF"/>
                </a:solidFill>
                <a:ea typeface="微软雅黑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88" name="Freeform 9"/>
            <p:cNvSpPr>
              <a:spLocks noEditPoints="1"/>
            </p:cNvSpPr>
            <p:nvPr/>
          </p:nvSpPr>
          <p:spPr bwMode="black">
            <a:xfrm>
              <a:off x="1976651" y="1012583"/>
              <a:ext cx="369887" cy="369887"/>
            </a:xfrm>
            <a:custGeom>
              <a:avLst/>
              <a:gdLst>
                <a:gd name="T0" fmla="*/ 218252 w 149"/>
                <a:gd name="T1" fmla="*/ 166802 h 149"/>
                <a:gd name="T2" fmla="*/ 161209 w 149"/>
                <a:gd name="T3" fmla="*/ 114521 h 149"/>
                <a:gd name="T4" fmla="*/ 208331 w 149"/>
                <a:gd name="T5" fmla="*/ 114521 h 149"/>
                <a:gd name="T6" fmla="*/ 285215 w 149"/>
                <a:gd name="T7" fmla="*/ 186718 h 149"/>
                <a:gd name="T8" fmla="*/ 208331 w 149"/>
                <a:gd name="T9" fmla="*/ 258916 h 149"/>
                <a:gd name="T10" fmla="*/ 161209 w 149"/>
                <a:gd name="T11" fmla="*/ 258916 h 149"/>
                <a:gd name="T12" fmla="*/ 218252 w 149"/>
                <a:gd name="T13" fmla="*/ 204145 h 149"/>
                <a:gd name="T14" fmla="*/ 89285 w 149"/>
                <a:gd name="T15" fmla="*/ 204145 h 149"/>
                <a:gd name="T16" fmla="*/ 89285 w 149"/>
                <a:gd name="T17" fmla="*/ 166802 h 149"/>
                <a:gd name="T18" fmla="*/ 218252 w 149"/>
                <a:gd name="T19" fmla="*/ 166802 h 149"/>
                <a:gd name="T20" fmla="*/ 183530 w 149"/>
                <a:gd name="T21" fmla="*/ 22406 h 149"/>
                <a:gd name="T22" fmla="*/ 347219 w 149"/>
                <a:gd name="T23" fmla="*/ 186718 h 149"/>
                <a:gd name="T24" fmla="*/ 183530 w 149"/>
                <a:gd name="T25" fmla="*/ 348541 h 149"/>
                <a:gd name="T26" fmla="*/ 22321 w 149"/>
                <a:gd name="T27" fmla="*/ 186718 h 149"/>
                <a:gd name="T28" fmla="*/ 183530 w 149"/>
                <a:gd name="T29" fmla="*/ 22406 h 149"/>
                <a:gd name="T30" fmla="*/ 183530 w 149"/>
                <a:gd name="T31" fmla="*/ 0 h 149"/>
                <a:gd name="T32" fmla="*/ 0 w 149"/>
                <a:gd name="T33" fmla="*/ 186718 h 149"/>
                <a:gd name="T34" fmla="*/ 183530 w 149"/>
                <a:gd name="T35" fmla="*/ 370947 h 149"/>
                <a:gd name="T36" fmla="*/ 369540 w 149"/>
                <a:gd name="T37" fmla="*/ 186718 h 149"/>
                <a:gd name="T38" fmla="*/ 183530 w 149"/>
                <a:gd name="T39" fmla="*/ 0 h 1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9" h="149">
                  <a:moveTo>
                    <a:pt x="88" y="67"/>
                  </a:moveTo>
                  <a:cubicBezTo>
                    <a:pt x="65" y="46"/>
                    <a:pt x="65" y="46"/>
                    <a:pt x="6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67"/>
                    <a:pt x="36" y="67"/>
                    <a:pt x="36" y="67"/>
                  </a:cubicBezTo>
                  <a:lnTo>
                    <a:pt x="88" y="67"/>
                  </a:lnTo>
                  <a:close/>
                  <a:moveTo>
                    <a:pt x="74" y="9"/>
                  </a:moveTo>
                  <a:cubicBezTo>
                    <a:pt x="110" y="9"/>
                    <a:pt x="140" y="39"/>
                    <a:pt x="140" y="75"/>
                  </a:cubicBezTo>
                  <a:cubicBezTo>
                    <a:pt x="140" y="111"/>
                    <a:pt x="110" y="140"/>
                    <a:pt x="74" y="140"/>
                  </a:cubicBezTo>
                  <a:cubicBezTo>
                    <a:pt x="38" y="140"/>
                    <a:pt x="9" y="111"/>
                    <a:pt x="9" y="75"/>
                  </a:cubicBezTo>
                  <a:cubicBezTo>
                    <a:pt x="9" y="39"/>
                    <a:pt x="38" y="9"/>
                    <a:pt x="74" y="9"/>
                  </a:cubicBezTo>
                  <a:moveTo>
                    <a:pt x="74" y="0"/>
                  </a:moveTo>
                  <a:cubicBezTo>
                    <a:pt x="33" y="0"/>
                    <a:pt x="0" y="33"/>
                    <a:pt x="0" y="75"/>
                  </a:cubicBezTo>
                  <a:cubicBezTo>
                    <a:pt x="0" y="116"/>
                    <a:pt x="33" y="149"/>
                    <a:pt x="74" y="149"/>
                  </a:cubicBezTo>
                  <a:cubicBezTo>
                    <a:pt x="116" y="149"/>
                    <a:pt x="149" y="116"/>
                    <a:pt x="149" y="75"/>
                  </a:cubicBezTo>
                  <a:cubicBezTo>
                    <a:pt x="149" y="33"/>
                    <a:pt x="116" y="0"/>
                    <a:pt x="7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6" tIns="34294" rIns="68586" bIns="34294"/>
            <a:lstStyle/>
            <a:p>
              <a:endPara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2431519" y="2091383"/>
              <a:ext cx="3237354" cy="1656000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830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2138" y="192262"/>
            <a:ext cx="6011862" cy="628939"/>
          </a:xfrm>
          <a:prstGeom prst="rect">
            <a:avLst/>
          </a:prstGeom>
          <a:solidFill>
            <a:srgbClr val="ACAC9F"/>
          </a:solidFill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 Client 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92262"/>
            <a:ext cx="3132138" cy="628939"/>
          </a:xfrm>
          <a:prstGeom prst="rect">
            <a:avLst/>
          </a:prstGeom>
          <a:solidFill>
            <a:srgbClr val="E6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Design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572625" y="4288429"/>
            <a:ext cx="1896954" cy="4256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lvl="0" algn="ctr">
              <a:lnSpc>
                <a:spcPct val="120000"/>
              </a:lnSpc>
              <a:spcAft>
                <a:spcPts val="150"/>
              </a:spcAft>
            </a:pPr>
            <a:r>
              <a:rPr lang="en-US" altLang="zh-CN" b="1" dirty="0">
                <a:solidFill>
                  <a:schemeClr val="bg1"/>
                </a:solidFill>
                <a:latin typeface="+mj-lt"/>
                <a:ea typeface="微软雅黑" pitchFamily="34" charset="-122"/>
                <a:cs typeface="Arial" panose="020B0604020202020204" pitchFamily="34" charset="0"/>
              </a:rPr>
              <a:t>Entrance History</a:t>
            </a:r>
          </a:p>
        </p:txBody>
      </p:sp>
      <p:cxnSp>
        <p:nvCxnSpPr>
          <p:cNvPr id="14" name="肘形连接符 13"/>
          <p:cNvCxnSpPr/>
          <p:nvPr/>
        </p:nvCxnSpPr>
        <p:spPr>
          <a:xfrm flipV="1">
            <a:off x="-1191105" y="2509055"/>
            <a:ext cx="595662" cy="171994"/>
          </a:xfrm>
          <a:prstGeom prst="bentConnector3">
            <a:avLst>
              <a:gd name="adj1" fmla="val 50000"/>
            </a:avLst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41324" y="1820753"/>
            <a:ext cx="4397855" cy="3004451"/>
            <a:chOff x="3534571" y="1417662"/>
            <a:chExt cx="4397855" cy="3004451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571" y="1417662"/>
              <a:ext cx="4397855" cy="3004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571" y="1816575"/>
              <a:ext cx="3066805" cy="260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圆角矩形 14"/>
          <p:cNvSpPr/>
          <p:nvPr/>
        </p:nvSpPr>
        <p:spPr>
          <a:xfrm>
            <a:off x="276428" y="1122853"/>
            <a:ext cx="1944258" cy="37395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Visualized Parking Lot</a:t>
            </a:r>
          </a:p>
        </p:txBody>
      </p:sp>
      <p:cxnSp>
        <p:nvCxnSpPr>
          <p:cNvPr id="16" name="肘形连接符 15"/>
          <p:cNvCxnSpPr>
            <a:stCxn id="15" idx="3"/>
          </p:cNvCxnSpPr>
          <p:nvPr/>
        </p:nvCxnSpPr>
        <p:spPr>
          <a:xfrm>
            <a:off x="2220686" y="1309833"/>
            <a:ext cx="519565" cy="1285219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30" y="1309833"/>
            <a:ext cx="3577307" cy="240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肘形连接符 24"/>
          <p:cNvCxnSpPr/>
          <p:nvPr/>
        </p:nvCxnSpPr>
        <p:spPr>
          <a:xfrm rot="5400000" flipH="1" flipV="1">
            <a:off x="5861351" y="2858952"/>
            <a:ext cx="1815621" cy="1115828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2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762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65005"/>
            <a:ext cx="9144000" cy="1212111"/>
          </a:xfrm>
          <a:prstGeom prst="rect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796362" y="2056590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Highlight</a:t>
            </a:r>
            <a:endParaRPr lang="zh-CN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696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8531" y="1114273"/>
            <a:ext cx="3129147" cy="1724623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</a:pPr>
            <a:r>
              <a:rPr lang="en-US" altLang="zh-CN" sz="1600" b="1" dirty="0">
                <a:solidFill>
                  <a:prstClr val="white"/>
                </a:solidFill>
              </a:rPr>
              <a:t>Show Available Parking Space </a:t>
            </a:r>
          </a:p>
          <a:p>
            <a:r>
              <a:rPr lang="en-US" altLang="zh-CN" dirty="0">
                <a:solidFill>
                  <a:prstClr val="white"/>
                </a:solidFill>
              </a:rPr>
              <a:t>Guidance screen will show the available parking space number to drivers and guide then to the right direction </a:t>
            </a:r>
          </a:p>
          <a:p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8531" y="2934401"/>
            <a:ext cx="3129147" cy="1820128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</a:pPr>
            <a:r>
              <a:rPr lang="en-US" altLang="zh-CN" sz="1600" b="1" dirty="0">
                <a:solidFill>
                  <a:prstClr val="white"/>
                </a:solidFill>
              </a:rPr>
              <a:t>Show Accurate Position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prstClr val="white"/>
                </a:solidFill>
              </a:rPr>
              <a:t>Drivers can search available spaces according to the light indicator and guidance screen indication. </a:t>
            </a:r>
          </a:p>
          <a:p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32138" y="203692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 Guidance 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03692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60057" y="1114273"/>
            <a:ext cx="4915485" cy="3640257"/>
            <a:chOff x="3823855" y="1050475"/>
            <a:chExt cx="4915485" cy="364025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23855" y="1050475"/>
              <a:ext cx="4915485" cy="3640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矩形 2"/>
            <p:cNvSpPr/>
            <p:nvPr/>
          </p:nvSpPr>
          <p:spPr>
            <a:xfrm>
              <a:off x="4247290" y="1298483"/>
              <a:ext cx="340662" cy="24519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277" y="1290735"/>
              <a:ext cx="421143" cy="24089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865085" y="1290735"/>
              <a:ext cx="421143" cy="24089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肘形连接符 11"/>
          <p:cNvCxnSpPr/>
          <p:nvPr/>
        </p:nvCxnSpPr>
        <p:spPr>
          <a:xfrm rot="10800000" flipV="1">
            <a:off x="3486925" y="1690717"/>
            <a:ext cx="2730876" cy="641268"/>
          </a:xfrm>
          <a:prstGeom prst="bentConnector3">
            <a:avLst>
              <a:gd name="adj1" fmla="val -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/>
          <p:nvPr/>
        </p:nvCxnSpPr>
        <p:spPr>
          <a:xfrm rot="10800000" flipV="1">
            <a:off x="3486925" y="1930945"/>
            <a:ext cx="4880761" cy="2704851"/>
          </a:xfrm>
          <a:prstGeom prst="bentConnector3">
            <a:avLst>
              <a:gd name="adj1" fmla="val 12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172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摄像机抓拍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1548254"/>
            <a:ext cx="5724099" cy="3279404"/>
          </a:xfrm>
          <a:prstGeom prst="rect">
            <a:avLst/>
          </a:prstGeom>
        </p:spPr>
      </p:pic>
      <p:pic>
        <p:nvPicPr>
          <p:cNvPr id="5" name="车位检测器抓拍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6" cstate="print"/>
          <a:srcRect b="28067"/>
          <a:stretch/>
        </p:blipFill>
        <p:spPr>
          <a:xfrm>
            <a:off x="5724099" y="1524504"/>
            <a:ext cx="3419901" cy="162223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40417" y="1146611"/>
            <a:ext cx="3403584" cy="4016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</a:t>
            </a:r>
            <a:endParaRPr lang="zh-CN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146611"/>
            <a:ext cx="5740415" cy="401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Snapshot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132138" y="203692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All-Round Monitoring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203692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2" descr="E:\工作\产品管理\300万车位检测器\20140312171032582_1_1_浙A5GA16_1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2224" y="2669758"/>
            <a:ext cx="3446342" cy="1807239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5712224" y="4426015"/>
            <a:ext cx="3483439" cy="4016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Cover 3 Parking Spaces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609" y="2669758"/>
            <a:ext cx="992460" cy="70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91049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65005"/>
            <a:ext cx="9144000" cy="1212111"/>
          </a:xfrm>
          <a:prstGeom prst="rect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796362" y="2056590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Requirement</a:t>
            </a:r>
            <a:endParaRPr lang="zh-CN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1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1912789" y="4446519"/>
            <a:ext cx="4505528" cy="1861703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2724" y="1116465"/>
            <a:ext cx="4505528" cy="1861703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32138" y="203692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Simplify Deployment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03692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30239" y="2421169"/>
            <a:ext cx="3322683" cy="287329"/>
            <a:chOff x="847674" y="3448062"/>
            <a:chExt cx="3322683" cy="287329"/>
          </a:xfrm>
        </p:grpSpPr>
        <p:pic>
          <p:nvPicPr>
            <p:cNvPr id="5" name="Picture 2" descr="E:\工作\产品管理\二代车位检测器\产品图片\七种颜色产品图片\未标题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7674" y="3448062"/>
              <a:ext cx="418931" cy="287329"/>
            </a:xfrm>
            <a:prstGeom prst="rect">
              <a:avLst/>
            </a:prstGeom>
            <a:noFill/>
          </p:spPr>
        </p:pic>
        <p:pic>
          <p:nvPicPr>
            <p:cNvPr id="6" name="Picture 2" descr="E:\工作\产品管理\二代车位检测器\产品图片\七种颜色产品图片\未标题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4908" y="3448062"/>
              <a:ext cx="418931" cy="287329"/>
            </a:xfrm>
            <a:prstGeom prst="rect">
              <a:avLst/>
            </a:prstGeom>
            <a:noFill/>
          </p:spPr>
        </p:pic>
        <p:pic>
          <p:nvPicPr>
            <p:cNvPr id="7" name="Picture 2" descr="E:\工作\产品管理\二代车位检测器\产品图片\七种颜色产品图片\未标题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1480" y="3448062"/>
              <a:ext cx="418931" cy="287329"/>
            </a:xfrm>
            <a:prstGeom prst="rect">
              <a:avLst/>
            </a:prstGeom>
            <a:noFill/>
          </p:spPr>
        </p:pic>
        <p:pic>
          <p:nvPicPr>
            <p:cNvPr id="8" name="Picture 2" descr="E:\工作\产品管理\二代车位检测器\产品图片\七种颜色产品图片\未标题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51426" y="3448062"/>
              <a:ext cx="418931" cy="287329"/>
            </a:xfrm>
            <a:prstGeom prst="rect">
              <a:avLst/>
            </a:prstGeom>
            <a:noFill/>
          </p:spPr>
        </p:pic>
        <p:sp>
          <p:nvSpPr>
            <p:cNvPr id="9" name="椭圆 8"/>
            <p:cNvSpPr/>
            <p:nvPr/>
          </p:nvSpPr>
          <p:spPr>
            <a:xfrm>
              <a:off x="2125629" y="3484575"/>
              <a:ext cx="146052" cy="1460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417733" y="3484575"/>
              <a:ext cx="146052" cy="1460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709837" y="3484575"/>
              <a:ext cx="146052" cy="1460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2" descr="http://img3.imgtn.bdimg.com/it/u=2331755222,1656887497&amp;fm=23&amp;gp=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13" y="1211465"/>
            <a:ext cx="1570536" cy="1177902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446031" y="1942518"/>
            <a:ext cx="839799" cy="474668"/>
            <a:chOff x="409518" y="2463004"/>
            <a:chExt cx="839799" cy="474668"/>
          </a:xfrm>
        </p:grpSpPr>
        <p:cxnSp>
          <p:nvCxnSpPr>
            <p:cNvPr id="14" name="直接连接符 13"/>
            <p:cNvCxnSpPr/>
            <p:nvPr/>
          </p:nvCxnSpPr>
          <p:spPr>
            <a:xfrm rot="5400000">
              <a:off x="246004" y="2626519"/>
              <a:ext cx="327823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09518" y="2790828"/>
              <a:ext cx="839799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5400000">
              <a:off x="1175497" y="2863853"/>
              <a:ext cx="14605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591289" y="1942520"/>
            <a:ext cx="1315262" cy="473874"/>
            <a:chOff x="-65945" y="2463798"/>
            <a:chExt cx="1315262" cy="473874"/>
          </a:xfrm>
        </p:grpSpPr>
        <p:cxnSp>
          <p:nvCxnSpPr>
            <p:cNvPr id="18" name="直接连接符 17"/>
            <p:cNvCxnSpPr/>
            <p:nvPr/>
          </p:nvCxnSpPr>
          <p:spPr>
            <a:xfrm rot="5400000">
              <a:off x="-192947" y="2590800"/>
              <a:ext cx="25559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65151" y="2718594"/>
              <a:ext cx="131446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5400000">
              <a:off x="1138985" y="2827340"/>
              <a:ext cx="2190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1358856" y="1867906"/>
            <a:ext cx="2812297" cy="548488"/>
            <a:chOff x="-1562978" y="2755109"/>
            <a:chExt cx="2812297" cy="548488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-1562978" y="2755109"/>
              <a:ext cx="2812295" cy="7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975073" y="3029351"/>
              <a:ext cx="547696" cy="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1248524" y="1869492"/>
            <a:ext cx="2265394" cy="548488"/>
            <a:chOff x="-1016076" y="2610643"/>
            <a:chExt cx="2265394" cy="548488"/>
          </a:xfrm>
        </p:grpSpPr>
        <p:cxnSp>
          <p:nvCxnSpPr>
            <p:cNvPr id="25" name="直接连接符 24"/>
            <p:cNvCxnSpPr/>
            <p:nvPr/>
          </p:nvCxnSpPr>
          <p:spPr>
            <a:xfrm rot="5400000">
              <a:off x="-1051796" y="2646363"/>
              <a:ext cx="73027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1015283" y="2719389"/>
              <a:ext cx="2263806" cy="7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rot="5400000">
              <a:off x="1029049" y="2938863"/>
              <a:ext cx="438949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846880" y="2014751"/>
            <a:ext cx="1534340" cy="327028"/>
            <a:chOff x="-66739" y="2610644"/>
            <a:chExt cx="1534340" cy="327028"/>
          </a:xfrm>
        </p:grpSpPr>
        <p:cxnSp>
          <p:nvCxnSpPr>
            <p:cNvPr id="29" name="直接连接符 28"/>
            <p:cNvCxnSpPr/>
            <p:nvPr/>
          </p:nvCxnSpPr>
          <p:spPr>
            <a:xfrm rot="5400000">
              <a:off x="-120715" y="2664620"/>
              <a:ext cx="1095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-65151" y="2718594"/>
              <a:ext cx="1532752" cy="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rot="5400000">
              <a:off x="1357269" y="2827340"/>
              <a:ext cx="2190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1102471" y="1942519"/>
            <a:ext cx="1863752" cy="401642"/>
            <a:chOff x="-66739" y="2610644"/>
            <a:chExt cx="1863752" cy="401642"/>
          </a:xfrm>
        </p:grpSpPr>
        <p:cxnSp>
          <p:nvCxnSpPr>
            <p:cNvPr id="33" name="直接连接符 32"/>
            <p:cNvCxnSpPr/>
            <p:nvPr/>
          </p:nvCxnSpPr>
          <p:spPr>
            <a:xfrm rot="5400000">
              <a:off x="-120715" y="2664620"/>
              <a:ext cx="1095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-65151" y="2718594"/>
              <a:ext cx="1861369" cy="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5400000">
              <a:off x="1649770" y="2865044"/>
              <a:ext cx="292897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2" descr="http://img3.imgtn.bdimg.com/it/u=2331755222,1656887497&amp;fm=23&amp;gp=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4104" y="1211465"/>
            <a:ext cx="1570536" cy="1177902"/>
          </a:xfrm>
          <a:prstGeom prst="rect">
            <a:avLst/>
          </a:prstGeom>
          <a:noFill/>
        </p:spPr>
      </p:pic>
      <p:grpSp>
        <p:nvGrpSpPr>
          <p:cNvPr id="37" name="组合 36"/>
          <p:cNvGrpSpPr/>
          <p:nvPr/>
        </p:nvGrpSpPr>
        <p:grpSpPr>
          <a:xfrm>
            <a:off x="5557851" y="2421169"/>
            <a:ext cx="3322683" cy="287329"/>
            <a:chOff x="847674" y="3448062"/>
            <a:chExt cx="3322683" cy="287329"/>
          </a:xfrm>
        </p:grpSpPr>
        <p:pic>
          <p:nvPicPr>
            <p:cNvPr id="38" name="Picture 2" descr="E:\工作\产品管理\二代车位检测器\产品图片\七种颜色产品图片\未标题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7674" y="3448062"/>
              <a:ext cx="418931" cy="287329"/>
            </a:xfrm>
            <a:prstGeom prst="rect">
              <a:avLst/>
            </a:prstGeom>
            <a:noFill/>
          </p:spPr>
        </p:pic>
        <p:pic>
          <p:nvPicPr>
            <p:cNvPr id="39" name="Picture 2" descr="E:\工作\产品管理\二代车位检测器\产品图片\七种颜色产品图片\未标题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4908" y="3448062"/>
              <a:ext cx="418931" cy="287329"/>
            </a:xfrm>
            <a:prstGeom prst="rect">
              <a:avLst/>
            </a:prstGeom>
            <a:noFill/>
          </p:spPr>
        </p:pic>
        <p:pic>
          <p:nvPicPr>
            <p:cNvPr id="40" name="Picture 2" descr="E:\工作\产品管理\二代车位检测器\产品图片\七种颜色产品图片\未标题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1480" y="3448062"/>
              <a:ext cx="418931" cy="287329"/>
            </a:xfrm>
            <a:prstGeom prst="rect">
              <a:avLst/>
            </a:prstGeom>
            <a:noFill/>
          </p:spPr>
        </p:pic>
        <p:pic>
          <p:nvPicPr>
            <p:cNvPr id="41" name="Picture 2" descr="E:\工作\产品管理\二代车位检测器\产品图片\七种颜色产品图片\未标题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51426" y="3448062"/>
              <a:ext cx="418931" cy="287329"/>
            </a:xfrm>
            <a:prstGeom prst="rect">
              <a:avLst/>
            </a:prstGeom>
            <a:noFill/>
          </p:spPr>
        </p:pic>
        <p:sp>
          <p:nvSpPr>
            <p:cNvPr id="42" name="椭圆 41"/>
            <p:cNvSpPr/>
            <p:nvPr/>
          </p:nvSpPr>
          <p:spPr>
            <a:xfrm>
              <a:off x="2125629" y="3484575"/>
              <a:ext cx="146052" cy="1460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2417733" y="3484575"/>
              <a:ext cx="146052" cy="1460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2709837" y="3484575"/>
              <a:ext cx="146052" cy="1460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265747" y="1941725"/>
            <a:ext cx="403232" cy="474668"/>
            <a:chOff x="738135" y="2463004"/>
            <a:chExt cx="403232" cy="474668"/>
          </a:xfrm>
        </p:grpSpPr>
        <p:cxnSp>
          <p:nvCxnSpPr>
            <p:cNvPr id="46" name="直接连接符 45"/>
            <p:cNvCxnSpPr/>
            <p:nvPr/>
          </p:nvCxnSpPr>
          <p:spPr>
            <a:xfrm rot="5400000">
              <a:off x="574621" y="2626519"/>
              <a:ext cx="327823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738135" y="2791621"/>
              <a:ext cx="401643" cy="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rot="5400000">
              <a:off x="1067547" y="2863853"/>
              <a:ext cx="14605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5849955" y="2270342"/>
            <a:ext cx="512771" cy="146051"/>
            <a:chOff x="628596" y="2791621"/>
            <a:chExt cx="512771" cy="146051"/>
          </a:xfrm>
        </p:grpSpPr>
        <p:cxnSp>
          <p:nvCxnSpPr>
            <p:cNvPr id="50" name="直接连接符 49"/>
            <p:cNvCxnSpPr/>
            <p:nvPr/>
          </p:nvCxnSpPr>
          <p:spPr>
            <a:xfrm rot="5400000">
              <a:off x="555573" y="2864646"/>
              <a:ext cx="146048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628596" y="2791621"/>
              <a:ext cx="511182" cy="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rot="5400000">
              <a:off x="1067547" y="2863853"/>
              <a:ext cx="14605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6470676" y="2270342"/>
            <a:ext cx="512771" cy="146051"/>
            <a:chOff x="628596" y="2791621"/>
            <a:chExt cx="512771" cy="146051"/>
          </a:xfrm>
        </p:grpSpPr>
        <p:cxnSp>
          <p:nvCxnSpPr>
            <p:cNvPr id="54" name="直接连接符 53"/>
            <p:cNvCxnSpPr/>
            <p:nvPr/>
          </p:nvCxnSpPr>
          <p:spPr>
            <a:xfrm rot="5400000">
              <a:off x="555573" y="2864646"/>
              <a:ext cx="146048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28596" y="2791621"/>
              <a:ext cx="511182" cy="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rot="5400000">
              <a:off x="1067547" y="2863853"/>
              <a:ext cx="14605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7420014" y="2270342"/>
            <a:ext cx="512771" cy="146051"/>
            <a:chOff x="628596" y="2791621"/>
            <a:chExt cx="512771" cy="146051"/>
          </a:xfrm>
        </p:grpSpPr>
        <p:cxnSp>
          <p:nvCxnSpPr>
            <p:cNvPr id="58" name="直接连接符 57"/>
            <p:cNvCxnSpPr/>
            <p:nvPr/>
          </p:nvCxnSpPr>
          <p:spPr>
            <a:xfrm rot="5400000">
              <a:off x="555573" y="2864646"/>
              <a:ext cx="146048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628596" y="2791621"/>
              <a:ext cx="511182" cy="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rot="5400000">
              <a:off x="1067547" y="2863853"/>
              <a:ext cx="14605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8113761" y="2270342"/>
            <a:ext cx="512771" cy="146051"/>
            <a:chOff x="628596" y="2791621"/>
            <a:chExt cx="512771" cy="146051"/>
          </a:xfrm>
        </p:grpSpPr>
        <p:cxnSp>
          <p:nvCxnSpPr>
            <p:cNvPr id="62" name="直接连接符 61"/>
            <p:cNvCxnSpPr/>
            <p:nvPr/>
          </p:nvCxnSpPr>
          <p:spPr>
            <a:xfrm rot="5400000">
              <a:off x="555573" y="2864646"/>
              <a:ext cx="146048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628596" y="2791621"/>
              <a:ext cx="511182" cy="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rot="5400000">
              <a:off x="1067547" y="2863853"/>
              <a:ext cx="14605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矩形 70"/>
          <p:cNvSpPr/>
          <p:nvPr/>
        </p:nvSpPr>
        <p:spPr>
          <a:xfrm>
            <a:off x="1832239" y="1116465"/>
            <a:ext cx="3209715" cy="510807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Traditional way</a:t>
            </a:r>
          </a:p>
        </p:txBody>
      </p:sp>
      <p:sp>
        <p:nvSpPr>
          <p:cNvPr id="72" name="矩形 71"/>
          <p:cNvSpPr/>
          <p:nvPr/>
        </p:nvSpPr>
        <p:spPr>
          <a:xfrm>
            <a:off x="186429" y="1092714"/>
            <a:ext cx="3209715" cy="510807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</a:rPr>
              <a:t>Innovative way</a:t>
            </a:r>
          </a:p>
        </p:txBody>
      </p:sp>
      <p:sp>
        <p:nvSpPr>
          <p:cNvPr id="73" name="矩形 72"/>
          <p:cNvSpPr/>
          <p:nvPr/>
        </p:nvSpPr>
        <p:spPr>
          <a:xfrm>
            <a:off x="55429" y="2978168"/>
            <a:ext cx="8985297" cy="1861703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altLang="zh-CN" b="1" dirty="0">
              <a:solidFill>
                <a:prstClr val="white"/>
              </a:solidFill>
              <a:latin typeface="微软雅黑" pitchFamily="34" charset="-122"/>
            </a:endParaRPr>
          </a:p>
          <a:p>
            <a:r>
              <a:rPr lang="en-US" altLang="zh-CN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Simplify Deployment &amp; Cost Down</a:t>
            </a:r>
            <a:endParaRPr lang="zh-CN" altLang="en-US" sz="1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b="1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b="1" dirty="0">
                <a:solidFill>
                  <a:prstClr val="white"/>
                </a:solidFill>
              </a:rPr>
              <a:t>Reduce UTP cable deployment and cost </a:t>
            </a:r>
            <a:r>
              <a:rPr lang="zh-CN" altLang="en-US" b="1" dirty="0">
                <a:solidFill>
                  <a:prstClr val="white"/>
                </a:solidFill>
              </a:rPr>
              <a:t>（</a:t>
            </a:r>
            <a:r>
              <a:rPr lang="en-US" altLang="zh-CN" b="1" dirty="0">
                <a:solidFill>
                  <a:prstClr val="white"/>
                </a:solidFill>
              </a:rPr>
              <a:t>83%</a:t>
            </a:r>
            <a:r>
              <a:rPr lang="zh-CN" altLang="en-US" b="1" dirty="0">
                <a:solidFill>
                  <a:prstClr val="white"/>
                </a:solidFill>
              </a:rPr>
              <a:t>）</a:t>
            </a:r>
            <a:endParaRPr lang="en-US" altLang="zh-CN" b="1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b="1" dirty="0">
                <a:solidFill>
                  <a:prstClr val="white"/>
                </a:solidFill>
              </a:rPr>
              <a:t>Reduce the quantities of switches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b="1" dirty="0">
                <a:solidFill>
                  <a:prstClr val="white"/>
                </a:solidFill>
              </a:rPr>
              <a:t>Reduce the cost of  cable bridge</a:t>
            </a:r>
            <a:r>
              <a:rPr lang="zh-CN" altLang="en-US" b="1" dirty="0">
                <a:solidFill>
                  <a:prstClr val="white"/>
                </a:solidFill>
              </a:rPr>
              <a:t>（</a:t>
            </a:r>
            <a:r>
              <a:rPr lang="en-US" altLang="zh-CN" b="1" dirty="0">
                <a:solidFill>
                  <a:prstClr val="white"/>
                </a:solidFill>
              </a:rPr>
              <a:t>63% </a:t>
            </a:r>
            <a:r>
              <a:rPr lang="zh-CN" altLang="en-US" b="1" dirty="0">
                <a:solidFill>
                  <a:prstClr val="white"/>
                </a:solidFill>
              </a:rPr>
              <a:t>）</a:t>
            </a:r>
            <a:endParaRPr lang="en-US" altLang="zh-CN" b="1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zh-CN" altLang="en-US" dirty="0">
              <a:solidFill>
                <a:srgbClr val="FFFFFF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555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2138" y="203692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Down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03692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610783" y="1116464"/>
            <a:ext cx="4375698" cy="388304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000" b="1" dirty="0">
                <a:solidFill>
                  <a:prstClr val="white"/>
                </a:solidFill>
              </a:rPr>
              <a:t>Two cameras inside make cost down</a:t>
            </a:r>
          </a:p>
          <a:p>
            <a:endParaRPr lang="en-US" altLang="zh-CN" dirty="0">
              <a:solidFill>
                <a:srgbClr val="FFFFFF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FFFF"/>
                </a:solidFill>
                <a:cs typeface="Verdana" panose="020B0604030504040204" pitchFamily="34" charset="0"/>
              </a:rPr>
              <a:t>Traditional way only cover 2~3 parking spaces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FFFF"/>
                </a:solidFill>
                <a:cs typeface="Verdana" panose="020B0604030504040204" pitchFamily="34" charset="0"/>
              </a:rPr>
              <a:t>Innovative way can cover 6 parking spaces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FFFF"/>
                </a:solidFill>
                <a:cs typeface="Verdana" panose="020B0604030504040204" pitchFamily="34" charset="0"/>
              </a:rPr>
              <a:t>Reduce the cost of  camera</a:t>
            </a:r>
            <a:r>
              <a:rPr lang="zh-CN" altLang="en-US" dirty="0">
                <a:solidFill>
                  <a:srgbClr val="FFFFFF"/>
                </a:solidFill>
                <a:cs typeface="Verdana" panose="020B0604030504040204" pitchFamily="34" charset="0"/>
              </a:rPr>
              <a:t>（</a:t>
            </a:r>
            <a:r>
              <a:rPr lang="en-US" altLang="zh-CN" dirty="0">
                <a:solidFill>
                  <a:srgbClr val="FFFFFF"/>
                </a:solidFill>
                <a:cs typeface="Verdana" panose="020B0604030504040204" pitchFamily="34" charset="0"/>
              </a:rPr>
              <a:t>about 50% </a:t>
            </a:r>
            <a:r>
              <a:rPr lang="zh-CN" altLang="en-US" dirty="0">
                <a:solidFill>
                  <a:srgbClr val="FFFFFF"/>
                </a:solidFill>
                <a:cs typeface="Verdana" panose="020B0604030504040204" pitchFamily="34" charset="0"/>
              </a:rPr>
              <a:t>）</a:t>
            </a:r>
            <a:endParaRPr lang="en-US" altLang="zh-CN" dirty="0">
              <a:solidFill>
                <a:srgbClr val="FFFFFF"/>
              </a:solidFill>
              <a:cs typeface="Verdana" panose="020B0604030504040204" pitchFamily="34" charset="0"/>
            </a:endParaRPr>
          </a:p>
          <a:p>
            <a:endParaRPr lang="zh-CN" altLang="en-US" dirty="0">
              <a:solidFill>
                <a:srgbClr val="FFFFFF"/>
              </a:solidFill>
              <a:cs typeface="Verdana" panose="020B0604030504040204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320631" y="1116464"/>
            <a:ext cx="4286995" cy="3883047"/>
            <a:chOff x="39404" y="1116465"/>
            <a:chExt cx="4508848" cy="4326390"/>
          </a:xfrm>
        </p:grpSpPr>
        <p:sp>
          <p:nvSpPr>
            <p:cNvPr id="70" name="矩形 69"/>
            <p:cNvSpPr/>
            <p:nvPr/>
          </p:nvSpPr>
          <p:spPr>
            <a:xfrm>
              <a:off x="39404" y="3250063"/>
              <a:ext cx="4505528" cy="219279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dirty="0">
                <a:solidFill>
                  <a:srgbClr val="FFFFFF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2724" y="1116465"/>
              <a:ext cx="4505528" cy="219279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dirty="0">
                <a:solidFill>
                  <a:srgbClr val="FFFFFF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198018" y="3699683"/>
              <a:ext cx="4172742" cy="1645200"/>
              <a:chOff x="4835327" y="1356178"/>
              <a:chExt cx="5161355" cy="1976830"/>
            </a:xfrm>
          </p:grpSpPr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t="39647" r="10380" b="1"/>
              <a:stretch/>
            </p:blipFill>
            <p:spPr bwMode="auto">
              <a:xfrm>
                <a:off x="4835327" y="1356178"/>
                <a:ext cx="2991001" cy="1976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6" name="Picture 2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t="39647" r="12804" b="1"/>
              <a:stretch/>
            </p:blipFill>
            <p:spPr bwMode="auto">
              <a:xfrm flipH="1">
                <a:off x="7086599" y="1356178"/>
                <a:ext cx="2910083" cy="1976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77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15844" r="3434" b="58724"/>
            <a:stretch/>
          </p:blipFill>
          <p:spPr bwMode="auto">
            <a:xfrm>
              <a:off x="910886" y="1603522"/>
              <a:ext cx="2762913" cy="159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1" name="矩形 70"/>
          <p:cNvSpPr/>
          <p:nvPr/>
        </p:nvSpPr>
        <p:spPr>
          <a:xfrm>
            <a:off x="-439154" y="1063329"/>
            <a:ext cx="3209715" cy="510807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Traditional way</a:t>
            </a:r>
          </a:p>
        </p:txBody>
      </p:sp>
      <p:sp>
        <p:nvSpPr>
          <p:cNvPr id="72" name="矩形 71"/>
          <p:cNvSpPr/>
          <p:nvPr/>
        </p:nvSpPr>
        <p:spPr>
          <a:xfrm>
            <a:off x="-374126" y="3004357"/>
            <a:ext cx="3209715" cy="510807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prstClr val="white"/>
                </a:solidFill>
              </a:rPr>
              <a:t>Innovative way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2095" y="4135356"/>
            <a:ext cx="810709" cy="5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586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65005"/>
            <a:ext cx="9144000" cy="1212111"/>
          </a:xfrm>
          <a:prstGeom prst="rect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796362" y="2056590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Product </a:t>
            </a:r>
            <a:endParaRPr lang="zh-CN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30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2138" y="192262"/>
            <a:ext cx="6011862" cy="628939"/>
          </a:xfrm>
          <a:prstGeom prst="rect">
            <a:avLst/>
          </a:prstGeom>
          <a:solidFill>
            <a:srgbClr val="ACAC9F"/>
          </a:solidFill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Parking System Platform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92262"/>
            <a:ext cx="3132138" cy="628939"/>
          </a:xfrm>
          <a:prstGeom prst="rect">
            <a:avLst/>
          </a:prstGeom>
          <a:solidFill>
            <a:srgbClr val="E6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311" y="3227081"/>
            <a:ext cx="2487150" cy="438582"/>
          </a:xfrm>
          <a:prstGeom prst="rect">
            <a:avLst/>
          </a:prstGeom>
          <a:noFill/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DSS4004-PSM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932550"/>
              </p:ext>
            </p:extLst>
          </p:nvPr>
        </p:nvGraphicFramePr>
        <p:xfrm>
          <a:off x="3934039" y="1220143"/>
          <a:ext cx="4625162" cy="3353265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159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2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Processor</a:t>
                      </a:r>
                      <a:endParaRPr lang="zh-CN" sz="1200" b="1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sz="1200" u="none" strike="noStrike" dirty="0">
                          <a:latin typeface="+mn-lt"/>
                          <a:cs typeface="Verdana" panose="020B0604030504040204" pitchFamily="34" charset="0"/>
                        </a:rPr>
                        <a:t>Baytrail J1900</a:t>
                      </a:r>
                      <a:r>
                        <a:rPr lang="en-US" altLang="zh-CN" sz="1200" u="none" strike="noStrike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platform,</a:t>
                      </a:r>
                      <a:r>
                        <a:rPr lang="zh-CN" sz="1200" u="none" strike="noStrike" dirty="0">
                          <a:latin typeface="+mn-lt"/>
                          <a:cs typeface="Verdana" panose="020B0604030504040204" pitchFamily="34" charset="0"/>
                        </a:rPr>
                        <a:t> </a:t>
                      </a:r>
                      <a:endParaRPr lang="en-US" altLang="zh-CN" sz="1200" u="none" strike="noStrike" dirty="0">
                        <a:latin typeface="+mn-lt"/>
                        <a:cs typeface="Verdana" panose="020B0604030504040204" pitchFamily="34" charset="0"/>
                      </a:endParaRPr>
                    </a:p>
                    <a:p>
                      <a:pPr algn="just" fontAlgn="ctr"/>
                      <a:r>
                        <a:rPr lang="zh-CN" sz="1200" u="none" strike="noStrike" dirty="0">
                          <a:latin typeface="+mn-lt"/>
                          <a:cs typeface="Verdana" panose="020B0604030504040204" pitchFamily="34" charset="0"/>
                        </a:rPr>
                        <a:t>4</a:t>
                      </a:r>
                      <a:r>
                        <a:rPr lang="en-US" altLang="zh-CN" sz="1200" u="none" strike="noStrik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core</a:t>
                      </a:r>
                      <a:r>
                        <a:rPr lang="en-US" altLang="zh-CN" sz="1200" u="none" strike="noStrike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zh-CN" sz="1200" u="none" strike="noStrike" dirty="0">
                          <a:latin typeface="+mn-lt"/>
                          <a:cs typeface="Verdana" panose="020B0604030504040204" pitchFamily="34" charset="0"/>
                        </a:rPr>
                        <a:t>2.0G CPU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6807" marR="6807" marT="680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3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Operating</a:t>
                      </a:r>
                      <a:r>
                        <a:rPr lang="en-US" altLang="zh-CN" sz="1200" b="1" i="0" u="none" strike="noStrike" baseline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System</a:t>
                      </a:r>
                      <a:endParaRPr lang="zh-CN" sz="1200" b="1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Embedded</a:t>
                      </a:r>
                      <a:r>
                        <a:rPr lang="en-US" altLang="zh-CN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Linux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6807" marR="6807" marT="680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4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Memory</a:t>
                      </a:r>
                      <a:endParaRPr lang="zh-CN" sz="1200" b="1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8GB,</a:t>
                      </a:r>
                      <a:r>
                        <a:rPr lang="en-US" sz="1200" u="none" strike="noStrike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en-US" sz="1200" u="none" strike="noStrik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xpansible,ECC </a:t>
                      </a:r>
                      <a:r>
                        <a:rPr lang="en-US" sz="1200" u="none" strike="noStrike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validation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6807" marR="6807" marT="680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4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Ethernet</a:t>
                      </a:r>
                      <a:r>
                        <a:rPr lang="en-US" altLang="zh-CN" sz="1200" b="1" i="0" u="none" strike="noStrike" baseline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Interface</a:t>
                      </a:r>
                      <a:endParaRPr lang="zh-CN" sz="1200" b="1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r>
                        <a:rPr lang="en-US" sz="1200" u="none" strike="noStrike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* </a:t>
                      </a:r>
                      <a:r>
                        <a:rPr lang="en-US" sz="1200" u="none" strike="noStrik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100/1000Mbs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6807" marR="6807" marT="680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613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200" b="1" u="none" strike="noStrike" dirty="0">
                          <a:latin typeface="+mn-lt"/>
                          <a:cs typeface="Verdana" panose="020B0604030504040204" pitchFamily="34" charset="0"/>
                        </a:rPr>
                        <a:t>USB</a:t>
                      </a:r>
                      <a:r>
                        <a:rPr lang="en-US" altLang="zh-CN" sz="1200" b="1" u="none" strike="noStrike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Interface</a:t>
                      </a:r>
                      <a:endParaRPr lang="zh-CN" sz="1200" b="1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sz="1200" u="none" strike="noStrike" dirty="0">
                          <a:latin typeface="+mn-lt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en-US" altLang="zh-CN" sz="1200" u="none" strike="noStrik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r>
                        <a:rPr lang="en-US" altLang="zh-CN" sz="1200" u="none" strike="noStrike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front </a:t>
                      </a:r>
                      <a:r>
                        <a:rPr lang="zh-CN" sz="1200" u="none" strike="noStrike" dirty="0">
                          <a:latin typeface="+mn-lt"/>
                          <a:cs typeface="Verdana" panose="020B0604030504040204" pitchFamily="34" charset="0"/>
                        </a:rPr>
                        <a:t>USB3.0</a:t>
                      </a:r>
                      <a:endParaRPr lang="en-US" altLang="zh-CN" sz="1200" u="none" strike="noStrike" baseline="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 fontAlgn="ctr"/>
                      <a:r>
                        <a:rPr lang="zh-CN" sz="1200" u="none" strike="noStrike" dirty="0">
                          <a:latin typeface="+mn-lt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en-US" altLang="zh-CN" sz="1200" u="none" strike="noStrik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r>
                        <a:rPr lang="en-US" altLang="zh-CN" sz="1200" u="none" strike="noStrike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CN" sz="1200" u="none" strike="noStrik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back </a:t>
                      </a:r>
                      <a:r>
                        <a:rPr lang="zh-CN" sz="1200" u="none" strike="noStrike" dirty="0">
                          <a:latin typeface="+mn-lt"/>
                          <a:cs typeface="Verdana" panose="020B0604030504040204" pitchFamily="34" charset="0"/>
                        </a:rPr>
                        <a:t>USB2.0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6807" marR="6807" marT="680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716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200" b="1" u="none" strike="noStrike" dirty="0">
                          <a:latin typeface="+mn-lt"/>
                          <a:cs typeface="Verdana" panose="020B0604030504040204" pitchFamily="34" charset="0"/>
                        </a:rPr>
                        <a:t>VGA</a:t>
                      </a:r>
                      <a:r>
                        <a:rPr lang="en-US" altLang="zh-CN" sz="1200" b="1" u="none" strike="noStrike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Interface</a:t>
                      </a:r>
                      <a:endParaRPr lang="zh-CN" sz="1200" b="1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6807" marR="6807" marT="680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sz="1200" u="none" strike="noStrike" dirty="0">
                          <a:latin typeface="+mn-lt"/>
                          <a:cs typeface="Verdana" panose="020B0604030504040204" pitchFamily="34" charset="0"/>
                        </a:rPr>
                        <a:t>1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6807" marR="6807" marT="680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4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Disk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200" u="none" strike="noStrik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4* 2.5’’,</a:t>
                      </a:r>
                      <a:r>
                        <a:rPr lang="en-US" altLang="zh-CN" sz="1200" u="none" strike="noStrike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full built-in</a:t>
                      </a:r>
                      <a:r>
                        <a:rPr lang="zh-CN" altLang="en-US" sz="1200" u="none" strike="noStrike" dirty="0">
                          <a:latin typeface="+mn-lt"/>
                          <a:cs typeface="Verdana" panose="020B0604030504040204" pitchFamily="34" charset="0"/>
                        </a:rPr>
                        <a:t>，</a:t>
                      </a:r>
                      <a:r>
                        <a:rPr lang="en-US" altLang="zh-CN" sz="1200" u="none" strike="noStrik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</a:t>
                      </a:r>
                      <a:r>
                        <a:rPr lang="en-US" altLang="zh-CN" sz="1200" u="none" strike="noStrike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CN" sz="1200" u="none" strike="noStrik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2*</a:t>
                      </a:r>
                      <a:r>
                        <a:rPr lang="en-US" altLang="zh-CN" sz="1200" u="none" strike="noStrike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CN" sz="1200" u="none" strike="noStrik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3.5’’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7526" marR="7526" marT="752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4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Disk</a:t>
                      </a:r>
                      <a:r>
                        <a:rPr lang="en-US" altLang="zh-CN" sz="1200" b="1" i="0" u="none" strike="noStrike" baseline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Mode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200" u="none" strike="noStrike" dirty="0">
                          <a:latin typeface="+mn-lt"/>
                          <a:cs typeface="Verdana" panose="020B0604030504040204" pitchFamily="34" charset="0"/>
                        </a:rPr>
                        <a:t>Single, </a:t>
                      </a:r>
                      <a:r>
                        <a:rPr lang="en-US" sz="1200" u="none" strike="noStrik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RAID0, RAID1, RAID5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26" marR="7526" marT="752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4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Power</a:t>
                      </a:r>
                      <a:r>
                        <a:rPr lang="en-US" altLang="zh-CN" sz="1200" b="1" i="0" u="none" strike="noStrike" baseline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Supply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200" u="none" strike="noStrik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100V ~ 240V</a:t>
                      </a:r>
                      <a:r>
                        <a:rPr lang="zh-CN" altLang="en-US" sz="1200" u="none" strike="noStrike" dirty="0">
                          <a:latin typeface="+mn-lt"/>
                          <a:cs typeface="Verdana" panose="020B0604030504040204" pitchFamily="34" charset="0"/>
                        </a:rPr>
                        <a:t>，</a:t>
                      </a:r>
                      <a:r>
                        <a:rPr lang="en-US" altLang="zh-CN" sz="1200" u="none" strike="noStrik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 ~ 63Hz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7526" marR="7526" marT="752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4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Consumption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10W~200W (</a:t>
                      </a:r>
                      <a:r>
                        <a:rPr lang="en-US" sz="1200" u="none" strike="noStrike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Disk included)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7526" marR="7526" marT="752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4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baseline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Temperature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0℃~50℃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26" marR="7526" marT="752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4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Installation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200" u="none" strike="noStrik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Standard</a:t>
                      </a:r>
                      <a:r>
                        <a:rPr lang="en-US" altLang="zh-CN" sz="1200" u="none" strike="noStrike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CN" sz="1200" u="none" strike="noStrik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19’’ rack-mounted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7526" marR="7526" marT="752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4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Second</a:t>
                      </a:r>
                      <a:r>
                        <a:rPr lang="en-US" altLang="zh-CN" sz="1200" b="1" i="0" u="none" strike="noStrike" baseline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Development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+mn-lt"/>
                        <a:ea typeface="微软雅黑" pitchFamily="34" charset="-122"/>
                        <a:cs typeface="Verdana" panose="020B0604030504040204" pitchFamily="34" charset="0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</a:t>
                      </a:r>
                      <a:r>
                        <a:rPr lang="en-US" sz="1200" u="none" strike="noStrike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SDK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26" marR="7526" marT="7526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6" y="1972278"/>
            <a:ext cx="3260895" cy="102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537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2138" y="192262"/>
            <a:ext cx="6011862" cy="628939"/>
          </a:xfrm>
          <a:prstGeom prst="rect">
            <a:avLst/>
          </a:prstGeom>
          <a:solidFill>
            <a:srgbClr val="ACAC9F"/>
          </a:solidFill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Storage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92262"/>
            <a:ext cx="3132138" cy="628939"/>
          </a:xfrm>
          <a:prstGeom prst="rect">
            <a:avLst/>
          </a:prstGeom>
          <a:solidFill>
            <a:srgbClr val="E6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216" y="3659263"/>
            <a:ext cx="2487150" cy="438582"/>
          </a:xfrm>
          <a:prstGeom prst="rect">
            <a:avLst/>
          </a:prstGeom>
          <a:noFill/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EVS7024S-R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5" y="2291786"/>
            <a:ext cx="2838853" cy="113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244442"/>
              </p:ext>
            </p:extLst>
          </p:nvPr>
        </p:nvGraphicFramePr>
        <p:xfrm>
          <a:off x="3636330" y="1033023"/>
          <a:ext cx="5199320" cy="387705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87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7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996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宋体" pitchFamily="2" charset="-122"/>
                        </a:rPr>
                        <a:t>Controller</a:t>
                      </a:r>
                      <a:endParaRPr kumimoji="0" lang="zh-CN" altLang="en-U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erdana" panose="020B0604030504040204" pitchFamily="34" charset="0"/>
                          <a:sym typeface="宋体" pitchFamily="2" charset="-122"/>
                        </a:rPr>
                        <a:t>Single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996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erdana" panose="020B0604030504040204" pitchFamily="34" charset="0"/>
                          <a:sym typeface="宋体" pitchFamily="2" charset="-122"/>
                        </a:rPr>
                        <a:t>Processor</a:t>
                      </a:r>
                      <a:endParaRPr kumimoji="0" lang="zh-CN" altLang="en-U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erdana" panose="020B0604030504040204" pitchFamily="34" charset="0"/>
                          <a:sym typeface="宋体" pitchFamily="2" charset="-122"/>
                        </a:rPr>
                        <a:t>64 bit high-performance multi-core processor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996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Memory</a:t>
                      </a:r>
                      <a:endParaRPr kumimoji="0" lang="zh-CN" altLang="en-U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erdana" panose="020B0604030504040204" pitchFamily="34" charset="0"/>
                          <a:sym typeface="宋体" pitchFamily="2" charset="-122"/>
                        </a:rPr>
                        <a:t>8G standard, up to 16G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996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erdana" panose="020B0604030504040204" pitchFamily="34" charset="0"/>
                          <a:sym typeface="宋体" pitchFamily="2" charset="-122"/>
                        </a:rPr>
                        <a:t>Operating System</a:t>
                      </a:r>
                      <a:endParaRPr kumimoji="0" lang="zh-CN" altLang="en-U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erdana" panose="020B0604030504040204" pitchFamily="34" charset="0"/>
                          <a:sym typeface="宋体" pitchFamily="2" charset="-122"/>
                        </a:rPr>
                        <a:t>Embedded Linux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996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SAS Interface</a:t>
                      </a:r>
                      <a:endParaRPr kumimoji="0" lang="zh-CN" altLang="en-U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erdana" panose="020B0604030504040204" pitchFamily="34" charset="0"/>
                          <a:sym typeface="宋体" pitchFamily="2" charset="-122"/>
                        </a:rPr>
                        <a:t>2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996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1000 Mbps Ethernet Port</a:t>
                      </a:r>
                      <a:endParaRPr kumimoji="0" lang="zh-CN" altLang="en-U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erdana" panose="020B0604030504040204" pitchFamily="34" charset="0"/>
                          <a:sym typeface="宋体" pitchFamily="2" charset="-122"/>
                        </a:rPr>
                        <a:t>1 Mgmt, 4 Data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996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宋体" pitchFamily="2" charset="-122"/>
                        </a:rPr>
                        <a:t>HDD Compatibility</a:t>
                      </a:r>
                      <a:endParaRPr kumimoji="0" lang="zh-CN" altLang="en-U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Verdana" panose="020B0604030504040204" pitchFamily="34" charset="0"/>
                          <a:sym typeface="宋体" pitchFamily="2" charset="-122"/>
                        </a:rPr>
                        <a:t>1T,2T,3T,4T,  support mixed SAS and SATA HDDs, support SSD, 2.5 inch HDD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996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Power Redundancy</a:t>
                      </a:r>
                      <a:endParaRPr kumimoji="0" lang="zh-CN" altLang="en-U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Dual power supply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996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erdana" panose="020B0604030504040204" pitchFamily="34" charset="0"/>
                          <a:sym typeface="宋体" pitchFamily="2" charset="-122"/>
                        </a:rPr>
                        <a:t>Cluster Mode</a:t>
                      </a:r>
                      <a:endParaRPr kumimoji="0" lang="zh-CN" altLang="en-U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erdana" panose="020B0604030504040204" pitchFamily="34" charset="0"/>
                          <a:sym typeface="宋体" pitchFamily="2" charset="-122"/>
                        </a:rPr>
                        <a:t>Support N+M cluster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996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宋体" pitchFamily="2" charset="-122"/>
                        </a:rPr>
                        <a:t>Video Stream Mode</a:t>
                      </a:r>
                      <a:endParaRPr kumimoji="0" lang="zh-CN" altLang="en-U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Verdana" panose="020B0604030504040204" pitchFamily="34" charset="0"/>
                          <a:sym typeface="宋体" pitchFamily="2" charset="-122"/>
                        </a:rPr>
                        <a:t>Support RTP/RTCP/RTSP/UDP/HTTP/NTP/SNMP/iSCSI/SMB/NFS/FTP protocols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996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erdana" panose="020B0604030504040204" pitchFamily="34" charset="0"/>
                          <a:sym typeface="宋体" pitchFamily="2" charset="-122"/>
                        </a:rPr>
                        <a:t>Streaming Media Protocol</a:t>
                      </a:r>
                      <a:endParaRPr kumimoji="0" lang="zh-CN" altLang="en-U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erdana" panose="020B0604030504040204" pitchFamily="34" charset="0"/>
                          <a:sym typeface="宋体" pitchFamily="2" charset="-122"/>
                        </a:rPr>
                        <a:t>Support access protocol such as ONVIF,PSIA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996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erdana" panose="020B0604030504040204" pitchFamily="34" charset="0"/>
                          <a:sym typeface="宋体" pitchFamily="2" charset="-122"/>
                        </a:rPr>
                        <a:t>Performance</a:t>
                      </a:r>
                      <a:endParaRPr kumimoji="0" lang="zh-CN" altLang="en-U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erdana" panose="020B0604030504040204" pitchFamily="34" charset="0"/>
                          <a:sym typeface="宋体" pitchFamily="2" charset="-122"/>
                        </a:rPr>
                        <a:t>Up to 512ch(1024Mbps) front-end access, storage, transmit, 64ch(128Mbps) network playback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098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2138" y="192262"/>
            <a:ext cx="6011862" cy="628939"/>
          </a:xfrm>
          <a:prstGeom prst="rect">
            <a:avLst/>
          </a:prstGeom>
          <a:solidFill>
            <a:srgbClr val="ACAC9F"/>
          </a:solidFill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LPR Camera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92262"/>
            <a:ext cx="3132138" cy="628939"/>
          </a:xfrm>
          <a:prstGeom prst="rect">
            <a:avLst/>
          </a:prstGeom>
          <a:solidFill>
            <a:srgbClr val="E6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9" y="1898648"/>
            <a:ext cx="2770909" cy="113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6145" y="3500124"/>
            <a:ext cx="3166767" cy="438582"/>
          </a:xfrm>
          <a:prstGeom prst="rect">
            <a:avLst/>
          </a:prstGeom>
          <a:noFill/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ITC237-PW1A-IRZ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698664"/>
              </p:ext>
            </p:extLst>
          </p:nvPr>
        </p:nvGraphicFramePr>
        <p:xfrm>
          <a:off x="3795821" y="1318436"/>
          <a:ext cx="5114261" cy="1940009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168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Resolution</a:t>
                      </a:r>
                      <a:endParaRPr lang="zh-CN" sz="1400" b="1" kern="100" dirty="0">
                        <a:effectLst/>
                        <a:latin typeface="+mn-lt"/>
                        <a:ea typeface="宋体"/>
                        <a:cs typeface="Verdana" panose="020B0604030504040204" pitchFamily="34" charset="0"/>
                      </a:endParaRPr>
                    </a:p>
                  </a:txBody>
                  <a:tcPr marL="59783" marR="597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+mn-lt"/>
                          <a:cs typeface="Verdana" panose="020B0604030504040204" pitchFamily="34" charset="0"/>
                        </a:rPr>
                        <a:t>2 Mega，1920(H)*1080(V)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Verdana" panose="020B0604030504040204" pitchFamily="34" charset="0"/>
                      </a:endParaRPr>
                    </a:p>
                  </a:txBody>
                  <a:tcPr marL="59783" marR="5978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Image Sensor</a:t>
                      </a:r>
                      <a:endParaRPr lang="zh-CN" sz="1400" b="1" kern="100" dirty="0">
                        <a:effectLst/>
                        <a:latin typeface="+mn-lt"/>
                        <a:ea typeface="宋体"/>
                        <a:cs typeface="Verdana" panose="020B0604030504040204" pitchFamily="34" charset="0"/>
                      </a:endParaRPr>
                    </a:p>
                  </a:txBody>
                  <a:tcPr marL="59783" marR="597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+mn-lt"/>
                          <a:cs typeface="Verdana" panose="020B0604030504040204" pitchFamily="34" charset="0"/>
                        </a:rPr>
                        <a:t>1/1.9 inch 2 Megara CMOS</a:t>
                      </a:r>
                      <a:endParaRPr lang="zh-CN" sz="1400" kern="100">
                        <a:effectLst/>
                        <a:latin typeface="+mn-lt"/>
                        <a:ea typeface="宋体"/>
                        <a:cs typeface="Verdana" panose="020B0604030504040204" pitchFamily="34" charset="0"/>
                      </a:endParaRPr>
                    </a:p>
                  </a:txBody>
                  <a:tcPr marL="59783" marR="5978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1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HD Video Format</a:t>
                      </a:r>
                      <a:endParaRPr lang="zh-CN" sz="1400" b="1" kern="100" dirty="0">
                        <a:effectLst/>
                        <a:latin typeface="+mn-lt"/>
                        <a:ea typeface="宋体"/>
                        <a:cs typeface="Verdana" panose="020B0604030504040204" pitchFamily="34" charset="0"/>
                      </a:endParaRPr>
                    </a:p>
                  </a:txBody>
                  <a:tcPr marL="59783" marR="597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+mn-lt"/>
                          <a:cs typeface="Verdana" panose="020B0604030504040204" pitchFamily="34" charset="0"/>
                        </a:rPr>
                        <a:t>H.264 standard, main profile 5.0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Verdana" panose="020B0604030504040204" pitchFamily="34" charset="0"/>
                      </a:endParaRPr>
                    </a:p>
                  </a:txBody>
                  <a:tcPr marL="59783" marR="5978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HD Image Resolution</a:t>
                      </a:r>
                      <a:endParaRPr lang="zh-CN" sz="1400" b="1" kern="100">
                        <a:effectLst/>
                        <a:latin typeface="+mn-lt"/>
                        <a:ea typeface="宋体"/>
                        <a:cs typeface="Verdana" panose="020B0604030504040204" pitchFamily="34" charset="0"/>
                      </a:endParaRPr>
                    </a:p>
                  </a:txBody>
                  <a:tcPr marL="59783" marR="597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+mn-lt"/>
                          <a:cs typeface="Verdana" panose="020B0604030504040204" pitchFamily="34" charset="0"/>
                        </a:rPr>
                        <a:t>1920(H)*1080(V)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Verdana" panose="020B0604030504040204" pitchFamily="34" charset="0"/>
                      </a:endParaRPr>
                    </a:p>
                  </a:txBody>
                  <a:tcPr marL="59783" marR="5978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HD Video Resolution</a:t>
                      </a:r>
                      <a:endParaRPr lang="zh-CN" sz="1400" b="1" kern="100">
                        <a:effectLst/>
                        <a:latin typeface="+mn-lt"/>
                        <a:ea typeface="宋体"/>
                        <a:cs typeface="Verdana" panose="020B0604030504040204" pitchFamily="34" charset="0"/>
                      </a:endParaRPr>
                    </a:p>
                  </a:txBody>
                  <a:tcPr marL="59783" marR="597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+mn-lt"/>
                          <a:cs typeface="Verdana" panose="020B0604030504040204" pitchFamily="34" charset="0"/>
                        </a:rPr>
                        <a:t>1920(H)*1080(V)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Verdana" panose="020B0604030504040204" pitchFamily="34" charset="0"/>
                      </a:endParaRPr>
                    </a:p>
                  </a:txBody>
                  <a:tcPr marL="59783" marR="5978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HD Video Frame Rate</a:t>
                      </a:r>
                      <a:endParaRPr lang="zh-CN" sz="1400" b="1" kern="100" dirty="0">
                        <a:effectLst/>
                        <a:latin typeface="+mn-lt"/>
                        <a:ea typeface="宋体"/>
                        <a:cs typeface="Verdana" panose="020B0604030504040204" pitchFamily="34" charset="0"/>
                      </a:endParaRPr>
                    </a:p>
                  </a:txBody>
                  <a:tcPr marL="59783" marR="597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+mn-lt"/>
                          <a:cs typeface="Verdana" panose="020B0604030504040204" pitchFamily="34" charset="0"/>
                        </a:rPr>
                        <a:t>50fps</a:t>
                      </a:r>
                      <a:endParaRPr lang="zh-CN" sz="1400" kern="100" dirty="0">
                        <a:effectLst/>
                        <a:latin typeface="+mn-lt"/>
                        <a:ea typeface="宋体"/>
                        <a:cs typeface="Verdana" panose="020B0604030504040204" pitchFamily="34" charset="0"/>
                      </a:endParaRPr>
                    </a:p>
                  </a:txBody>
                  <a:tcPr marL="59783" marR="5978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3669115" y="3574555"/>
            <a:ext cx="4997302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 LED Light build-in, brightness adjustable</a:t>
            </a:r>
            <a:endParaRPr lang="zh-CN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Support plate Recognition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license plate and color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zh-CN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Support two way vehicle snapshot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loop and video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zh-CN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87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2138" y="192262"/>
            <a:ext cx="6011862" cy="628939"/>
          </a:xfrm>
          <a:prstGeom prst="rect">
            <a:avLst/>
          </a:prstGeom>
          <a:solidFill>
            <a:srgbClr val="ACAC9F"/>
          </a:solidFill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92262"/>
            <a:ext cx="3132138" cy="628939"/>
          </a:xfrm>
          <a:prstGeom prst="rect">
            <a:avLst/>
          </a:prstGeom>
          <a:solidFill>
            <a:srgbClr val="E6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508" y="1268186"/>
            <a:ext cx="2444595" cy="194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07228" y="3497090"/>
            <a:ext cx="2524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2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DH-IPMECD Series</a:t>
            </a:r>
            <a:endParaRPr lang="zh-CN" altLang="zh-CN" sz="24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004090"/>
              </p:ext>
            </p:extLst>
          </p:nvPr>
        </p:nvGraphicFramePr>
        <p:xfrm>
          <a:off x="3785192" y="1330747"/>
          <a:ext cx="4603895" cy="2386584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819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996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2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Protocol</a:t>
                      </a:r>
                      <a:endParaRPr kumimoji="0" lang="zh-CN" altLang="en-U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Verdana" panose="020B0604030504040204" pitchFamily="34" charset="0"/>
                          <a:sym typeface="宋体" pitchFamily="2" charset="-122"/>
                        </a:rPr>
                        <a:t>RS485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996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 voltage</a:t>
                      </a:r>
                      <a:endParaRPr kumimoji="0" lang="zh-CN" altLang="en-U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Verdana" panose="020B0604030504040204" pitchFamily="34" charset="0"/>
                          <a:sym typeface="宋体" pitchFamily="2" charset="-122"/>
                        </a:rPr>
                        <a:t>AC220±10%，50Hz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996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Service life</a:t>
                      </a:r>
                      <a:endParaRPr kumimoji="0" lang="zh-CN" altLang="en-U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Verdana" panose="020B0604030504040204" pitchFamily="34" charset="0"/>
                          <a:sym typeface="宋体" pitchFamily="2" charset="-122"/>
                        </a:rPr>
                        <a:t>&gt;3</a:t>
                      </a: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宋体" pitchFamily="2" charset="-122"/>
                        </a:rPr>
                        <a:t>.</a:t>
                      </a:r>
                      <a:r>
                        <a:rPr kumimoji="0" lang="zh-CN" altLang="en-US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Verdana" panose="020B0604030504040204" pitchFamily="34" charset="0"/>
                          <a:sym typeface="宋体" pitchFamily="2" charset="-122"/>
                        </a:rPr>
                        <a:t>5 </a:t>
                      </a: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million times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996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Temperature</a:t>
                      </a:r>
                      <a:endParaRPr kumimoji="0" lang="zh-CN" altLang="en-U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Verdana" panose="020B0604030504040204" pitchFamily="34" charset="0"/>
                          <a:sym typeface="宋体" pitchFamily="2" charset="-122"/>
                        </a:rPr>
                        <a:t>-25℃ to </a:t>
                      </a: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Verdana" panose="020B0604030504040204" pitchFamily="34" charset="0"/>
                          <a:sym typeface="宋体" pitchFamily="2" charset="-122"/>
                        </a:rPr>
                        <a:t>50</a:t>
                      </a:r>
                      <a:r>
                        <a:rPr kumimoji="0" lang="zh-CN" altLang="en-US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Verdana" panose="020B0604030504040204" pitchFamily="34" charset="0"/>
                          <a:sym typeface="宋体" pitchFamily="2" charset="-122"/>
                        </a:rPr>
                        <a:t>℃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996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宋体" pitchFamily="2" charset="-122"/>
                        </a:rPr>
                        <a:t>Speed</a:t>
                      </a:r>
                      <a:endParaRPr kumimoji="0" lang="zh-CN" altLang="en-U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Verdana" panose="020B0604030504040204" pitchFamily="34" charset="0"/>
                          <a:sym typeface="宋体" pitchFamily="2" charset="-122"/>
                        </a:rPr>
                        <a:t>Series D: 1.6-2s, Series C:3s</a:t>
                      </a:r>
                    </a:p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erdana" panose="020B0604030504040204" pitchFamily="34" charset="0"/>
                          <a:sym typeface="宋体" pitchFamily="2" charset="-122"/>
                        </a:rPr>
                        <a:t>Series B:6s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996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Type</a:t>
                      </a:r>
                      <a:endParaRPr kumimoji="0" lang="zh-CN" altLang="en-U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straight/crank arm/lighting rod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996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Length</a:t>
                      </a:r>
                      <a:endParaRPr kumimoji="0" lang="zh-CN" altLang="en-U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Verdana" panose="020B0604030504040204" pitchFamily="34" charset="0"/>
                          <a:sym typeface="宋体" pitchFamily="2" charset="-122"/>
                        </a:rPr>
                        <a:t>3/ 4/</a:t>
                      </a:r>
                      <a:r>
                        <a:rPr kumimoji="0" lang="zh-CN" altLang="en-US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Verdana" panose="020B0604030504040204" pitchFamily="34" charset="0"/>
                          <a:sym typeface="宋体" pitchFamily="2" charset="-122"/>
                        </a:rPr>
                        <a:t> </a:t>
                      </a: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Verdana" panose="020B0604030504040204" pitchFamily="34" charset="0"/>
                          <a:sym typeface="宋体" pitchFamily="2" charset="-122"/>
                        </a:rPr>
                        <a:t>6</a:t>
                      </a:r>
                      <a:r>
                        <a:rPr kumimoji="0" lang="zh-CN" altLang="en-US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Verdana" panose="020B0604030504040204" pitchFamily="34" charset="0"/>
                          <a:sym typeface="宋体" pitchFamily="2" charset="-122"/>
                        </a:rPr>
                        <a:t> </a:t>
                      </a: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宋体" pitchFamily="2" charset="-122"/>
                        </a:rPr>
                        <a:t>m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996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erdana" panose="020B0604030504040204" pitchFamily="34" charset="0"/>
                          <a:sym typeface="宋体" pitchFamily="2" charset="-122"/>
                        </a:rPr>
                        <a:t>Protection Level</a:t>
                      </a:r>
                      <a:endParaRPr kumimoji="0" lang="zh-CN" altLang="en-U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erdana" panose="020B0604030504040204" pitchFamily="34" charset="0"/>
                          <a:sym typeface="宋体" pitchFamily="2" charset="-122"/>
                        </a:rPr>
                        <a:t>IP44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10935" y="3868014"/>
            <a:ext cx="5613147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ea typeface="Verdana" panose="020B0604030504040204" pitchFamily="34" charset="0"/>
                <a:cs typeface="Verdana" panose="020B0604030504040204" pitchFamily="34" charset="0"/>
              </a:rPr>
              <a:t>Perform open and close according to the signal from entrance camera and induction loop or from platform</a:t>
            </a:r>
          </a:p>
        </p:txBody>
      </p:sp>
    </p:spTree>
    <p:extLst>
      <p:ext uri="{BB962C8B-B14F-4D97-AF65-F5344CB8AC3E}">
        <p14:creationId xmlns:p14="http://schemas.microsoft.com/office/powerpoint/2010/main" val="1949537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32138" y="203692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 Camera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203692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</a:rPr>
              <a:t>Product</a:t>
            </a:r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</a:rPr>
              <a:t> </a:t>
            </a:r>
          </a:p>
        </p:txBody>
      </p:sp>
      <p:pic>
        <p:nvPicPr>
          <p:cNvPr id="10" name="Picture 2" descr="E:\工作\产品管理\二代车位检测器\产品图片\七种颜色产品图片\未标题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838" y="1965678"/>
            <a:ext cx="1856426" cy="1273254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3132138" y="3918235"/>
            <a:ext cx="5697278" cy="58862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2860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Embedded with OCR, LPR, detect the parking space, light indication  </a:t>
            </a:r>
          </a:p>
          <a:p>
            <a:pPr marL="228600" lvl="1" indent="-22860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Support SDK</a:t>
            </a:r>
            <a:r>
              <a:rPr lang="zh-CN" altLang="en-US" sz="1400" dirty="0">
                <a:solidFill>
                  <a:prstClr val="black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 integrate with parking management platform</a:t>
            </a:r>
          </a:p>
        </p:txBody>
      </p:sp>
      <p:graphicFrame>
        <p:nvGraphicFramePr>
          <p:cNvPr id="14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299739"/>
              </p:ext>
            </p:extLst>
          </p:nvPr>
        </p:nvGraphicFramePr>
        <p:xfrm>
          <a:off x="3335705" y="1185745"/>
          <a:ext cx="5400600" cy="245059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435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246">
                <a:tc>
                  <a:txBody>
                    <a:bodyPr/>
                    <a:lstStyle/>
                    <a:p>
                      <a:r>
                        <a:rPr lang="en-US" altLang="zh-CN" sz="1200" b="1" kern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Sensor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1/3 inch CMOS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246">
                <a:tc>
                  <a:txBody>
                    <a:bodyPr/>
                    <a:lstStyle/>
                    <a:p>
                      <a:r>
                        <a:rPr lang="en-US" altLang="zh-CN" sz="1200" b="1" kern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Monitor scene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2/3 parking space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2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Image resolution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2048×1536</a:t>
                      </a:r>
                      <a:r>
                        <a:rPr lang="en-US" altLang="zh-CN" sz="1200" dirty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altLang="zh-CN" sz="1200" baseline="0" dirty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2304×1296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2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Video resolution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2048×1536, 2304×1296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Day/Night: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Electronic color to black/white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lens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2.8/3.6mm lens optional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r>
                        <a:rPr lang="en-US" altLang="zh-CN" sz="1200" b="1" kern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Input</a:t>
                      </a:r>
                      <a:r>
                        <a:rPr lang="en-US" altLang="zh-CN" sz="1200" b="1" kern="1200" baseline="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Voltage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8V</a:t>
                      </a:r>
                      <a:r>
                        <a:rPr lang="en-US" altLang="zh-CN" sz="1200" baseline="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– 26V</a:t>
                      </a:r>
                      <a:endParaRPr lang="en-US" altLang="zh-CN" sz="12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r>
                        <a:rPr lang="en-US" altLang="zh-CN" sz="1200" b="1" kern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Temperature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1" indent="0" algn="l" defTabSz="914355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E6001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-30</a:t>
                      </a:r>
                      <a:r>
                        <a:rPr lang="zh-CN" alt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℃</a:t>
                      </a:r>
                      <a:r>
                        <a:rPr lang="en-US" altLang="zh-CN" sz="1200" baseline="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-- </a:t>
                      </a:r>
                      <a:r>
                        <a:rPr lang="en-US" altLang="zh-CN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60</a:t>
                      </a:r>
                      <a:r>
                        <a:rPr lang="zh-CN" alt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℃</a:t>
                      </a:r>
                      <a:endParaRPr lang="en-US" altLang="zh-CN" sz="12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r>
                        <a:rPr lang="en-US" altLang="zh-CN" sz="1200" b="1" kern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Ethernet Interface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1" indent="0" algn="l" defTabSz="914355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E6001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2,  10/100M optional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9180" y="3217750"/>
            <a:ext cx="3166767" cy="807913"/>
          </a:xfrm>
          <a:prstGeom prst="rect">
            <a:avLst/>
          </a:prstGeom>
          <a:noFill/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ITC314-PH1A-F2</a:t>
            </a:r>
          </a:p>
          <a:p>
            <a:r>
              <a:rPr lang="en-US" altLang="zh-CN" sz="2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ITC314-PH1A-F3</a:t>
            </a:r>
          </a:p>
        </p:txBody>
      </p:sp>
    </p:spTree>
    <p:extLst>
      <p:ext uri="{BB962C8B-B14F-4D97-AF65-F5344CB8AC3E}">
        <p14:creationId xmlns:p14="http://schemas.microsoft.com/office/powerpoint/2010/main" val="3020177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32138" y="203692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 Camera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203692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</a:rPr>
              <a:t>Product</a:t>
            </a:r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</a:rPr>
              <a:t> </a:t>
            </a:r>
          </a:p>
        </p:txBody>
      </p:sp>
      <p:sp>
        <p:nvSpPr>
          <p:cNvPr id="12" name="矩形 11"/>
          <p:cNvSpPr/>
          <p:nvPr/>
        </p:nvSpPr>
        <p:spPr>
          <a:xfrm>
            <a:off x="3132138" y="3918235"/>
            <a:ext cx="5697278" cy="58862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2860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Embedded with OCR, LPR, detect the parking space, light indication  </a:t>
            </a:r>
          </a:p>
          <a:p>
            <a:pPr marL="228600" lvl="1" indent="-22860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Support SDK</a:t>
            </a:r>
            <a:r>
              <a:rPr lang="zh-CN" altLang="en-US" sz="1400" dirty="0">
                <a:solidFill>
                  <a:prstClr val="black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 integrate with parking management platform</a:t>
            </a:r>
          </a:p>
        </p:txBody>
      </p:sp>
      <p:graphicFrame>
        <p:nvGraphicFramePr>
          <p:cNvPr id="14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42620"/>
              </p:ext>
            </p:extLst>
          </p:nvPr>
        </p:nvGraphicFramePr>
        <p:xfrm>
          <a:off x="3335705" y="1185745"/>
          <a:ext cx="5400600" cy="245059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435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246">
                <a:tc>
                  <a:txBody>
                    <a:bodyPr/>
                    <a:lstStyle/>
                    <a:p>
                      <a:r>
                        <a:rPr lang="en-US" altLang="zh-CN" sz="1200" b="1" kern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Sensor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1/3 inch CMOS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246">
                <a:tc>
                  <a:txBody>
                    <a:bodyPr/>
                    <a:lstStyle/>
                    <a:p>
                      <a:r>
                        <a:rPr lang="en-US" altLang="zh-CN" sz="1200" b="1" kern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Monitor scene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4/6 parking space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2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Image resolution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2048×1536</a:t>
                      </a:r>
                      <a:r>
                        <a:rPr lang="en-US" altLang="zh-CN" sz="1200" dirty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altLang="zh-CN" sz="1200" baseline="0" dirty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2304×1296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2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Video resolution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2048×1536, 2304×1296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Day/Night: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Electronic color to black/white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lens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2.8/3.6mm lens optional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r>
                        <a:rPr lang="en-US" altLang="zh-CN" sz="1200" b="1" kern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Input</a:t>
                      </a:r>
                      <a:r>
                        <a:rPr lang="en-US" altLang="zh-CN" sz="1200" b="1" kern="1200" baseline="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Voltage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8V</a:t>
                      </a:r>
                      <a:r>
                        <a:rPr lang="en-US" altLang="zh-CN" sz="1200" baseline="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– 26V</a:t>
                      </a:r>
                      <a:endParaRPr lang="en-US" altLang="zh-CN" sz="12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r>
                        <a:rPr lang="en-US" altLang="zh-CN" sz="1200" b="1" kern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Temperature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1" indent="0" algn="l" defTabSz="914355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E6001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-30</a:t>
                      </a:r>
                      <a:r>
                        <a:rPr lang="zh-CN" alt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℃</a:t>
                      </a:r>
                      <a:r>
                        <a:rPr lang="en-US" altLang="zh-CN" sz="1200" baseline="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-- </a:t>
                      </a:r>
                      <a:r>
                        <a:rPr lang="en-US" altLang="zh-CN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60</a:t>
                      </a:r>
                      <a:r>
                        <a:rPr lang="zh-CN" alt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℃</a:t>
                      </a:r>
                      <a:endParaRPr lang="en-US" altLang="zh-CN" sz="12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r>
                        <a:rPr lang="en-US" altLang="zh-CN" sz="1200" b="1" kern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Ethernet Interface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1" indent="0" algn="l" defTabSz="914355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E6001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2,  10/100M optional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9180" y="3217750"/>
            <a:ext cx="3166767" cy="807913"/>
          </a:xfrm>
          <a:prstGeom prst="rect">
            <a:avLst/>
          </a:prstGeom>
          <a:noFill/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ITC314-PH1A-TF2</a:t>
            </a:r>
          </a:p>
          <a:p>
            <a:r>
              <a:rPr lang="en-US" altLang="zh-CN" sz="2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ITC314-PH1A-TF3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528" y="1754376"/>
            <a:ext cx="1745372" cy="124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366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32138" y="203692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 LED Screen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203692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</a:rPr>
              <a:t>Product</a:t>
            </a:r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</a:rPr>
              <a:t> </a:t>
            </a: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632" y="1700218"/>
            <a:ext cx="1097856" cy="619504"/>
          </a:xfrm>
          <a:prstGeom prst="rect">
            <a:avLst/>
          </a:prstGeom>
          <a:noFill/>
        </p:spPr>
      </p:pic>
      <p:pic>
        <p:nvPicPr>
          <p:cNvPr id="7" name="图片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7768" y="1671650"/>
            <a:ext cx="1512168" cy="648072"/>
          </a:xfrm>
          <a:prstGeom prst="rect">
            <a:avLst/>
          </a:prstGeom>
          <a:noFill/>
        </p:spPr>
      </p:pic>
      <p:pic>
        <p:nvPicPr>
          <p:cNvPr id="12" name="图片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00" y="2391730"/>
            <a:ext cx="2811744" cy="670940"/>
          </a:xfrm>
          <a:prstGeom prst="rect">
            <a:avLst/>
          </a:prstGeom>
          <a:noFill/>
        </p:spPr>
      </p:pic>
      <p:graphicFrame>
        <p:nvGraphicFramePr>
          <p:cNvPr id="13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748248"/>
              </p:ext>
            </p:extLst>
          </p:nvPr>
        </p:nvGraphicFramePr>
        <p:xfrm>
          <a:off x="3743186" y="1798745"/>
          <a:ext cx="4789766" cy="2239903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466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r>
                        <a:rPr lang="en-US" altLang="zh-CN" sz="1200" b="1" u="none" strike="noStrike" kern="1200" dirty="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Size</a:t>
                      </a:r>
                      <a:endParaRPr lang="en-US" altLang="zh-CN" sz="1200" b="1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600"/>
                        </a:lnSpc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480*380*102 mm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lnSpc>
                          <a:spcPts val="1600"/>
                        </a:lnSpc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860*380*102 mm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lnSpc>
                          <a:spcPts val="1600"/>
                        </a:lnSpc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1240*380*102 mm</a:t>
                      </a:r>
                      <a:endParaRPr lang="zh-CN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1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200" b="1" u="none" strike="noStrike" kern="1200" dirty="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Input</a:t>
                      </a:r>
                      <a:r>
                        <a:rPr lang="en-US" altLang="zh-CN" sz="1200" b="1" kern="1200" dirty="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altLang="zh-CN" sz="1200" b="1" u="none" strike="noStrike" kern="1200" dirty="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voltage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  <a:cs typeface="Calibri" panose="020F050202020403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AC220V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  <a:cs typeface="Calibri" panose="020F050202020403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1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200" b="1" u="none" strike="noStrike" kern="1200" dirty="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Distance between</a:t>
                      </a:r>
                      <a:r>
                        <a:rPr lang="en-US" altLang="zh-CN" sz="1200" b="1" u="none" strike="noStrike" kern="1200" baseline="0" dirty="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pixel 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  <a:cs typeface="Calibri" panose="020F050202020403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200" kern="1200" dirty="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 mm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  <a:cs typeface="Calibri" panose="020F050202020403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1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200" b="1" u="none" strike="noStrike" kern="1200" dirty="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Protocol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  <a:cs typeface="Calibri" panose="020F050202020403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宋体" pitchFamily="2" charset="-122"/>
                        </a:rPr>
                        <a:t>RS485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  <a:cs typeface="Calibri" panose="020F050202020403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1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200" b="1" u="none" strike="noStrike" kern="1200" dirty="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Temperature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  <a:cs typeface="Calibri" panose="020F050202020403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-10</a:t>
                      </a:r>
                      <a:r>
                        <a:rPr lang="zh-CN" alt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℃</a:t>
                      </a:r>
                      <a:r>
                        <a:rPr lang="en-US" alt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~70</a:t>
                      </a:r>
                      <a:r>
                        <a:rPr lang="zh-CN" alt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℃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  <a:cs typeface="Calibri" panose="020F050202020403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80200" y="3259322"/>
            <a:ext cx="3248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ea typeface="Verdana" panose="020B0604030504040204" pitchFamily="34" charset="0"/>
                <a:cs typeface="Verdana" panose="020B0604030504040204" pitchFamily="34" charset="0"/>
              </a:rPr>
              <a:t>DH-IPMPGI-110AA</a:t>
            </a:r>
          </a:p>
          <a:p>
            <a:r>
              <a:rPr lang="en-US" altLang="zh-CN" sz="2400" b="1" dirty="0">
                <a:ea typeface="Verdana" panose="020B0604030504040204" pitchFamily="34" charset="0"/>
                <a:cs typeface="Verdana" panose="020B0604030504040204" pitchFamily="34" charset="0"/>
              </a:rPr>
              <a:t>DH-IPMPGI-120AA</a:t>
            </a:r>
          </a:p>
          <a:p>
            <a:r>
              <a:rPr lang="en-US" altLang="zh-CN" sz="2400" b="1" dirty="0">
                <a:ea typeface="Verdana" panose="020B0604030504040204" pitchFamily="34" charset="0"/>
                <a:cs typeface="Verdana" panose="020B0604030504040204" pitchFamily="34" charset="0"/>
              </a:rPr>
              <a:t>DH-IPMPGI-130AA</a:t>
            </a:r>
          </a:p>
        </p:txBody>
      </p:sp>
    </p:spTree>
    <p:extLst>
      <p:ext uri="{BB962C8B-B14F-4D97-AF65-F5344CB8AC3E}">
        <p14:creationId xmlns:p14="http://schemas.microsoft.com/office/powerpoint/2010/main" val="79655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3132138" y="203692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203692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132138" y="187643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Problem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AutoShape 3"/>
          <p:cNvSpPr>
            <a:spLocks noChangeArrowheads="1"/>
          </p:cNvSpPr>
          <p:nvPr/>
        </p:nvSpPr>
        <p:spPr bwMode="gray">
          <a:xfrm>
            <a:off x="5977718" y="3514911"/>
            <a:ext cx="2464273" cy="595987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 dirty="0">
                <a:solidFill>
                  <a:prstClr val="white"/>
                </a:solidFill>
              </a:rPr>
              <a:t>Hard to find </a:t>
            </a:r>
          </a:p>
          <a:p>
            <a:pPr algn="ctr"/>
            <a:r>
              <a:rPr lang="en-US" altLang="zh-CN" sz="1600" b="1" dirty="0">
                <a:solidFill>
                  <a:prstClr val="white"/>
                </a:solidFill>
              </a:rPr>
              <a:t>evidence for accidents</a:t>
            </a:r>
            <a:endParaRPr lang="zh-CN" altLang="zh-CN" sz="1600" b="1" dirty="0">
              <a:solidFill>
                <a:prstClr val="white"/>
              </a:solidFill>
            </a:endParaRPr>
          </a:p>
        </p:txBody>
      </p:sp>
      <p:sp>
        <p:nvSpPr>
          <p:cNvPr id="55" name="AutoShape 3"/>
          <p:cNvSpPr>
            <a:spLocks noChangeArrowheads="1"/>
          </p:cNvSpPr>
          <p:nvPr/>
        </p:nvSpPr>
        <p:spPr bwMode="gray">
          <a:xfrm>
            <a:off x="584228" y="3487617"/>
            <a:ext cx="2547910" cy="595986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 dirty="0">
                <a:solidFill>
                  <a:prstClr val="white"/>
                </a:solidFill>
              </a:rPr>
              <a:t>Hard to find an </a:t>
            </a:r>
          </a:p>
          <a:p>
            <a:pPr algn="ctr"/>
            <a:r>
              <a:rPr lang="en-US" altLang="zh-CN" sz="1600" b="1" dirty="0">
                <a:solidFill>
                  <a:prstClr val="white"/>
                </a:solidFill>
              </a:rPr>
              <a:t>available parking space</a:t>
            </a:r>
            <a:endParaRPr lang="zh-CN" altLang="zh-CN" sz="1600" b="1" dirty="0">
              <a:solidFill>
                <a:prstClr val="white"/>
              </a:solidFill>
            </a:endParaRPr>
          </a:p>
        </p:txBody>
      </p:sp>
      <p:sp>
        <p:nvSpPr>
          <p:cNvPr id="60" name="AutoShape 3"/>
          <p:cNvSpPr>
            <a:spLocks noChangeArrowheads="1"/>
          </p:cNvSpPr>
          <p:nvPr/>
        </p:nvSpPr>
        <p:spPr bwMode="gray">
          <a:xfrm>
            <a:off x="3315164" y="1747486"/>
            <a:ext cx="2464273" cy="623573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 dirty="0">
                <a:solidFill>
                  <a:prstClr val="white"/>
                </a:solidFill>
              </a:rPr>
              <a:t>Hard to manage the </a:t>
            </a:r>
          </a:p>
          <a:p>
            <a:pPr algn="ctr"/>
            <a:r>
              <a:rPr lang="en-US" altLang="zh-CN" sz="1600" b="1" dirty="0">
                <a:solidFill>
                  <a:prstClr val="white"/>
                </a:solidFill>
              </a:rPr>
              <a:t>parking lot</a:t>
            </a:r>
            <a:endParaRPr lang="zh-CN" altLang="zh-CN" sz="1600" b="1" dirty="0">
              <a:solidFill>
                <a:prstClr val="white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19" y="1722727"/>
            <a:ext cx="2464273" cy="166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extras.mnginteractive.com/live/media/site21/2009/1107/20091107__09dcaparw~1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163" y="2470369"/>
            <a:ext cx="2464273" cy="162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undial.csun.edu/wp-content/uploads/2010/01/SN25-G3-CT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28" y="1747486"/>
            <a:ext cx="2547910" cy="16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124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2138" y="192262"/>
            <a:ext cx="6011862" cy="628939"/>
          </a:xfrm>
          <a:prstGeom prst="rect">
            <a:avLst/>
          </a:prstGeom>
          <a:solidFill>
            <a:srgbClr val="ACAC9F"/>
          </a:solidFill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</a:rPr>
              <a:t>Entrance Controller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92262"/>
            <a:ext cx="3132138" cy="628939"/>
          </a:xfrm>
          <a:prstGeom prst="rect">
            <a:avLst/>
          </a:prstGeom>
          <a:solidFill>
            <a:srgbClr val="E6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</a:rPr>
              <a:t>Product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02" b="98705" l="9422" r="89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5" y="1547456"/>
            <a:ext cx="1529294" cy="253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7151" y="1558072"/>
            <a:ext cx="994795" cy="229684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graphicFrame>
        <p:nvGraphicFramePr>
          <p:cNvPr id="7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475905"/>
              </p:ext>
            </p:extLst>
          </p:nvPr>
        </p:nvGraphicFramePr>
        <p:xfrm>
          <a:off x="3494896" y="1441680"/>
          <a:ext cx="4483052" cy="2330684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021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727">
                <a:tc>
                  <a:txBody>
                    <a:bodyPr/>
                    <a:lstStyle/>
                    <a:p>
                      <a:r>
                        <a:rPr lang="en-US" altLang="zh-CN" sz="1200" b="1" u="none" strike="noStrike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Size</a:t>
                      </a:r>
                      <a:endParaRPr lang="en-US" altLang="zh-CN" sz="1200" b="1" i="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cs typeface="Verdana" panose="020B0604030504040204" pitchFamily="34" charset="0"/>
                          <a:sym typeface="宋体" pitchFamily="2" charset="-122"/>
                        </a:rPr>
                        <a:t>40</a:t>
                      </a: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cs typeface="Verdana" panose="020B0604030504040204" pitchFamily="34" charset="0"/>
                          <a:sym typeface="宋体" pitchFamily="2" charset="-122"/>
                        </a:rPr>
                        <a:t>0*</a:t>
                      </a:r>
                      <a:r>
                        <a:rPr kumimoji="0" lang="en-US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cs typeface="Verdana" panose="020B0604030504040204" pitchFamily="34" charset="0"/>
                          <a:sym typeface="宋体" pitchFamily="2" charset="-122"/>
                        </a:rPr>
                        <a:t>296</a:t>
                      </a: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cs typeface="Verdana" panose="020B0604030504040204" pitchFamily="34" charset="0"/>
                          <a:sym typeface="宋体" pitchFamily="2" charset="-122"/>
                        </a:rPr>
                        <a:t>*1</a:t>
                      </a:r>
                      <a:r>
                        <a:rPr kumimoji="0" lang="en-US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cs typeface="Verdana" panose="020B0604030504040204" pitchFamily="34" charset="0"/>
                          <a:sym typeface="宋体" pitchFamily="2" charset="-122"/>
                        </a:rPr>
                        <a:t>504</a:t>
                      </a: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cs typeface="Verdana" panose="020B0604030504040204" pitchFamily="34" charset="0"/>
                          <a:sym typeface="宋体" pitchFamily="2" charset="-122"/>
                        </a:rPr>
                        <a:t>（mm）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软雅黑" pitchFamily="34" charset="-122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727">
                <a:tc>
                  <a:txBody>
                    <a:bodyPr/>
                    <a:lstStyle/>
                    <a:p>
                      <a:r>
                        <a:rPr lang="en-US" altLang="zh-CN" sz="1200" b="1" i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Display</a:t>
                      </a:r>
                      <a:r>
                        <a:rPr lang="en-US" altLang="zh-CN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Panel Size</a:t>
                      </a:r>
                      <a:endParaRPr lang="en-US" altLang="zh-CN" sz="1200" b="1" i="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软雅黑" pitchFamily="34" charset="-122"/>
                          <a:cs typeface="Verdana" panose="020B0604030504040204" pitchFamily="34" charset="0"/>
                          <a:sym typeface="宋体" pitchFamily="2" charset="-122"/>
                        </a:rPr>
                        <a:t>305mm×76mm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软雅黑" pitchFamily="34" charset="-122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893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200" b="1" u="none" strike="noStrike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</a:t>
                      </a:r>
                      <a:r>
                        <a:rPr lang="en-US" altLang="zh-CN" sz="1200" b="1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altLang="zh-CN" sz="1200" b="1" u="none" strike="noStrike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voltage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软雅黑" pitchFamily="34" charset="-122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cs typeface="Verdana" panose="020B0604030504040204" pitchFamily="34" charset="0"/>
                          <a:sym typeface="宋体" pitchFamily="2" charset="-122"/>
                        </a:rPr>
                        <a:t>AC220</a:t>
                      </a:r>
                      <a:r>
                        <a:rPr kumimoji="0" lang="en-US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cs typeface="Verdana" panose="020B0604030504040204" pitchFamily="34" charset="0"/>
                          <a:sym typeface="宋体" pitchFamily="2" charset="-122"/>
                        </a:rPr>
                        <a:t>V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软雅黑" pitchFamily="34" charset="-122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893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200" b="1" u="none" strike="noStrike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Interface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软雅黑" pitchFamily="34" charset="-122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Verdana" panose="020B0604030504040204" pitchFamily="34" charset="0"/>
                          <a:sym typeface="宋体" pitchFamily="2" charset="-122"/>
                        </a:rPr>
                        <a:t>RS485 * 3, RS232 * 3, 1 loop input, RJ45 100M * 1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软雅黑" pitchFamily="34" charset="-122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639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200" b="1" u="none" strike="noStrike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Card Writer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软雅黑" pitchFamily="34" charset="-122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cs typeface="Verdana" panose="020B0604030504040204" pitchFamily="34" charset="0"/>
                          <a:sym typeface="宋体" pitchFamily="2" charset="-122"/>
                        </a:rPr>
                        <a:t>Built-in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软雅黑" pitchFamily="34" charset="-122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893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200" b="1" u="none" strike="noStrike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Temperature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软雅黑" pitchFamily="34" charset="-122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cs typeface="Verdana" panose="020B0604030504040204" pitchFamily="34" charset="0"/>
                          <a:sym typeface="宋体" pitchFamily="2" charset="-122"/>
                        </a:rPr>
                        <a:t>-</a:t>
                      </a:r>
                      <a:r>
                        <a:rPr kumimoji="0" lang="en-US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cs typeface="Verdana" panose="020B0604030504040204" pitchFamily="34" charset="0"/>
                          <a:sym typeface="宋体" pitchFamily="2" charset="-122"/>
                        </a:rPr>
                        <a:t>30</a:t>
                      </a: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cs typeface="Verdana" panose="020B0604030504040204" pitchFamily="34" charset="0"/>
                          <a:sym typeface="宋体" pitchFamily="2" charset="-122"/>
                        </a:rPr>
                        <a:t>℃ to </a:t>
                      </a:r>
                      <a:r>
                        <a:rPr kumimoji="0" lang="en-US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cs typeface="Verdana" panose="020B0604030504040204" pitchFamily="34" charset="0"/>
                          <a:sym typeface="宋体" pitchFamily="2" charset="-122"/>
                        </a:rPr>
                        <a:t>70</a:t>
                      </a: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cs typeface="Verdana" panose="020B0604030504040204" pitchFamily="34" charset="0"/>
                          <a:sym typeface="宋体" pitchFamily="2" charset="-122"/>
                        </a:rPr>
                        <a:t>℃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软雅黑" pitchFamily="34" charset="-122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893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软雅黑" pitchFamily="34" charset="-122"/>
                          <a:cs typeface="Verdana" panose="020B0604030504040204" pitchFamily="34" charset="0"/>
                          <a:sym typeface="宋体" pitchFamily="2" charset="-122"/>
                        </a:rPr>
                        <a:t>Humidity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软雅黑" pitchFamily="34" charset="-122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软雅黑" pitchFamily="34" charset="-122"/>
                          <a:cs typeface="Verdana" panose="020B0604030504040204" pitchFamily="34" charset="0"/>
                          <a:sym typeface="宋体" pitchFamily="2" charset="-122"/>
                        </a:rPr>
                        <a:t>20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软雅黑" pitchFamily="34" charset="-122"/>
                          <a:cs typeface="Verdana" panose="020B0604030504040204" pitchFamily="34" charset="0"/>
                          <a:sym typeface="宋体" pitchFamily="2" charset="-122"/>
                        </a:rPr>
                        <a:t>～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软雅黑" pitchFamily="34" charset="-122"/>
                          <a:cs typeface="Verdana" panose="020B0604030504040204" pitchFamily="34" charset="0"/>
                          <a:sym typeface="宋体" pitchFamily="2" charset="-122"/>
                        </a:rPr>
                        <a:t>90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软雅黑" pitchFamily="34" charset="-122"/>
                          <a:cs typeface="Verdana" panose="020B0604030504040204" pitchFamily="34" charset="0"/>
                          <a:sym typeface="宋体" pitchFamily="2" charset="-122"/>
                        </a:rPr>
                        <a:t>％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软雅黑" pitchFamily="34" charset="-122"/>
                          <a:cs typeface="Verdana" panose="020B0604030504040204" pitchFamily="34" charset="0"/>
                          <a:sym typeface="宋体" pitchFamily="2" charset="-122"/>
                        </a:rPr>
                        <a:t>RH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软雅黑" pitchFamily="34" charset="-122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82819" y="3953064"/>
            <a:ext cx="5613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 entry/exit time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Trigger the barrier to open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35" y="4043302"/>
            <a:ext cx="3166767" cy="377026"/>
          </a:xfrm>
          <a:prstGeom prst="rect">
            <a:avLst/>
          </a:prstGeom>
          <a:noFill/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DH-IPMECK-200EB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160" y="4326327"/>
            <a:ext cx="3166767" cy="377026"/>
          </a:xfrm>
          <a:prstGeom prst="rect">
            <a:avLst/>
          </a:prstGeom>
          <a:noFill/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DH-IPMECK-200OB</a:t>
            </a:r>
          </a:p>
        </p:txBody>
      </p:sp>
    </p:spTree>
    <p:extLst>
      <p:ext uri="{BB962C8B-B14F-4D97-AF65-F5344CB8AC3E}">
        <p14:creationId xmlns:p14="http://schemas.microsoft.com/office/powerpoint/2010/main" val="1336260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32138" y="203692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Outdoor LED Screen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203692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</a:rPr>
              <a:t>Product</a:t>
            </a:r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</a:rPr>
              <a:t> </a:t>
            </a:r>
          </a:p>
        </p:txBody>
      </p:sp>
      <p:graphicFrame>
        <p:nvGraphicFramePr>
          <p:cNvPr id="13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007858"/>
              </p:ext>
            </p:extLst>
          </p:nvPr>
        </p:nvGraphicFramePr>
        <p:xfrm>
          <a:off x="3774563" y="1573114"/>
          <a:ext cx="4789766" cy="2239903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466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r>
                        <a:rPr lang="en-US" altLang="zh-CN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Number</a:t>
                      </a:r>
                      <a:r>
                        <a:rPr lang="en-US" altLang="zh-CN" sz="12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Display Range</a:t>
                      </a:r>
                      <a:endParaRPr lang="en-US" altLang="zh-CN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600"/>
                        </a:lnSpc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2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0-999</a:t>
                      </a:r>
                      <a:endParaRPr lang="zh-CN" altLang="en-US" sz="1200" dirty="0">
                        <a:latin typeface="+mn-lt"/>
                        <a:cs typeface="Verdana" panose="020B0604030504040204" pitchFamily="34" charset="0"/>
                      </a:endParaRPr>
                    </a:p>
                    <a:p>
                      <a:pPr marL="171450" indent="-171450">
                        <a:lnSpc>
                          <a:spcPts val="1600"/>
                        </a:lnSpc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2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0-9999</a:t>
                      </a:r>
                      <a:endParaRPr lang="zh-CN" altLang="en-US" sz="1200" dirty="0">
                        <a:latin typeface="+mn-lt"/>
                        <a:cs typeface="Verdana" panose="020B0604030504040204" pitchFamily="34" charset="0"/>
                      </a:endParaRPr>
                    </a:p>
                    <a:p>
                      <a:pPr marL="171450" indent="-171450">
                        <a:lnSpc>
                          <a:spcPts val="1600"/>
                        </a:lnSpc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2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0-99999</a:t>
                      </a:r>
                      <a:endParaRPr lang="zh-CN" altLang="en-US" sz="1200" dirty="0">
                        <a:latin typeface="+mn-lt"/>
                        <a:cs typeface="Verdana" panose="020B060403050404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1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200" b="1" u="none" strike="noStrike" kern="12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</a:t>
                      </a:r>
                      <a:r>
                        <a:rPr lang="en-US" altLang="zh-CN" sz="1200" b="1" kern="12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altLang="zh-CN" sz="1200" b="1" u="none" strike="noStrike" kern="12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voltage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微软雅黑" pitchFamily="34" charset="-122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2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AC220V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微软雅黑" pitchFamily="34" charset="-122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1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200" b="1" u="none" strike="noStrike" kern="12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Display Color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微软雅黑" pitchFamily="34" charset="-122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宋体" pitchFamily="2" charset="-122"/>
                        </a:rPr>
                        <a:t>Green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微软雅黑" pitchFamily="34" charset="-122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1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200" b="1" u="none" strike="noStrike" kern="12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Protocol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微软雅黑" pitchFamily="34" charset="-122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Verdana" panose="020B0604030504040204" pitchFamily="34" charset="0"/>
                          <a:sym typeface="宋体" pitchFamily="2" charset="-122"/>
                        </a:rPr>
                        <a:t>RS485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微软雅黑" pitchFamily="34" charset="-122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1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200" b="1" u="none" strike="noStrike" kern="12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Temperature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微软雅黑" pitchFamily="34" charset="-122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2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-10</a:t>
                      </a:r>
                      <a:r>
                        <a:rPr lang="zh-CN" altLang="en-US" sz="1200" dirty="0">
                          <a:latin typeface="+mn-lt"/>
                          <a:cs typeface="Verdana" panose="020B0604030504040204" pitchFamily="34" charset="0"/>
                        </a:rPr>
                        <a:t>℃</a:t>
                      </a:r>
                      <a:r>
                        <a:rPr lang="en-US" altLang="en-US" sz="12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~70</a:t>
                      </a:r>
                      <a:r>
                        <a:rPr lang="zh-CN" altLang="en-US" sz="1200" dirty="0">
                          <a:latin typeface="+mn-lt"/>
                          <a:cs typeface="Verdana" panose="020B0604030504040204" pitchFamily="34" charset="0"/>
                        </a:rPr>
                        <a:t>℃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微软雅黑" pitchFamily="34" charset="-122"/>
                        <a:cs typeface="Verdana" panose="020B0604030504040204" pitchFamily="34" charset="0"/>
                        <a:sym typeface="宋体" pitchFamily="2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856134" y="3741592"/>
            <a:ext cx="3248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DH-IPMPGI-140AA</a:t>
            </a:r>
          </a:p>
          <a:p>
            <a:r>
              <a:rPr lang="en-US" altLang="zh-CN" sz="2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DH-IPMPGI-150AA</a:t>
            </a:r>
          </a:p>
          <a:p>
            <a:r>
              <a:rPr lang="en-US" altLang="zh-CN" sz="2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DH-IPMPGI-160AA</a:t>
            </a:r>
          </a:p>
        </p:txBody>
      </p:sp>
      <p:pic>
        <p:nvPicPr>
          <p:cNvPr id="10" name="图片 9" descr="C:\Documents and Settings\Administrator\桌面\新建文件夹\单层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186" y="1384957"/>
            <a:ext cx="1011896" cy="240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460" y="1094382"/>
            <a:ext cx="1036575" cy="255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232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65005"/>
            <a:ext cx="9144000" cy="1212111"/>
          </a:xfrm>
          <a:prstGeom prst="rect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796362" y="2056590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Thank you</a:t>
            </a:r>
            <a:r>
              <a:rPr lang="zh-CN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！</a:t>
            </a:r>
          </a:p>
        </p:txBody>
      </p:sp>
      <p:sp>
        <p:nvSpPr>
          <p:cNvPr id="4" name="矩形 3"/>
          <p:cNvSpPr/>
          <p:nvPr/>
        </p:nvSpPr>
        <p:spPr>
          <a:xfrm>
            <a:off x="4362431" y="231800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Make your life safe</a:t>
            </a:r>
            <a:endParaRPr lang="zh-CN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9238" y="210937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DAHUA</a:t>
            </a:r>
            <a:endParaRPr lang="zh-CN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4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3132138" y="203692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203692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132138" y="187643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Excellent System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gray">
          <a:xfrm>
            <a:off x="5804943" y="1578273"/>
            <a:ext cx="2644476" cy="36134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</a:rPr>
              <a:t>Efficient for finding space </a:t>
            </a: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gray">
          <a:xfrm>
            <a:off x="5804943" y="2005069"/>
            <a:ext cx="2644476" cy="35719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</a:rPr>
              <a:t>Visualized parking management</a:t>
            </a:r>
            <a:endParaRPr lang="zh-CN" altLang="zh-CN" b="1" dirty="0">
              <a:solidFill>
                <a:prstClr val="white"/>
              </a:solidFill>
            </a:endParaRPr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gray">
          <a:xfrm>
            <a:off x="781037" y="3523876"/>
            <a:ext cx="2561721" cy="35719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</a:rPr>
              <a:t>High definition surveillance</a:t>
            </a:r>
            <a:endParaRPr lang="zh-CN" altLang="zh-CN" b="1" dirty="0">
              <a:solidFill>
                <a:prstClr val="white"/>
              </a:solidFill>
            </a:endParaRPr>
          </a:p>
        </p:txBody>
      </p:sp>
      <p:sp>
        <p:nvSpPr>
          <p:cNvPr id="38" name="AutoShape 13"/>
          <p:cNvSpPr>
            <a:spLocks noChangeArrowheads="1"/>
          </p:cNvSpPr>
          <p:nvPr/>
        </p:nvSpPr>
        <p:spPr bwMode="gray">
          <a:xfrm>
            <a:off x="781037" y="3957151"/>
            <a:ext cx="2561721" cy="35719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</a:rPr>
              <a:t>Find evidence for disputes</a:t>
            </a:r>
            <a:endParaRPr lang="zh-CN" altLang="zh-CN" b="1" dirty="0">
              <a:solidFill>
                <a:prstClr val="white"/>
              </a:solidFill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gray">
          <a:xfrm>
            <a:off x="3446129" y="2955691"/>
            <a:ext cx="2236934" cy="1358650"/>
          </a:xfrm>
          <a:prstGeom prst="rect">
            <a:avLst/>
          </a:prstGeom>
          <a:solidFill>
            <a:schemeClr val="tx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zh-CN" sz="1600" b="1" dirty="0">
                <a:solidFill>
                  <a:srgbClr val="FFFFFF"/>
                </a:solidFill>
              </a:rPr>
              <a:t>Reasonable construction cost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4943" y="2434555"/>
            <a:ext cx="2644476" cy="187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architecture-view.com/wp-content/uploads/2010/09/Green-Parking-Garage-Entrance-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7" y="1578273"/>
            <a:ext cx="2561721" cy="186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8"/>
          <p:cNvSpPr>
            <a:spLocks noChangeArrowheads="1"/>
          </p:cNvSpPr>
          <p:nvPr/>
        </p:nvSpPr>
        <p:spPr bwMode="gray">
          <a:xfrm>
            <a:off x="3443355" y="1557007"/>
            <a:ext cx="2236934" cy="132938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zh-CN" sz="1600" b="1" dirty="0">
                <a:solidFill>
                  <a:srgbClr val="FFFFFF"/>
                </a:solidFill>
              </a:rPr>
              <a:t>A stable </a:t>
            </a:r>
          </a:p>
          <a:p>
            <a:pPr algn="ctr" eaLnBrk="0" hangingPunct="0"/>
            <a:r>
              <a:rPr lang="en-US" altLang="zh-CN" sz="1600" b="1" dirty="0">
                <a:solidFill>
                  <a:srgbClr val="FFFFFF"/>
                </a:solidFill>
              </a:rPr>
              <a:t>running system</a:t>
            </a:r>
          </a:p>
        </p:txBody>
      </p:sp>
    </p:spTree>
    <p:extLst>
      <p:ext uri="{BB962C8B-B14F-4D97-AF65-F5344CB8AC3E}">
        <p14:creationId xmlns:p14="http://schemas.microsoft.com/office/powerpoint/2010/main" val="238998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3132138" y="203692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203692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132138" y="187643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Overview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614538" y="3334874"/>
            <a:ext cx="1813461" cy="10390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71355" y="2555203"/>
            <a:ext cx="730330" cy="65520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prstClr val="white"/>
                </a:solidFill>
              </a:rPr>
              <a:t>LRP</a:t>
            </a:r>
          </a:p>
        </p:txBody>
      </p:sp>
      <p:sp>
        <p:nvSpPr>
          <p:cNvPr id="31" name="矩形 30"/>
          <p:cNvSpPr/>
          <p:nvPr/>
        </p:nvSpPr>
        <p:spPr>
          <a:xfrm>
            <a:off x="4656589" y="2555203"/>
            <a:ext cx="814753" cy="6552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white"/>
                </a:solidFill>
              </a:rPr>
              <a:t>Space Detection</a:t>
            </a:r>
            <a:endParaRPr lang="zh-CN" altLang="en-US" sz="1200" b="1" dirty="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842164" y="2555203"/>
            <a:ext cx="993565" cy="65087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white"/>
                </a:solidFill>
              </a:rPr>
              <a:t>Video Surveillance</a:t>
            </a:r>
            <a:endParaRPr lang="zh-CN" altLang="en-US" sz="1200" b="1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84475" y="3334874"/>
            <a:ext cx="1863876" cy="10390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817238" y="3329101"/>
            <a:ext cx="1748823" cy="1044864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white"/>
              </a:solidFill>
              <a:latin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white"/>
              </a:solidFill>
              <a:latin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white"/>
              </a:solidFill>
              <a:latin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white"/>
              </a:solidFill>
              <a:latin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white"/>
              </a:solidFill>
              <a:latin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prstClr val="white"/>
                </a:solidFill>
                <a:latin typeface="微软雅黑" pitchFamily="34" charset="-122"/>
              </a:rPr>
              <a:t>                                     </a:t>
            </a:r>
            <a:endParaRPr lang="zh-CN" altLang="en-US" sz="1400" dirty="0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4686765" y="3390940"/>
            <a:ext cx="11965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r>
              <a:rPr lang="en-US" altLang="zh-CN" b="1" dirty="0">
                <a:solidFill>
                  <a:srgbClr val="FFFFFF"/>
                </a:solidFill>
                <a:latin typeface="+mn-lt"/>
              </a:rPr>
              <a:t>Guidance</a:t>
            </a:r>
            <a:endParaRPr lang="zh-CN" altLang="en-US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2834293" y="3394044"/>
            <a:ext cx="1338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r>
              <a:rPr lang="en-US" altLang="zh-CN" b="1" dirty="0">
                <a:solidFill>
                  <a:srgbClr val="FFFFFF"/>
                </a:solidFill>
                <a:latin typeface="+mn-lt"/>
              </a:rPr>
              <a:t>Authentication</a:t>
            </a:r>
            <a:endParaRPr lang="zh-CN" altLang="en-US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0" name="TextBox 16"/>
          <p:cNvSpPr txBox="1">
            <a:spLocks noChangeArrowheads="1"/>
          </p:cNvSpPr>
          <p:nvPr/>
        </p:nvSpPr>
        <p:spPr bwMode="auto">
          <a:xfrm>
            <a:off x="6469796" y="3364725"/>
            <a:ext cx="12949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r>
              <a:rPr lang="en-US" altLang="zh-CN" b="1" dirty="0">
                <a:solidFill>
                  <a:srgbClr val="FFFFFF"/>
                </a:solidFill>
                <a:latin typeface="+mn-lt"/>
              </a:rPr>
              <a:t>Analytics</a:t>
            </a:r>
            <a:endParaRPr lang="zh-CN" altLang="en-US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1" name="TextBox 17"/>
          <p:cNvSpPr txBox="1">
            <a:spLocks noChangeArrowheads="1"/>
          </p:cNvSpPr>
          <p:nvPr/>
        </p:nvSpPr>
        <p:spPr bwMode="auto">
          <a:xfrm>
            <a:off x="7197950" y="2189339"/>
            <a:ext cx="97086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zh-CN" altLang="en-US" sz="1100">
                <a:solidFill>
                  <a:srgbClr val="FFFFFF"/>
                </a:solidFill>
                <a:latin typeface="微软雅黑" pitchFamily="34" charset="-122"/>
                <a:ea typeface="宋体" pitchFamily="2" charset="-122"/>
              </a:rPr>
              <a:t>智能化实战平台</a:t>
            </a:r>
          </a:p>
        </p:txBody>
      </p:sp>
      <p:sp>
        <p:nvSpPr>
          <p:cNvPr id="42" name="TextBox 18"/>
          <p:cNvSpPr txBox="1">
            <a:spLocks noChangeArrowheads="1"/>
          </p:cNvSpPr>
          <p:nvPr/>
        </p:nvSpPr>
        <p:spPr bwMode="auto">
          <a:xfrm>
            <a:off x="2813301" y="1394146"/>
            <a:ext cx="2798461" cy="30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r>
              <a:rPr lang="zh-CN" altLang="en-US" sz="1600" dirty="0">
                <a:solidFill>
                  <a:srgbClr val="FFFFFF"/>
                </a:solidFill>
                <a:latin typeface="微软雅黑" pitchFamily="34" charset="-122"/>
              </a:rPr>
              <a:t>深化业务实战应用</a:t>
            </a:r>
          </a:p>
        </p:txBody>
      </p:sp>
      <p:grpSp>
        <p:nvGrpSpPr>
          <p:cNvPr id="43" name="组合 19"/>
          <p:cNvGrpSpPr>
            <a:grpSpLocks/>
          </p:cNvGrpSpPr>
          <p:nvPr/>
        </p:nvGrpSpPr>
        <p:grpSpPr bwMode="auto">
          <a:xfrm>
            <a:off x="7249017" y="3790685"/>
            <a:ext cx="362143" cy="377550"/>
            <a:chOff x="1475656" y="3270261"/>
            <a:chExt cx="505829" cy="651057"/>
          </a:xfrm>
        </p:grpSpPr>
        <p:sp>
          <p:nvSpPr>
            <p:cNvPr id="44" name="Freeform 19"/>
            <p:cNvSpPr>
              <a:spLocks noEditPoints="1"/>
            </p:cNvSpPr>
            <p:nvPr/>
          </p:nvSpPr>
          <p:spPr bwMode="auto">
            <a:xfrm>
              <a:off x="1638078" y="3298124"/>
              <a:ext cx="120656" cy="120738"/>
            </a:xfrm>
            <a:custGeom>
              <a:avLst/>
              <a:gdLst>
                <a:gd name="T0" fmla="*/ 171 w 171"/>
                <a:gd name="T1" fmla="*/ 79 h 171"/>
                <a:gd name="T2" fmla="*/ 168 w 171"/>
                <a:gd name="T3" fmla="*/ 77 h 171"/>
                <a:gd name="T4" fmla="*/ 152 w 171"/>
                <a:gd name="T5" fmla="*/ 65 h 171"/>
                <a:gd name="T6" fmla="*/ 165 w 171"/>
                <a:gd name="T7" fmla="*/ 54 h 171"/>
                <a:gd name="T8" fmla="*/ 161 w 171"/>
                <a:gd name="T9" fmla="*/ 52 h 171"/>
                <a:gd name="T10" fmla="*/ 142 w 171"/>
                <a:gd name="T11" fmla="*/ 45 h 171"/>
                <a:gd name="T12" fmla="*/ 152 w 171"/>
                <a:gd name="T13" fmla="*/ 32 h 171"/>
                <a:gd name="T14" fmla="*/ 147 w 171"/>
                <a:gd name="T15" fmla="*/ 30 h 171"/>
                <a:gd name="T16" fmla="*/ 127 w 171"/>
                <a:gd name="T17" fmla="*/ 30 h 171"/>
                <a:gd name="T18" fmla="*/ 132 w 171"/>
                <a:gd name="T19" fmla="*/ 15 h 171"/>
                <a:gd name="T20" fmla="*/ 127 w 171"/>
                <a:gd name="T21" fmla="*/ 14 h 171"/>
                <a:gd name="T22" fmla="*/ 108 w 171"/>
                <a:gd name="T23" fmla="*/ 20 h 171"/>
                <a:gd name="T24" fmla="*/ 108 w 171"/>
                <a:gd name="T25" fmla="*/ 5 h 171"/>
                <a:gd name="T26" fmla="*/ 103 w 171"/>
                <a:gd name="T27" fmla="*/ 4 h 171"/>
                <a:gd name="T28" fmla="*/ 86 w 171"/>
                <a:gd name="T29" fmla="*/ 16 h 171"/>
                <a:gd name="T30" fmla="*/ 79 w 171"/>
                <a:gd name="T31" fmla="*/ 0 h 171"/>
                <a:gd name="T32" fmla="*/ 77 w 171"/>
                <a:gd name="T33" fmla="*/ 3 h 171"/>
                <a:gd name="T34" fmla="*/ 65 w 171"/>
                <a:gd name="T35" fmla="*/ 19 h 171"/>
                <a:gd name="T36" fmla="*/ 53 w 171"/>
                <a:gd name="T37" fmla="*/ 6 h 171"/>
                <a:gd name="T38" fmla="*/ 52 w 171"/>
                <a:gd name="T39" fmla="*/ 10 h 171"/>
                <a:gd name="T40" fmla="*/ 45 w 171"/>
                <a:gd name="T41" fmla="*/ 29 h 171"/>
                <a:gd name="T42" fmla="*/ 30 w 171"/>
                <a:gd name="T43" fmla="*/ 20 h 171"/>
                <a:gd name="T44" fmla="*/ 30 w 171"/>
                <a:gd name="T45" fmla="*/ 24 h 171"/>
                <a:gd name="T46" fmla="*/ 30 w 171"/>
                <a:gd name="T47" fmla="*/ 44 h 171"/>
                <a:gd name="T48" fmla="*/ 13 w 171"/>
                <a:gd name="T49" fmla="*/ 40 h 171"/>
                <a:gd name="T50" fmla="*/ 14 w 171"/>
                <a:gd name="T51" fmla="*/ 44 h 171"/>
                <a:gd name="T52" fmla="*/ 20 w 171"/>
                <a:gd name="T53" fmla="*/ 63 h 171"/>
                <a:gd name="T54" fmla="*/ 2 w 171"/>
                <a:gd name="T55" fmla="*/ 65 h 171"/>
                <a:gd name="T56" fmla="*/ 4 w 171"/>
                <a:gd name="T57" fmla="*/ 68 h 171"/>
                <a:gd name="T58" fmla="*/ 16 w 171"/>
                <a:gd name="T59" fmla="*/ 84 h 171"/>
                <a:gd name="T60" fmla="*/ 0 w 171"/>
                <a:gd name="T61" fmla="*/ 91 h 171"/>
                <a:gd name="T62" fmla="*/ 3 w 171"/>
                <a:gd name="T63" fmla="*/ 94 h 171"/>
                <a:gd name="T64" fmla="*/ 19 w 171"/>
                <a:gd name="T65" fmla="*/ 106 h 171"/>
                <a:gd name="T66" fmla="*/ 6 w 171"/>
                <a:gd name="T67" fmla="*/ 116 h 171"/>
                <a:gd name="T68" fmla="*/ 10 w 171"/>
                <a:gd name="T69" fmla="*/ 119 h 171"/>
                <a:gd name="T70" fmla="*/ 29 w 171"/>
                <a:gd name="T71" fmla="*/ 125 h 171"/>
                <a:gd name="T72" fmla="*/ 19 w 171"/>
                <a:gd name="T73" fmla="*/ 139 h 171"/>
                <a:gd name="T74" fmla="*/ 24 w 171"/>
                <a:gd name="T75" fmla="*/ 141 h 171"/>
                <a:gd name="T76" fmla="*/ 44 w 171"/>
                <a:gd name="T77" fmla="*/ 141 h 171"/>
                <a:gd name="T78" fmla="*/ 39 w 171"/>
                <a:gd name="T79" fmla="*/ 156 h 171"/>
                <a:gd name="T80" fmla="*/ 44 w 171"/>
                <a:gd name="T81" fmla="*/ 157 h 171"/>
                <a:gd name="T82" fmla="*/ 63 w 171"/>
                <a:gd name="T83" fmla="*/ 151 h 171"/>
                <a:gd name="T84" fmla="*/ 63 w 171"/>
                <a:gd name="T85" fmla="*/ 166 h 171"/>
                <a:gd name="T86" fmla="*/ 68 w 171"/>
                <a:gd name="T87" fmla="*/ 166 h 171"/>
                <a:gd name="T88" fmla="*/ 85 w 171"/>
                <a:gd name="T89" fmla="*/ 155 h 171"/>
                <a:gd name="T90" fmla="*/ 91 w 171"/>
                <a:gd name="T91" fmla="*/ 171 h 171"/>
                <a:gd name="T92" fmla="*/ 94 w 171"/>
                <a:gd name="T93" fmla="*/ 168 h 171"/>
                <a:gd name="T94" fmla="*/ 96 w 171"/>
                <a:gd name="T95" fmla="*/ 154 h 171"/>
                <a:gd name="T96" fmla="*/ 114 w 171"/>
                <a:gd name="T97" fmla="*/ 163 h 171"/>
                <a:gd name="T98" fmla="*/ 119 w 171"/>
                <a:gd name="T99" fmla="*/ 162 h 171"/>
                <a:gd name="T100" fmla="*/ 117 w 171"/>
                <a:gd name="T101" fmla="*/ 147 h 171"/>
                <a:gd name="T102" fmla="*/ 137 w 171"/>
                <a:gd name="T103" fmla="*/ 150 h 171"/>
                <a:gd name="T104" fmla="*/ 142 w 171"/>
                <a:gd name="T105" fmla="*/ 149 h 171"/>
                <a:gd name="T106" fmla="*/ 135 w 171"/>
                <a:gd name="T107" fmla="*/ 134 h 171"/>
                <a:gd name="T108" fmla="*/ 154 w 171"/>
                <a:gd name="T109" fmla="*/ 131 h 171"/>
                <a:gd name="T110" fmla="*/ 159 w 171"/>
                <a:gd name="T111" fmla="*/ 129 h 171"/>
                <a:gd name="T112" fmla="*/ 147 w 171"/>
                <a:gd name="T113" fmla="*/ 117 h 171"/>
                <a:gd name="T114" fmla="*/ 165 w 171"/>
                <a:gd name="T115" fmla="*/ 108 h 171"/>
                <a:gd name="T116" fmla="*/ 169 w 171"/>
                <a:gd name="T117" fmla="*/ 105 h 171"/>
                <a:gd name="T118" fmla="*/ 154 w 171"/>
                <a:gd name="T119" fmla="*/ 96 h 171"/>
                <a:gd name="T120" fmla="*/ 168 w 171"/>
                <a:gd name="T121" fmla="*/ 82 h 171"/>
                <a:gd name="T122" fmla="*/ 70 w 171"/>
                <a:gd name="T123" fmla="*/ 85 h 171"/>
                <a:gd name="T124" fmla="*/ 101 w 171"/>
                <a:gd name="T125" fmla="*/ 8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" h="171">
                  <a:moveTo>
                    <a:pt x="168" y="82"/>
                  </a:moveTo>
                  <a:cubicBezTo>
                    <a:pt x="170" y="82"/>
                    <a:pt x="171" y="81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78"/>
                    <a:pt x="169" y="77"/>
                    <a:pt x="168" y="77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4" y="71"/>
                    <a:pt x="153" y="68"/>
                    <a:pt x="152" y="65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4" y="56"/>
                    <a:pt x="165" y="55"/>
                    <a:pt x="165" y="54"/>
                  </a:cubicBezTo>
                  <a:cubicBezTo>
                    <a:pt x="165" y="54"/>
                    <a:pt x="165" y="53"/>
                    <a:pt x="165" y="53"/>
                  </a:cubicBezTo>
                  <a:cubicBezTo>
                    <a:pt x="164" y="52"/>
                    <a:pt x="163" y="51"/>
                    <a:pt x="161" y="52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6" y="51"/>
                    <a:pt x="144" y="48"/>
                    <a:pt x="142" y="45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34"/>
                    <a:pt x="152" y="33"/>
                    <a:pt x="152" y="32"/>
                  </a:cubicBezTo>
                  <a:cubicBezTo>
                    <a:pt x="152" y="31"/>
                    <a:pt x="151" y="31"/>
                    <a:pt x="151" y="30"/>
                  </a:cubicBezTo>
                  <a:cubicBezTo>
                    <a:pt x="150" y="29"/>
                    <a:pt x="148" y="29"/>
                    <a:pt x="147" y="30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2" y="34"/>
                    <a:pt x="130" y="32"/>
                    <a:pt x="127" y="30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5"/>
                  </a:cubicBezTo>
                  <a:cubicBezTo>
                    <a:pt x="132" y="14"/>
                    <a:pt x="132" y="13"/>
                    <a:pt x="131" y="13"/>
                  </a:cubicBezTo>
                  <a:cubicBezTo>
                    <a:pt x="129" y="12"/>
                    <a:pt x="128" y="12"/>
                    <a:pt x="127" y="14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4" y="22"/>
                    <a:pt x="111" y="21"/>
                    <a:pt x="108" y="20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7" y="3"/>
                    <a:pt x="106" y="2"/>
                  </a:cubicBezTo>
                  <a:cubicBezTo>
                    <a:pt x="105" y="2"/>
                    <a:pt x="103" y="3"/>
                    <a:pt x="103" y="4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3" y="16"/>
                    <a:pt x="90" y="16"/>
                    <a:pt x="86" y="16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1" y="0"/>
                    <a:pt x="79" y="0"/>
                  </a:cubicBezTo>
                  <a:cubicBezTo>
                    <a:pt x="78" y="0"/>
                    <a:pt x="77" y="1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1" y="17"/>
                    <a:pt x="68" y="18"/>
                    <a:pt x="65" y="1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5" y="5"/>
                    <a:pt x="53" y="6"/>
                  </a:cubicBezTo>
                  <a:cubicBezTo>
                    <a:pt x="52" y="6"/>
                    <a:pt x="52" y="7"/>
                    <a:pt x="52" y="9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1" y="25"/>
                    <a:pt x="48" y="27"/>
                    <a:pt x="45" y="2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19"/>
                    <a:pt x="32" y="19"/>
                    <a:pt x="30" y="20"/>
                  </a:cubicBezTo>
                  <a:cubicBezTo>
                    <a:pt x="30" y="20"/>
                    <a:pt x="29" y="21"/>
                    <a:pt x="29" y="22"/>
                  </a:cubicBezTo>
                  <a:cubicBezTo>
                    <a:pt x="29" y="23"/>
                    <a:pt x="30" y="23"/>
                    <a:pt x="30" y="2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9"/>
                    <a:pt x="32" y="41"/>
                    <a:pt x="30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38"/>
                    <a:pt x="14" y="39"/>
                    <a:pt x="13" y="40"/>
                  </a:cubicBezTo>
                  <a:cubicBezTo>
                    <a:pt x="13" y="41"/>
                    <a:pt x="12" y="41"/>
                    <a:pt x="12" y="42"/>
                  </a:cubicBezTo>
                  <a:cubicBezTo>
                    <a:pt x="12" y="42"/>
                    <a:pt x="13" y="43"/>
                    <a:pt x="14" y="4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2" y="57"/>
                    <a:pt x="21" y="60"/>
                    <a:pt x="20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4" y="62"/>
                    <a:pt x="3" y="63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6" y="78"/>
                    <a:pt x="16" y="81"/>
                    <a:pt x="16" y="84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2" y="94"/>
                    <a:pt x="3" y="9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9"/>
                    <a:pt x="18" y="103"/>
                    <a:pt x="19" y="106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4"/>
                    <a:pt x="6" y="115"/>
                    <a:pt x="6" y="116"/>
                  </a:cubicBezTo>
                  <a:cubicBezTo>
                    <a:pt x="6" y="117"/>
                    <a:pt x="6" y="117"/>
                    <a:pt x="6" y="118"/>
                  </a:cubicBezTo>
                  <a:cubicBezTo>
                    <a:pt x="7" y="119"/>
                    <a:pt x="8" y="120"/>
                    <a:pt x="10" y="119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0"/>
                    <a:pt x="27" y="123"/>
                    <a:pt x="29" y="125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19" y="138"/>
                    <a:pt x="19" y="139"/>
                  </a:cubicBezTo>
                  <a:cubicBezTo>
                    <a:pt x="19" y="139"/>
                    <a:pt x="20" y="140"/>
                    <a:pt x="20" y="140"/>
                  </a:cubicBezTo>
                  <a:cubicBezTo>
                    <a:pt x="21" y="142"/>
                    <a:pt x="23" y="142"/>
                    <a:pt x="24" y="141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9" y="137"/>
                    <a:pt x="41" y="139"/>
                    <a:pt x="44" y="141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6"/>
                  </a:cubicBezTo>
                  <a:cubicBezTo>
                    <a:pt x="39" y="157"/>
                    <a:pt x="39" y="157"/>
                    <a:pt x="40" y="158"/>
                  </a:cubicBezTo>
                  <a:cubicBezTo>
                    <a:pt x="42" y="159"/>
                    <a:pt x="43" y="158"/>
                    <a:pt x="44" y="15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7" y="149"/>
                    <a:pt x="60" y="150"/>
                    <a:pt x="63" y="151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3" y="165"/>
                    <a:pt x="63" y="166"/>
                    <a:pt x="63" y="166"/>
                  </a:cubicBezTo>
                  <a:cubicBezTo>
                    <a:pt x="63" y="167"/>
                    <a:pt x="64" y="168"/>
                    <a:pt x="65" y="168"/>
                  </a:cubicBezTo>
                  <a:cubicBezTo>
                    <a:pt x="66" y="169"/>
                    <a:pt x="68" y="168"/>
                    <a:pt x="68" y="16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8" y="154"/>
                    <a:pt x="81" y="155"/>
                    <a:pt x="85" y="155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89" y="170"/>
                    <a:pt x="90" y="171"/>
                    <a:pt x="91" y="171"/>
                  </a:cubicBezTo>
                  <a:cubicBezTo>
                    <a:pt x="91" y="171"/>
                    <a:pt x="92" y="171"/>
                    <a:pt x="92" y="171"/>
                  </a:cubicBezTo>
                  <a:cubicBezTo>
                    <a:pt x="93" y="171"/>
                    <a:pt x="94" y="169"/>
                    <a:pt x="94" y="168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0" y="153"/>
                    <a:pt x="103" y="153"/>
                    <a:pt x="106" y="152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5" y="165"/>
                    <a:pt x="116" y="165"/>
                    <a:pt x="118" y="165"/>
                  </a:cubicBezTo>
                  <a:cubicBezTo>
                    <a:pt x="119" y="164"/>
                    <a:pt x="119" y="163"/>
                    <a:pt x="119" y="162"/>
                  </a:cubicBezTo>
                  <a:cubicBezTo>
                    <a:pt x="119" y="162"/>
                    <a:pt x="119" y="161"/>
                    <a:pt x="119" y="161"/>
                  </a:cubicBezTo>
                  <a:cubicBezTo>
                    <a:pt x="117" y="147"/>
                    <a:pt x="117" y="147"/>
                    <a:pt x="117" y="147"/>
                  </a:cubicBezTo>
                  <a:cubicBezTo>
                    <a:pt x="120" y="146"/>
                    <a:pt x="123" y="144"/>
                    <a:pt x="126" y="14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8" y="152"/>
                    <a:pt x="139" y="152"/>
                    <a:pt x="141" y="151"/>
                  </a:cubicBezTo>
                  <a:cubicBezTo>
                    <a:pt x="141" y="150"/>
                    <a:pt x="142" y="149"/>
                    <a:pt x="142" y="149"/>
                  </a:cubicBezTo>
                  <a:cubicBezTo>
                    <a:pt x="142" y="148"/>
                    <a:pt x="141" y="147"/>
                    <a:pt x="141" y="147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7" y="132"/>
                    <a:pt x="139" y="130"/>
                    <a:pt x="141" y="127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6" y="132"/>
                    <a:pt x="157" y="132"/>
                    <a:pt x="158" y="131"/>
                  </a:cubicBezTo>
                  <a:cubicBezTo>
                    <a:pt x="158" y="130"/>
                    <a:pt x="159" y="130"/>
                    <a:pt x="159" y="129"/>
                  </a:cubicBezTo>
                  <a:cubicBezTo>
                    <a:pt x="159" y="128"/>
                    <a:pt x="158" y="127"/>
                    <a:pt x="157" y="12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9" y="114"/>
                    <a:pt x="150" y="111"/>
                    <a:pt x="151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7" y="108"/>
                    <a:pt x="168" y="107"/>
                    <a:pt x="169" y="106"/>
                  </a:cubicBezTo>
                  <a:cubicBezTo>
                    <a:pt x="169" y="106"/>
                    <a:pt x="169" y="105"/>
                    <a:pt x="169" y="105"/>
                  </a:cubicBezTo>
                  <a:cubicBezTo>
                    <a:pt x="169" y="104"/>
                    <a:pt x="168" y="103"/>
                    <a:pt x="167" y="103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3"/>
                    <a:pt x="155" y="90"/>
                    <a:pt x="155" y="86"/>
                  </a:cubicBezTo>
                  <a:lnTo>
                    <a:pt x="168" y="82"/>
                  </a:lnTo>
                  <a:close/>
                  <a:moveTo>
                    <a:pt x="86" y="101"/>
                  </a:moveTo>
                  <a:cubicBezTo>
                    <a:pt x="77" y="101"/>
                    <a:pt x="70" y="94"/>
                    <a:pt x="70" y="85"/>
                  </a:cubicBezTo>
                  <a:cubicBezTo>
                    <a:pt x="70" y="77"/>
                    <a:pt x="77" y="70"/>
                    <a:pt x="86" y="70"/>
                  </a:cubicBezTo>
                  <a:cubicBezTo>
                    <a:pt x="94" y="70"/>
                    <a:pt x="101" y="77"/>
                    <a:pt x="101" y="85"/>
                  </a:cubicBezTo>
                  <a:cubicBezTo>
                    <a:pt x="101" y="94"/>
                    <a:pt x="94" y="101"/>
                    <a:pt x="86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Freeform 20"/>
            <p:cNvSpPr>
              <a:spLocks noEditPoints="1"/>
            </p:cNvSpPr>
            <p:nvPr/>
          </p:nvSpPr>
          <p:spPr bwMode="auto">
            <a:xfrm>
              <a:off x="1745741" y="3270261"/>
              <a:ext cx="85388" cy="85445"/>
            </a:xfrm>
            <a:custGeom>
              <a:avLst/>
              <a:gdLst>
                <a:gd name="T0" fmla="*/ 121 w 121"/>
                <a:gd name="T1" fmla="*/ 56 h 121"/>
                <a:gd name="T2" fmla="*/ 119 w 121"/>
                <a:gd name="T3" fmla="*/ 54 h 121"/>
                <a:gd name="T4" fmla="*/ 108 w 121"/>
                <a:gd name="T5" fmla="*/ 46 h 121"/>
                <a:gd name="T6" fmla="*/ 117 w 121"/>
                <a:gd name="T7" fmla="*/ 38 h 121"/>
                <a:gd name="T8" fmla="*/ 115 w 121"/>
                <a:gd name="T9" fmla="*/ 37 h 121"/>
                <a:gd name="T10" fmla="*/ 101 w 121"/>
                <a:gd name="T11" fmla="*/ 32 h 121"/>
                <a:gd name="T12" fmla="*/ 108 w 121"/>
                <a:gd name="T13" fmla="*/ 23 h 121"/>
                <a:gd name="T14" fmla="*/ 105 w 121"/>
                <a:gd name="T15" fmla="*/ 21 h 121"/>
                <a:gd name="T16" fmla="*/ 90 w 121"/>
                <a:gd name="T17" fmla="*/ 21 h 121"/>
                <a:gd name="T18" fmla="*/ 94 w 121"/>
                <a:gd name="T19" fmla="*/ 11 h 121"/>
                <a:gd name="T20" fmla="*/ 90 w 121"/>
                <a:gd name="T21" fmla="*/ 10 h 121"/>
                <a:gd name="T22" fmla="*/ 77 w 121"/>
                <a:gd name="T23" fmla="*/ 14 h 121"/>
                <a:gd name="T24" fmla="*/ 77 w 121"/>
                <a:gd name="T25" fmla="*/ 3 h 121"/>
                <a:gd name="T26" fmla="*/ 73 w 121"/>
                <a:gd name="T27" fmla="*/ 3 h 121"/>
                <a:gd name="T28" fmla="*/ 61 w 121"/>
                <a:gd name="T29" fmla="*/ 11 h 121"/>
                <a:gd name="T30" fmla="*/ 56 w 121"/>
                <a:gd name="T31" fmla="*/ 0 h 121"/>
                <a:gd name="T32" fmla="*/ 55 w 121"/>
                <a:gd name="T33" fmla="*/ 2 h 121"/>
                <a:gd name="T34" fmla="*/ 46 w 121"/>
                <a:gd name="T35" fmla="*/ 13 h 121"/>
                <a:gd name="T36" fmla="*/ 38 w 121"/>
                <a:gd name="T37" fmla="*/ 4 h 121"/>
                <a:gd name="T38" fmla="*/ 37 w 121"/>
                <a:gd name="T39" fmla="*/ 7 h 121"/>
                <a:gd name="T40" fmla="*/ 32 w 121"/>
                <a:gd name="T41" fmla="*/ 20 h 121"/>
                <a:gd name="T42" fmla="*/ 22 w 121"/>
                <a:gd name="T43" fmla="*/ 14 h 121"/>
                <a:gd name="T44" fmla="*/ 21 w 121"/>
                <a:gd name="T45" fmla="*/ 17 h 121"/>
                <a:gd name="T46" fmla="*/ 21 w 121"/>
                <a:gd name="T47" fmla="*/ 31 h 121"/>
                <a:gd name="T48" fmla="*/ 9 w 121"/>
                <a:gd name="T49" fmla="*/ 28 h 121"/>
                <a:gd name="T50" fmla="*/ 10 w 121"/>
                <a:gd name="T51" fmla="*/ 31 h 121"/>
                <a:gd name="T52" fmla="*/ 14 w 121"/>
                <a:gd name="T53" fmla="*/ 45 h 121"/>
                <a:gd name="T54" fmla="*/ 2 w 121"/>
                <a:gd name="T55" fmla="*/ 46 h 121"/>
                <a:gd name="T56" fmla="*/ 3 w 121"/>
                <a:gd name="T57" fmla="*/ 48 h 121"/>
                <a:gd name="T58" fmla="*/ 11 w 121"/>
                <a:gd name="T59" fmla="*/ 60 h 121"/>
                <a:gd name="T60" fmla="*/ 0 w 121"/>
                <a:gd name="T61" fmla="*/ 65 h 121"/>
                <a:gd name="T62" fmla="*/ 2 w 121"/>
                <a:gd name="T63" fmla="*/ 67 h 121"/>
                <a:gd name="T64" fmla="*/ 14 w 121"/>
                <a:gd name="T65" fmla="*/ 75 h 121"/>
                <a:gd name="T66" fmla="*/ 4 w 121"/>
                <a:gd name="T67" fmla="*/ 83 h 121"/>
                <a:gd name="T68" fmla="*/ 7 w 121"/>
                <a:gd name="T69" fmla="*/ 84 h 121"/>
                <a:gd name="T70" fmla="*/ 20 w 121"/>
                <a:gd name="T71" fmla="*/ 89 h 121"/>
                <a:gd name="T72" fmla="*/ 14 w 121"/>
                <a:gd name="T73" fmla="*/ 98 h 121"/>
                <a:gd name="T74" fmla="*/ 17 w 121"/>
                <a:gd name="T75" fmla="*/ 100 h 121"/>
                <a:gd name="T76" fmla="*/ 31 w 121"/>
                <a:gd name="T77" fmla="*/ 100 h 121"/>
                <a:gd name="T78" fmla="*/ 28 w 121"/>
                <a:gd name="T79" fmla="*/ 110 h 121"/>
                <a:gd name="T80" fmla="*/ 31 w 121"/>
                <a:gd name="T81" fmla="*/ 112 h 121"/>
                <a:gd name="T82" fmla="*/ 45 w 121"/>
                <a:gd name="T83" fmla="*/ 107 h 121"/>
                <a:gd name="T84" fmla="*/ 45 w 121"/>
                <a:gd name="T85" fmla="*/ 118 h 121"/>
                <a:gd name="T86" fmla="*/ 49 w 121"/>
                <a:gd name="T87" fmla="*/ 118 h 121"/>
                <a:gd name="T88" fmla="*/ 60 w 121"/>
                <a:gd name="T89" fmla="*/ 110 h 121"/>
                <a:gd name="T90" fmla="*/ 65 w 121"/>
                <a:gd name="T91" fmla="*/ 121 h 121"/>
                <a:gd name="T92" fmla="*/ 67 w 121"/>
                <a:gd name="T93" fmla="*/ 119 h 121"/>
                <a:gd name="T94" fmla="*/ 68 w 121"/>
                <a:gd name="T95" fmla="*/ 109 h 121"/>
                <a:gd name="T96" fmla="*/ 81 w 121"/>
                <a:gd name="T97" fmla="*/ 116 h 121"/>
                <a:gd name="T98" fmla="*/ 85 w 121"/>
                <a:gd name="T99" fmla="*/ 115 h 121"/>
                <a:gd name="T100" fmla="*/ 83 w 121"/>
                <a:gd name="T101" fmla="*/ 104 h 121"/>
                <a:gd name="T102" fmla="*/ 97 w 121"/>
                <a:gd name="T103" fmla="*/ 107 h 121"/>
                <a:gd name="T104" fmla="*/ 101 w 121"/>
                <a:gd name="T105" fmla="*/ 106 h 121"/>
                <a:gd name="T106" fmla="*/ 96 w 121"/>
                <a:gd name="T107" fmla="*/ 95 h 121"/>
                <a:gd name="T108" fmla="*/ 110 w 121"/>
                <a:gd name="T109" fmla="*/ 93 h 121"/>
                <a:gd name="T110" fmla="*/ 113 w 121"/>
                <a:gd name="T111" fmla="*/ 92 h 121"/>
                <a:gd name="T112" fmla="*/ 105 w 121"/>
                <a:gd name="T113" fmla="*/ 83 h 121"/>
                <a:gd name="T114" fmla="*/ 117 w 121"/>
                <a:gd name="T115" fmla="*/ 77 h 121"/>
                <a:gd name="T116" fmla="*/ 120 w 121"/>
                <a:gd name="T117" fmla="*/ 75 h 121"/>
                <a:gd name="T118" fmla="*/ 109 w 121"/>
                <a:gd name="T119" fmla="*/ 68 h 121"/>
                <a:gd name="T120" fmla="*/ 120 w 121"/>
                <a:gd name="T121" fmla="*/ 58 h 121"/>
                <a:gd name="T122" fmla="*/ 50 w 121"/>
                <a:gd name="T123" fmla="*/ 61 h 121"/>
                <a:gd name="T124" fmla="*/ 72 w 121"/>
                <a:gd name="T12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" h="121">
                  <a:moveTo>
                    <a:pt x="120" y="58"/>
                  </a:moveTo>
                  <a:cubicBezTo>
                    <a:pt x="121" y="58"/>
                    <a:pt x="121" y="57"/>
                    <a:pt x="121" y="56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1" y="55"/>
                    <a:pt x="120" y="54"/>
                    <a:pt x="119" y="54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09" y="50"/>
                    <a:pt x="109" y="48"/>
                    <a:pt x="108" y="46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7" y="40"/>
                    <a:pt x="117" y="39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7"/>
                    <a:pt x="116" y="36"/>
                    <a:pt x="115" y="37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4" y="36"/>
                    <a:pt x="102" y="34"/>
                    <a:pt x="101" y="3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4"/>
                    <a:pt x="108" y="23"/>
                    <a:pt x="108" y="23"/>
                  </a:cubicBezTo>
                  <a:cubicBezTo>
                    <a:pt x="108" y="22"/>
                    <a:pt x="108" y="22"/>
                    <a:pt x="107" y="21"/>
                  </a:cubicBezTo>
                  <a:cubicBezTo>
                    <a:pt x="107" y="21"/>
                    <a:pt x="105" y="20"/>
                    <a:pt x="105" y="21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4" y="24"/>
                    <a:pt x="92" y="22"/>
                    <a:pt x="90" y="2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0"/>
                    <a:pt x="94" y="9"/>
                    <a:pt x="93" y="9"/>
                  </a:cubicBezTo>
                  <a:cubicBezTo>
                    <a:pt x="92" y="8"/>
                    <a:pt x="91" y="9"/>
                    <a:pt x="90" y="10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1" y="15"/>
                    <a:pt x="79" y="15"/>
                    <a:pt x="77" y="1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3"/>
                  </a:cubicBezTo>
                  <a:cubicBezTo>
                    <a:pt x="77" y="2"/>
                    <a:pt x="76" y="2"/>
                    <a:pt x="75" y="1"/>
                  </a:cubicBezTo>
                  <a:cubicBezTo>
                    <a:pt x="74" y="1"/>
                    <a:pt x="73" y="2"/>
                    <a:pt x="73" y="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6" y="11"/>
                    <a:pt x="64" y="11"/>
                    <a:pt x="61" y="1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8" y="1"/>
                    <a:pt x="58" y="0"/>
                    <a:pt x="56" y="0"/>
                  </a:cubicBezTo>
                  <a:cubicBezTo>
                    <a:pt x="55" y="0"/>
                    <a:pt x="55" y="1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48" y="13"/>
                    <a:pt x="46" y="13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39" y="4"/>
                    <a:pt x="38" y="4"/>
                  </a:cubicBezTo>
                  <a:cubicBezTo>
                    <a:pt x="37" y="4"/>
                    <a:pt x="37" y="5"/>
                    <a:pt x="37" y="6"/>
                  </a:cubicBezTo>
                  <a:cubicBezTo>
                    <a:pt x="37" y="6"/>
                    <a:pt x="37" y="6"/>
                    <a:pt x="37" y="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6" y="18"/>
                    <a:pt x="34" y="19"/>
                    <a:pt x="32" y="20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2" y="13"/>
                    <a:pt x="22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27"/>
                    <a:pt x="23" y="29"/>
                    <a:pt x="21" y="31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7"/>
                    <a:pt x="10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40"/>
                    <a:pt x="15" y="42"/>
                    <a:pt x="14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2" y="45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7"/>
                    <a:pt x="2" y="48"/>
                    <a:pt x="3" y="48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5"/>
                    <a:pt x="11" y="57"/>
                    <a:pt x="11" y="60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0" y="64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1" y="67"/>
                    <a:pt x="2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13" y="73"/>
                    <a:pt x="14" y="75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4" y="82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5" y="84"/>
                    <a:pt x="6" y="85"/>
                    <a:pt x="7" y="84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5"/>
                    <a:pt x="19" y="87"/>
                    <a:pt x="20" y="89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8"/>
                    <a:pt x="14" y="98"/>
                  </a:cubicBezTo>
                  <a:cubicBezTo>
                    <a:pt x="14" y="99"/>
                    <a:pt x="14" y="99"/>
                    <a:pt x="14" y="100"/>
                  </a:cubicBezTo>
                  <a:cubicBezTo>
                    <a:pt x="15" y="100"/>
                    <a:pt x="16" y="101"/>
                    <a:pt x="17" y="100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97"/>
                    <a:pt x="29" y="99"/>
                    <a:pt x="31" y="100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111"/>
                    <a:pt x="28" y="112"/>
                    <a:pt x="29" y="112"/>
                  </a:cubicBezTo>
                  <a:cubicBezTo>
                    <a:pt x="30" y="113"/>
                    <a:pt x="31" y="112"/>
                    <a:pt x="31" y="112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40" y="106"/>
                    <a:pt x="43" y="106"/>
                    <a:pt x="45" y="10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5" y="117"/>
                    <a:pt x="45" y="117"/>
                    <a:pt x="45" y="118"/>
                  </a:cubicBezTo>
                  <a:cubicBezTo>
                    <a:pt x="45" y="119"/>
                    <a:pt x="45" y="119"/>
                    <a:pt x="46" y="120"/>
                  </a:cubicBezTo>
                  <a:cubicBezTo>
                    <a:pt x="47" y="120"/>
                    <a:pt x="48" y="119"/>
                    <a:pt x="49" y="11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5" y="110"/>
                    <a:pt x="58" y="110"/>
                    <a:pt x="60" y="110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63" y="120"/>
                    <a:pt x="64" y="121"/>
                    <a:pt x="65" y="121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6" y="121"/>
                    <a:pt x="67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71" y="109"/>
                    <a:pt x="73" y="108"/>
                    <a:pt x="75" y="108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2" y="117"/>
                    <a:pt x="83" y="117"/>
                    <a:pt x="84" y="117"/>
                  </a:cubicBezTo>
                  <a:cubicBezTo>
                    <a:pt x="84" y="117"/>
                    <a:pt x="85" y="116"/>
                    <a:pt x="85" y="115"/>
                  </a:cubicBezTo>
                  <a:cubicBezTo>
                    <a:pt x="85" y="115"/>
                    <a:pt x="85" y="115"/>
                    <a:pt x="85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5" y="103"/>
                    <a:pt x="87" y="102"/>
                    <a:pt x="89" y="101"/>
                  </a:cubicBezTo>
                  <a:cubicBezTo>
                    <a:pt x="97" y="107"/>
                    <a:pt x="97" y="107"/>
                    <a:pt x="97" y="107"/>
                  </a:cubicBezTo>
                  <a:cubicBezTo>
                    <a:pt x="98" y="108"/>
                    <a:pt x="99" y="108"/>
                    <a:pt x="100" y="107"/>
                  </a:cubicBezTo>
                  <a:cubicBezTo>
                    <a:pt x="100" y="107"/>
                    <a:pt x="101" y="106"/>
                    <a:pt x="101" y="106"/>
                  </a:cubicBezTo>
                  <a:cubicBezTo>
                    <a:pt x="101" y="105"/>
                    <a:pt x="100" y="105"/>
                    <a:pt x="100" y="10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7" y="94"/>
                    <a:pt x="99" y="92"/>
                    <a:pt x="100" y="90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1" y="94"/>
                    <a:pt x="112" y="94"/>
                    <a:pt x="112" y="93"/>
                  </a:cubicBezTo>
                  <a:cubicBezTo>
                    <a:pt x="113" y="92"/>
                    <a:pt x="113" y="92"/>
                    <a:pt x="113" y="92"/>
                  </a:cubicBezTo>
                  <a:cubicBezTo>
                    <a:pt x="113" y="91"/>
                    <a:pt x="112" y="90"/>
                    <a:pt x="112" y="9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1"/>
                    <a:pt x="107" y="79"/>
                    <a:pt x="107" y="76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8" y="77"/>
                    <a:pt x="120" y="76"/>
                    <a:pt x="120" y="75"/>
                  </a:cubicBezTo>
                  <a:cubicBezTo>
                    <a:pt x="120" y="75"/>
                    <a:pt x="120" y="75"/>
                    <a:pt x="120" y="75"/>
                  </a:cubicBezTo>
                  <a:cubicBezTo>
                    <a:pt x="120" y="74"/>
                    <a:pt x="119" y="73"/>
                    <a:pt x="118" y="73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0" y="66"/>
                    <a:pt x="110" y="64"/>
                    <a:pt x="110" y="61"/>
                  </a:cubicBezTo>
                  <a:lnTo>
                    <a:pt x="120" y="58"/>
                  </a:lnTo>
                  <a:close/>
                  <a:moveTo>
                    <a:pt x="61" y="72"/>
                  </a:moveTo>
                  <a:cubicBezTo>
                    <a:pt x="55" y="72"/>
                    <a:pt x="50" y="67"/>
                    <a:pt x="50" y="61"/>
                  </a:cubicBezTo>
                  <a:cubicBezTo>
                    <a:pt x="50" y="54"/>
                    <a:pt x="55" y="49"/>
                    <a:pt x="61" y="49"/>
                  </a:cubicBezTo>
                  <a:cubicBezTo>
                    <a:pt x="67" y="49"/>
                    <a:pt x="72" y="54"/>
                    <a:pt x="72" y="61"/>
                  </a:cubicBezTo>
                  <a:cubicBezTo>
                    <a:pt x="72" y="67"/>
                    <a:pt x="67" y="72"/>
                    <a:pt x="61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Freeform 23"/>
            <p:cNvSpPr>
              <a:spLocks noEditPoints="1"/>
            </p:cNvSpPr>
            <p:nvPr/>
          </p:nvSpPr>
          <p:spPr bwMode="auto">
            <a:xfrm>
              <a:off x="1475656" y="3418862"/>
              <a:ext cx="505829" cy="502456"/>
            </a:xfrm>
            <a:custGeom>
              <a:avLst/>
              <a:gdLst>
                <a:gd name="T0" fmla="*/ 605 w 718"/>
                <a:gd name="T1" fmla="*/ 20 h 709"/>
                <a:gd name="T2" fmla="*/ 602 w 718"/>
                <a:gd name="T3" fmla="*/ 58 h 709"/>
                <a:gd name="T4" fmla="*/ 587 w 718"/>
                <a:gd name="T5" fmla="*/ 93 h 709"/>
                <a:gd name="T6" fmla="*/ 563 w 718"/>
                <a:gd name="T7" fmla="*/ 121 h 709"/>
                <a:gd name="T8" fmla="*/ 530 w 718"/>
                <a:gd name="T9" fmla="*/ 141 h 709"/>
                <a:gd name="T10" fmla="*/ 493 w 718"/>
                <a:gd name="T11" fmla="*/ 149 h 709"/>
                <a:gd name="T12" fmla="*/ 456 w 718"/>
                <a:gd name="T13" fmla="*/ 147 h 709"/>
                <a:gd name="T14" fmla="*/ 420 w 718"/>
                <a:gd name="T15" fmla="*/ 134 h 709"/>
                <a:gd name="T16" fmla="*/ 391 w 718"/>
                <a:gd name="T17" fmla="*/ 110 h 709"/>
                <a:gd name="T18" fmla="*/ 371 w 718"/>
                <a:gd name="T19" fmla="*/ 78 h 709"/>
                <a:gd name="T20" fmla="*/ 361 w 718"/>
                <a:gd name="T21" fmla="*/ 42 h 709"/>
                <a:gd name="T22" fmla="*/ 363 w 718"/>
                <a:gd name="T23" fmla="*/ 4 h 709"/>
                <a:gd name="T24" fmla="*/ 68 w 718"/>
                <a:gd name="T25" fmla="*/ 221 h 709"/>
                <a:gd name="T26" fmla="*/ 162 w 718"/>
                <a:gd name="T27" fmla="*/ 514 h 709"/>
                <a:gd name="T28" fmla="*/ 334 w 718"/>
                <a:gd name="T29" fmla="*/ 176 h 709"/>
                <a:gd name="T30" fmla="*/ 311 w 718"/>
                <a:gd name="T31" fmla="*/ 189 h 709"/>
                <a:gd name="T32" fmla="*/ 288 w 718"/>
                <a:gd name="T33" fmla="*/ 197 h 709"/>
                <a:gd name="T34" fmla="*/ 258 w 718"/>
                <a:gd name="T35" fmla="*/ 192 h 709"/>
                <a:gd name="T36" fmla="*/ 234 w 718"/>
                <a:gd name="T37" fmla="*/ 181 h 709"/>
                <a:gd name="T38" fmla="*/ 214 w 718"/>
                <a:gd name="T39" fmla="*/ 164 h 709"/>
                <a:gd name="T40" fmla="*/ 201 w 718"/>
                <a:gd name="T41" fmla="*/ 141 h 709"/>
                <a:gd name="T42" fmla="*/ 195 w 718"/>
                <a:gd name="T43" fmla="*/ 116 h 709"/>
                <a:gd name="T44" fmla="*/ 197 w 718"/>
                <a:gd name="T45" fmla="*/ 89 h 709"/>
                <a:gd name="T46" fmla="*/ 207 w 718"/>
                <a:gd name="T47" fmla="*/ 64 h 709"/>
                <a:gd name="T48" fmla="*/ 225 w 718"/>
                <a:gd name="T49" fmla="*/ 43 h 709"/>
                <a:gd name="T50" fmla="*/ 249 w 718"/>
                <a:gd name="T51" fmla="*/ 29 h 709"/>
                <a:gd name="T52" fmla="*/ 275 w 718"/>
                <a:gd name="T53" fmla="*/ 23 h 709"/>
                <a:gd name="T54" fmla="*/ 305 w 718"/>
                <a:gd name="T55" fmla="*/ 28 h 709"/>
                <a:gd name="T56" fmla="*/ 329 w 718"/>
                <a:gd name="T57" fmla="*/ 38 h 709"/>
                <a:gd name="T58" fmla="*/ 349 w 718"/>
                <a:gd name="T59" fmla="*/ 55 h 709"/>
                <a:gd name="T60" fmla="*/ 362 w 718"/>
                <a:gd name="T61" fmla="*/ 78 h 709"/>
                <a:gd name="T62" fmla="*/ 368 w 718"/>
                <a:gd name="T63" fmla="*/ 104 h 709"/>
                <a:gd name="T64" fmla="*/ 366 w 718"/>
                <a:gd name="T65" fmla="*/ 131 h 709"/>
                <a:gd name="T66" fmla="*/ 356 w 718"/>
                <a:gd name="T67" fmla="*/ 156 h 709"/>
                <a:gd name="T68" fmla="*/ 338 w 718"/>
                <a:gd name="T69" fmla="*/ 176 h 709"/>
                <a:gd name="T70" fmla="*/ 451 w 718"/>
                <a:gd name="T71" fmla="*/ 208 h 709"/>
                <a:gd name="T72" fmla="*/ 444 w 718"/>
                <a:gd name="T73" fmla="*/ 224 h 709"/>
                <a:gd name="T74" fmla="*/ 433 w 718"/>
                <a:gd name="T75" fmla="*/ 237 h 709"/>
                <a:gd name="T76" fmla="*/ 418 w 718"/>
                <a:gd name="T77" fmla="*/ 247 h 709"/>
                <a:gd name="T78" fmla="*/ 401 w 718"/>
                <a:gd name="T79" fmla="*/ 251 h 709"/>
                <a:gd name="T80" fmla="*/ 383 w 718"/>
                <a:gd name="T81" fmla="*/ 250 h 709"/>
                <a:gd name="T82" fmla="*/ 367 w 718"/>
                <a:gd name="T83" fmla="*/ 243 h 709"/>
                <a:gd name="T84" fmla="*/ 353 w 718"/>
                <a:gd name="T85" fmla="*/ 232 h 709"/>
                <a:gd name="T86" fmla="*/ 343 w 718"/>
                <a:gd name="T87" fmla="*/ 217 h 709"/>
                <a:gd name="T88" fmla="*/ 339 w 718"/>
                <a:gd name="T89" fmla="*/ 200 h 709"/>
                <a:gd name="T90" fmla="*/ 340 w 718"/>
                <a:gd name="T91" fmla="*/ 183 h 709"/>
                <a:gd name="T92" fmla="*/ 346 w 718"/>
                <a:gd name="T93" fmla="*/ 166 h 709"/>
                <a:gd name="T94" fmla="*/ 357 w 718"/>
                <a:gd name="T95" fmla="*/ 153 h 709"/>
                <a:gd name="T96" fmla="*/ 372 w 718"/>
                <a:gd name="T97" fmla="*/ 143 h 709"/>
                <a:gd name="T98" fmla="*/ 389 w 718"/>
                <a:gd name="T99" fmla="*/ 138 h 709"/>
                <a:gd name="T100" fmla="*/ 407 w 718"/>
                <a:gd name="T101" fmla="*/ 139 h 709"/>
                <a:gd name="T102" fmla="*/ 423 w 718"/>
                <a:gd name="T103" fmla="*/ 146 h 709"/>
                <a:gd name="T104" fmla="*/ 437 w 718"/>
                <a:gd name="T105" fmla="*/ 157 h 709"/>
                <a:gd name="T106" fmla="*/ 446 w 718"/>
                <a:gd name="T107" fmla="*/ 172 h 709"/>
                <a:gd name="T108" fmla="*/ 451 w 718"/>
                <a:gd name="T109" fmla="*/ 18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8" h="709">
                  <a:moveTo>
                    <a:pt x="606" y="330"/>
                  </a:moveTo>
                  <a:cubicBezTo>
                    <a:pt x="718" y="140"/>
                    <a:pt x="627" y="0"/>
                    <a:pt x="627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9" y="4"/>
                    <a:pt x="580" y="9"/>
                    <a:pt x="581" y="13"/>
                  </a:cubicBezTo>
                  <a:cubicBezTo>
                    <a:pt x="601" y="16"/>
                    <a:pt x="601" y="16"/>
                    <a:pt x="601" y="16"/>
                  </a:cubicBezTo>
                  <a:cubicBezTo>
                    <a:pt x="603" y="16"/>
                    <a:pt x="605" y="18"/>
                    <a:pt x="605" y="20"/>
                  </a:cubicBezTo>
                  <a:cubicBezTo>
                    <a:pt x="605" y="20"/>
                    <a:pt x="605" y="20"/>
                    <a:pt x="605" y="20"/>
                  </a:cubicBezTo>
                  <a:cubicBezTo>
                    <a:pt x="605" y="23"/>
                    <a:pt x="604" y="24"/>
                    <a:pt x="601" y="24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2" y="35"/>
                    <a:pt x="581" y="40"/>
                    <a:pt x="581" y="45"/>
                  </a:cubicBezTo>
                  <a:cubicBezTo>
                    <a:pt x="599" y="54"/>
                    <a:pt x="599" y="54"/>
                    <a:pt x="599" y="54"/>
                  </a:cubicBezTo>
                  <a:cubicBezTo>
                    <a:pt x="601" y="55"/>
                    <a:pt x="602" y="56"/>
                    <a:pt x="602" y="58"/>
                  </a:cubicBezTo>
                  <a:cubicBezTo>
                    <a:pt x="602" y="58"/>
                    <a:pt x="602" y="59"/>
                    <a:pt x="602" y="59"/>
                  </a:cubicBezTo>
                  <a:cubicBezTo>
                    <a:pt x="601" y="61"/>
                    <a:pt x="599" y="62"/>
                    <a:pt x="597" y="62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5" y="66"/>
                    <a:pt x="573" y="71"/>
                    <a:pt x="571" y="75"/>
                  </a:cubicBezTo>
                  <a:cubicBezTo>
                    <a:pt x="585" y="89"/>
                    <a:pt x="585" y="89"/>
                    <a:pt x="585" y="89"/>
                  </a:cubicBezTo>
                  <a:cubicBezTo>
                    <a:pt x="587" y="90"/>
                    <a:pt x="587" y="91"/>
                    <a:pt x="587" y="93"/>
                  </a:cubicBezTo>
                  <a:cubicBezTo>
                    <a:pt x="587" y="94"/>
                    <a:pt x="587" y="94"/>
                    <a:pt x="587" y="95"/>
                  </a:cubicBezTo>
                  <a:cubicBezTo>
                    <a:pt x="585" y="97"/>
                    <a:pt x="583" y="97"/>
                    <a:pt x="581" y="96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59" y="94"/>
                    <a:pt x="556" y="97"/>
                    <a:pt x="552" y="101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62" y="120"/>
                    <a:pt x="563" y="120"/>
                    <a:pt x="563" y="121"/>
                  </a:cubicBezTo>
                  <a:cubicBezTo>
                    <a:pt x="563" y="122"/>
                    <a:pt x="562" y="124"/>
                    <a:pt x="561" y="124"/>
                  </a:cubicBezTo>
                  <a:cubicBezTo>
                    <a:pt x="559" y="126"/>
                    <a:pt x="557" y="126"/>
                    <a:pt x="555" y="124"/>
                  </a:cubicBezTo>
                  <a:cubicBezTo>
                    <a:pt x="539" y="112"/>
                    <a:pt x="539" y="112"/>
                    <a:pt x="539" y="112"/>
                  </a:cubicBezTo>
                  <a:cubicBezTo>
                    <a:pt x="535" y="114"/>
                    <a:pt x="531" y="117"/>
                    <a:pt x="527" y="119"/>
                  </a:cubicBezTo>
                  <a:cubicBezTo>
                    <a:pt x="530" y="139"/>
                    <a:pt x="530" y="139"/>
                    <a:pt x="530" y="139"/>
                  </a:cubicBezTo>
                  <a:cubicBezTo>
                    <a:pt x="530" y="140"/>
                    <a:pt x="530" y="140"/>
                    <a:pt x="530" y="141"/>
                  </a:cubicBezTo>
                  <a:cubicBezTo>
                    <a:pt x="530" y="142"/>
                    <a:pt x="529" y="144"/>
                    <a:pt x="528" y="145"/>
                  </a:cubicBezTo>
                  <a:cubicBezTo>
                    <a:pt x="526" y="145"/>
                    <a:pt x="523" y="144"/>
                    <a:pt x="522" y="142"/>
                  </a:cubicBezTo>
                  <a:cubicBezTo>
                    <a:pt x="511" y="126"/>
                    <a:pt x="511" y="126"/>
                    <a:pt x="511" y="126"/>
                  </a:cubicBezTo>
                  <a:cubicBezTo>
                    <a:pt x="506" y="127"/>
                    <a:pt x="501" y="128"/>
                    <a:pt x="497" y="129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51"/>
                    <a:pt x="492" y="153"/>
                    <a:pt x="490" y="153"/>
                  </a:cubicBezTo>
                  <a:cubicBezTo>
                    <a:pt x="490" y="153"/>
                    <a:pt x="490" y="153"/>
                    <a:pt x="489" y="153"/>
                  </a:cubicBezTo>
                  <a:cubicBezTo>
                    <a:pt x="487" y="153"/>
                    <a:pt x="486" y="152"/>
                    <a:pt x="485" y="150"/>
                  </a:cubicBezTo>
                  <a:cubicBezTo>
                    <a:pt x="479" y="130"/>
                    <a:pt x="479" y="130"/>
                    <a:pt x="479" y="130"/>
                  </a:cubicBezTo>
                  <a:cubicBezTo>
                    <a:pt x="475" y="130"/>
                    <a:pt x="470" y="130"/>
                    <a:pt x="465" y="129"/>
                  </a:cubicBezTo>
                  <a:cubicBezTo>
                    <a:pt x="456" y="147"/>
                    <a:pt x="456" y="147"/>
                    <a:pt x="456" y="147"/>
                  </a:cubicBezTo>
                  <a:cubicBezTo>
                    <a:pt x="455" y="149"/>
                    <a:pt x="453" y="151"/>
                    <a:pt x="451" y="150"/>
                  </a:cubicBezTo>
                  <a:cubicBezTo>
                    <a:pt x="449" y="150"/>
                    <a:pt x="448" y="148"/>
                    <a:pt x="448" y="146"/>
                  </a:cubicBezTo>
                  <a:cubicBezTo>
                    <a:pt x="448" y="146"/>
                    <a:pt x="448" y="146"/>
                    <a:pt x="448" y="145"/>
                  </a:cubicBezTo>
                  <a:cubicBezTo>
                    <a:pt x="448" y="125"/>
                    <a:pt x="448" y="125"/>
                    <a:pt x="448" y="125"/>
                  </a:cubicBezTo>
                  <a:cubicBezTo>
                    <a:pt x="444" y="123"/>
                    <a:pt x="439" y="121"/>
                    <a:pt x="435" y="119"/>
                  </a:cubicBezTo>
                  <a:cubicBezTo>
                    <a:pt x="420" y="134"/>
                    <a:pt x="420" y="134"/>
                    <a:pt x="420" y="134"/>
                  </a:cubicBezTo>
                  <a:cubicBezTo>
                    <a:pt x="419" y="135"/>
                    <a:pt x="417" y="136"/>
                    <a:pt x="415" y="135"/>
                  </a:cubicBezTo>
                  <a:cubicBezTo>
                    <a:pt x="414" y="134"/>
                    <a:pt x="413" y="133"/>
                    <a:pt x="413" y="131"/>
                  </a:cubicBezTo>
                  <a:cubicBezTo>
                    <a:pt x="413" y="131"/>
                    <a:pt x="413" y="130"/>
                    <a:pt x="414" y="129"/>
                  </a:cubicBezTo>
                  <a:cubicBezTo>
                    <a:pt x="420" y="110"/>
                    <a:pt x="420" y="110"/>
                    <a:pt x="420" y="110"/>
                  </a:cubicBezTo>
                  <a:cubicBezTo>
                    <a:pt x="416" y="107"/>
                    <a:pt x="413" y="104"/>
                    <a:pt x="409" y="101"/>
                  </a:cubicBezTo>
                  <a:cubicBezTo>
                    <a:pt x="391" y="110"/>
                    <a:pt x="391" y="110"/>
                    <a:pt x="391" y="110"/>
                  </a:cubicBezTo>
                  <a:cubicBezTo>
                    <a:pt x="389" y="111"/>
                    <a:pt x="387" y="111"/>
                    <a:pt x="386" y="109"/>
                  </a:cubicBezTo>
                  <a:cubicBezTo>
                    <a:pt x="385" y="109"/>
                    <a:pt x="385" y="108"/>
                    <a:pt x="385" y="107"/>
                  </a:cubicBezTo>
                  <a:cubicBezTo>
                    <a:pt x="385" y="106"/>
                    <a:pt x="385" y="104"/>
                    <a:pt x="386" y="10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5" y="83"/>
                    <a:pt x="393" y="79"/>
                    <a:pt x="391" y="75"/>
                  </a:cubicBezTo>
                  <a:cubicBezTo>
                    <a:pt x="371" y="78"/>
                    <a:pt x="371" y="78"/>
                    <a:pt x="371" y="78"/>
                  </a:cubicBezTo>
                  <a:cubicBezTo>
                    <a:pt x="369" y="79"/>
                    <a:pt x="366" y="78"/>
                    <a:pt x="365" y="76"/>
                  </a:cubicBezTo>
                  <a:cubicBezTo>
                    <a:pt x="365" y="75"/>
                    <a:pt x="365" y="75"/>
                    <a:pt x="365" y="74"/>
                  </a:cubicBezTo>
                  <a:cubicBezTo>
                    <a:pt x="365" y="73"/>
                    <a:pt x="366" y="71"/>
                    <a:pt x="368" y="71"/>
                  </a:cubicBezTo>
                  <a:cubicBezTo>
                    <a:pt x="384" y="59"/>
                    <a:pt x="384" y="59"/>
                    <a:pt x="384" y="59"/>
                  </a:cubicBezTo>
                  <a:cubicBezTo>
                    <a:pt x="383" y="54"/>
                    <a:pt x="382" y="50"/>
                    <a:pt x="381" y="45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359" y="42"/>
                    <a:pt x="357" y="40"/>
                    <a:pt x="357" y="38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7" y="36"/>
                    <a:pt x="358" y="34"/>
                    <a:pt x="360" y="34"/>
                  </a:cubicBezTo>
                  <a:cubicBezTo>
                    <a:pt x="380" y="28"/>
                    <a:pt x="380" y="28"/>
                    <a:pt x="380" y="28"/>
                  </a:cubicBezTo>
                  <a:cubicBezTo>
                    <a:pt x="380" y="23"/>
                    <a:pt x="380" y="18"/>
                    <a:pt x="381" y="1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1" y="4"/>
                    <a:pt x="360" y="2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3" y="41"/>
                    <a:pt x="83" y="85"/>
                    <a:pt x="83" y="85"/>
                  </a:cubicBezTo>
                  <a:cubicBezTo>
                    <a:pt x="71" y="115"/>
                    <a:pt x="79" y="137"/>
                    <a:pt x="79" y="137"/>
                  </a:cubicBezTo>
                  <a:cubicBezTo>
                    <a:pt x="103" y="178"/>
                    <a:pt x="84" y="200"/>
                    <a:pt x="68" y="221"/>
                  </a:cubicBezTo>
                  <a:cubicBezTo>
                    <a:pt x="53" y="242"/>
                    <a:pt x="0" y="315"/>
                    <a:pt x="51" y="317"/>
                  </a:cubicBezTo>
                  <a:cubicBezTo>
                    <a:pt x="99" y="318"/>
                    <a:pt x="84" y="334"/>
                    <a:pt x="84" y="334"/>
                  </a:cubicBezTo>
                  <a:cubicBezTo>
                    <a:pt x="63" y="380"/>
                    <a:pt x="96" y="381"/>
                    <a:pt x="96" y="381"/>
                  </a:cubicBezTo>
                  <a:cubicBezTo>
                    <a:pt x="81" y="408"/>
                    <a:pt x="103" y="409"/>
                    <a:pt x="103" y="409"/>
                  </a:cubicBezTo>
                  <a:cubicBezTo>
                    <a:pt x="135" y="409"/>
                    <a:pt x="118" y="438"/>
                    <a:pt x="118" y="438"/>
                  </a:cubicBezTo>
                  <a:cubicBezTo>
                    <a:pt x="79" y="481"/>
                    <a:pt x="113" y="524"/>
                    <a:pt x="162" y="514"/>
                  </a:cubicBezTo>
                  <a:cubicBezTo>
                    <a:pt x="259" y="494"/>
                    <a:pt x="309" y="527"/>
                    <a:pt x="286" y="597"/>
                  </a:cubicBezTo>
                  <a:cubicBezTo>
                    <a:pt x="263" y="666"/>
                    <a:pt x="232" y="709"/>
                    <a:pt x="232" y="709"/>
                  </a:cubicBezTo>
                  <a:cubicBezTo>
                    <a:pt x="659" y="709"/>
                    <a:pt x="659" y="709"/>
                    <a:pt x="659" y="709"/>
                  </a:cubicBezTo>
                  <a:cubicBezTo>
                    <a:pt x="568" y="521"/>
                    <a:pt x="568" y="521"/>
                    <a:pt x="568" y="521"/>
                  </a:cubicBezTo>
                  <a:cubicBezTo>
                    <a:pt x="540" y="458"/>
                    <a:pt x="606" y="330"/>
                    <a:pt x="606" y="330"/>
                  </a:cubicBezTo>
                  <a:close/>
                  <a:moveTo>
                    <a:pt x="334" y="176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20" y="169"/>
                    <a:pt x="317" y="171"/>
                    <a:pt x="314" y="173"/>
                  </a:cubicBezTo>
                  <a:cubicBezTo>
                    <a:pt x="316" y="187"/>
                    <a:pt x="316" y="187"/>
                    <a:pt x="316" y="187"/>
                  </a:cubicBezTo>
                  <a:cubicBezTo>
                    <a:pt x="316" y="187"/>
                    <a:pt x="316" y="188"/>
                    <a:pt x="316" y="188"/>
                  </a:cubicBezTo>
                  <a:cubicBezTo>
                    <a:pt x="316" y="189"/>
                    <a:pt x="315" y="190"/>
                    <a:pt x="314" y="191"/>
                  </a:cubicBezTo>
                  <a:cubicBezTo>
                    <a:pt x="313" y="191"/>
                    <a:pt x="311" y="190"/>
                    <a:pt x="311" y="189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299" y="178"/>
                    <a:pt x="296" y="179"/>
                    <a:pt x="293" y="180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90" y="195"/>
                    <a:pt x="289" y="197"/>
                    <a:pt x="288" y="197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6" y="197"/>
                    <a:pt x="285" y="196"/>
                    <a:pt x="285" y="194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77" y="180"/>
                    <a:pt x="274" y="180"/>
                    <a:pt x="270" y="180"/>
                  </a:cubicBezTo>
                  <a:cubicBezTo>
                    <a:pt x="264" y="192"/>
                    <a:pt x="264" y="192"/>
                    <a:pt x="264" y="192"/>
                  </a:cubicBezTo>
                  <a:cubicBezTo>
                    <a:pt x="264" y="194"/>
                    <a:pt x="262" y="195"/>
                    <a:pt x="261" y="194"/>
                  </a:cubicBezTo>
                  <a:cubicBezTo>
                    <a:pt x="259" y="194"/>
                    <a:pt x="258" y="193"/>
                    <a:pt x="258" y="192"/>
                  </a:cubicBezTo>
                  <a:cubicBezTo>
                    <a:pt x="258" y="191"/>
                    <a:pt x="258" y="191"/>
                    <a:pt x="259" y="191"/>
                  </a:cubicBezTo>
                  <a:cubicBezTo>
                    <a:pt x="259" y="177"/>
                    <a:pt x="259" y="177"/>
                    <a:pt x="259" y="177"/>
                  </a:cubicBezTo>
                  <a:cubicBezTo>
                    <a:pt x="255" y="176"/>
                    <a:pt x="252" y="174"/>
                    <a:pt x="249" y="173"/>
                  </a:cubicBezTo>
                  <a:cubicBezTo>
                    <a:pt x="239" y="183"/>
                    <a:pt x="239" y="183"/>
                    <a:pt x="239" y="183"/>
                  </a:cubicBezTo>
                  <a:cubicBezTo>
                    <a:pt x="238" y="184"/>
                    <a:pt x="237" y="185"/>
                    <a:pt x="235" y="184"/>
                  </a:cubicBezTo>
                  <a:cubicBezTo>
                    <a:pt x="235" y="183"/>
                    <a:pt x="234" y="182"/>
                    <a:pt x="234" y="181"/>
                  </a:cubicBezTo>
                  <a:cubicBezTo>
                    <a:pt x="234" y="181"/>
                    <a:pt x="234" y="180"/>
                    <a:pt x="235" y="18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6" y="164"/>
                    <a:pt x="234" y="162"/>
                    <a:pt x="231" y="160"/>
                  </a:cubicBezTo>
                  <a:cubicBezTo>
                    <a:pt x="219" y="166"/>
                    <a:pt x="219" y="166"/>
                    <a:pt x="219" y="166"/>
                  </a:cubicBezTo>
                  <a:cubicBezTo>
                    <a:pt x="218" y="167"/>
                    <a:pt x="216" y="167"/>
                    <a:pt x="215" y="166"/>
                  </a:cubicBezTo>
                  <a:cubicBezTo>
                    <a:pt x="214" y="165"/>
                    <a:pt x="214" y="165"/>
                    <a:pt x="214" y="164"/>
                  </a:cubicBezTo>
                  <a:cubicBezTo>
                    <a:pt x="214" y="163"/>
                    <a:pt x="214" y="163"/>
                    <a:pt x="215" y="162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22" y="148"/>
                    <a:pt x="220" y="145"/>
                    <a:pt x="218" y="142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5"/>
                    <a:pt x="201" y="144"/>
                    <a:pt x="201" y="143"/>
                  </a:cubicBezTo>
                  <a:cubicBezTo>
                    <a:pt x="201" y="142"/>
                    <a:pt x="201" y="142"/>
                    <a:pt x="201" y="141"/>
                  </a:cubicBezTo>
                  <a:cubicBezTo>
                    <a:pt x="201" y="140"/>
                    <a:pt x="201" y="139"/>
                    <a:pt x="202" y="139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13" y="127"/>
                    <a:pt x="212" y="124"/>
                    <a:pt x="212" y="121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6" y="119"/>
                    <a:pt x="195" y="118"/>
                    <a:pt x="195" y="116"/>
                  </a:cubicBezTo>
                  <a:cubicBezTo>
                    <a:pt x="195" y="116"/>
                    <a:pt x="195" y="116"/>
                    <a:pt x="195" y="116"/>
                  </a:cubicBezTo>
                  <a:cubicBezTo>
                    <a:pt x="195" y="114"/>
                    <a:pt x="196" y="113"/>
                    <a:pt x="197" y="113"/>
                  </a:cubicBezTo>
                  <a:cubicBezTo>
                    <a:pt x="211" y="109"/>
                    <a:pt x="211" y="109"/>
                    <a:pt x="211" y="109"/>
                  </a:cubicBezTo>
                  <a:cubicBezTo>
                    <a:pt x="211" y="105"/>
                    <a:pt x="211" y="102"/>
                    <a:pt x="212" y="99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8" y="92"/>
                    <a:pt x="197" y="91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7"/>
                    <a:pt x="199" y="86"/>
                    <a:pt x="200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6" y="84"/>
                    <a:pt x="217" y="81"/>
                    <a:pt x="218" y="78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8" y="67"/>
                    <a:pt x="207" y="66"/>
                    <a:pt x="207" y="65"/>
                  </a:cubicBezTo>
                  <a:cubicBezTo>
                    <a:pt x="207" y="65"/>
                    <a:pt x="207" y="64"/>
                    <a:pt x="207" y="64"/>
                  </a:cubicBezTo>
                  <a:cubicBezTo>
                    <a:pt x="208" y="62"/>
                    <a:pt x="210" y="62"/>
                    <a:pt x="211" y="63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7" y="65"/>
                    <a:pt x="229" y="62"/>
                    <a:pt x="232" y="60"/>
                  </a:cubicBezTo>
                  <a:cubicBezTo>
                    <a:pt x="225" y="47"/>
                    <a:pt x="225" y="47"/>
                    <a:pt x="225" y="47"/>
                  </a:cubicBezTo>
                  <a:cubicBezTo>
                    <a:pt x="225" y="46"/>
                    <a:pt x="224" y="46"/>
                    <a:pt x="224" y="45"/>
                  </a:cubicBezTo>
                  <a:cubicBezTo>
                    <a:pt x="224" y="44"/>
                    <a:pt x="225" y="44"/>
                    <a:pt x="225" y="43"/>
                  </a:cubicBezTo>
                  <a:cubicBezTo>
                    <a:pt x="227" y="42"/>
                    <a:pt x="228" y="42"/>
                    <a:pt x="229" y="43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3" y="50"/>
                    <a:pt x="246" y="48"/>
                    <a:pt x="249" y="47"/>
                  </a:cubicBezTo>
                  <a:cubicBezTo>
                    <a:pt x="247" y="33"/>
                    <a:pt x="247" y="33"/>
                    <a:pt x="247" y="33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247" y="30"/>
                    <a:pt x="248" y="29"/>
                    <a:pt x="249" y="29"/>
                  </a:cubicBezTo>
                  <a:cubicBezTo>
                    <a:pt x="250" y="28"/>
                    <a:pt x="252" y="29"/>
                    <a:pt x="252" y="31"/>
                  </a:cubicBezTo>
                  <a:cubicBezTo>
                    <a:pt x="261" y="42"/>
                    <a:pt x="261" y="42"/>
                    <a:pt x="261" y="42"/>
                  </a:cubicBezTo>
                  <a:cubicBezTo>
                    <a:pt x="264" y="41"/>
                    <a:pt x="267" y="40"/>
                    <a:pt x="270" y="40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3" y="24"/>
                    <a:pt x="274" y="23"/>
                    <a:pt x="275" y="23"/>
                  </a:cubicBezTo>
                  <a:cubicBezTo>
                    <a:pt x="277" y="23"/>
                    <a:pt x="278" y="24"/>
                    <a:pt x="278" y="25"/>
                  </a:cubicBezTo>
                  <a:cubicBezTo>
                    <a:pt x="282" y="39"/>
                    <a:pt x="282" y="39"/>
                    <a:pt x="282" y="39"/>
                  </a:cubicBezTo>
                  <a:cubicBezTo>
                    <a:pt x="286" y="39"/>
                    <a:pt x="289" y="39"/>
                    <a:pt x="293" y="40"/>
                  </a:cubicBezTo>
                  <a:cubicBezTo>
                    <a:pt x="299" y="27"/>
                    <a:pt x="299" y="27"/>
                    <a:pt x="299" y="27"/>
                  </a:cubicBezTo>
                  <a:cubicBezTo>
                    <a:pt x="299" y="26"/>
                    <a:pt x="301" y="25"/>
                    <a:pt x="302" y="25"/>
                  </a:cubicBezTo>
                  <a:cubicBezTo>
                    <a:pt x="304" y="25"/>
                    <a:pt x="305" y="27"/>
                    <a:pt x="305" y="28"/>
                  </a:cubicBezTo>
                  <a:cubicBezTo>
                    <a:pt x="305" y="28"/>
                    <a:pt x="305" y="28"/>
                    <a:pt x="304" y="29"/>
                  </a:cubicBezTo>
                  <a:cubicBezTo>
                    <a:pt x="304" y="43"/>
                    <a:pt x="304" y="43"/>
                    <a:pt x="304" y="43"/>
                  </a:cubicBezTo>
                  <a:cubicBezTo>
                    <a:pt x="308" y="44"/>
                    <a:pt x="311" y="45"/>
                    <a:pt x="314" y="47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5" y="35"/>
                    <a:pt x="326" y="35"/>
                    <a:pt x="328" y="36"/>
                  </a:cubicBezTo>
                  <a:cubicBezTo>
                    <a:pt x="328" y="36"/>
                    <a:pt x="329" y="37"/>
                    <a:pt x="329" y="38"/>
                  </a:cubicBezTo>
                  <a:cubicBezTo>
                    <a:pt x="329" y="39"/>
                    <a:pt x="329" y="39"/>
                    <a:pt x="328" y="40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7" y="55"/>
                    <a:pt x="329" y="57"/>
                    <a:pt x="332" y="60"/>
                  </a:cubicBezTo>
                  <a:cubicBezTo>
                    <a:pt x="344" y="53"/>
                    <a:pt x="344" y="53"/>
                    <a:pt x="344" y="53"/>
                  </a:cubicBezTo>
                  <a:cubicBezTo>
                    <a:pt x="345" y="52"/>
                    <a:pt x="347" y="52"/>
                    <a:pt x="348" y="54"/>
                  </a:cubicBezTo>
                  <a:cubicBezTo>
                    <a:pt x="349" y="54"/>
                    <a:pt x="349" y="55"/>
                    <a:pt x="349" y="55"/>
                  </a:cubicBezTo>
                  <a:cubicBezTo>
                    <a:pt x="349" y="56"/>
                    <a:pt x="349" y="57"/>
                    <a:pt x="348" y="58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1" y="72"/>
                    <a:pt x="343" y="75"/>
                    <a:pt x="345" y="78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60" y="75"/>
                    <a:pt x="362" y="76"/>
                    <a:pt x="362" y="77"/>
                  </a:cubicBezTo>
                  <a:cubicBezTo>
                    <a:pt x="362" y="77"/>
                    <a:pt x="362" y="78"/>
                    <a:pt x="362" y="78"/>
                  </a:cubicBezTo>
                  <a:cubicBezTo>
                    <a:pt x="362" y="79"/>
                    <a:pt x="362" y="80"/>
                    <a:pt x="361" y="81"/>
                  </a:cubicBezTo>
                  <a:cubicBezTo>
                    <a:pt x="349" y="89"/>
                    <a:pt x="349" y="89"/>
                    <a:pt x="349" y="89"/>
                  </a:cubicBezTo>
                  <a:cubicBezTo>
                    <a:pt x="350" y="92"/>
                    <a:pt x="351" y="95"/>
                    <a:pt x="351" y="99"/>
                  </a:cubicBezTo>
                  <a:cubicBezTo>
                    <a:pt x="365" y="101"/>
                    <a:pt x="365" y="101"/>
                    <a:pt x="365" y="101"/>
                  </a:cubicBezTo>
                  <a:cubicBezTo>
                    <a:pt x="367" y="101"/>
                    <a:pt x="368" y="102"/>
                    <a:pt x="368" y="104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105"/>
                    <a:pt x="367" y="106"/>
                    <a:pt x="366" y="107"/>
                  </a:cubicBezTo>
                  <a:cubicBezTo>
                    <a:pt x="352" y="111"/>
                    <a:pt x="352" y="111"/>
                    <a:pt x="352" y="111"/>
                  </a:cubicBezTo>
                  <a:cubicBezTo>
                    <a:pt x="352" y="114"/>
                    <a:pt x="352" y="118"/>
                    <a:pt x="351" y="121"/>
                  </a:cubicBezTo>
                  <a:cubicBezTo>
                    <a:pt x="364" y="127"/>
                    <a:pt x="364" y="127"/>
                    <a:pt x="364" y="127"/>
                  </a:cubicBezTo>
                  <a:cubicBezTo>
                    <a:pt x="365" y="128"/>
                    <a:pt x="366" y="129"/>
                    <a:pt x="366" y="130"/>
                  </a:cubicBezTo>
                  <a:cubicBezTo>
                    <a:pt x="366" y="130"/>
                    <a:pt x="366" y="130"/>
                    <a:pt x="366" y="131"/>
                  </a:cubicBezTo>
                  <a:cubicBezTo>
                    <a:pt x="366" y="132"/>
                    <a:pt x="364" y="133"/>
                    <a:pt x="363" y="133"/>
                  </a:cubicBezTo>
                  <a:cubicBezTo>
                    <a:pt x="348" y="133"/>
                    <a:pt x="348" y="133"/>
                    <a:pt x="348" y="133"/>
                  </a:cubicBezTo>
                  <a:cubicBezTo>
                    <a:pt x="347" y="136"/>
                    <a:pt x="346" y="139"/>
                    <a:pt x="345" y="142"/>
                  </a:cubicBezTo>
                  <a:cubicBezTo>
                    <a:pt x="355" y="152"/>
                    <a:pt x="355" y="152"/>
                    <a:pt x="355" y="152"/>
                  </a:cubicBezTo>
                  <a:cubicBezTo>
                    <a:pt x="355" y="153"/>
                    <a:pt x="356" y="153"/>
                    <a:pt x="356" y="154"/>
                  </a:cubicBezTo>
                  <a:cubicBezTo>
                    <a:pt x="356" y="155"/>
                    <a:pt x="356" y="155"/>
                    <a:pt x="356" y="156"/>
                  </a:cubicBezTo>
                  <a:cubicBezTo>
                    <a:pt x="355" y="157"/>
                    <a:pt x="353" y="158"/>
                    <a:pt x="352" y="157"/>
                  </a:cubicBezTo>
                  <a:cubicBezTo>
                    <a:pt x="338" y="152"/>
                    <a:pt x="338" y="152"/>
                    <a:pt x="338" y="152"/>
                  </a:cubicBezTo>
                  <a:cubicBezTo>
                    <a:pt x="336" y="155"/>
                    <a:pt x="334" y="157"/>
                    <a:pt x="331" y="160"/>
                  </a:cubicBezTo>
                  <a:cubicBezTo>
                    <a:pt x="338" y="173"/>
                    <a:pt x="338" y="173"/>
                    <a:pt x="338" y="173"/>
                  </a:cubicBezTo>
                  <a:cubicBezTo>
                    <a:pt x="338" y="173"/>
                    <a:pt x="339" y="174"/>
                    <a:pt x="339" y="174"/>
                  </a:cubicBezTo>
                  <a:cubicBezTo>
                    <a:pt x="339" y="175"/>
                    <a:pt x="338" y="176"/>
                    <a:pt x="338" y="176"/>
                  </a:cubicBezTo>
                  <a:cubicBezTo>
                    <a:pt x="336" y="177"/>
                    <a:pt x="335" y="177"/>
                    <a:pt x="334" y="176"/>
                  </a:cubicBezTo>
                  <a:close/>
                  <a:moveTo>
                    <a:pt x="451" y="192"/>
                  </a:moveTo>
                  <a:cubicBezTo>
                    <a:pt x="442" y="195"/>
                    <a:pt x="442" y="195"/>
                    <a:pt x="442" y="195"/>
                  </a:cubicBezTo>
                  <a:cubicBezTo>
                    <a:pt x="442" y="197"/>
                    <a:pt x="442" y="200"/>
                    <a:pt x="441" y="202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51" y="206"/>
                    <a:pt x="451" y="207"/>
                    <a:pt x="451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1" y="209"/>
                    <a:pt x="450" y="210"/>
                    <a:pt x="449" y="210"/>
                  </a:cubicBezTo>
                  <a:cubicBezTo>
                    <a:pt x="439" y="210"/>
                    <a:pt x="439" y="210"/>
                    <a:pt x="439" y="210"/>
                  </a:cubicBezTo>
                  <a:cubicBezTo>
                    <a:pt x="439" y="212"/>
                    <a:pt x="438" y="214"/>
                    <a:pt x="437" y="216"/>
                  </a:cubicBezTo>
                  <a:cubicBezTo>
                    <a:pt x="444" y="223"/>
                    <a:pt x="444" y="223"/>
                    <a:pt x="444" y="223"/>
                  </a:cubicBezTo>
                  <a:cubicBezTo>
                    <a:pt x="444" y="223"/>
                    <a:pt x="444" y="224"/>
                    <a:pt x="444" y="224"/>
                  </a:cubicBezTo>
                  <a:cubicBezTo>
                    <a:pt x="444" y="225"/>
                    <a:pt x="444" y="225"/>
                    <a:pt x="444" y="225"/>
                  </a:cubicBezTo>
                  <a:cubicBezTo>
                    <a:pt x="444" y="226"/>
                    <a:pt x="443" y="226"/>
                    <a:pt x="442" y="226"/>
                  </a:cubicBezTo>
                  <a:cubicBezTo>
                    <a:pt x="433" y="223"/>
                    <a:pt x="433" y="223"/>
                    <a:pt x="433" y="223"/>
                  </a:cubicBezTo>
                  <a:cubicBezTo>
                    <a:pt x="431" y="224"/>
                    <a:pt x="430" y="226"/>
                    <a:pt x="428" y="228"/>
                  </a:cubicBezTo>
                  <a:cubicBezTo>
                    <a:pt x="433" y="236"/>
                    <a:pt x="433" y="236"/>
                    <a:pt x="433" y="236"/>
                  </a:cubicBezTo>
                  <a:cubicBezTo>
                    <a:pt x="433" y="237"/>
                    <a:pt x="433" y="237"/>
                    <a:pt x="433" y="237"/>
                  </a:cubicBezTo>
                  <a:cubicBezTo>
                    <a:pt x="433" y="238"/>
                    <a:pt x="433" y="239"/>
                    <a:pt x="432" y="239"/>
                  </a:cubicBezTo>
                  <a:cubicBezTo>
                    <a:pt x="431" y="240"/>
                    <a:pt x="430" y="239"/>
                    <a:pt x="430" y="239"/>
                  </a:cubicBezTo>
                  <a:cubicBezTo>
                    <a:pt x="422" y="233"/>
                    <a:pt x="422" y="233"/>
                    <a:pt x="422" y="233"/>
                  </a:cubicBezTo>
                  <a:cubicBezTo>
                    <a:pt x="420" y="234"/>
                    <a:pt x="418" y="235"/>
                    <a:pt x="416" y="236"/>
                  </a:cubicBezTo>
                  <a:cubicBezTo>
                    <a:pt x="418" y="246"/>
                    <a:pt x="418" y="246"/>
                    <a:pt x="418" y="246"/>
                  </a:cubicBezTo>
                  <a:cubicBezTo>
                    <a:pt x="418" y="246"/>
                    <a:pt x="418" y="246"/>
                    <a:pt x="418" y="247"/>
                  </a:cubicBezTo>
                  <a:cubicBezTo>
                    <a:pt x="418" y="247"/>
                    <a:pt x="417" y="248"/>
                    <a:pt x="417" y="248"/>
                  </a:cubicBezTo>
                  <a:cubicBezTo>
                    <a:pt x="416" y="249"/>
                    <a:pt x="415" y="248"/>
                    <a:pt x="414" y="247"/>
                  </a:cubicBezTo>
                  <a:cubicBezTo>
                    <a:pt x="409" y="239"/>
                    <a:pt x="409" y="239"/>
                    <a:pt x="409" y="239"/>
                  </a:cubicBezTo>
                  <a:cubicBezTo>
                    <a:pt x="407" y="240"/>
                    <a:pt x="404" y="241"/>
                    <a:pt x="402" y="241"/>
                  </a:cubicBezTo>
                  <a:cubicBezTo>
                    <a:pt x="401" y="250"/>
                    <a:pt x="401" y="250"/>
                    <a:pt x="401" y="250"/>
                  </a:cubicBezTo>
                  <a:cubicBezTo>
                    <a:pt x="401" y="250"/>
                    <a:pt x="401" y="251"/>
                    <a:pt x="401" y="251"/>
                  </a:cubicBezTo>
                  <a:cubicBezTo>
                    <a:pt x="401" y="252"/>
                    <a:pt x="400" y="252"/>
                    <a:pt x="399" y="252"/>
                  </a:cubicBezTo>
                  <a:cubicBezTo>
                    <a:pt x="399" y="252"/>
                    <a:pt x="399" y="252"/>
                    <a:pt x="399" y="252"/>
                  </a:cubicBezTo>
                  <a:cubicBezTo>
                    <a:pt x="398" y="252"/>
                    <a:pt x="397" y="252"/>
                    <a:pt x="397" y="251"/>
                  </a:cubicBezTo>
                  <a:cubicBezTo>
                    <a:pt x="394" y="242"/>
                    <a:pt x="394" y="242"/>
                    <a:pt x="394" y="242"/>
                  </a:cubicBezTo>
                  <a:cubicBezTo>
                    <a:pt x="392" y="242"/>
                    <a:pt x="390" y="241"/>
                    <a:pt x="387" y="241"/>
                  </a:cubicBezTo>
                  <a:cubicBezTo>
                    <a:pt x="383" y="250"/>
                    <a:pt x="383" y="250"/>
                    <a:pt x="383" y="250"/>
                  </a:cubicBezTo>
                  <a:cubicBezTo>
                    <a:pt x="383" y="251"/>
                    <a:pt x="382" y="251"/>
                    <a:pt x="381" y="251"/>
                  </a:cubicBezTo>
                  <a:cubicBezTo>
                    <a:pt x="380" y="251"/>
                    <a:pt x="379" y="250"/>
                    <a:pt x="379" y="249"/>
                  </a:cubicBezTo>
                  <a:cubicBezTo>
                    <a:pt x="379" y="249"/>
                    <a:pt x="379" y="249"/>
                    <a:pt x="379" y="249"/>
                  </a:cubicBezTo>
                  <a:cubicBezTo>
                    <a:pt x="380" y="239"/>
                    <a:pt x="380" y="239"/>
                    <a:pt x="380" y="239"/>
                  </a:cubicBezTo>
                  <a:cubicBezTo>
                    <a:pt x="377" y="238"/>
                    <a:pt x="375" y="237"/>
                    <a:pt x="373" y="236"/>
                  </a:cubicBezTo>
                  <a:cubicBezTo>
                    <a:pt x="367" y="243"/>
                    <a:pt x="367" y="243"/>
                    <a:pt x="367" y="243"/>
                  </a:cubicBezTo>
                  <a:cubicBezTo>
                    <a:pt x="366" y="244"/>
                    <a:pt x="365" y="244"/>
                    <a:pt x="364" y="244"/>
                  </a:cubicBezTo>
                  <a:cubicBezTo>
                    <a:pt x="364" y="243"/>
                    <a:pt x="363" y="243"/>
                    <a:pt x="363" y="242"/>
                  </a:cubicBezTo>
                  <a:cubicBezTo>
                    <a:pt x="363" y="242"/>
                    <a:pt x="363" y="242"/>
                    <a:pt x="364" y="241"/>
                  </a:cubicBezTo>
                  <a:cubicBezTo>
                    <a:pt x="367" y="232"/>
                    <a:pt x="367" y="232"/>
                    <a:pt x="367" y="232"/>
                  </a:cubicBezTo>
                  <a:cubicBezTo>
                    <a:pt x="365" y="231"/>
                    <a:pt x="363" y="229"/>
                    <a:pt x="361" y="228"/>
                  </a:cubicBezTo>
                  <a:cubicBezTo>
                    <a:pt x="353" y="232"/>
                    <a:pt x="353" y="232"/>
                    <a:pt x="353" y="232"/>
                  </a:cubicBezTo>
                  <a:cubicBezTo>
                    <a:pt x="352" y="233"/>
                    <a:pt x="351" y="233"/>
                    <a:pt x="350" y="232"/>
                  </a:cubicBezTo>
                  <a:cubicBezTo>
                    <a:pt x="350" y="232"/>
                    <a:pt x="350" y="231"/>
                    <a:pt x="350" y="231"/>
                  </a:cubicBezTo>
                  <a:cubicBezTo>
                    <a:pt x="350" y="230"/>
                    <a:pt x="350" y="230"/>
                    <a:pt x="351" y="229"/>
                  </a:cubicBezTo>
                  <a:cubicBezTo>
                    <a:pt x="356" y="222"/>
                    <a:pt x="356" y="222"/>
                    <a:pt x="356" y="222"/>
                  </a:cubicBezTo>
                  <a:cubicBezTo>
                    <a:pt x="355" y="220"/>
                    <a:pt x="354" y="218"/>
                    <a:pt x="353" y="216"/>
                  </a:cubicBezTo>
                  <a:cubicBezTo>
                    <a:pt x="343" y="217"/>
                    <a:pt x="343" y="217"/>
                    <a:pt x="343" y="217"/>
                  </a:cubicBezTo>
                  <a:cubicBezTo>
                    <a:pt x="342" y="218"/>
                    <a:pt x="341" y="217"/>
                    <a:pt x="341" y="216"/>
                  </a:cubicBezTo>
                  <a:cubicBezTo>
                    <a:pt x="341" y="216"/>
                    <a:pt x="341" y="216"/>
                    <a:pt x="341" y="216"/>
                  </a:cubicBezTo>
                  <a:cubicBezTo>
                    <a:pt x="341" y="215"/>
                    <a:pt x="341" y="214"/>
                    <a:pt x="342" y="214"/>
                  </a:cubicBezTo>
                  <a:cubicBezTo>
                    <a:pt x="350" y="208"/>
                    <a:pt x="350" y="208"/>
                    <a:pt x="350" y="208"/>
                  </a:cubicBezTo>
                  <a:cubicBezTo>
                    <a:pt x="349" y="206"/>
                    <a:pt x="349" y="204"/>
                    <a:pt x="348" y="202"/>
                  </a:cubicBezTo>
                  <a:cubicBezTo>
                    <a:pt x="339" y="200"/>
                    <a:pt x="339" y="200"/>
                    <a:pt x="339" y="200"/>
                  </a:cubicBezTo>
                  <a:cubicBezTo>
                    <a:pt x="338" y="200"/>
                    <a:pt x="337" y="200"/>
                    <a:pt x="337" y="199"/>
                  </a:cubicBezTo>
                  <a:cubicBezTo>
                    <a:pt x="337" y="199"/>
                    <a:pt x="337" y="198"/>
                    <a:pt x="337" y="198"/>
                  </a:cubicBezTo>
                  <a:cubicBezTo>
                    <a:pt x="337" y="197"/>
                    <a:pt x="338" y="197"/>
                    <a:pt x="339" y="197"/>
                  </a:cubicBezTo>
                  <a:cubicBezTo>
                    <a:pt x="348" y="194"/>
                    <a:pt x="348" y="194"/>
                    <a:pt x="348" y="194"/>
                  </a:cubicBezTo>
                  <a:cubicBezTo>
                    <a:pt x="348" y="191"/>
                    <a:pt x="348" y="189"/>
                    <a:pt x="348" y="187"/>
                  </a:cubicBezTo>
                  <a:cubicBezTo>
                    <a:pt x="340" y="183"/>
                    <a:pt x="340" y="183"/>
                    <a:pt x="340" y="183"/>
                  </a:cubicBezTo>
                  <a:cubicBezTo>
                    <a:pt x="339" y="182"/>
                    <a:pt x="338" y="182"/>
                    <a:pt x="338" y="181"/>
                  </a:cubicBezTo>
                  <a:cubicBezTo>
                    <a:pt x="338" y="181"/>
                    <a:pt x="338" y="181"/>
                    <a:pt x="338" y="180"/>
                  </a:cubicBezTo>
                  <a:cubicBezTo>
                    <a:pt x="339" y="179"/>
                    <a:pt x="340" y="179"/>
                    <a:pt x="341" y="179"/>
                  </a:cubicBezTo>
                  <a:cubicBezTo>
                    <a:pt x="350" y="179"/>
                    <a:pt x="350" y="179"/>
                    <a:pt x="350" y="179"/>
                  </a:cubicBezTo>
                  <a:cubicBezTo>
                    <a:pt x="351" y="177"/>
                    <a:pt x="352" y="175"/>
                    <a:pt x="353" y="173"/>
                  </a:cubicBezTo>
                  <a:cubicBezTo>
                    <a:pt x="346" y="166"/>
                    <a:pt x="346" y="166"/>
                    <a:pt x="346" y="166"/>
                  </a:cubicBezTo>
                  <a:cubicBezTo>
                    <a:pt x="346" y="166"/>
                    <a:pt x="345" y="165"/>
                    <a:pt x="345" y="165"/>
                  </a:cubicBezTo>
                  <a:cubicBezTo>
                    <a:pt x="345" y="164"/>
                    <a:pt x="345" y="164"/>
                    <a:pt x="345" y="164"/>
                  </a:cubicBezTo>
                  <a:cubicBezTo>
                    <a:pt x="346" y="163"/>
                    <a:pt x="347" y="163"/>
                    <a:pt x="348" y="163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8" y="164"/>
                    <a:pt x="360" y="163"/>
                    <a:pt x="361" y="161"/>
                  </a:cubicBezTo>
                  <a:cubicBezTo>
                    <a:pt x="357" y="153"/>
                    <a:pt x="357" y="153"/>
                    <a:pt x="357" y="153"/>
                  </a:cubicBezTo>
                  <a:cubicBezTo>
                    <a:pt x="357" y="152"/>
                    <a:pt x="357" y="152"/>
                    <a:pt x="357" y="151"/>
                  </a:cubicBezTo>
                  <a:cubicBezTo>
                    <a:pt x="357" y="151"/>
                    <a:pt x="357" y="150"/>
                    <a:pt x="357" y="150"/>
                  </a:cubicBezTo>
                  <a:cubicBezTo>
                    <a:pt x="358" y="149"/>
                    <a:pt x="359" y="149"/>
                    <a:pt x="360" y="150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9" y="155"/>
                    <a:pt x="371" y="153"/>
                    <a:pt x="373" y="152"/>
                  </a:cubicBezTo>
                  <a:cubicBezTo>
                    <a:pt x="372" y="143"/>
                    <a:pt x="372" y="143"/>
                    <a:pt x="372" y="143"/>
                  </a:cubicBezTo>
                  <a:cubicBezTo>
                    <a:pt x="372" y="143"/>
                    <a:pt x="372" y="143"/>
                    <a:pt x="372" y="142"/>
                  </a:cubicBezTo>
                  <a:cubicBezTo>
                    <a:pt x="372" y="142"/>
                    <a:pt x="372" y="141"/>
                    <a:pt x="373" y="141"/>
                  </a:cubicBezTo>
                  <a:cubicBezTo>
                    <a:pt x="374" y="140"/>
                    <a:pt x="375" y="141"/>
                    <a:pt x="375" y="142"/>
                  </a:cubicBezTo>
                  <a:cubicBezTo>
                    <a:pt x="381" y="149"/>
                    <a:pt x="381" y="149"/>
                    <a:pt x="381" y="149"/>
                  </a:cubicBezTo>
                  <a:cubicBezTo>
                    <a:pt x="383" y="149"/>
                    <a:pt x="385" y="148"/>
                    <a:pt x="387" y="148"/>
                  </a:cubicBezTo>
                  <a:cubicBezTo>
                    <a:pt x="389" y="138"/>
                    <a:pt x="389" y="138"/>
                    <a:pt x="389" y="138"/>
                  </a:cubicBezTo>
                  <a:cubicBezTo>
                    <a:pt x="389" y="138"/>
                    <a:pt x="389" y="138"/>
                    <a:pt x="389" y="138"/>
                  </a:cubicBezTo>
                  <a:cubicBezTo>
                    <a:pt x="389" y="137"/>
                    <a:pt x="390" y="136"/>
                    <a:pt x="391" y="136"/>
                  </a:cubicBezTo>
                  <a:cubicBezTo>
                    <a:pt x="392" y="136"/>
                    <a:pt x="393" y="137"/>
                    <a:pt x="393" y="138"/>
                  </a:cubicBezTo>
                  <a:cubicBezTo>
                    <a:pt x="395" y="147"/>
                    <a:pt x="395" y="147"/>
                    <a:pt x="395" y="147"/>
                  </a:cubicBezTo>
                  <a:cubicBezTo>
                    <a:pt x="398" y="147"/>
                    <a:pt x="400" y="147"/>
                    <a:pt x="402" y="148"/>
                  </a:cubicBezTo>
                  <a:cubicBezTo>
                    <a:pt x="407" y="139"/>
                    <a:pt x="407" y="139"/>
                    <a:pt x="407" y="139"/>
                  </a:cubicBezTo>
                  <a:cubicBezTo>
                    <a:pt x="407" y="138"/>
                    <a:pt x="408" y="138"/>
                    <a:pt x="409" y="138"/>
                  </a:cubicBezTo>
                  <a:cubicBezTo>
                    <a:pt x="410" y="138"/>
                    <a:pt x="410" y="139"/>
                    <a:pt x="410" y="140"/>
                  </a:cubicBezTo>
                  <a:cubicBezTo>
                    <a:pt x="410" y="140"/>
                    <a:pt x="410" y="140"/>
                    <a:pt x="410" y="140"/>
                  </a:cubicBezTo>
                  <a:cubicBezTo>
                    <a:pt x="410" y="150"/>
                    <a:pt x="410" y="150"/>
                    <a:pt x="410" y="150"/>
                  </a:cubicBezTo>
                  <a:cubicBezTo>
                    <a:pt x="412" y="150"/>
                    <a:pt x="414" y="151"/>
                    <a:pt x="416" y="152"/>
                  </a:cubicBezTo>
                  <a:cubicBezTo>
                    <a:pt x="423" y="146"/>
                    <a:pt x="423" y="146"/>
                    <a:pt x="423" y="146"/>
                  </a:cubicBezTo>
                  <a:cubicBezTo>
                    <a:pt x="424" y="145"/>
                    <a:pt x="425" y="145"/>
                    <a:pt x="426" y="145"/>
                  </a:cubicBezTo>
                  <a:cubicBezTo>
                    <a:pt x="426" y="145"/>
                    <a:pt x="426" y="146"/>
                    <a:pt x="426" y="147"/>
                  </a:cubicBezTo>
                  <a:cubicBezTo>
                    <a:pt x="426" y="147"/>
                    <a:pt x="426" y="147"/>
                    <a:pt x="426" y="148"/>
                  </a:cubicBezTo>
                  <a:cubicBezTo>
                    <a:pt x="423" y="157"/>
                    <a:pt x="423" y="157"/>
                    <a:pt x="423" y="157"/>
                  </a:cubicBezTo>
                  <a:cubicBezTo>
                    <a:pt x="425" y="158"/>
                    <a:pt x="427" y="159"/>
                    <a:pt x="428" y="161"/>
                  </a:cubicBezTo>
                  <a:cubicBezTo>
                    <a:pt x="437" y="157"/>
                    <a:pt x="437" y="157"/>
                    <a:pt x="437" y="157"/>
                  </a:cubicBezTo>
                  <a:cubicBezTo>
                    <a:pt x="437" y="156"/>
                    <a:pt x="439" y="156"/>
                    <a:pt x="439" y="157"/>
                  </a:cubicBezTo>
                  <a:cubicBezTo>
                    <a:pt x="440" y="157"/>
                    <a:pt x="440" y="158"/>
                    <a:pt x="440" y="158"/>
                  </a:cubicBezTo>
                  <a:cubicBezTo>
                    <a:pt x="440" y="159"/>
                    <a:pt x="440" y="159"/>
                    <a:pt x="439" y="160"/>
                  </a:cubicBezTo>
                  <a:cubicBezTo>
                    <a:pt x="433" y="167"/>
                    <a:pt x="433" y="167"/>
                    <a:pt x="433" y="167"/>
                  </a:cubicBezTo>
                  <a:cubicBezTo>
                    <a:pt x="435" y="169"/>
                    <a:pt x="436" y="171"/>
                    <a:pt x="437" y="173"/>
                  </a:cubicBezTo>
                  <a:cubicBezTo>
                    <a:pt x="446" y="172"/>
                    <a:pt x="446" y="172"/>
                    <a:pt x="446" y="172"/>
                  </a:cubicBezTo>
                  <a:cubicBezTo>
                    <a:pt x="447" y="171"/>
                    <a:pt x="448" y="172"/>
                    <a:pt x="449" y="173"/>
                  </a:cubicBezTo>
                  <a:cubicBezTo>
                    <a:pt x="449" y="173"/>
                    <a:pt x="449" y="173"/>
                    <a:pt x="449" y="173"/>
                  </a:cubicBezTo>
                  <a:cubicBezTo>
                    <a:pt x="449" y="174"/>
                    <a:pt x="448" y="175"/>
                    <a:pt x="448" y="175"/>
                  </a:cubicBezTo>
                  <a:cubicBezTo>
                    <a:pt x="440" y="180"/>
                    <a:pt x="440" y="180"/>
                    <a:pt x="440" y="180"/>
                  </a:cubicBezTo>
                  <a:cubicBezTo>
                    <a:pt x="441" y="183"/>
                    <a:pt x="441" y="185"/>
                    <a:pt x="441" y="187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2" y="188"/>
                    <a:pt x="453" y="189"/>
                    <a:pt x="453" y="190"/>
                  </a:cubicBezTo>
                  <a:cubicBezTo>
                    <a:pt x="453" y="190"/>
                    <a:pt x="453" y="190"/>
                    <a:pt x="453" y="190"/>
                  </a:cubicBezTo>
                  <a:cubicBezTo>
                    <a:pt x="453" y="191"/>
                    <a:pt x="452" y="192"/>
                    <a:pt x="451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47" name="Picture 7" descr="\\MAGNUM\Projects\Microsoft\Cloud Power FY12\Design\Icons\PNGs\Meter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17" y="1394146"/>
            <a:ext cx="1104690" cy="121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Freeform 45"/>
          <p:cNvSpPr>
            <a:spLocks noEditPoints="1"/>
          </p:cNvSpPr>
          <p:nvPr/>
        </p:nvSpPr>
        <p:spPr bwMode="black">
          <a:xfrm>
            <a:off x="3529530" y="3810307"/>
            <a:ext cx="391426" cy="413871"/>
          </a:xfrm>
          <a:custGeom>
            <a:avLst/>
            <a:gdLst>
              <a:gd name="T0" fmla="*/ 552249 w 140"/>
              <a:gd name="T1" fmla="*/ 309550 h 151"/>
              <a:gd name="T2" fmla="*/ 572703 w 140"/>
              <a:gd name="T3" fmla="*/ 349610 h 151"/>
              <a:gd name="T4" fmla="*/ 548159 w 140"/>
              <a:gd name="T5" fmla="*/ 386027 h 151"/>
              <a:gd name="T6" fmla="*/ 560431 w 140"/>
              <a:gd name="T7" fmla="*/ 426087 h 151"/>
              <a:gd name="T8" fmla="*/ 527705 w 140"/>
              <a:gd name="T9" fmla="*/ 466146 h 151"/>
              <a:gd name="T10" fmla="*/ 523614 w 140"/>
              <a:gd name="T11" fmla="*/ 498922 h 151"/>
              <a:gd name="T12" fmla="*/ 474525 w 140"/>
              <a:gd name="T13" fmla="*/ 538982 h 151"/>
              <a:gd name="T14" fmla="*/ 265898 w 140"/>
              <a:gd name="T15" fmla="*/ 538982 h 151"/>
              <a:gd name="T16" fmla="*/ 134994 w 140"/>
              <a:gd name="T17" fmla="*/ 517131 h 151"/>
              <a:gd name="T18" fmla="*/ 134994 w 140"/>
              <a:gd name="T19" fmla="*/ 298625 h 151"/>
              <a:gd name="T20" fmla="*/ 139085 w 140"/>
              <a:gd name="T21" fmla="*/ 298625 h 151"/>
              <a:gd name="T22" fmla="*/ 139085 w 140"/>
              <a:gd name="T23" fmla="*/ 298625 h 151"/>
              <a:gd name="T24" fmla="*/ 151357 w 140"/>
              <a:gd name="T25" fmla="*/ 298625 h 151"/>
              <a:gd name="T26" fmla="*/ 245444 w 140"/>
              <a:gd name="T27" fmla="*/ 174805 h 151"/>
              <a:gd name="T28" fmla="*/ 278170 w 140"/>
              <a:gd name="T29" fmla="*/ 142029 h 151"/>
              <a:gd name="T30" fmla="*/ 331350 w 140"/>
              <a:gd name="T31" fmla="*/ 10925 h 151"/>
              <a:gd name="T32" fmla="*/ 396801 w 140"/>
              <a:gd name="T33" fmla="*/ 29134 h 151"/>
              <a:gd name="T34" fmla="*/ 404983 w 140"/>
              <a:gd name="T35" fmla="*/ 127462 h 151"/>
              <a:gd name="T36" fmla="*/ 368166 w 140"/>
              <a:gd name="T37" fmla="*/ 218506 h 151"/>
              <a:gd name="T38" fmla="*/ 531796 w 140"/>
              <a:gd name="T39" fmla="*/ 225790 h 151"/>
              <a:gd name="T40" fmla="*/ 572703 w 140"/>
              <a:gd name="T41" fmla="*/ 280416 h 151"/>
              <a:gd name="T42" fmla="*/ 552249 w 140"/>
              <a:gd name="T43" fmla="*/ 309550 h 151"/>
              <a:gd name="T44" fmla="*/ 122722 w 140"/>
              <a:gd name="T45" fmla="*/ 498922 h 151"/>
              <a:gd name="T46" fmla="*/ 122722 w 140"/>
              <a:gd name="T47" fmla="*/ 498922 h 151"/>
              <a:gd name="T48" fmla="*/ 122722 w 140"/>
              <a:gd name="T49" fmla="*/ 298625 h 151"/>
              <a:gd name="T50" fmla="*/ 94087 w 140"/>
              <a:gd name="T51" fmla="*/ 276774 h 151"/>
              <a:gd name="T52" fmla="*/ 28635 w 140"/>
              <a:gd name="T53" fmla="*/ 276774 h 151"/>
              <a:gd name="T54" fmla="*/ 0 w 140"/>
              <a:gd name="T55" fmla="*/ 298625 h 151"/>
              <a:gd name="T56" fmla="*/ 0 w 140"/>
              <a:gd name="T57" fmla="*/ 498922 h 151"/>
              <a:gd name="T58" fmla="*/ 28635 w 140"/>
              <a:gd name="T59" fmla="*/ 524415 h 151"/>
              <a:gd name="T60" fmla="*/ 94087 w 140"/>
              <a:gd name="T61" fmla="*/ 524415 h 151"/>
              <a:gd name="T62" fmla="*/ 122722 w 140"/>
              <a:gd name="T63" fmla="*/ 498922 h 15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0" h="151">
                <a:moveTo>
                  <a:pt x="135" y="85"/>
                </a:moveTo>
                <a:cubicBezTo>
                  <a:pt x="135" y="88"/>
                  <a:pt x="140" y="93"/>
                  <a:pt x="140" y="96"/>
                </a:cubicBezTo>
                <a:cubicBezTo>
                  <a:pt x="140" y="99"/>
                  <a:pt x="134" y="103"/>
                  <a:pt x="134" y="106"/>
                </a:cubicBezTo>
                <a:cubicBezTo>
                  <a:pt x="133" y="109"/>
                  <a:pt x="137" y="114"/>
                  <a:pt x="137" y="117"/>
                </a:cubicBezTo>
                <a:cubicBezTo>
                  <a:pt x="137" y="121"/>
                  <a:pt x="130" y="125"/>
                  <a:pt x="129" y="128"/>
                </a:cubicBezTo>
                <a:cubicBezTo>
                  <a:pt x="128" y="130"/>
                  <a:pt x="129" y="135"/>
                  <a:pt x="128" y="137"/>
                </a:cubicBezTo>
                <a:cubicBezTo>
                  <a:pt x="127" y="141"/>
                  <a:pt x="120" y="147"/>
                  <a:pt x="116" y="148"/>
                </a:cubicBezTo>
                <a:cubicBezTo>
                  <a:pt x="104" y="151"/>
                  <a:pt x="65" y="148"/>
                  <a:pt x="65" y="148"/>
                </a:cubicBezTo>
                <a:cubicBezTo>
                  <a:pt x="65" y="148"/>
                  <a:pt x="65" y="148"/>
                  <a:pt x="33" y="142"/>
                </a:cubicBezTo>
                <a:cubicBezTo>
                  <a:pt x="33" y="142"/>
                  <a:pt x="33" y="142"/>
                  <a:pt x="33" y="82"/>
                </a:cubicBezTo>
                <a:cubicBezTo>
                  <a:pt x="33" y="82"/>
                  <a:pt x="33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7" y="82"/>
                </a:cubicBezTo>
                <a:cubicBezTo>
                  <a:pt x="41" y="81"/>
                  <a:pt x="49" y="75"/>
                  <a:pt x="60" y="48"/>
                </a:cubicBezTo>
                <a:cubicBezTo>
                  <a:pt x="61" y="44"/>
                  <a:pt x="65" y="42"/>
                  <a:pt x="68" y="39"/>
                </a:cubicBezTo>
                <a:cubicBezTo>
                  <a:pt x="75" y="34"/>
                  <a:pt x="79" y="27"/>
                  <a:pt x="81" y="3"/>
                </a:cubicBezTo>
                <a:cubicBezTo>
                  <a:pt x="81" y="0"/>
                  <a:pt x="91" y="1"/>
                  <a:pt x="97" y="8"/>
                </a:cubicBezTo>
                <a:cubicBezTo>
                  <a:pt x="102" y="14"/>
                  <a:pt x="102" y="26"/>
                  <a:pt x="99" y="35"/>
                </a:cubicBezTo>
                <a:cubicBezTo>
                  <a:pt x="96" y="41"/>
                  <a:pt x="87" y="55"/>
                  <a:pt x="90" y="60"/>
                </a:cubicBezTo>
                <a:cubicBezTo>
                  <a:pt x="90" y="60"/>
                  <a:pt x="124" y="59"/>
                  <a:pt x="130" y="62"/>
                </a:cubicBezTo>
                <a:cubicBezTo>
                  <a:pt x="134" y="63"/>
                  <a:pt x="140" y="72"/>
                  <a:pt x="140" y="77"/>
                </a:cubicBezTo>
                <a:cubicBezTo>
                  <a:pt x="140" y="79"/>
                  <a:pt x="136" y="83"/>
                  <a:pt x="135" y="85"/>
                </a:cubicBezTo>
                <a:close/>
                <a:moveTo>
                  <a:pt x="30" y="137"/>
                </a:moveTo>
                <a:cubicBezTo>
                  <a:pt x="30" y="137"/>
                  <a:pt x="30" y="137"/>
                  <a:pt x="30" y="137"/>
                </a:cubicBezTo>
                <a:cubicBezTo>
                  <a:pt x="30" y="137"/>
                  <a:pt x="30" y="137"/>
                  <a:pt x="30" y="82"/>
                </a:cubicBezTo>
                <a:cubicBezTo>
                  <a:pt x="30" y="79"/>
                  <a:pt x="27" y="76"/>
                  <a:pt x="23" y="76"/>
                </a:cubicBezTo>
                <a:cubicBezTo>
                  <a:pt x="23" y="76"/>
                  <a:pt x="23" y="76"/>
                  <a:pt x="7" y="76"/>
                </a:cubicBezTo>
                <a:cubicBezTo>
                  <a:pt x="3" y="76"/>
                  <a:pt x="0" y="79"/>
                  <a:pt x="0" y="82"/>
                </a:cubicBezTo>
                <a:cubicBezTo>
                  <a:pt x="0" y="82"/>
                  <a:pt x="0" y="82"/>
                  <a:pt x="0" y="137"/>
                </a:cubicBezTo>
                <a:cubicBezTo>
                  <a:pt x="0" y="141"/>
                  <a:pt x="3" y="144"/>
                  <a:pt x="7" y="144"/>
                </a:cubicBezTo>
                <a:cubicBezTo>
                  <a:pt x="7" y="144"/>
                  <a:pt x="7" y="144"/>
                  <a:pt x="23" y="144"/>
                </a:cubicBezTo>
                <a:cubicBezTo>
                  <a:pt x="27" y="144"/>
                  <a:pt x="30" y="141"/>
                  <a:pt x="30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8" tIns="34285" rIns="68568" bIns="34285"/>
          <a:lstStyle/>
          <a:p>
            <a:endParaRPr lang="zh-CN" altLang="en-US"/>
          </a:p>
        </p:txBody>
      </p:sp>
      <p:pic>
        <p:nvPicPr>
          <p:cNvPr id="49" name="Picture 2" descr="C:\Users\sigurdg\Desktop\Agil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595" y="3844047"/>
            <a:ext cx="450740" cy="37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"/>
          <p:cNvSpPr/>
          <p:nvPr/>
        </p:nvSpPr>
        <p:spPr bwMode="auto">
          <a:xfrm>
            <a:off x="837926" y="2555449"/>
            <a:ext cx="1870481" cy="63155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tIns="182880" bIns="45718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en-US" sz="1600" b="1" dirty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Front-End</a:t>
            </a:r>
            <a:endParaRPr lang="en-US" sz="1600" b="1" dirty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sp>
        <p:nvSpPr>
          <p:cNvPr id="51" name="Rectangle 4"/>
          <p:cNvSpPr/>
          <p:nvPr/>
        </p:nvSpPr>
        <p:spPr bwMode="auto">
          <a:xfrm>
            <a:off x="839240" y="1406905"/>
            <a:ext cx="1874169" cy="104259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tIns="182880" bIns="45718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en-US" sz="1600" b="1" dirty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Subject</a:t>
            </a:r>
            <a:endParaRPr lang="en-US" sz="1600" b="1" dirty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微软雅黑" pitchFamily="34" charset="-122"/>
            </a:endParaRPr>
          </a:p>
        </p:txBody>
      </p:sp>
      <p:sp>
        <p:nvSpPr>
          <p:cNvPr id="52" name="Rectangle 4"/>
          <p:cNvSpPr/>
          <p:nvPr/>
        </p:nvSpPr>
        <p:spPr bwMode="auto">
          <a:xfrm>
            <a:off x="839245" y="3328485"/>
            <a:ext cx="1869166" cy="104548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tIns="182880" bIns="45718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en-US" sz="1600" b="1" dirty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Manage Center</a:t>
            </a:r>
            <a:endParaRPr lang="en-US" sz="1600" b="1" dirty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微软雅黑" pitchFamily="34" charset="-122"/>
            </a:endParaRPr>
          </a:p>
        </p:txBody>
      </p:sp>
      <p:sp>
        <p:nvSpPr>
          <p:cNvPr id="53" name="Freeform 9"/>
          <p:cNvSpPr>
            <a:spLocks noEditPoints="1"/>
          </p:cNvSpPr>
          <p:nvPr/>
        </p:nvSpPr>
        <p:spPr bwMode="black">
          <a:xfrm>
            <a:off x="2402651" y="1407134"/>
            <a:ext cx="305692" cy="336262"/>
          </a:xfrm>
          <a:custGeom>
            <a:avLst/>
            <a:gdLst>
              <a:gd name="T0" fmla="*/ 218252 w 149"/>
              <a:gd name="T1" fmla="*/ 166802 h 149"/>
              <a:gd name="T2" fmla="*/ 161209 w 149"/>
              <a:gd name="T3" fmla="*/ 114521 h 149"/>
              <a:gd name="T4" fmla="*/ 208331 w 149"/>
              <a:gd name="T5" fmla="*/ 114521 h 149"/>
              <a:gd name="T6" fmla="*/ 285215 w 149"/>
              <a:gd name="T7" fmla="*/ 186718 h 149"/>
              <a:gd name="T8" fmla="*/ 208331 w 149"/>
              <a:gd name="T9" fmla="*/ 258916 h 149"/>
              <a:gd name="T10" fmla="*/ 161209 w 149"/>
              <a:gd name="T11" fmla="*/ 258916 h 149"/>
              <a:gd name="T12" fmla="*/ 218252 w 149"/>
              <a:gd name="T13" fmla="*/ 204145 h 149"/>
              <a:gd name="T14" fmla="*/ 89285 w 149"/>
              <a:gd name="T15" fmla="*/ 204145 h 149"/>
              <a:gd name="T16" fmla="*/ 89285 w 149"/>
              <a:gd name="T17" fmla="*/ 166802 h 149"/>
              <a:gd name="T18" fmla="*/ 218252 w 149"/>
              <a:gd name="T19" fmla="*/ 166802 h 149"/>
              <a:gd name="T20" fmla="*/ 183530 w 149"/>
              <a:gd name="T21" fmla="*/ 22406 h 149"/>
              <a:gd name="T22" fmla="*/ 347219 w 149"/>
              <a:gd name="T23" fmla="*/ 186718 h 149"/>
              <a:gd name="T24" fmla="*/ 183530 w 149"/>
              <a:gd name="T25" fmla="*/ 348541 h 149"/>
              <a:gd name="T26" fmla="*/ 22321 w 149"/>
              <a:gd name="T27" fmla="*/ 186718 h 149"/>
              <a:gd name="T28" fmla="*/ 183530 w 149"/>
              <a:gd name="T29" fmla="*/ 22406 h 149"/>
              <a:gd name="T30" fmla="*/ 183530 w 149"/>
              <a:gd name="T31" fmla="*/ 0 h 149"/>
              <a:gd name="T32" fmla="*/ 0 w 149"/>
              <a:gd name="T33" fmla="*/ 186718 h 149"/>
              <a:gd name="T34" fmla="*/ 183530 w 149"/>
              <a:gd name="T35" fmla="*/ 370947 h 149"/>
              <a:gd name="T36" fmla="*/ 369540 w 149"/>
              <a:gd name="T37" fmla="*/ 186718 h 149"/>
              <a:gd name="T38" fmla="*/ 183530 w 149"/>
              <a:gd name="T39" fmla="*/ 0 h 1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6" tIns="34294" rIns="68586" bIns="34294"/>
          <a:lstStyle/>
          <a:p>
            <a:endParaRPr lang="zh-CN" altLang="en-US"/>
          </a:p>
        </p:txBody>
      </p:sp>
      <p:sp>
        <p:nvSpPr>
          <p:cNvPr id="54" name="Freeform 9"/>
          <p:cNvSpPr>
            <a:spLocks noEditPoints="1"/>
          </p:cNvSpPr>
          <p:nvPr/>
        </p:nvSpPr>
        <p:spPr bwMode="black">
          <a:xfrm>
            <a:off x="2402651" y="3329100"/>
            <a:ext cx="305692" cy="337705"/>
          </a:xfrm>
          <a:custGeom>
            <a:avLst/>
            <a:gdLst>
              <a:gd name="T0" fmla="*/ 218252 w 149"/>
              <a:gd name="T1" fmla="*/ 166802 h 149"/>
              <a:gd name="T2" fmla="*/ 161209 w 149"/>
              <a:gd name="T3" fmla="*/ 114521 h 149"/>
              <a:gd name="T4" fmla="*/ 208331 w 149"/>
              <a:gd name="T5" fmla="*/ 114521 h 149"/>
              <a:gd name="T6" fmla="*/ 285215 w 149"/>
              <a:gd name="T7" fmla="*/ 186718 h 149"/>
              <a:gd name="T8" fmla="*/ 208331 w 149"/>
              <a:gd name="T9" fmla="*/ 258916 h 149"/>
              <a:gd name="T10" fmla="*/ 161209 w 149"/>
              <a:gd name="T11" fmla="*/ 258916 h 149"/>
              <a:gd name="T12" fmla="*/ 218252 w 149"/>
              <a:gd name="T13" fmla="*/ 204145 h 149"/>
              <a:gd name="T14" fmla="*/ 89285 w 149"/>
              <a:gd name="T15" fmla="*/ 204145 h 149"/>
              <a:gd name="T16" fmla="*/ 89285 w 149"/>
              <a:gd name="T17" fmla="*/ 166802 h 149"/>
              <a:gd name="T18" fmla="*/ 218252 w 149"/>
              <a:gd name="T19" fmla="*/ 166802 h 149"/>
              <a:gd name="T20" fmla="*/ 183530 w 149"/>
              <a:gd name="T21" fmla="*/ 22406 h 149"/>
              <a:gd name="T22" fmla="*/ 347219 w 149"/>
              <a:gd name="T23" fmla="*/ 186718 h 149"/>
              <a:gd name="T24" fmla="*/ 183530 w 149"/>
              <a:gd name="T25" fmla="*/ 348541 h 149"/>
              <a:gd name="T26" fmla="*/ 22321 w 149"/>
              <a:gd name="T27" fmla="*/ 186718 h 149"/>
              <a:gd name="T28" fmla="*/ 183530 w 149"/>
              <a:gd name="T29" fmla="*/ 22406 h 149"/>
              <a:gd name="T30" fmla="*/ 183530 w 149"/>
              <a:gd name="T31" fmla="*/ 0 h 149"/>
              <a:gd name="T32" fmla="*/ 0 w 149"/>
              <a:gd name="T33" fmla="*/ 186718 h 149"/>
              <a:gd name="T34" fmla="*/ 183530 w 149"/>
              <a:gd name="T35" fmla="*/ 370947 h 149"/>
              <a:gd name="T36" fmla="*/ 369540 w 149"/>
              <a:gd name="T37" fmla="*/ 186718 h 149"/>
              <a:gd name="T38" fmla="*/ 183530 w 149"/>
              <a:gd name="T39" fmla="*/ 0 h 1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6" tIns="34294" rIns="68586" bIns="34294"/>
          <a:lstStyle/>
          <a:p>
            <a:endParaRPr lang="zh-CN" altLang="en-US"/>
          </a:p>
        </p:txBody>
      </p:sp>
      <p:sp>
        <p:nvSpPr>
          <p:cNvPr id="55" name="Freeform 9"/>
          <p:cNvSpPr>
            <a:spLocks noEditPoints="1"/>
          </p:cNvSpPr>
          <p:nvPr/>
        </p:nvSpPr>
        <p:spPr bwMode="black">
          <a:xfrm>
            <a:off x="2407899" y="2556646"/>
            <a:ext cx="305692" cy="336261"/>
          </a:xfrm>
          <a:custGeom>
            <a:avLst/>
            <a:gdLst>
              <a:gd name="T0" fmla="*/ 218252 w 149"/>
              <a:gd name="T1" fmla="*/ 166802 h 149"/>
              <a:gd name="T2" fmla="*/ 161209 w 149"/>
              <a:gd name="T3" fmla="*/ 114521 h 149"/>
              <a:gd name="T4" fmla="*/ 208331 w 149"/>
              <a:gd name="T5" fmla="*/ 114521 h 149"/>
              <a:gd name="T6" fmla="*/ 285215 w 149"/>
              <a:gd name="T7" fmla="*/ 186718 h 149"/>
              <a:gd name="T8" fmla="*/ 208331 w 149"/>
              <a:gd name="T9" fmla="*/ 258916 h 149"/>
              <a:gd name="T10" fmla="*/ 161209 w 149"/>
              <a:gd name="T11" fmla="*/ 258916 h 149"/>
              <a:gd name="T12" fmla="*/ 218252 w 149"/>
              <a:gd name="T13" fmla="*/ 204145 h 149"/>
              <a:gd name="T14" fmla="*/ 89285 w 149"/>
              <a:gd name="T15" fmla="*/ 204145 h 149"/>
              <a:gd name="T16" fmla="*/ 89285 w 149"/>
              <a:gd name="T17" fmla="*/ 166802 h 149"/>
              <a:gd name="T18" fmla="*/ 218252 w 149"/>
              <a:gd name="T19" fmla="*/ 166802 h 149"/>
              <a:gd name="T20" fmla="*/ 183530 w 149"/>
              <a:gd name="T21" fmla="*/ 22406 h 149"/>
              <a:gd name="T22" fmla="*/ 347219 w 149"/>
              <a:gd name="T23" fmla="*/ 186718 h 149"/>
              <a:gd name="T24" fmla="*/ 183530 w 149"/>
              <a:gd name="T25" fmla="*/ 348541 h 149"/>
              <a:gd name="T26" fmla="*/ 22321 w 149"/>
              <a:gd name="T27" fmla="*/ 186718 h 149"/>
              <a:gd name="T28" fmla="*/ 183530 w 149"/>
              <a:gd name="T29" fmla="*/ 22406 h 149"/>
              <a:gd name="T30" fmla="*/ 183530 w 149"/>
              <a:gd name="T31" fmla="*/ 0 h 149"/>
              <a:gd name="T32" fmla="*/ 0 w 149"/>
              <a:gd name="T33" fmla="*/ 186718 h 149"/>
              <a:gd name="T34" fmla="*/ 183530 w 149"/>
              <a:gd name="T35" fmla="*/ 370947 h 149"/>
              <a:gd name="T36" fmla="*/ 369540 w 149"/>
              <a:gd name="T37" fmla="*/ 186718 h 149"/>
              <a:gd name="T38" fmla="*/ 183530 w 149"/>
              <a:gd name="T39" fmla="*/ 0 h 1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6" tIns="34294" rIns="68586" bIns="34294"/>
          <a:lstStyle/>
          <a:p>
            <a:endParaRPr lang="zh-CN" altLang="en-US"/>
          </a:p>
        </p:txBody>
      </p:sp>
      <p:sp>
        <p:nvSpPr>
          <p:cNvPr id="56" name="圆角矩形 55"/>
          <p:cNvSpPr/>
          <p:nvPr/>
        </p:nvSpPr>
        <p:spPr>
          <a:xfrm>
            <a:off x="2801426" y="2490260"/>
            <a:ext cx="2718393" cy="7850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629475" y="2575443"/>
            <a:ext cx="844929" cy="6552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white"/>
                </a:solidFill>
              </a:rPr>
              <a:t>Parking Guidance</a:t>
            </a:r>
            <a:endParaRPr lang="zh-CN" altLang="en-US" sz="1200" b="1" dirty="0">
              <a:solidFill>
                <a:prstClr val="white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517432" y="2572556"/>
            <a:ext cx="928420" cy="6537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white"/>
                </a:solidFill>
              </a:rPr>
              <a:t>Space Protection</a:t>
            </a:r>
            <a:endParaRPr lang="zh-CN" altLang="en-US" sz="1200" b="1" dirty="0">
              <a:solidFill>
                <a:prstClr val="white"/>
              </a:solidFill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5584874" y="2484532"/>
            <a:ext cx="1908479" cy="7850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65" y="1406904"/>
            <a:ext cx="2627204" cy="104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93" y="1407134"/>
            <a:ext cx="2816659" cy="104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矩形 62"/>
          <p:cNvSpPr/>
          <p:nvPr/>
        </p:nvSpPr>
        <p:spPr>
          <a:xfrm>
            <a:off x="7553488" y="2572706"/>
            <a:ext cx="784577" cy="6537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white"/>
                </a:solidFill>
                <a:ea typeface="方正兰亭超细黑简体" panose="02000000000000000000" pitchFamily="2" charset="-122"/>
              </a:rPr>
              <a:t>Accurate Charge</a:t>
            </a:r>
            <a:endParaRPr lang="zh-CN" altLang="en-US" sz="1200" b="1" dirty="0">
              <a:solidFill>
                <a:prstClr val="white"/>
              </a:solidFill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15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65005"/>
            <a:ext cx="9144000" cy="1212111"/>
          </a:xfrm>
          <a:prstGeom prst="rect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796362" y="2056590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System Design</a:t>
            </a:r>
            <a:endParaRPr lang="zh-CN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21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32138" y="203692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Parking Guidance Process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203692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System Design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55" name="图片 54" descr="C:\Users\24911\AppData\Roaming\Tencent\Users\414633623\QQ\WinTemp\RichOle\655_HM5]]@1OG}5@VDA8$$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9814" y="2785119"/>
            <a:ext cx="1470696" cy="157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图片 5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4480" y="2794008"/>
            <a:ext cx="1470696" cy="157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图片 5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309" y="2804641"/>
            <a:ext cx="1469057" cy="157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/>
          <p:nvPr/>
        </p:nvGrpSpPr>
        <p:grpSpPr>
          <a:xfrm>
            <a:off x="794047" y="2786788"/>
            <a:ext cx="1470695" cy="1572561"/>
            <a:chOff x="611560" y="2917413"/>
            <a:chExt cx="1662430" cy="1882775"/>
          </a:xfrm>
        </p:grpSpPr>
        <p:pic>
          <p:nvPicPr>
            <p:cNvPr id="53" name="图片 52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1560" y="2917413"/>
              <a:ext cx="1662430" cy="188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463" y="3186840"/>
              <a:ext cx="175654" cy="123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2863709" y="3395668"/>
            <a:ext cx="926276" cy="3555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Guidance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57012" y="3234388"/>
            <a:ext cx="942251" cy="3555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Available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06442" y="3240613"/>
            <a:ext cx="817633" cy="3232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Full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6314047" y="3402240"/>
            <a:ext cx="586285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47" y="1228527"/>
            <a:ext cx="7623319" cy="147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6" b="24855"/>
          <a:stretch/>
        </p:blipFill>
        <p:spPr>
          <a:xfrm>
            <a:off x="2327589" y="2785119"/>
            <a:ext cx="1470695" cy="1565480"/>
          </a:xfrm>
          <a:prstGeom prst="rect">
            <a:avLst/>
          </a:prstGeom>
          <a:solidFill>
            <a:srgbClr val="7030A0"/>
          </a:solidFill>
        </p:spPr>
      </p:pic>
      <p:cxnSp>
        <p:nvCxnSpPr>
          <p:cNvPr id="22" name="直接箭头连接符 21"/>
          <p:cNvCxnSpPr/>
          <p:nvPr/>
        </p:nvCxnSpPr>
        <p:spPr>
          <a:xfrm>
            <a:off x="1780804" y="3385035"/>
            <a:ext cx="67015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3261854" y="3413791"/>
            <a:ext cx="650642" cy="1119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4504406" y="3413792"/>
            <a:ext cx="952606" cy="1119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3902643" y="3240613"/>
            <a:ext cx="945804" cy="3493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Guidance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50954" y="3250313"/>
            <a:ext cx="945804" cy="3493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Entry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0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矩形 131"/>
          <p:cNvSpPr/>
          <p:nvPr/>
        </p:nvSpPr>
        <p:spPr>
          <a:xfrm>
            <a:off x="4482370" y="2753175"/>
            <a:ext cx="3636618" cy="220956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/>
          <p:nvPr/>
        </p:nvCxnSpPr>
        <p:spPr>
          <a:xfrm>
            <a:off x="3594209" y="3155848"/>
            <a:ext cx="188987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3132138" y="203692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Topology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203692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</a:rPr>
              <a:t>System Design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19479" y="1134048"/>
            <a:ext cx="3849838" cy="1502389"/>
            <a:chOff x="2940269" y="2153307"/>
            <a:chExt cx="5730765" cy="2103383"/>
          </a:xfrm>
        </p:grpSpPr>
        <p:sp>
          <p:nvSpPr>
            <p:cNvPr id="4" name="椭圆 3"/>
            <p:cNvSpPr/>
            <p:nvPr/>
          </p:nvSpPr>
          <p:spPr>
            <a:xfrm>
              <a:off x="2979683" y="2538248"/>
              <a:ext cx="5691351" cy="171844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2940269" y="2153307"/>
              <a:ext cx="5730765" cy="199959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7" name="直接连接符 96"/>
          <p:cNvCxnSpPr/>
          <p:nvPr/>
        </p:nvCxnSpPr>
        <p:spPr>
          <a:xfrm>
            <a:off x="2128450" y="2075276"/>
            <a:ext cx="2940020" cy="0"/>
          </a:xfrm>
          <a:prstGeom prst="line">
            <a:avLst/>
          </a:prstGeom>
          <a:ln w="920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2800882" y="1669261"/>
            <a:ext cx="1233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DSS4004-H</a:t>
            </a:r>
            <a:endParaRPr lang="zh-CN" altLang="en-US" sz="10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0" name="直接连接符 109"/>
          <p:cNvCxnSpPr/>
          <p:nvPr/>
        </p:nvCxnSpPr>
        <p:spPr>
          <a:xfrm>
            <a:off x="2871502" y="1616290"/>
            <a:ext cx="0" cy="4562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>
            <a:off x="4115011" y="1648189"/>
            <a:ext cx="0" cy="4562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/>
        </p:nvCxnSpPr>
        <p:spPr>
          <a:xfrm>
            <a:off x="4342907" y="2080999"/>
            <a:ext cx="0" cy="11737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27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046346" y="2920293"/>
            <a:ext cx="593122" cy="41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5" name="直接连接符 114"/>
          <p:cNvCxnSpPr/>
          <p:nvPr/>
        </p:nvCxnSpPr>
        <p:spPr>
          <a:xfrm>
            <a:off x="3604842" y="3149799"/>
            <a:ext cx="0" cy="6680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>
            <a:endCxn id="140" idx="0"/>
          </p:cNvCxnSpPr>
          <p:nvPr/>
        </p:nvCxnSpPr>
        <p:spPr>
          <a:xfrm>
            <a:off x="5484084" y="3155848"/>
            <a:ext cx="0" cy="6175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1686803" y="3308248"/>
            <a:ext cx="192236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5484084" y="3474498"/>
            <a:ext cx="8165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2975411" y="3355854"/>
            <a:ext cx="0" cy="4562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1704405" y="3297799"/>
            <a:ext cx="0" cy="8891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/>
        </p:nvCxnSpPr>
        <p:spPr>
          <a:xfrm>
            <a:off x="6296469" y="3459850"/>
            <a:ext cx="0" cy="7280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2780980" y="2242973"/>
            <a:ext cx="16976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 Center</a:t>
            </a:r>
            <a:endParaRPr lang="zh-CN" altLang="en-US" sz="1050" b="1" dirty="0">
              <a:solidFill>
                <a:srgbClr val="C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202582" y="3382835"/>
            <a:ext cx="2934585" cy="157990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</a:t>
            </a:r>
            <a:endParaRPr lang="zh-CN" alt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2726469" y="4690615"/>
            <a:ext cx="15120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Entrance &amp; Exit</a:t>
            </a:r>
            <a:endParaRPr lang="zh-CN" altLang="en-US" sz="105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524962" y="4670950"/>
            <a:ext cx="15120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Parking Area</a:t>
            </a:r>
            <a:endParaRPr lang="zh-CN" altLang="en-US" sz="105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09" y="3797316"/>
            <a:ext cx="422593" cy="42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46" y="3901867"/>
            <a:ext cx="2905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1175" y="3773427"/>
            <a:ext cx="425817" cy="29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1350" y="4068117"/>
            <a:ext cx="571504" cy="32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" name="TextBox 143"/>
          <p:cNvSpPr txBox="1"/>
          <p:nvPr/>
        </p:nvSpPr>
        <p:spPr>
          <a:xfrm>
            <a:off x="5976112" y="4339737"/>
            <a:ext cx="85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Guidance Screen</a:t>
            </a:r>
            <a:endParaRPr lang="zh-CN" altLang="en-US" sz="9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932801" y="4093398"/>
            <a:ext cx="851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Detector</a:t>
            </a:r>
            <a:endParaRPr lang="zh-CN" altLang="en-US" sz="9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241516" y="4132750"/>
            <a:ext cx="9468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LPR Camera</a:t>
            </a:r>
            <a:endParaRPr lang="zh-CN" altLang="en-US" sz="9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336828" y="4324230"/>
            <a:ext cx="85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Guidance Screen</a:t>
            </a:r>
            <a:endParaRPr lang="zh-CN" altLang="en-US" sz="9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123092" y="4187908"/>
            <a:ext cx="851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Barrier</a:t>
            </a:r>
            <a:endParaRPr lang="zh-CN" altLang="en-US" sz="9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193425" y="1712324"/>
            <a:ext cx="1913443" cy="5211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1600" b="1" dirty="0">
                <a:solidFill>
                  <a:prstClr val="white"/>
                </a:solidFill>
                <a:ea typeface="微软雅黑"/>
              </a:rPr>
              <a:t>Access Management</a:t>
            </a:r>
            <a:endParaRPr lang="zh-CN" altLang="en-US" sz="1600" b="1" dirty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64382" y="2447366"/>
            <a:ext cx="2145916" cy="5211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1600" b="1" dirty="0">
                <a:solidFill>
                  <a:prstClr val="white"/>
                </a:solidFill>
                <a:ea typeface="微软雅黑"/>
              </a:rPr>
              <a:t>Parking Area</a:t>
            </a:r>
          </a:p>
          <a:p>
            <a:pPr lvl="0" algn="ctr"/>
            <a:r>
              <a:rPr lang="en-US" altLang="zh-CN" sz="1600" b="1" dirty="0">
                <a:solidFill>
                  <a:prstClr val="white"/>
                </a:solidFill>
                <a:ea typeface="微软雅黑"/>
              </a:rPr>
              <a:t>Guidance</a:t>
            </a:r>
            <a:endParaRPr lang="zh-CN" altLang="en-US" sz="1600" b="1" dirty="0">
              <a:solidFill>
                <a:prstClr val="white"/>
              </a:solidFill>
              <a:ea typeface="微软雅黑"/>
            </a:endParaRPr>
          </a:p>
        </p:txBody>
      </p:sp>
      <p:grpSp>
        <p:nvGrpSpPr>
          <p:cNvPr id="146" name="组合 145"/>
          <p:cNvGrpSpPr/>
          <p:nvPr/>
        </p:nvGrpSpPr>
        <p:grpSpPr>
          <a:xfrm>
            <a:off x="5825621" y="1861387"/>
            <a:ext cx="2150865" cy="1367327"/>
            <a:chOff x="1244289" y="3018117"/>
            <a:chExt cx="3149081" cy="2001904"/>
          </a:xfrm>
        </p:grpSpPr>
        <p:sp>
          <p:nvSpPr>
            <p:cNvPr id="156" name="矩形 155"/>
            <p:cNvSpPr/>
            <p:nvPr/>
          </p:nvSpPr>
          <p:spPr>
            <a:xfrm>
              <a:off x="1244289" y="3979706"/>
              <a:ext cx="654618" cy="1011683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矩形 156"/>
            <p:cNvSpPr/>
            <p:nvPr/>
          </p:nvSpPr>
          <p:spPr>
            <a:xfrm>
              <a:off x="1913627" y="3979706"/>
              <a:ext cx="654618" cy="1011683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矩形 157"/>
            <p:cNvSpPr/>
            <p:nvPr/>
          </p:nvSpPr>
          <p:spPr>
            <a:xfrm>
              <a:off x="2580236" y="3979706"/>
              <a:ext cx="654618" cy="1011683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/>
            <p:cNvSpPr/>
            <p:nvPr/>
          </p:nvSpPr>
          <p:spPr>
            <a:xfrm>
              <a:off x="3241670" y="3979706"/>
              <a:ext cx="654618" cy="1011683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163" y="3018117"/>
              <a:ext cx="471488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" name="等腰三角形 161"/>
            <p:cNvSpPr/>
            <p:nvPr/>
          </p:nvSpPr>
          <p:spPr>
            <a:xfrm>
              <a:off x="1244289" y="3453544"/>
              <a:ext cx="1323956" cy="504056"/>
            </a:xfrm>
            <a:prstGeom prst="triangl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等腰三角形 162"/>
            <p:cNvSpPr/>
            <p:nvPr/>
          </p:nvSpPr>
          <p:spPr>
            <a:xfrm>
              <a:off x="2572330" y="3449746"/>
              <a:ext cx="1821040" cy="504056"/>
            </a:xfrm>
            <a:prstGeom prst="triangl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5" b="96458" l="1031" r="948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023068" y="4160950"/>
              <a:ext cx="1127595" cy="533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5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5" b="96458" l="1031" r="948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7800" y="4186604"/>
              <a:ext cx="1127595" cy="533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5" b="96458" l="1031" r="948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26925" y="4189582"/>
              <a:ext cx="1127595" cy="533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366" y="1415470"/>
            <a:ext cx="8191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21" y="3862909"/>
            <a:ext cx="603030" cy="24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5" b="96458" l="1031" r="948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5939" y="3797316"/>
            <a:ext cx="770162" cy="36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Solution &amp; Product\Storage\EVS\EVS7024S-R透明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50" y="1362352"/>
            <a:ext cx="904264" cy="36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4084468" y="1658420"/>
            <a:ext cx="1233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EVS7024S-R </a:t>
            </a:r>
            <a:endParaRPr lang="zh-CN" altLang="en-US" sz="10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7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37" y="1982060"/>
            <a:ext cx="344102" cy="24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矩形 57"/>
          <p:cNvSpPr/>
          <p:nvPr/>
        </p:nvSpPr>
        <p:spPr>
          <a:xfrm>
            <a:off x="6740363" y="1005509"/>
            <a:ext cx="447113" cy="690993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5" b="96458" l="1031" r="948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56471" y="1129301"/>
            <a:ext cx="770162" cy="36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矩形 59"/>
          <p:cNvSpPr/>
          <p:nvPr/>
        </p:nvSpPr>
        <p:spPr>
          <a:xfrm>
            <a:off x="7193019" y="1007781"/>
            <a:ext cx="447113" cy="690993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7645675" y="996405"/>
            <a:ext cx="447113" cy="690993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7661595" y="2527253"/>
            <a:ext cx="447113" cy="690993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5" b="96458" l="1031" r="948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1144" y="1116066"/>
            <a:ext cx="770162" cy="36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5" b="96458" l="1031" r="948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13718" y="1122655"/>
            <a:ext cx="770162" cy="36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等腰三角形 67"/>
          <p:cNvSpPr/>
          <p:nvPr/>
        </p:nvSpPr>
        <p:spPr>
          <a:xfrm rot="10800000">
            <a:off x="6748611" y="1680787"/>
            <a:ext cx="1243795" cy="344277"/>
          </a:xfrm>
          <a:prstGeom prst="triangl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9" name="直接连接符 68"/>
          <p:cNvCxnSpPr/>
          <p:nvPr/>
        </p:nvCxnSpPr>
        <p:spPr>
          <a:xfrm>
            <a:off x="5068440" y="3155848"/>
            <a:ext cx="0" cy="6175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1328" y="3760406"/>
            <a:ext cx="344102" cy="24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89742" y="3839416"/>
            <a:ext cx="171339" cy="39559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73" name="TextBox 72"/>
          <p:cNvSpPr txBox="1"/>
          <p:nvPr/>
        </p:nvSpPr>
        <p:spPr>
          <a:xfrm>
            <a:off x="2664641" y="4188544"/>
            <a:ext cx="851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Controller</a:t>
            </a:r>
            <a:endParaRPr lang="zh-CN" altLang="en-US" sz="9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472182" y="4009534"/>
            <a:ext cx="4395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3042964" y="4009534"/>
            <a:ext cx="4395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358229" y="2049699"/>
            <a:ext cx="8433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5696992" y="2049699"/>
            <a:ext cx="43362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27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440907" y="1920029"/>
            <a:ext cx="423390" cy="2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7" name="直接连接符 76"/>
          <p:cNvCxnSpPr/>
          <p:nvPr/>
        </p:nvCxnSpPr>
        <p:spPr>
          <a:xfrm>
            <a:off x="5054364" y="2054507"/>
            <a:ext cx="43362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6787144" y="3968631"/>
            <a:ext cx="4395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6800792" y="4431228"/>
            <a:ext cx="43951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290691" y="3889779"/>
            <a:ext cx="851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I/O</a:t>
            </a:r>
            <a:endParaRPr lang="zh-CN" altLang="en-US" sz="9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10033" y="4303324"/>
            <a:ext cx="85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 cable</a:t>
            </a:r>
            <a:endParaRPr lang="zh-CN" altLang="en-US" sz="9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0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132614" y="190902"/>
            <a:ext cx="6011862" cy="628939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Entrance &amp; Exit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86891"/>
            <a:ext cx="3132138" cy="628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Design</a:t>
            </a:r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083" l="9974" r="89764">
                        <a14:foregroundMark x1="72966" y1="81657" x2="83990" y2="80473"/>
                        <a14:foregroundMark x1="17323" y1="53846" x2="17848" y2="84615"/>
                        <a14:backgroundMark x1="20997" y1="5325" x2="26247" y2="3550"/>
                        <a14:backgroundMark x1="32546" y1="2959" x2="38320" y2="2367"/>
                        <a14:backgroundMark x1="25722" y1="86391" x2="39370" y2="89349"/>
                        <a14:backgroundMark x1="56693" y1="88166" x2="78215" y2="83432"/>
                        <a14:backgroundMark x1="25197" y1="85799" x2="45144" y2="87574"/>
                        <a14:backgroundMark x1="26772" y1="85207" x2="32021" y2="86391"/>
                        <a14:backgroundMark x1="14173" y1="83432" x2="17323" y2="863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3708" y="2525416"/>
            <a:ext cx="883107" cy="937995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6952613" y="871613"/>
            <a:ext cx="2091356" cy="76676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prstClr val="white"/>
                </a:solidFill>
              </a:rPr>
              <a:t>One platform to manage multiple entrances and exits</a:t>
            </a:r>
            <a:endParaRPr lang="zh-CN" altLang="en-US" b="1" dirty="0">
              <a:solidFill>
                <a:prstClr val="white"/>
              </a:solidFill>
            </a:endParaRPr>
          </a:p>
        </p:txBody>
      </p:sp>
      <p:grpSp>
        <p:nvGrpSpPr>
          <p:cNvPr id="165" name="组合 164"/>
          <p:cNvGrpSpPr/>
          <p:nvPr/>
        </p:nvGrpSpPr>
        <p:grpSpPr>
          <a:xfrm>
            <a:off x="856859" y="993141"/>
            <a:ext cx="7494643" cy="4141588"/>
            <a:chOff x="-6225362" y="1581678"/>
            <a:chExt cx="14604943" cy="8877859"/>
          </a:xfrm>
        </p:grpSpPr>
        <p:sp>
          <p:nvSpPr>
            <p:cNvPr id="166" name="矩形 4"/>
            <p:cNvSpPr/>
            <p:nvPr/>
          </p:nvSpPr>
          <p:spPr>
            <a:xfrm rot="1991039">
              <a:off x="-6225362" y="6656835"/>
              <a:ext cx="3748784" cy="1702822"/>
            </a:xfrm>
            <a:custGeom>
              <a:avLst/>
              <a:gdLst>
                <a:gd name="connsiteX0" fmla="*/ 0 w 1684994"/>
                <a:gd name="connsiteY0" fmla="*/ 0 h 1133035"/>
                <a:gd name="connsiteX1" fmla="*/ 1684994 w 1684994"/>
                <a:gd name="connsiteY1" fmla="*/ 0 h 1133035"/>
                <a:gd name="connsiteX2" fmla="*/ 1684994 w 1684994"/>
                <a:gd name="connsiteY2" fmla="*/ 1133035 h 1133035"/>
                <a:gd name="connsiteX3" fmla="*/ 0 w 1684994"/>
                <a:gd name="connsiteY3" fmla="*/ 1133035 h 1133035"/>
                <a:gd name="connsiteX4" fmla="*/ 0 w 1684994"/>
                <a:gd name="connsiteY4" fmla="*/ 0 h 1133035"/>
                <a:gd name="connsiteX0" fmla="*/ 489370 w 1684994"/>
                <a:gd name="connsiteY0" fmla="*/ 28981 h 1133035"/>
                <a:gd name="connsiteX1" fmla="*/ 1684994 w 1684994"/>
                <a:gd name="connsiteY1" fmla="*/ 0 h 1133035"/>
                <a:gd name="connsiteX2" fmla="*/ 1684994 w 1684994"/>
                <a:gd name="connsiteY2" fmla="*/ 1133035 h 1133035"/>
                <a:gd name="connsiteX3" fmla="*/ 0 w 1684994"/>
                <a:gd name="connsiteY3" fmla="*/ 1133035 h 1133035"/>
                <a:gd name="connsiteX4" fmla="*/ 489370 w 1684994"/>
                <a:gd name="connsiteY4" fmla="*/ 28981 h 1133035"/>
                <a:gd name="connsiteX0" fmla="*/ 489370 w 1684994"/>
                <a:gd name="connsiteY0" fmla="*/ 28981 h 1133035"/>
                <a:gd name="connsiteX1" fmla="*/ 1684994 w 1684994"/>
                <a:gd name="connsiteY1" fmla="*/ 0 h 1133035"/>
                <a:gd name="connsiteX2" fmla="*/ 1146158 w 1684994"/>
                <a:gd name="connsiteY2" fmla="*/ 1121230 h 1133035"/>
                <a:gd name="connsiteX3" fmla="*/ 0 w 1684994"/>
                <a:gd name="connsiteY3" fmla="*/ 1133035 h 1133035"/>
                <a:gd name="connsiteX4" fmla="*/ 489370 w 1684994"/>
                <a:gd name="connsiteY4" fmla="*/ 28981 h 1133035"/>
                <a:gd name="connsiteX0" fmla="*/ 538432 w 1684994"/>
                <a:gd name="connsiteY0" fmla="*/ 57594 h 1133035"/>
                <a:gd name="connsiteX1" fmla="*/ 1684994 w 1684994"/>
                <a:gd name="connsiteY1" fmla="*/ 0 h 1133035"/>
                <a:gd name="connsiteX2" fmla="*/ 1146158 w 1684994"/>
                <a:gd name="connsiteY2" fmla="*/ 1121230 h 1133035"/>
                <a:gd name="connsiteX3" fmla="*/ 0 w 1684994"/>
                <a:gd name="connsiteY3" fmla="*/ 1133035 h 1133035"/>
                <a:gd name="connsiteX4" fmla="*/ 538432 w 1684994"/>
                <a:gd name="connsiteY4" fmla="*/ 57594 h 1133035"/>
                <a:gd name="connsiteX0" fmla="*/ 503272 w 1684994"/>
                <a:gd name="connsiteY0" fmla="*/ 50239 h 1133035"/>
                <a:gd name="connsiteX1" fmla="*/ 1684994 w 1684994"/>
                <a:gd name="connsiteY1" fmla="*/ 0 h 1133035"/>
                <a:gd name="connsiteX2" fmla="*/ 1146158 w 1684994"/>
                <a:gd name="connsiteY2" fmla="*/ 1121230 h 1133035"/>
                <a:gd name="connsiteX3" fmla="*/ 0 w 1684994"/>
                <a:gd name="connsiteY3" fmla="*/ 1133035 h 1133035"/>
                <a:gd name="connsiteX4" fmla="*/ 503272 w 1684994"/>
                <a:gd name="connsiteY4" fmla="*/ 50239 h 1133035"/>
                <a:gd name="connsiteX0" fmla="*/ 390032 w 1684994"/>
                <a:gd name="connsiteY0" fmla="*/ 126625 h 1133035"/>
                <a:gd name="connsiteX1" fmla="*/ 1684994 w 1684994"/>
                <a:gd name="connsiteY1" fmla="*/ 0 h 1133035"/>
                <a:gd name="connsiteX2" fmla="*/ 1146158 w 1684994"/>
                <a:gd name="connsiteY2" fmla="*/ 1121230 h 1133035"/>
                <a:gd name="connsiteX3" fmla="*/ 0 w 1684994"/>
                <a:gd name="connsiteY3" fmla="*/ 1133035 h 1133035"/>
                <a:gd name="connsiteX4" fmla="*/ 390032 w 1684994"/>
                <a:gd name="connsiteY4" fmla="*/ 126625 h 1133035"/>
                <a:gd name="connsiteX0" fmla="*/ 390032 w 1561125"/>
                <a:gd name="connsiteY0" fmla="*/ 41221 h 1047631"/>
                <a:gd name="connsiteX1" fmla="*/ 1561125 w 1561125"/>
                <a:gd name="connsiteY1" fmla="*/ 0 h 1047631"/>
                <a:gd name="connsiteX2" fmla="*/ 1146158 w 1561125"/>
                <a:gd name="connsiteY2" fmla="*/ 1035826 h 1047631"/>
                <a:gd name="connsiteX3" fmla="*/ 0 w 1561125"/>
                <a:gd name="connsiteY3" fmla="*/ 1047631 h 1047631"/>
                <a:gd name="connsiteX4" fmla="*/ 390032 w 1561125"/>
                <a:gd name="connsiteY4" fmla="*/ 41221 h 1047631"/>
                <a:gd name="connsiteX0" fmla="*/ 425596 w 1561125"/>
                <a:gd name="connsiteY0" fmla="*/ 0 h 1056268"/>
                <a:gd name="connsiteX1" fmla="*/ 1561125 w 1561125"/>
                <a:gd name="connsiteY1" fmla="*/ 8637 h 1056268"/>
                <a:gd name="connsiteX2" fmla="*/ 1146158 w 1561125"/>
                <a:gd name="connsiteY2" fmla="*/ 1044463 h 1056268"/>
                <a:gd name="connsiteX3" fmla="*/ 0 w 1561125"/>
                <a:gd name="connsiteY3" fmla="*/ 1056268 h 1056268"/>
                <a:gd name="connsiteX4" fmla="*/ 425596 w 1561125"/>
                <a:gd name="connsiteY4" fmla="*/ 0 h 1056268"/>
                <a:gd name="connsiteX0" fmla="*/ 376131 w 1561125"/>
                <a:gd name="connsiteY0" fmla="*/ 13643 h 1047631"/>
                <a:gd name="connsiteX1" fmla="*/ 1561125 w 1561125"/>
                <a:gd name="connsiteY1" fmla="*/ 0 h 1047631"/>
                <a:gd name="connsiteX2" fmla="*/ 1146158 w 1561125"/>
                <a:gd name="connsiteY2" fmla="*/ 1035826 h 1047631"/>
                <a:gd name="connsiteX3" fmla="*/ 0 w 1561125"/>
                <a:gd name="connsiteY3" fmla="*/ 1047631 h 1047631"/>
                <a:gd name="connsiteX4" fmla="*/ 376131 w 1561125"/>
                <a:gd name="connsiteY4" fmla="*/ 13643 h 1047631"/>
                <a:gd name="connsiteX0" fmla="*/ 376131 w 1471766"/>
                <a:gd name="connsiteY0" fmla="*/ 42187 h 1076175"/>
                <a:gd name="connsiteX1" fmla="*/ 1471766 w 1471766"/>
                <a:gd name="connsiteY1" fmla="*/ 0 h 1076175"/>
                <a:gd name="connsiteX2" fmla="*/ 1146158 w 1471766"/>
                <a:gd name="connsiteY2" fmla="*/ 1064370 h 1076175"/>
                <a:gd name="connsiteX3" fmla="*/ 0 w 1471766"/>
                <a:gd name="connsiteY3" fmla="*/ 1076175 h 1076175"/>
                <a:gd name="connsiteX4" fmla="*/ 376131 w 1471766"/>
                <a:gd name="connsiteY4" fmla="*/ 42187 h 1076175"/>
                <a:gd name="connsiteX0" fmla="*/ 376131 w 1447662"/>
                <a:gd name="connsiteY0" fmla="*/ 40489 h 1074477"/>
                <a:gd name="connsiteX1" fmla="*/ 1447662 w 1447662"/>
                <a:gd name="connsiteY1" fmla="*/ 0 h 1074477"/>
                <a:gd name="connsiteX2" fmla="*/ 1146158 w 1447662"/>
                <a:gd name="connsiteY2" fmla="*/ 1062672 h 1074477"/>
                <a:gd name="connsiteX3" fmla="*/ 0 w 1447662"/>
                <a:gd name="connsiteY3" fmla="*/ 1074477 h 1074477"/>
                <a:gd name="connsiteX4" fmla="*/ 376131 w 1447662"/>
                <a:gd name="connsiteY4" fmla="*/ 40489 h 1074477"/>
                <a:gd name="connsiteX0" fmla="*/ 316471 w 1388002"/>
                <a:gd name="connsiteY0" fmla="*/ 40489 h 1075435"/>
                <a:gd name="connsiteX1" fmla="*/ 1388002 w 1388002"/>
                <a:gd name="connsiteY1" fmla="*/ 0 h 1075435"/>
                <a:gd name="connsiteX2" fmla="*/ 1086498 w 1388002"/>
                <a:gd name="connsiteY2" fmla="*/ 1062672 h 1075435"/>
                <a:gd name="connsiteX3" fmla="*/ 0 w 1388002"/>
                <a:gd name="connsiteY3" fmla="*/ 1075435 h 1075435"/>
                <a:gd name="connsiteX4" fmla="*/ 316471 w 1388002"/>
                <a:gd name="connsiteY4" fmla="*/ 40489 h 1075435"/>
                <a:gd name="connsiteX0" fmla="*/ 280914 w 1352445"/>
                <a:gd name="connsiteY0" fmla="*/ 40489 h 1078091"/>
                <a:gd name="connsiteX1" fmla="*/ 1352445 w 1352445"/>
                <a:gd name="connsiteY1" fmla="*/ 0 h 1078091"/>
                <a:gd name="connsiteX2" fmla="*/ 1050941 w 1352445"/>
                <a:gd name="connsiteY2" fmla="*/ 1062672 h 1078091"/>
                <a:gd name="connsiteX3" fmla="*/ 0 w 1352445"/>
                <a:gd name="connsiteY3" fmla="*/ 1078091 h 1078091"/>
                <a:gd name="connsiteX4" fmla="*/ 280914 w 1352445"/>
                <a:gd name="connsiteY4" fmla="*/ 40489 h 107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445" h="1078091">
                  <a:moveTo>
                    <a:pt x="280914" y="40489"/>
                  </a:moveTo>
                  <a:lnTo>
                    <a:pt x="1352445" y="0"/>
                  </a:lnTo>
                  <a:lnTo>
                    <a:pt x="1050941" y="1062672"/>
                  </a:lnTo>
                  <a:lnTo>
                    <a:pt x="0" y="1078091"/>
                  </a:lnTo>
                  <a:lnTo>
                    <a:pt x="280914" y="4048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7" name="矩形 4"/>
            <p:cNvSpPr/>
            <p:nvPr/>
          </p:nvSpPr>
          <p:spPr>
            <a:xfrm rot="1991039">
              <a:off x="1229075" y="1581678"/>
              <a:ext cx="4252496" cy="2636819"/>
            </a:xfrm>
            <a:custGeom>
              <a:avLst/>
              <a:gdLst>
                <a:gd name="connsiteX0" fmla="*/ 0 w 1684994"/>
                <a:gd name="connsiteY0" fmla="*/ 0 h 1133035"/>
                <a:gd name="connsiteX1" fmla="*/ 1684994 w 1684994"/>
                <a:gd name="connsiteY1" fmla="*/ 0 h 1133035"/>
                <a:gd name="connsiteX2" fmla="*/ 1684994 w 1684994"/>
                <a:gd name="connsiteY2" fmla="*/ 1133035 h 1133035"/>
                <a:gd name="connsiteX3" fmla="*/ 0 w 1684994"/>
                <a:gd name="connsiteY3" fmla="*/ 1133035 h 1133035"/>
                <a:gd name="connsiteX4" fmla="*/ 0 w 1684994"/>
                <a:gd name="connsiteY4" fmla="*/ 0 h 1133035"/>
                <a:gd name="connsiteX0" fmla="*/ 489370 w 1684994"/>
                <a:gd name="connsiteY0" fmla="*/ 28981 h 1133035"/>
                <a:gd name="connsiteX1" fmla="*/ 1684994 w 1684994"/>
                <a:gd name="connsiteY1" fmla="*/ 0 h 1133035"/>
                <a:gd name="connsiteX2" fmla="*/ 1684994 w 1684994"/>
                <a:gd name="connsiteY2" fmla="*/ 1133035 h 1133035"/>
                <a:gd name="connsiteX3" fmla="*/ 0 w 1684994"/>
                <a:gd name="connsiteY3" fmla="*/ 1133035 h 1133035"/>
                <a:gd name="connsiteX4" fmla="*/ 489370 w 1684994"/>
                <a:gd name="connsiteY4" fmla="*/ 28981 h 1133035"/>
                <a:gd name="connsiteX0" fmla="*/ 489370 w 1684994"/>
                <a:gd name="connsiteY0" fmla="*/ 28981 h 1133035"/>
                <a:gd name="connsiteX1" fmla="*/ 1684994 w 1684994"/>
                <a:gd name="connsiteY1" fmla="*/ 0 h 1133035"/>
                <a:gd name="connsiteX2" fmla="*/ 1146158 w 1684994"/>
                <a:gd name="connsiteY2" fmla="*/ 1121230 h 1133035"/>
                <a:gd name="connsiteX3" fmla="*/ 0 w 1684994"/>
                <a:gd name="connsiteY3" fmla="*/ 1133035 h 1133035"/>
                <a:gd name="connsiteX4" fmla="*/ 489370 w 1684994"/>
                <a:gd name="connsiteY4" fmla="*/ 28981 h 1133035"/>
                <a:gd name="connsiteX0" fmla="*/ 538432 w 1684994"/>
                <a:gd name="connsiteY0" fmla="*/ 57594 h 1133035"/>
                <a:gd name="connsiteX1" fmla="*/ 1684994 w 1684994"/>
                <a:gd name="connsiteY1" fmla="*/ 0 h 1133035"/>
                <a:gd name="connsiteX2" fmla="*/ 1146158 w 1684994"/>
                <a:gd name="connsiteY2" fmla="*/ 1121230 h 1133035"/>
                <a:gd name="connsiteX3" fmla="*/ 0 w 1684994"/>
                <a:gd name="connsiteY3" fmla="*/ 1133035 h 1133035"/>
                <a:gd name="connsiteX4" fmla="*/ 538432 w 1684994"/>
                <a:gd name="connsiteY4" fmla="*/ 57594 h 1133035"/>
                <a:gd name="connsiteX0" fmla="*/ 503272 w 1684994"/>
                <a:gd name="connsiteY0" fmla="*/ 50239 h 1133035"/>
                <a:gd name="connsiteX1" fmla="*/ 1684994 w 1684994"/>
                <a:gd name="connsiteY1" fmla="*/ 0 h 1133035"/>
                <a:gd name="connsiteX2" fmla="*/ 1146158 w 1684994"/>
                <a:gd name="connsiteY2" fmla="*/ 1121230 h 1133035"/>
                <a:gd name="connsiteX3" fmla="*/ 0 w 1684994"/>
                <a:gd name="connsiteY3" fmla="*/ 1133035 h 1133035"/>
                <a:gd name="connsiteX4" fmla="*/ 503272 w 1684994"/>
                <a:gd name="connsiteY4" fmla="*/ 50239 h 1133035"/>
                <a:gd name="connsiteX0" fmla="*/ 390032 w 1684994"/>
                <a:gd name="connsiteY0" fmla="*/ 126625 h 1133035"/>
                <a:gd name="connsiteX1" fmla="*/ 1684994 w 1684994"/>
                <a:gd name="connsiteY1" fmla="*/ 0 h 1133035"/>
                <a:gd name="connsiteX2" fmla="*/ 1146158 w 1684994"/>
                <a:gd name="connsiteY2" fmla="*/ 1121230 h 1133035"/>
                <a:gd name="connsiteX3" fmla="*/ 0 w 1684994"/>
                <a:gd name="connsiteY3" fmla="*/ 1133035 h 1133035"/>
                <a:gd name="connsiteX4" fmla="*/ 390032 w 1684994"/>
                <a:gd name="connsiteY4" fmla="*/ 126625 h 1133035"/>
                <a:gd name="connsiteX0" fmla="*/ 390032 w 1561125"/>
                <a:gd name="connsiteY0" fmla="*/ 41221 h 1047631"/>
                <a:gd name="connsiteX1" fmla="*/ 1561125 w 1561125"/>
                <a:gd name="connsiteY1" fmla="*/ 0 h 1047631"/>
                <a:gd name="connsiteX2" fmla="*/ 1146158 w 1561125"/>
                <a:gd name="connsiteY2" fmla="*/ 1035826 h 1047631"/>
                <a:gd name="connsiteX3" fmla="*/ 0 w 1561125"/>
                <a:gd name="connsiteY3" fmla="*/ 1047631 h 1047631"/>
                <a:gd name="connsiteX4" fmla="*/ 390032 w 1561125"/>
                <a:gd name="connsiteY4" fmla="*/ 41221 h 1047631"/>
                <a:gd name="connsiteX0" fmla="*/ 425596 w 1561125"/>
                <a:gd name="connsiteY0" fmla="*/ 0 h 1056268"/>
                <a:gd name="connsiteX1" fmla="*/ 1561125 w 1561125"/>
                <a:gd name="connsiteY1" fmla="*/ 8637 h 1056268"/>
                <a:gd name="connsiteX2" fmla="*/ 1146158 w 1561125"/>
                <a:gd name="connsiteY2" fmla="*/ 1044463 h 1056268"/>
                <a:gd name="connsiteX3" fmla="*/ 0 w 1561125"/>
                <a:gd name="connsiteY3" fmla="*/ 1056268 h 1056268"/>
                <a:gd name="connsiteX4" fmla="*/ 425596 w 1561125"/>
                <a:gd name="connsiteY4" fmla="*/ 0 h 1056268"/>
                <a:gd name="connsiteX0" fmla="*/ 376131 w 1561125"/>
                <a:gd name="connsiteY0" fmla="*/ 13643 h 1047631"/>
                <a:gd name="connsiteX1" fmla="*/ 1561125 w 1561125"/>
                <a:gd name="connsiteY1" fmla="*/ 0 h 1047631"/>
                <a:gd name="connsiteX2" fmla="*/ 1146158 w 1561125"/>
                <a:gd name="connsiteY2" fmla="*/ 1035826 h 1047631"/>
                <a:gd name="connsiteX3" fmla="*/ 0 w 1561125"/>
                <a:gd name="connsiteY3" fmla="*/ 1047631 h 1047631"/>
                <a:gd name="connsiteX4" fmla="*/ 376131 w 1561125"/>
                <a:gd name="connsiteY4" fmla="*/ 13643 h 1047631"/>
                <a:gd name="connsiteX0" fmla="*/ 376131 w 1471766"/>
                <a:gd name="connsiteY0" fmla="*/ 42187 h 1076175"/>
                <a:gd name="connsiteX1" fmla="*/ 1471766 w 1471766"/>
                <a:gd name="connsiteY1" fmla="*/ 0 h 1076175"/>
                <a:gd name="connsiteX2" fmla="*/ 1146158 w 1471766"/>
                <a:gd name="connsiteY2" fmla="*/ 1064370 h 1076175"/>
                <a:gd name="connsiteX3" fmla="*/ 0 w 1471766"/>
                <a:gd name="connsiteY3" fmla="*/ 1076175 h 1076175"/>
                <a:gd name="connsiteX4" fmla="*/ 376131 w 1471766"/>
                <a:gd name="connsiteY4" fmla="*/ 42187 h 1076175"/>
                <a:gd name="connsiteX0" fmla="*/ 376131 w 1447662"/>
                <a:gd name="connsiteY0" fmla="*/ 40489 h 1074477"/>
                <a:gd name="connsiteX1" fmla="*/ 1447662 w 1447662"/>
                <a:gd name="connsiteY1" fmla="*/ 0 h 1074477"/>
                <a:gd name="connsiteX2" fmla="*/ 1146158 w 1447662"/>
                <a:gd name="connsiteY2" fmla="*/ 1062672 h 1074477"/>
                <a:gd name="connsiteX3" fmla="*/ 0 w 1447662"/>
                <a:gd name="connsiteY3" fmla="*/ 1074477 h 1074477"/>
                <a:gd name="connsiteX4" fmla="*/ 376131 w 1447662"/>
                <a:gd name="connsiteY4" fmla="*/ 40489 h 1074477"/>
                <a:gd name="connsiteX0" fmla="*/ 316471 w 1388002"/>
                <a:gd name="connsiteY0" fmla="*/ 40489 h 1075435"/>
                <a:gd name="connsiteX1" fmla="*/ 1388002 w 1388002"/>
                <a:gd name="connsiteY1" fmla="*/ 0 h 1075435"/>
                <a:gd name="connsiteX2" fmla="*/ 1086498 w 1388002"/>
                <a:gd name="connsiteY2" fmla="*/ 1062672 h 1075435"/>
                <a:gd name="connsiteX3" fmla="*/ 0 w 1388002"/>
                <a:gd name="connsiteY3" fmla="*/ 1075435 h 1075435"/>
                <a:gd name="connsiteX4" fmla="*/ 316471 w 1388002"/>
                <a:gd name="connsiteY4" fmla="*/ 40489 h 1075435"/>
                <a:gd name="connsiteX0" fmla="*/ 280914 w 1352445"/>
                <a:gd name="connsiteY0" fmla="*/ 40489 h 1078091"/>
                <a:gd name="connsiteX1" fmla="*/ 1352445 w 1352445"/>
                <a:gd name="connsiteY1" fmla="*/ 0 h 1078091"/>
                <a:gd name="connsiteX2" fmla="*/ 1050941 w 1352445"/>
                <a:gd name="connsiteY2" fmla="*/ 1062672 h 1078091"/>
                <a:gd name="connsiteX3" fmla="*/ 0 w 1352445"/>
                <a:gd name="connsiteY3" fmla="*/ 1078091 h 1078091"/>
                <a:gd name="connsiteX4" fmla="*/ 280914 w 1352445"/>
                <a:gd name="connsiteY4" fmla="*/ 40489 h 1078091"/>
                <a:gd name="connsiteX0" fmla="*/ 364162 w 1435693"/>
                <a:gd name="connsiteY0" fmla="*/ 40489 h 1095325"/>
                <a:gd name="connsiteX1" fmla="*/ 1435693 w 1435693"/>
                <a:gd name="connsiteY1" fmla="*/ 0 h 1095325"/>
                <a:gd name="connsiteX2" fmla="*/ 1134189 w 1435693"/>
                <a:gd name="connsiteY2" fmla="*/ 1062672 h 1095325"/>
                <a:gd name="connsiteX3" fmla="*/ 0 w 1435693"/>
                <a:gd name="connsiteY3" fmla="*/ 1095325 h 1095325"/>
                <a:gd name="connsiteX4" fmla="*/ 364162 w 1435693"/>
                <a:gd name="connsiteY4" fmla="*/ 40489 h 1095325"/>
                <a:gd name="connsiteX0" fmla="*/ 364162 w 1435693"/>
                <a:gd name="connsiteY0" fmla="*/ 40489 h 1095325"/>
                <a:gd name="connsiteX1" fmla="*/ 1435693 w 1435693"/>
                <a:gd name="connsiteY1" fmla="*/ 0 h 1095325"/>
                <a:gd name="connsiteX2" fmla="*/ 1019975 w 1435693"/>
                <a:gd name="connsiteY2" fmla="*/ 1084744 h 1095325"/>
                <a:gd name="connsiteX3" fmla="*/ 0 w 1435693"/>
                <a:gd name="connsiteY3" fmla="*/ 1095325 h 1095325"/>
                <a:gd name="connsiteX4" fmla="*/ 364162 w 1435693"/>
                <a:gd name="connsiteY4" fmla="*/ 40489 h 1095325"/>
                <a:gd name="connsiteX0" fmla="*/ 385479 w 1457010"/>
                <a:gd name="connsiteY0" fmla="*/ 40489 h 1102882"/>
                <a:gd name="connsiteX1" fmla="*/ 1457010 w 1457010"/>
                <a:gd name="connsiteY1" fmla="*/ 0 h 1102882"/>
                <a:gd name="connsiteX2" fmla="*/ 1041292 w 1457010"/>
                <a:gd name="connsiteY2" fmla="*/ 1084744 h 1102882"/>
                <a:gd name="connsiteX3" fmla="*/ 0 w 1457010"/>
                <a:gd name="connsiteY3" fmla="*/ 1102882 h 1102882"/>
                <a:gd name="connsiteX4" fmla="*/ 385479 w 1457010"/>
                <a:gd name="connsiteY4" fmla="*/ 40489 h 1102882"/>
                <a:gd name="connsiteX0" fmla="*/ 420704 w 1457010"/>
                <a:gd name="connsiteY0" fmla="*/ 0 h 1127057"/>
                <a:gd name="connsiteX1" fmla="*/ 1457010 w 1457010"/>
                <a:gd name="connsiteY1" fmla="*/ 24175 h 1127057"/>
                <a:gd name="connsiteX2" fmla="*/ 1041292 w 1457010"/>
                <a:gd name="connsiteY2" fmla="*/ 1108919 h 1127057"/>
                <a:gd name="connsiteX3" fmla="*/ 0 w 1457010"/>
                <a:gd name="connsiteY3" fmla="*/ 1127057 h 1127057"/>
                <a:gd name="connsiteX4" fmla="*/ 420704 w 1457010"/>
                <a:gd name="connsiteY4" fmla="*/ 0 h 1127057"/>
                <a:gd name="connsiteX0" fmla="*/ 389516 w 1457010"/>
                <a:gd name="connsiteY0" fmla="*/ 14505 h 1102882"/>
                <a:gd name="connsiteX1" fmla="*/ 1457010 w 1457010"/>
                <a:gd name="connsiteY1" fmla="*/ 0 h 1102882"/>
                <a:gd name="connsiteX2" fmla="*/ 1041292 w 1457010"/>
                <a:gd name="connsiteY2" fmla="*/ 1084744 h 1102882"/>
                <a:gd name="connsiteX3" fmla="*/ 0 w 1457010"/>
                <a:gd name="connsiteY3" fmla="*/ 1102882 h 1102882"/>
                <a:gd name="connsiteX4" fmla="*/ 389516 w 1457010"/>
                <a:gd name="connsiteY4" fmla="*/ 14505 h 11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7010" h="1102882">
                  <a:moveTo>
                    <a:pt x="389516" y="14505"/>
                  </a:moveTo>
                  <a:lnTo>
                    <a:pt x="1457010" y="0"/>
                  </a:lnTo>
                  <a:lnTo>
                    <a:pt x="1041292" y="1084744"/>
                  </a:lnTo>
                  <a:lnTo>
                    <a:pt x="0" y="1102882"/>
                  </a:lnTo>
                  <a:lnTo>
                    <a:pt x="389516" y="1450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68" name="直接连接符 167"/>
            <p:cNvCxnSpPr/>
            <p:nvPr/>
          </p:nvCxnSpPr>
          <p:spPr>
            <a:xfrm flipH="1">
              <a:off x="-915494" y="4869160"/>
              <a:ext cx="3903318" cy="23538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flipH="1">
              <a:off x="-1291088" y="4940027"/>
              <a:ext cx="4502758" cy="27001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flipH="1">
              <a:off x="-721337" y="4891587"/>
              <a:ext cx="3903318" cy="23538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 flipH="1">
              <a:off x="2143362" y="4797152"/>
              <a:ext cx="859352" cy="5225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2" name="组合 171"/>
            <p:cNvGrpSpPr/>
            <p:nvPr/>
          </p:nvGrpSpPr>
          <p:grpSpPr>
            <a:xfrm>
              <a:off x="-5485780" y="2027939"/>
              <a:ext cx="13200880" cy="8330320"/>
              <a:chOff x="-5398073" y="1996113"/>
              <a:chExt cx="13200880" cy="8330320"/>
            </a:xfrm>
          </p:grpSpPr>
          <p:sp>
            <p:nvSpPr>
              <p:cNvPr id="190" name="矩形 4"/>
              <p:cNvSpPr/>
              <p:nvPr/>
            </p:nvSpPr>
            <p:spPr>
              <a:xfrm rot="1991039">
                <a:off x="-1197172" y="5388734"/>
                <a:ext cx="5325199" cy="4937699"/>
              </a:xfrm>
              <a:custGeom>
                <a:avLst/>
                <a:gdLst>
                  <a:gd name="connsiteX0" fmla="*/ 0 w 1684994"/>
                  <a:gd name="connsiteY0" fmla="*/ 0 h 1133035"/>
                  <a:gd name="connsiteX1" fmla="*/ 1684994 w 1684994"/>
                  <a:gd name="connsiteY1" fmla="*/ 0 h 1133035"/>
                  <a:gd name="connsiteX2" fmla="*/ 1684994 w 1684994"/>
                  <a:gd name="connsiteY2" fmla="*/ 1133035 h 1133035"/>
                  <a:gd name="connsiteX3" fmla="*/ 0 w 1684994"/>
                  <a:gd name="connsiteY3" fmla="*/ 1133035 h 1133035"/>
                  <a:gd name="connsiteX4" fmla="*/ 0 w 1684994"/>
                  <a:gd name="connsiteY4" fmla="*/ 0 h 1133035"/>
                  <a:gd name="connsiteX0" fmla="*/ 489370 w 1684994"/>
                  <a:gd name="connsiteY0" fmla="*/ 28981 h 1133035"/>
                  <a:gd name="connsiteX1" fmla="*/ 1684994 w 1684994"/>
                  <a:gd name="connsiteY1" fmla="*/ 0 h 1133035"/>
                  <a:gd name="connsiteX2" fmla="*/ 1684994 w 1684994"/>
                  <a:gd name="connsiteY2" fmla="*/ 1133035 h 1133035"/>
                  <a:gd name="connsiteX3" fmla="*/ 0 w 1684994"/>
                  <a:gd name="connsiteY3" fmla="*/ 1133035 h 1133035"/>
                  <a:gd name="connsiteX4" fmla="*/ 489370 w 1684994"/>
                  <a:gd name="connsiteY4" fmla="*/ 28981 h 1133035"/>
                  <a:gd name="connsiteX0" fmla="*/ 489370 w 1684994"/>
                  <a:gd name="connsiteY0" fmla="*/ 28981 h 1133035"/>
                  <a:gd name="connsiteX1" fmla="*/ 1684994 w 1684994"/>
                  <a:gd name="connsiteY1" fmla="*/ 0 h 1133035"/>
                  <a:gd name="connsiteX2" fmla="*/ 1146158 w 1684994"/>
                  <a:gd name="connsiteY2" fmla="*/ 1121230 h 1133035"/>
                  <a:gd name="connsiteX3" fmla="*/ 0 w 1684994"/>
                  <a:gd name="connsiteY3" fmla="*/ 1133035 h 1133035"/>
                  <a:gd name="connsiteX4" fmla="*/ 489370 w 1684994"/>
                  <a:gd name="connsiteY4" fmla="*/ 28981 h 1133035"/>
                  <a:gd name="connsiteX0" fmla="*/ 538432 w 1684994"/>
                  <a:gd name="connsiteY0" fmla="*/ 57594 h 1133035"/>
                  <a:gd name="connsiteX1" fmla="*/ 1684994 w 1684994"/>
                  <a:gd name="connsiteY1" fmla="*/ 0 h 1133035"/>
                  <a:gd name="connsiteX2" fmla="*/ 1146158 w 1684994"/>
                  <a:gd name="connsiteY2" fmla="*/ 1121230 h 1133035"/>
                  <a:gd name="connsiteX3" fmla="*/ 0 w 1684994"/>
                  <a:gd name="connsiteY3" fmla="*/ 1133035 h 1133035"/>
                  <a:gd name="connsiteX4" fmla="*/ 538432 w 1684994"/>
                  <a:gd name="connsiteY4" fmla="*/ 57594 h 1133035"/>
                  <a:gd name="connsiteX0" fmla="*/ 503272 w 1684994"/>
                  <a:gd name="connsiteY0" fmla="*/ 50239 h 1133035"/>
                  <a:gd name="connsiteX1" fmla="*/ 1684994 w 1684994"/>
                  <a:gd name="connsiteY1" fmla="*/ 0 h 1133035"/>
                  <a:gd name="connsiteX2" fmla="*/ 1146158 w 1684994"/>
                  <a:gd name="connsiteY2" fmla="*/ 1121230 h 1133035"/>
                  <a:gd name="connsiteX3" fmla="*/ 0 w 1684994"/>
                  <a:gd name="connsiteY3" fmla="*/ 1133035 h 1133035"/>
                  <a:gd name="connsiteX4" fmla="*/ 503272 w 1684994"/>
                  <a:gd name="connsiteY4" fmla="*/ 50239 h 1133035"/>
                  <a:gd name="connsiteX0" fmla="*/ 390032 w 1684994"/>
                  <a:gd name="connsiteY0" fmla="*/ 126625 h 1133035"/>
                  <a:gd name="connsiteX1" fmla="*/ 1684994 w 1684994"/>
                  <a:gd name="connsiteY1" fmla="*/ 0 h 1133035"/>
                  <a:gd name="connsiteX2" fmla="*/ 1146158 w 1684994"/>
                  <a:gd name="connsiteY2" fmla="*/ 1121230 h 1133035"/>
                  <a:gd name="connsiteX3" fmla="*/ 0 w 1684994"/>
                  <a:gd name="connsiteY3" fmla="*/ 1133035 h 1133035"/>
                  <a:gd name="connsiteX4" fmla="*/ 390032 w 1684994"/>
                  <a:gd name="connsiteY4" fmla="*/ 126625 h 1133035"/>
                  <a:gd name="connsiteX0" fmla="*/ 390032 w 1561125"/>
                  <a:gd name="connsiteY0" fmla="*/ 41221 h 1047631"/>
                  <a:gd name="connsiteX1" fmla="*/ 1561125 w 1561125"/>
                  <a:gd name="connsiteY1" fmla="*/ 0 h 1047631"/>
                  <a:gd name="connsiteX2" fmla="*/ 1146158 w 1561125"/>
                  <a:gd name="connsiteY2" fmla="*/ 1035826 h 1047631"/>
                  <a:gd name="connsiteX3" fmla="*/ 0 w 1561125"/>
                  <a:gd name="connsiteY3" fmla="*/ 1047631 h 1047631"/>
                  <a:gd name="connsiteX4" fmla="*/ 390032 w 1561125"/>
                  <a:gd name="connsiteY4" fmla="*/ 41221 h 1047631"/>
                  <a:gd name="connsiteX0" fmla="*/ 425596 w 1561125"/>
                  <a:gd name="connsiteY0" fmla="*/ 0 h 1056268"/>
                  <a:gd name="connsiteX1" fmla="*/ 1561125 w 1561125"/>
                  <a:gd name="connsiteY1" fmla="*/ 8637 h 1056268"/>
                  <a:gd name="connsiteX2" fmla="*/ 1146158 w 1561125"/>
                  <a:gd name="connsiteY2" fmla="*/ 1044463 h 1056268"/>
                  <a:gd name="connsiteX3" fmla="*/ 0 w 1561125"/>
                  <a:gd name="connsiteY3" fmla="*/ 1056268 h 1056268"/>
                  <a:gd name="connsiteX4" fmla="*/ 425596 w 1561125"/>
                  <a:gd name="connsiteY4" fmla="*/ 0 h 1056268"/>
                  <a:gd name="connsiteX0" fmla="*/ 376131 w 1561125"/>
                  <a:gd name="connsiteY0" fmla="*/ 13643 h 1047631"/>
                  <a:gd name="connsiteX1" fmla="*/ 1561125 w 1561125"/>
                  <a:gd name="connsiteY1" fmla="*/ 0 h 1047631"/>
                  <a:gd name="connsiteX2" fmla="*/ 1146158 w 1561125"/>
                  <a:gd name="connsiteY2" fmla="*/ 1035826 h 1047631"/>
                  <a:gd name="connsiteX3" fmla="*/ 0 w 1561125"/>
                  <a:gd name="connsiteY3" fmla="*/ 1047631 h 1047631"/>
                  <a:gd name="connsiteX4" fmla="*/ 376131 w 1561125"/>
                  <a:gd name="connsiteY4" fmla="*/ 13643 h 1047631"/>
                  <a:gd name="connsiteX0" fmla="*/ 376131 w 1471766"/>
                  <a:gd name="connsiteY0" fmla="*/ 42187 h 1076175"/>
                  <a:gd name="connsiteX1" fmla="*/ 1471766 w 1471766"/>
                  <a:gd name="connsiteY1" fmla="*/ 0 h 1076175"/>
                  <a:gd name="connsiteX2" fmla="*/ 1146158 w 1471766"/>
                  <a:gd name="connsiteY2" fmla="*/ 1064370 h 1076175"/>
                  <a:gd name="connsiteX3" fmla="*/ 0 w 1471766"/>
                  <a:gd name="connsiteY3" fmla="*/ 1076175 h 1076175"/>
                  <a:gd name="connsiteX4" fmla="*/ 376131 w 1471766"/>
                  <a:gd name="connsiteY4" fmla="*/ 42187 h 1076175"/>
                  <a:gd name="connsiteX0" fmla="*/ 376131 w 1447662"/>
                  <a:gd name="connsiteY0" fmla="*/ 40489 h 1074477"/>
                  <a:gd name="connsiteX1" fmla="*/ 1447662 w 1447662"/>
                  <a:gd name="connsiteY1" fmla="*/ 0 h 1074477"/>
                  <a:gd name="connsiteX2" fmla="*/ 1146158 w 1447662"/>
                  <a:gd name="connsiteY2" fmla="*/ 1062672 h 1074477"/>
                  <a:gd name="connsiteX3" fmla="*/ 0 w 1447662"/>
                  <a:gd name="connsiteY3" fmla="*/ 1074477 h 1074477"/>
                  <a:gd name="connsiteX4" fmla="*/ 376131 w 1447662"/>
                  <a:gd name="connsiteY4" fmla="*/ 40489 h 1074477"/>
                  <a:gd name="connsiteX0" fmla="*/ 316471 w 1388002"/>
                  <a:gd name="connsiteY0" fmla="*/ 40489 h 1075435"/>
                  <a:gd name="connsiteX1" fmla="*/ 1388002 w 1388002"/>
                  <a:gd name="connsiteY1" fmla="*/ 0 h 1075435"/>
                  <a:gd name="connsiteX2" fmla="*/ 1086498 w 1388002"/>
                  <a:gd name="connsiteY2" fmla="*/ 1062672 h 1075435"/>
                  <a:gd name="connsiteX3" fmla="*/ 0 w 1388002"/>
                  <a:gd name="connsiteY3" fmla="*/ 1075435 h 1075435"/>
                  <a:gd name="connsiteX4" fmla="*/ 316471 w 1388002"/>
                  <a:gd name="connsiteY4" fmla="*/ 40489 h 1075435"/>
                  <a:gd name="connsiteX0" fmla="*/ 280914 w 1352445"/>
                  <a:gd name="connsiteY0" fmla="*/ 40489 h 1078091"/>
                  <a:gd name="connsiteX1" fmla="*/ 1352445 w 1352445"/>
                  <a:gd name="connsiteY1" fmla="*/ 0 h 1078091"/>
                  <a:gd name="connsiteX2" fmla="*/ 1050941 w 1352445"/>
                  <a:gd name="connsiteY2" fmla="*/ 1062672 h 1078091"/>
                  <a:gd name="connsiteX3" fmla="*/ 0 w 1352445"/>
                  <a:gd name="connsiteY3" fmla="*/ 1078091 h 1078091"/>
                  <a:gd name="connsiteX4" fmla="*/ 280914 w 1352445"/>
                  <a:gd name="connsiteY4" fmla="*/ 40489 h 1078091"/>
                  <a:gd name="connsiteX0" fmla="*/ 839971 w 1911502"/>
                  <a:gd name="connsiteY0" fmla="*/ 40489 h 1087974"/>
                  <a:gd name="connsiteX1" fmla="*/ 1911502 w 1911502"/>
                  <a:gd name="connsiteY1" fmla="*/ 0 h 1087974"/>
                  <a:gd name="connsiteX2" fmla="*/ 1609998 w 1911502"/>
                  <a:gd name="connsiteY2" fmla="*/ 1062672 h 1087974"/>
                  <a:gd name="connsiteX3" fmla="*/ 0 w 1911502"/>
                  <a:gd name="connsiteY3" fmla="*/ 1087974 h 1087974"/>
                  <a:gd name="connsiteX4" fmla="*/ 839971 w 1911502"/>
                  <a:gd name="connsiteY4" fmla="*/ 40489 h 1087974"/>
                  <a:gd name="connsiteX0" fmla="*/ 839971 w 1911502"/>
                  <a:gd name="connsiteY0" fmla="*/ 40489 h 1087974"/>
                  <a:gd name="connsiteX1" fmla="*/ 1911502 w 1911502"/>
                  <a:gd name="connsiteY1" fmla="*/ 0 h 1087974"/>
                  <a:gd name="connsiteX2" fmla="*/ 1080950 w 1911502"/>
                  <a:gd name="connsiteY2" fmla="*/ 1082392 h 1087974"/>
                  <a:gd name="connsiteX3" fmla="*/ 0 w 1911502"/>
                  <a:gd name="connsiteY3" fmla="*/ 1087974 h 1087974"/>
                  <a:gd name="connsiteX4" fmla="*/ 839971 w 1911502"/>
                  <a:gd name="connsiteY4" fmla="*/ 40489 h 1087974"/>
                  <a:gd name="connsiteX0" fmla="*/ 839971 w 1911502"/>
                  <a:gd name="connsiteY0" fmla="*/ 40489 h 1087974"/>
                  <a:gd name="connsiteX1" fmla="*/ 1911502 w 1911502"/>
                  <a:gd name="connsiteY1" fmla="*/ 0 h 1087974"/>
                  <a:gd name="connsiteX2" fmla="*/ 1078126 w 1911502"/>
                  <a:gd name="connsiteY2" fmla="*/ 1067298 h 1087974"/>
                  <a:gd name="connsiteX3" fmla="*/ 0 w 1911502"/>
                  <a:gd name="connsiteY3" fmla="*/ 1087974 h 1087974"/>
                  <a:gd name="connsiteX4" fmla="*/ 839971 w 1911502"/>
                  <a:gd name="connsiteY4" fmla="*/ 40489 h 1087974"/>
                  <a:gd name="connsiteX0" fmla="*/ 839971 w 1911502"/>
                  <a:gd name="connsiteY0" fmla="*/ 40489 h 1087974"/>
                  <a:gd name="connsiteX1" fmla="*/ 1911502 w 1911502"/>
                  <a:gd name="connsiteY1" fmla="*/ 0 h 1087974"/>
                  <a:gd name="connsiteX2" fmla="*/ 1053790 w 1911502"/>
                  <a:gd name="connsiteY2" fmla="*/ 1069050 h 1087974"/>
                  <a:gd name="connsiteX3" fmla="*/ 0 w 1911502"/>
                  <a:gd name="connsiteY3" fmla="*/ 1087974 h 1087974"/>
                  <a:gd name="connsiteX4" fmla="*/ 839971 w 1911502"/>
                  <a:gd name="connsiteY4" fmla="*/ 40489 h 1087974"/>
                  <a:gd name="connsiteX0" fmla="*/ 839971 w 1883244"/>
                  <a:gd name="connsiteY0" fmla="*/ 10437 h 1057922"/>
                  <a:gd name="connsiteX1" fmla="*/ 1883244 w 1883244"/>
                  <a:gd name="connsiteY1" fmla="*/ 0 h 1057922"/>
                  <a:gd name="connsiteX2" fmla="*/ 1053790 w 1883244"/>
                  <a:gd name="connsiteY2" fmla="*/ 1038998 h 1057922"/>
                  <a:gd name="connsiteX3" fmla="*/ 0 w 1883244"/>
                  <a:gd name="connsiteY3" fmla="*/ 1057922 h 1057922"/>
                  <a:gd name="connsiteX4" fmla="*/ 839971 w 1883244"/>
                  <a:gd name="connsiteY4" fmla="*/ 10437 h 1057922"/>
                  <a:gd name="connsiteX0" fmla="*/ 807137 w 1850410"/>
                  <a:gd name="connsiteY0" fmla="*/ 10437 h 1038998"/>
                  <a:gd name="connsiteX1" fmla="*/ 1850410 w 1850410"/>
                  <a:gd name="connsiteY1" fmla="*/ 0 h 1038998"/>
                  <a:gd name="connsiteX2" fmla="*/ 1020956 w 1850410"/>
                  <a:gd name="connsiteY2" fmla="*/ 1038998 h 1038998"/>
                  <a:gd name="connsiteX3" fmla="*/ 0 w 1850410"/>
                  <a:gd name="connsiteY3" fmla="*/ 1032210 h 1038998"/>
                  <a:gd name="connsiteX4" fmla="*/ 807137 w 1850410"/>
                  <a:gd name="connsiteY4" fmla="*/ 10437 h 103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0410" h="1038998">
                    <a:moveTo>
                      <a:pt x="807137" y="10437"/>
                    </a:moveTo>
                    <a:lnTo>
                      <a:pt x="1850410" y="0"/>
                    </a:lnTo>
                    <a:lnTo>
                      <a:pt x="1020956" y="1038998"/>
                    </a:lnTo>
                    <a:lnTo>
                      <a:pt x="0" y="1032210"/>
                    </a:lnTo>
                    <a:lnTo>
                      <a:pt x="807137" y="10437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1" name="组合 190"/>
              <p:cNvGrpSpPr/>
              <p:nvPr/>
            </p:nvGrpSpPr>
            <p:grpSpPr>
              <a:xfrm>
                <a:off x="-5398073" y="1996113"/>
                <a:ext cx="13200880" cy="6928360"/>
                <a:chOff x="-5398073" y="1996113"/>
                <a:chExt cx="13200880" cy="6928360"/>
              </a:xfrm>
            </p:grpSpPr>
            <p:sp>
              <p:nvSpPr>
                <p:cNvPr id="192" name="矩形 4"/>
                <p:cNvSpPr/>
                <p:nvPr/>
              </p:nvSpPr>
              <p:spPr>
                <a:xfrm rot="1991039">
                  <a:off x="3980468" y="4380362"/>
                  <a:ext cx="3822339" cy="1702821"/>
                </a:xfrm>
                <a:custGeom>
                  <a:avLst/>
                  <a:gdLst>
                    <a:gd name="connsiteX0" fmla="*/ 0 w 1684994"/>
                    <a:gd name="connsiteY0" fmla="*/ 0 h 1133035"/>
                    <a:gd name="connsiteX1" fmla="*/ 1684994 w 1684994"/>
                    <a:gd name="connsiteY1" fmla="*/ 0 h 1133035"/>
                    <a:gd name="connsiteX2" fmla="*/ 1684994 w 1684994"/>
                    <a:gd name="connsiteY2" fmla="*/ 1133035 h 1133035"/>
                    <a:gd name="connsiteX3" fmla="*/ 0 w 1684994"/>
                    <a:gd name="connsiteY3" fmla="*/ 1133035 h 1133035"/>
                    <a:gd name="connsiteX4" fmla="*/ 0 w 1684994"/>
                    <a:gd name="connsiteY4" fmla="*/ 0 h 1133035"/>
                    <a:gd name="connsiteX0" fmla="*/ 489370 w 1684994"/>
                    <a:gd name="connsiteY0" fmla="*/ 28981 h 1133035"/>
                    <a:gd name="connsiteX1" fmla="*/ 1684994 w 1684994"/>
                    <a:gd name="connsiteY1" fmla="*/ 0 h 1133035"/>
                    <a:gd name="connsiteX2" fmla="*/ 1684994 w 1684994"/>
                    <a:gd name="connsiteY2" fmla="*/ 1133035 h 1133035"/>
                    <a:gd name="connsiteX3" fmla="*/ 0 w 1684994"/>
                    <a:gd name="connsiteY3" fmla="*/ 1133035 h 1133035"/>
                    <a:gd name="connsiteX4" fmla="*/ 489370 w 1684994"/>
                    <a:gd name="connsiteY4" fmla="*/ 28981 h 1133035"/>
                    <a:gd name="connsiteX0" fmla="*/ 489370 w 1684994"/>
                    <a:gd name="connsiteY0" fmla="*/ 28981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489370 w 1684994"/>
                    <a:gd name="connsiteY4" fmla="*/ 28981 h 1133035"/>
                    <a:gd name="connsiteX0" fmla="*/ 538432 w 1684994"/>
                    <a:gd name="connsiteY0" fmla="*/ 57594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538432 w 1684994"/>
                    <a:gd name="connsiteY4" fmla="*/ 57594 h 1133035"/>
                    <a:gd name="connsiteX0" fmla="*/ 503272 w 1684994"/>
                    <a:gd name="connsiteY0" fmla="*/ 50239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503272 w 1684994"/>
                    <a:gd name="connsiteY4" fmla="*/ 50239 h 1133035"/>
                    <a:gd name="connsiteX0" fmla="*/ 390032 w 1684994"/>
                    <a:gd name="connsiteY0" fmla="*/ 126625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390032 w 1684994"/>
                    <a:gd name="connsiteY4" fmla="*/ 126625 h 1133035"/>
                    <a:gd name="connsiteX0" fmla="*/ 390032 w 1561125"/>
                    <a:gd name="connsiteY0" fmla="*/ 41221 h 1047631"/>
                    <a:gd name="connsiteX1" fmla="*/ 1561125 w 1561125"/>
                    <a:gd name="connsiteY1" fmla="*/ 0 h 1047631"/>
                    <a:gd name="connsiteX2" fmla="*/ 1146158 w 1561125"/>
                    <a:gd name="connsiteY2" fmla="*/ 1035826 h 1047631"/>
                    <a:gd name="connsiteX3" fmla="*/ 0 w 1561125"/>
                    <a:gd name="connsiteY3" fmla="*/ 1047631 h 1047631"/>
                    <a:gd name="connsiteX4" fmla="*/ 390032 w 1561125"/>
                    <a:gd name="connsiteY4" fmla="*/ 41221 h 1047631"/>
                    <a:gd name="connsiteX0" fmla="*/ 425596 w 1561125"/>
                    <a:gd name="connsiteY0" fmla="*/ 0 h 1056268"/>
                    <a:gd name="connsiteX1" fmla="*/ 1561125 w 1561125"/>
                    <a:gd name="connsiteY1" fmla="*/ 8637 h 1056268"/>
                    <a:gd name="connsiteX2" fmla="*/ 1146158 w 1561125"/>
                    <a:gd name="connsiteY2" fmla="*/ 1044463 h 1056268"/>
                    <a:gd name="connsiteX3" fmla="*/ 0 w 1561125"/>
                    <a:gd name="connsiteY3" fmla="*/ 1056268 h 1056268"/>
                    <a:gd name="connsiteX4" fmla="*/ 425596 w 1561125"/>
                    <a:gd name="connsiteY4" fmla="*/ 0 h 1056268"/>
                    <a:gd name="connsiteX0" fmla="*/ 376131 w 1561125"/>
                    <a:gd name="connsiteY0" fmla="*/ 13643 h 1047631"/>
                    <a:gd name="connsiteX1" fmla="*/ 1561125 w 1561125"/>
                    <a:gd name="connsiteY1" fmla="*/ 0 h 1047631"/>
                    <a:gd name="connsiteX2" fmla="*/ 1146158 w 1561125"/>
                    <a:gd name="connsiteY2" fmla="*/ 1035826 h 1047631"/>
                    <a:gd name="connsiteX3" fmla="*/ 0 w 1561125"/>
                    <a:gd name="connsiteY3" fmla="*/ 1047631 h 1047631"/>
                    <a:gd name="connsiteX4" fmla="*/ 376131 w 1561125"/>
                    <a:gd name="connsiteY4" fmla="*/ 13643 h 1047631"/>
                    <a:gd name="connsiteX0" fmla="*/ 376131 w 1471766"/>
                    <a:gd name="connsiteY0" fmla="*/ 42187 h 1076175"/>
                    <a:gd name="connsiteX1" fmla="*/ 1471766 w 1471766"/>
                    <a:gd name="connsiteY1" fmla="*/ 0 h 1076175"/>
                    <a:gd name="connsiteX2" fmla="*/ 1146158 w 1471766"/>
                    <a:gd name="connsiteY2" fmla="*/ 1064370 h 1076175"/>
                    <a:gd name="connsiteX3" fmla="*/ 0 w 1471766"/>
                    <a:gd name="connsiteY3" fmla="*/ 1076175 h 1076175"/>
                    <a:gd name="connsiteX4" fmla="*/ 376131 w 1471766"/>
                    <a:gd name="connsiteY4" fmla="*/ 42187 h 1076175"/>
                    <a:gd name="connsiteX0" fmla="*/ 376131 w 1447662"/>
                    <a:gd name="connsiteY0" fmla="*/ 40489 h 1074477"/>
                    <a:gd name="connsiteX1" fmla="*/ 1447662 w 1447662"/>
                    <a:gd name="connsiteY1" fmla="*/ 0 h 1074477"/>
                    <a:gd name="connsiteX2" fmla="*/ 1146158 w 1447662"/>
                    <a:gd name="connsiteY2" fmla="*/ 1062672 h 1074477"/>
                    <a:gd name="connsiteX3" fmla="*/ 0 w 1447662"/>
                    <a:gd name="connsiteY3" fmla="*/ 1074477 h 1074477"/>
                    <a:gd name="connsiteX4" fmla="*/ 376131 w 1447662"/>
                    <a:gd name="connsiteY4" fmla="*/ 40489 h 1074477"/>
                    <a:gd name="connsiteX0" fmla="*/ 316471 w 1388002"/>
                    <a:gd name="connsiteY0" fmla="*/ 40489 h 1075435"/>
                    <a:gd name="connsiteX1" fmla="*/ 1388002 w 1388002"/>
                    <a:gd name="connsiteY1" fmla="*/ 0 h 1075435"/>
                    <a:gd name="connsiteX2" fmla="*/ 1086498 w 1388002"/>
                    <a:gd name="connsiteY2" fmla="*/ 1062672 h 1075435"/>
                    <a:gd name="connsiteX3" fmla="*/ 0 w 1388002"/>
                    <a:gd name="connsiteY3" fmla="*/ 1075435 h 1075435"/>
                    <a:gd name="connsiteX4" fmla="*/ 316471 w 1388002"/>
                    <a:gd name="connsiteY4" fmla="*/ 40489 h 1075435"/>
                    <a:gd name="connsiteX0" fmla="*/ 280914 w 1352445"/>
                    <a:gd name="connsiteY0" fmla="*/ 40489 h 1078091"/>
                    <a:gd name="connsiteX1" fmla="*/ 1352445 w 1352445"/>
                    <a:gd name="connsiteY1" fmla="*/ 0 h 1078091"/>
                    <a:gd name="connsiteX2" fmla="*/ 1050941 w 1352445"/>
                    <a:gd name="connsiteY2" fmla="*/ 1062672 h 1078091"/>
                    <a:gd name="connsiteX3" fmla="*/ 0 w 1352445"/>
                    <a:gd name="connsiteY3" fmla="*/ 1078091 h 1078091"/>
                    <a:gd name="connsiteX4" fmla="*/ 280914 w 1352445"/>
                    <a:gd name="connsiteY4" fmla="*/ 40489 h 107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2445" h="1078091">
                      <a:moveTo>
                        <a:pt x="280914" y="40489"/>
                      </a:moveTo>
                      <a:lnTo>
                        <a:pt x="1352445" y="0"/>
                      </a:lnTo>
                      <a:lnTo>
                        <a:pt x="1050941" y="1062672"/>
                      </a:lnTo>
                      <a:lnTo>
                        <a:pt x="0" y="1078091"/>
                      </a:lnTo>
                      <a:lnTo>
                        <a:pt x="280914" y="40489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3" name="矩形 4"/>
                <p:cNvSpPr/>
                <p:nvPr/>
              </p:nvSpPr>
              <p:spPr>
                <a:xfrm rot="1991039">
                  <a:off x="-553361" y="3334657"/>
                  <a:ext cx="3816624" cy="1644430"/>
                </a:xfrm>
                <a:custGeom>
                  <a:avLst/>
                  <a:gdLst>
                    <a:gd name="connsiteX0" fmla="*/ 0 w 1684994"/>
                    <a:gd name="connsiteY0" fmla="*/ 0 h 1133035"/>
                    <a:gd name="connsiteX1" fmla="*/ 1684994 w 1684994"/>
                    <a:gd name="connsiteY1" fmla="*/ 0 h 1133035"/>
                    <a:gd name="connsiteX2" fmla="*/ 1684994 w 1684994"/>
                    <a:gd name="connsiteY2" fmla="*/ 1133035 h 1133035"/>
                    <a:gd name="connsiteX3" fmla="*/ 0 w 1684994"/>
                    <a:gd name="connsiteY3" fmla="*/ 1133035 h 1133035"/>
                    <a:gd name="connsiteX4" fmla="*/ 0 w 1684994"/>
                    <a:gd name="connsiteY4" fmla="*/ 0 h 1133035"/>
                    <a:gd name="connsiteX0" fmla="*/ 489370 w 1684994"/>
                    <a:gd name="connsiteY0" fmla="*/ 28981 h 1133035"/>
                    <a:gd name="connsiteX1" fmla="*/ 1684994 w 1684994"/>
                    <a:gd name="connsiteY1" fmla="*/ 0 h 1133035"/>
                    <a:gd name="connsiteX2" fmla="*/ 1684994 w 1684994"/>
                    <a:gd name="connsiteY2" fmla="*/ 1133035 h 1133035"/>
                    <a:gd name="connsiteX3" fmla="*/ 0 w 1684994"/>
                    <a:gd name="connsiteY3" fmla="*/ 1133035 h 1133035"/>
                    <a:gd name="connsiteX4" fmla="*/ 489370 w 1684994"/>
                    <a:gd name="connsiteY4" fmla="*/ 28981 h 1133035"/>
                    <a:gd name="connsiteX0" fmla="*/ 489370 w 1684994"/>
                    <a:gd name="connsiteY0" fmla="*/ 28981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489370 w 1684994"/>
                    <a:gd name="connsiteY4" fmla="*/ 28981 h 1133035"/>
                    <a:gd name="connsiteX0" fmla="*/ 538432 w 1684994"/>
                    <a:gd name="connsiteY0" fmla="*/ 57594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538432 w 1684994"/>
                    <a:gd name="connsiteY4" fmla="*/ 57594 h 1133035"/>
                    <a:gd name="connsiteX0" fmla="*/ 503272 w 1684994"/>
                    <a:gd name="connsiteY0" fmla="*/ 50239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503272 w 1684994"/>
                    <a:gd name="connsiteY4" fmla="*/ 50239 h 1133035"/>
                    <a:gd name="connsiteX0" fmla="*/ 390032 w 1684994"/>
                    <a:gd name="connsiteY0" fmla="*/ 126625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390032 w 1684994"/>
                    <a:gd name="connsiteY4" fmla="*/ 126625 h 1133035"/>
                    <a:gd name="connsiteX0" fmla="*/ 390032 w 1561125"/>
                    <a:gd name="connsiteY0" fmla="*/ 41221 h 1047631"/>
                    <a:gd name="connsiteX1" fmla="*/ 1561125 w 1561125"/>
                    <a:gd name="connsiteY1" fmla="*/ 0 h 1047631"/>
                    <a:gd name="connsiteX2" fmla="*/ 1146158 w 1561125"/>
                    <a:gd name="connsiteY2" fmla="*/ 1035826 h 1047631"/>
                    <a:gd name="connsiteX3" fmla="*/ 0 w 1561125"/>
                    <a:gd name="connsiteY3" fmla="*/ 1047631 h 1047631"/>
                    <a:gd name="connsiteX4" fmla="*/ 390032 w 1561125"/>
                    <a:gd name="connsiteY4" fmla="*/ 41221 h 1047631"/>
                    <a:gd name="connsiteX0" fmla="*/ 425596 w 1561125"/>
                    <a:gd name="connsiteY0" fmla="*/ 0 h 1056268"/>
                    <a:gd name="connsiteX1" fmla="*/ 1561125 w 1561125"/>
                    <a:gd name="connsiteY1" fmla="*/ 8637 h 1056268"/>
                    <a:gd name="connsiteX2" fmla="*/ 1146158 w 1561125"/>
                    <a:gd name="connsiteY2" fmla="*/ 1044463 h 1056268"/>
                    <a:gd name="connsiteX3" fmla="*/ 0 w 1561125"/>
                    <a:gd name="connsiteY3" fmla="*/ 1056268 h 1056268"/>
                    <a:gd name="connsiteX4" fmla="*/ 425596 w 1561125"/>
                    <a:gd name="connsiteY4" fmla="*/ 0 h 1056268"/>
                    <a:gd name="connsiteX0" fmla="*/ 376131 w 1561125"/>
                    <a:gd name="connsiteY0" fmla="*/ 13643 h 1047631"/>
                    <a:gd name="connsiteX1" fmla="*/ 1561125 w 1561125"/>
                    <a:gd name="connsiteY1" fmla="*/ 0 h 1047631"/>
                    <a:gd name="connsiteX2" fmla="*/ 1146158 w 1561125"/>
                    <a:gd name="connsiteY2" fmla="*/ 1035826 h 1047631"/>
                    <a:gd name="connsiteX3" fmla="*/ 0 w 1561125"/>
                    <a:gd name="connsiteY3" fmla="*/ 1047631 h 1047631"/>
                    <a:gd name="connsiteX4" fmla="*/ 376131 w 1561125"/>
                    <a:gd name="connsiteY4" fmla="*/ 13643 h 1047631"/>
                    <a:gd name="connsiteX0" fmla="*/ 376131 w 1471766"/>
                    <a:gd name="connsiteY0" fmla="*/ 42187 h 1076175"/>
                    <a:gd name="connsiteX1" fmla="*/ 1471766 w 1471766"/>
                    <a:gd name="connsiteY1" fmla="*/ 0 h 1076175"/>
                    <a:gd name="connsiteX2" fmla="*/ 1146158 w 1471766"/>
                    <a:gd name="connsiteY2" fmla="*/ 1064370 h 1076175"/>
                    <a:gd name="connsiteX3" fmla="*/ 0 w 1471766"/>
                    <a:gd name="connsiteY3" fmla="*/ 1076175 h 1076175"/>
                    <a:gd name="connsiteX4" fmla="*/ 376131 w 1471766"/>
                    <a:gd name="connsiteY4" fmla="*/ 42187 h 1076175"/>
                    <a:gd name="connsiteX0" fmla="*/ 376131 w 1447662"/>
                    <a:gd name="connsiteY0" fmla="*/ 40489 h 1074477"/>
                    <a:gd name="connsiteX1" fmla="*/ 1447662 w 1447662"/>
                    <a:gd name="connsiteY1" fmla="*/ 0 h 1074477"/>
                    <a:gd name="connsiteX2" fmla="*/ 1146158 w 1447662"/>
                    <a:gd name="connsiteY2" fmla="*/ 1062672 h 1074477"/>
                    <a:gd name="connsiteX3" fmla="*/ 0 w 1447662"/>
                    <a:gd name="connsiteY3" fmla="*/ 1074477 h 1074477"/>
                    <a:gd name="connsiteX4" fmla="*/ 376131 w 1447662"/>
                    <a:gd name="connsiteY4" fmla="*/ 40489 h 1074477"/>
                    <a:gd name="connsiteX0" fmla="*/ 316471 w 1388002"/>
                    <a:gd name="connsiteY0" fmla="*/ 40489 h 1075435"/>
                    <a:gd name="connsiteX1" fmla="*/ 1388002 w 1388002"/>
                    <a:gd name="connsiteY1" fmla="*/ 0 h 1075435"/>
                    <a:gd name="connsiteX2" fmla="*/ 1086498 w 1388002"/>
                    <a:gd name="connsiteY2" fmla="*/ 1062672 h 1075435"/>
                    <a:gd name="connsiteX3" fmla="*/ 0 w 1388002"/>
                    <a:gd name="connsiteY3" fmla="*/ 1075435 h 1075435"/>
                    <a:gd name="connsiteX4" fmla="*/ 316471 w 1388002"/>
                    <a:gd name="connsiteY4" fmla="*/ 40489 h 1075435"/>
                    <a:gd name="connsiteX0" fmla="*/ 280914 w 1352445"/>
                    <a:gd name="connsiteY0" fmla="*/ 40489 h 1078091"/>
                    <a:gd name="connsiteX1" fmla="*/ 1352445 w 1352445"/>
                    <a:gd name="connsiteY1" fmla="*/ 0 h 1078091"/>
                    <a:gd name="connsiteX2" fmla="*/ 1050941 w 1352445"/>
                    <a:gd name="connsiteY2" fmla="*/ 1062672 h 1078091"/>
                    <a:gd name="connsiteX3" fmla="*/ 0 w 1352445"/>
                    <a:gd name="connsiteY3" fmla="*/ 1078091 h 1078091"/>
                    <a:gd name="connsiteX4" fmla="*/ 280914 w 1352445"/>
                    <a:gd name="connsiteY4" fmla="*/ 40489 h 107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2445" h="1078091">
                      <a:moveTo>
                        <a:pt x="280914" y="40489"/>
                      </a:moveTo>
                      <a:lnTo>
                        <a:pt x="1352445" y="0"/>
                      </a:lnTo>
                      <a:lnTo>
                        <a:pt x="1050941" y="1062672"/>
                      </a:lnTo>
                      <a:lnTo>
                        <a:pt x="0" y="1078091"/>
                      </a:lnTo>
                      <a:lnTo>
                        <a:pt x="280914" y="40489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4" name="矩形 4"/>
                <p:cNvSpPr/>
                <p:nvPr/>
              </p:nvSpPr>
              <p:spPr>
                <a:xfrm rot="1991039">
                  <a:off x="2499972" y="5270383"/>
                  <a:ext cx="3820843" cy="1683823"/>
                </a:xfrm>
                <a:custGeom>
                  <a:avLst/>
                  <a:gdLst>
                    <a:gd name="connsiteX0" fmla="*/ 0 w 1684994"/>
                    <a:gd name="connsiteY0" fmla="*/ 0 h 1133035"/>
                    <a:gd name="connsiteX1" fmla="*/ 1684994 w 1684994"/>
                    <a:gd name="connsiteY1" fmla="*/ 0 h 1133035"/>
                    <a:gd name="connsiteX2" fmla="*/ 1684994 w 1684994"/>
                    <a:gd name="connsiteY2" fmla="*/ 1133035 h 1133035"/>
                    <a:gd name="connsiteX3" fmla="*/ 0 w 1684994"/>
                    <a:gd name="connsiteY3" fmla="*/ 1133035 h 1133035"/>
                    <a:gd name="connsiteX4" fmla="*/ 0 w 1684994"/>
                    <a:gd name="connsiteY4" fmla="*/ 0 h 1133035"/>
                    <a:gd name="connsiteX0" fmla="*/ 489370 w 1684994"/>
                    <a:gd name="connsiteY0" fmla="*/ 28981 h 1133035"/>
                    <a:gd name="connsiteX1" fmla="*/ 1684994 w 1684994"/>
                    <a:gd name="connsiteY1" fmla="*/ 0 h 1133035"/>
                    <a:gd name="connsiteX2" fmla="*/ 1684994 w 1684994"/>
                    <a:gd name="connsiteY2" fmla="*/ 1133035 h 1133035"/>
                    <a:gd name="connsiteX3" fmla="*/ 0 w 1684994"/>
                    <a:gd name="connsiteY3" fmla="*/ 1133035 h 1133035"/>
                    <a:gd name="connsiteX4" fmla="*/ 489370 w 1684994"/>
                    <a:gd name="connsiteY4" fmla="*/ 28981 h 1133035"/>
                    <a:gd name="connsiteX0" fmla="*/ 489370 w 1684994"/>
                    <a:gd name="connsiteY0" fmla="*/ 28981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489370 w 1684994"/>
                    <a:gd name="connsiteY4" fmla="*/ 28981 h 1133035"/>
                    <a:gd name="connsiteX0" fmla="*/ 538432 w 1684994"/>
                    <a:gd name="connsiteY0" fmla="*/ 57594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538432 w 1684994"/>
                    <a:gd name="connsiteY4" fmla="*/ 57594 h 1133035"/>
                    <a:gd name="connsiteX0" fmla="*/ 503272 w 1684994"/>
                    <a:gd name="connsiteY0" fmla="*/ 50239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503272 w 1684994"/>
                    <a:gd name="connsiteY4" fmla="*/ 50239 h 1133035"/>
                    <a:gd name="connsiteX0" fmla="*/ 390032 w 1684994"/>
                    <a:gd name="connsiteY0" fmla="*/ 126625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390032 w 1684994"/>
                    <a:gd name="connsiteY4" fmla="*/ 126625 h 1133035"/>
                    <a:gd name="connsiteX0" fmla="*/ 390032 w 1561125"/>
                    <a:gd name="connsiteY0" fmla="*/ 41221 h 1047631"/>
                    <a:gd name="connsiteX1" fmla="*/ 1561125 w 1561125"/>
                    <a:gd name="connsiteY1" fmla="*/ 0 h 1047631"/>
                    <a:gd name="connsiteX2" fmla="*/ 1146158 w 1561125"/>
                    <a:gd name="connsiteY2" fmla="*/ 1035826 h 1047631"/>
                    <a:gd name="connsiteX3" fmla="*/ 0 w 1561125"/>
                    <a:gd name="connsiteY3" fmla="*/ 1047631 h 1047631"/>
                    <a:gd name="connsiteX4" fmla="*/ 390032 w 1561125"/>
                    <a:gd name="connsiteY4" fmla="*/ 41221 h 1047631"/>
                    <a:gd name="connsiteX0" fmla="*/ 425596 w 1561125"/>
                    <a:gd name="connsiteY0" fmla="*/ 0 h 1056268"/>
                    <a:gd name="connsiteX1" fmla="*/ 1561125 w 1561125"/>
                    <a:gd name="connsiteY1" fmla="*/ 8637 h 1056268"/>
                    <a:gd name="connsiteX2" fmla="*/ 1146158 w 1561125"/>
                    <a:gd name="connsiteY2" fmla="*/ 1044463 h 1056268"/>
                    <a:gd name="connsiteX3" fmla="*/ 0 w 1561125"/>
                    <a:gd name="connsiteY3" fmla="*/ 1056268 h 1056268"/>
                    <a:gd name="connsiteX4" fmla="*/ 425596 w 1561125"/>
                    <a:gd name="connsiteY4" fmla="*/ 0 h 1056268"/>
                    <a:gd name="connsiteX0" fmla="*/ 376131 w 1561125"/>
                    <a:gd name="connsiteY0" fmla="*/ 13643 h 1047631"/>
                    <a:gd name="connsiteX1" fmla="*/ 1561125 w 1561125"/>
                    <a:gd name="connsiteY1" fmla="*/ 0 h 1047631"/>
                    <a:gd name="connsiteX2" fmla="*/ 1146158 w 1561125"/>
                    <a:gd name="connsiteY2" fmla="*/ 1035826 h 1047631"/>
                    <a:gd name="connsiteX3" fmla="*/ 0 w 1561125"/>
                    <a:gd name="connsiteY3" fmla="*/ 1047631 h 1047631"/>
                    <a:gd name="connsiteX4" fmla="*/ 376131 w 1561125"/>
                    <a:gd name="connsiteY4" fmla="*/ 13643 h 1047631"/>
                    <a:gd name="connsiteX0" fmla="*/ 376131 w 1471766"/>
                    <a:gd name="connsiteY0" fmla="*/ 42187 h 1076175"/>
                    <a:gd name="connsiteX1" fmla="*/ 1471766 w 1471766"/>
                    <a:gd name="connsiteY1" fmla="*/ 0 h 1076175"/>
                    <a:gd name="connsiteX2" fmla="*/ 1146158 w 1471766"/>
                    <a:gd name="connsiteY2" fmla="*/ 1064370 h 1076175"/>
                    <a:gd name="connsiteX3" fmla="*/ 0 w 1471766"/>
                    <a:gd name="connsiteY3" fmla="*/ 1076175 h 1076175"/>
                    <a:gd name="connsiteX4" fmla="*/ 376131 w 1471766"/>
                    <a:gd name="connsiteY4" fmla="*/ 42187 h 1076175"/>
                    <a:gd name="connsiteX0" fmla="*/ 376131 w 1447662"/>
                    <a:gd name="connsiteY0" fmla="*/ 40489 h 1074477"/>
                    <a:gd name="connsiteX1" fmla="*/ 1447662 w 1447662"/>
                    <a:gd name="connsiteY1" fmla="*/ 0 h 1074477"/>
                    <a:gd name="connsiteX2" fmla="*/ 1146158 w 1447662"/>
                    <a:gd name="connsiteY2" fmla="*/ 1062672 h 1074477"/>
                    <a:gd name="connsiteX3" fmla="*/ 0 w 1447662"/>
                    <a:gd name="connsiteY3" fmla="*/ 1074477 h 1074477"/>
                    <a:gd name="connsiteX4" fmla="*/ 376131 w 1447662"/>
                    <a:gd name="connsiteY4" fmla="*/ 40489 h 1074477"/>
                    <a:gd name="connsiteX0" fmla="*/ 316471 w 1388002"/>
                    <a:gd name="connsiteY0" fmla="*/ 40489 h 1075435"/>
                    <a:gd name="connsiteX1" fmla="*/ 1388002 w 1388002"/>
                    <a:gd name="connsiteY1" fmla="*/ 0 h 1075435"/>
                    <a:gd name="connsiteX2" fmla="*/ 1086498 w 1388002"/>
                    <a:gd name="connsiteY2" fmla="*/ 1062672 h 1075435"/>
                    <a:gd name="connsiteX3" fmla="*/ 0 w 1388002"/>
                    <a:gd name="connsiteY3" fmla="*/ 1075435 h 1075435"/>
                    <a:gd name="connsiteX4" fmla="*/ 316471 w 1388002"/>
                    <a:gd name="connsiteY4" fmla="*/ 40489 h 1075435"/>
                    <a:gd name="connsiteX0" fmla="*/ 280914 w 1352445"/>
                    <a:gd name="connsiteY0" fmla="*/ 40489 h 1078091"/>
                    <a:gd name="connsiteX1" fmla="*/ 1352445 w 1352445"/>
                    <a:gd name="connsiteY1" fmla="*/ 0 h 1078091"/>
                    <a:gd name="connsiteX2" fmla="*/ 1050941 w 1352445"/>
                    <a:gd name="connsiteY2" fmla="*/ 1062672 h 1078091"/>
                    <a:gd name="connsiteX3" fmla="*/ 0 w 1352445"/>
                    <a:gd name="connsiteY3" fmla="*/ 1078091 h 1078091"/>
                    <a:gd name="connsiteX4" fmla="*/ 280914 w 1352445"/>
                    <a:gd name="connsiteY4" fmla="*/ 40489 h 107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2445" h="1078091">
                      <a:moveTo>
                        <a:pt x="280914" y="40489"/>
                      </a:moveTo>
                      <a:lnTo>
                        <a:pt x="1352445" y="0"/>
                      </a:lnTo>
                      <a:lnTo>
                        <a:pt x="1050941" y="1062672"/>
                      </a:lnTo>
                      <a:lnTo>
                        <a:pt x="0" y="1078091"/>
                      </a:lnTo>
                      <a:lnTo>
                        <a:pt x="280914" y="40489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5" name="矩形 4"/>
                <p:cNvSpPr/>
                <p:nvPr/>
              </p:nvSpPr>
              <p:spPr>
                <a:xfrm rot="1991039">
                  <a:off x="-4163516" y="3436882"/>
                  <a:ext cx="5325199" cy="4820826"/>
                </a:xfrm>
                <a:custGeom>
                  <a:avLst/>
                  <a:gdLst>
                    <a:gd name="connsiteX0" fmla="*/ 0 w 1684994"/>
                    <a:gd name="connsiteY0" fmla="*/ 0 h 1133035"/>
                    <a:gd name="connsiteX1" fmla="*/ 1684994 w 1684994"/>
                    <a:gd name="connsiteY1" fmla="*/ 0 h 1133035"/>
                    <a:gd name="connsiteX2" fmla="*/ 1684994 w 1684994"/>
                    <a:gd name="connsiteY2" fmla="*/ 1133035 h 1133035"/>
                    <a:gd name="connsiteX3" fmla="*/ 0 w 1684994"/>
                    <a:gd name="connsiteY3" fmla="*/ 1133035 h 1133035"/>
                    <a:gd name="connsiteX4" fmla="*/ 0 w 1684994"/>
                    <a:gd name="connsiteY4" fmla="*/ 0 h 1133035"/>
                    <a:gd name="connsiteX0" fmla="*/ 489370 w 1684994"/>
                    <a:gd name="connsiteY0" fmla="*/ 28981 h 1133035"/>
                    <a:gd name="connsiteX1" fmla="*/ 1684994 w 1684994"/>
                    <a:gd name="connsiteY1" fmla="*/ 0 h 1133035"/>
                    <a:gd name="connsiteX2" fmla="*/ 1684994 w 1684994"/>
                    <a:gd name="connsiteY2" fmla="*/ 1133035 h 1133035"/>
                    <a:gd name="connsiteX3" fmla="*/ 0 w 1684994"/>
                    <a:gd name="connsiteY3" fmla="*/ 1133035 h 1133035"/>
                    <a:gd name="connsiteX4" fmla="*/ 489370 w 1684994"/>
                    <a:gd name="connsiteY4" fmla="*/ 28981 h 1133035"/>
                    <a:gd name="connsiteX0" fmla="*/ 489370 w 1684994"/>
                    <a:gd name="connsiteY0" fmla="*/ 28981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489370 w 1684994"/>
                    <a:gd name="connsiteY4" fmla="*/ 28981 h 1133035"/>
                    <a:gd name="connsiteX0" fmla="*/ 538432 w 1684994"/>
                    <a:gd name="connsiteY0" fmla="*/ 57594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538432 w 1684994"/>
                    <a:gd name="connsiteY4" fmla="*/ 57594 h 1133035"/>
                    <a:gd name="connsiteX0" fmla="*/ 503272 w 1684994"/>
                    <a:gd name="connsiteY0" fmla="*/ 50239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503272 w 1684994"/>
                    <a:gd name="connsiteY4" fmla="*/ 50239 h 1133035"/>
                    <a:gd name="connsiteX0" fmla="*/ 390032 w 1684994"/>
                    <a:gd name="connsiteY0" fmla="*/ 126625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390032 w 1684994"/>
                    <a:gd name="connsiteY4" fmla="*/ 126625 h 1133035"/>
                    <a:gd name="connsiteX0" fmla="*/ 390032 w 1561125"/>
                    <a:gd name="connsiteY0" fmla="*/ 41221 h 1047631"/>
                    <a:gd name="connsiteX1" fmla="*/ 1561125 w 1561125"/>
                    <a:gd name="connsiteY1" fmla="*/ 0 h 1047631"/>
                    <a:gd name="connsiteX2" fmla="*/ 1146158 w 1561125"/>
                    <a:gd name="connsiteY2" fmla="*/ 1035826 h 1047631"/>
                    <a:gd name="connsiteX3" fmla="*/ 0 w 1561125"/>
                    <a:gd name="connsiteY3" fmla="*/ 1047631 h 1047631"/>
                    <a:gd name="connsiteX4" fmla="*/ 390032 w 1561125"/>
                    <a:gd name="connsiteY4" fmla="*/ 41221 h 1047631"/>
                    <a:gd name="connsiteX0" fmla="*/ 425596 w 1561125"/>
                    <a:gd name="connsiteY0" fmla="*/ 0 h 1056268"/>
                    <a:gd name="connsiteX1" fmla="*/ 1561125 w 1561125"/>
                    <a:gd name="connsiteY1" fmla="*/ 8637 h 1056268"/>
                    <a:gd name="connsiteX2" fmla="*/ 1146158 w 1561125"/>
                    <a:gd name="connsiteY2" fmla="*/ 1044463 h 1056268"/>
                    <a:gd name="connsiteX3" fmla="*/ 0 w 1561125"/>
                    <a:gd name="connsiteY3" fmla="*/ 1056268 h 1056268"/>
                    <a:gd name="connsiteX4" fmla="*/ 425596 w 1561125"/>
                    <a:gd name="connsiteY4" fmla="*/ 0 h 1056268"/>
                    <a:gd name="connsiteX0" fmla="*/ 376131 w 1561125"/>
                    <a:gd name="connsiteY0" fmla="*/ 13643 h 1047631"/>
                    <a:gd name="connsiteX1" fmla="*/ 1561125 w 1561125"/>
                    <a:gd name="connsiteY1" fmla="*/ 0 h 1047631"/>
                    <a:gd name="connsiteX2" fmla="*/ 1146158 w 1561125"/>
                    <a:gd name="connsiteY2" fmla="*/ 1035826 h 1047631"/>
                    <a:gd name="connsiteX3" fmla="*/ 0 w 1561125"/>
                    <a:gd name="connsiteY3" fmla="*/ 1047631 h 1047631"/>
                    <a:gd name="connsiteX4" fmla="*/ 376131 w 1561125"/>
                    <a:gd name="connsiteY4" fmla="*/ 13643 h 1047631"/>
                    <a:gd name="connsiteX0" fmla="*/ 376131 w 1471766"/>
                    <a:gd name="connsiteY0" fmla="*/ 42187 h 1076175"/>
                    <a:gd name="connsiteX1" fmla="*/ 1471766 w 1471766"/>
                    <a:gd name="connsiteY1" fmla="*/ 0 h 1076175"/>
                    <a:gd name="connsiteX2" fmla="*/ 1146158 w 1471766"/>
                    <a:gd name="connsiteY2" fmla="*/ 1064370 h 1076175"/>
                    <a:gd name="connsiteX3" fmla="*/ 0 w 1471766"/>
                    <a:gd name="connsiteY3" fmla="*/ 1076175 h 1076175"/>
                    <a:gd name="connsiteX4" fmla="*/ 376131 w 1471766"/>
                    <a:gd name="connsiteY4" fmla="*/ 42187 h 1076175"/>
                    <a:gd name="connsiteX0" fmla="*/ 376131 w 1447662"/>
                    <a:gd name="connsiteY0" fmla="*/ 40489 h 1074477"/>
                    <a:gd name="connsiteX1" fmla="*/ 1447662 w 1447662"/>
                    <a:gd name="connsiteY1" fmla="*/ 0 h 1074477"/>
                    <a:gd name="connsiteX2" fmla="*/ 1146158 w 1447662"/>
                    <a:gd name="connsiteY2" fmla="*/ 1062672 h 1074477"/>
                    <a:gd name="connsiteX3" fmla="*/ 0 w 1447662"/>
                    <a:gd name="connsiteY3" fmla="*/ 1074477 h 1074477"/>
                    <a:gd name="connsiteX4" fmla="*/ 376131 w 1447662"/>
                    <a:gd name="connsiteY4" fmla="*/ 40489 h 1074477"/>
                    <a:gd name="connsiteX0" fmla="*/ 316471 w 1388002"/>
                    <a:gd name="connsiteY0" fmla="*/ 40489 h 1075435"/>
                    <a:gd name="connsiteX1" fmla="*/ 1388002 w 1388002"/>
                    <a:gd name="connsiteY1" fmla="*/ 0 h 1075435"/>
                    <a:gd name="connsiteX2" fmla="*/ 1086498 w 1388002"/>
                    <a:gd name="connsiteY2" fmla="*/ 1062672 h 1075435"/>
                    <a:gd name="connsiteX3" fmla="*/ 0 w 1388002"/>
                    <a:gd name="connsiteY3" fmla="*/ 1075435 h 1075435"/>
                    <a:gd name="connsiteX4" fmla="*/ 316471 w 1388002"/>
                    <a:gd name="connsiteY4" fmla="*/ 40489 h 1075435"/>
                    <a:gd name="connsiteX0" fmla="*/ 280914 w 1352445"/>
                    <a:gd name="connsiteY0" fmla="*/ 40489 h 1078091"/>
                    <a:gd name="connsiteX1" fmla="*/ 1352445 w 1352445"/>
                    <a:gd name="connsiteY1" fmla="*/ 0 h 1078091"/>
                    <a:gd name="connsiteX2" fmla="*/ 1050941 w 1352445"/>
                    <a:gd name="connsiteY2" fmla="*/ 1062672 h 1078091"/>
                    <a:gd name="connsiteX3" fmla="*/ 0 w 1352445"/>
                    <a:gd name="connsiteY3" fmla="*/ 1078091 h 1078091"/>
                    <a:gd name="connsiteX4" fmla="*/ 280914 w 1352445"/>
                    <a:gd name="connsiteY4" fmla="*/ 40489 h 1078091"/>
                    <a:gd name="connsiteX0" fmla="*/ 839971 w 1911502"/>
                    <a:gd name="connsiteY0" fmla="*/ 40489 h 1087974"/>
                    <a:gd name="connsiteX1" fmla="*/ 1911502 w 1911502"/>
                    <a:gd name="connsiteY1" fmla="*/ 0 h 1087974"/>
                    <a:gd name="connsiteX2" fmla="*/ 1609998 w 1911502"/>
                    <a:gd name="connsiteY2" fmla="*/ 1062672 h 1087974"/>
                    <a:gd name="connsiteX3" fmla="*/ 0 w 1911502"/>
                    <a:gd name="connsiteY3" fmla="*/ 1087974 h 1087974"/>
                    <a:gd name="connsiteX4" fmla="*/ 839971 w 1911502"/>
                    <a:gd name="connsiteY4" fmla="*/ 40489 h 1087974"/>
                    <a:gd name="connsiteX0" fmla="*/ 839971 w 1911502"/>
                    <a:gd name="connsiteY0" fmla="*/ 40489 h 1087974"/>
                    <a:gd name="connsiteX1" fmla="*/ 1911502 w 1911502"/>
                    <a:gd name="connsiteY1" fmla="*/ 0 h 1087974"/>
                    <a:gd name="connsiteX2" fmla="*/ 1080950 w 1911502"/>
                    <a:gd name="connsiteY2" fmla="*/ 1082392 h 1087974"/>
                    <a:gd name="connsiteX3" fmla="*/ 0 w 1911502"/>
                    <a:gd name="connsiteY3" fmla="*/ 1087974 h 1087974"/>
                    <a:gd name="connsiteX4" fmla="*/ 839971 w 1911502"/>
                    <a:gd name="connsiteY4" fmla="*/ 40489 h 1087974"/>
                    <a:gd name="connsiteX0" fmla="*/ 839971 w 1911502"/>
                    <a:gd name="connsiteY0" fmla="*/ 40489 h 1087974"/>
                    <a:gd name="connsiteX1" fmla="*/ 1911502 w 1911502"/>
                    <a:gd name="connsiteY1" fmla="*/ 0 h 1087974"/>
                    <a:gd name="connsiteX2" fmla="*/ 1078126 w 1911502"/>
                    <a:gd name="connsiteY2" fmla="*/ 1067298 h 1087974"/>
                    <a:gd name="connsiteX3" fmla="*/ 0 w 1911502"/>
                    <a:gd name="connsiteY3" fmla="*/ 1087974 h 1087974"/>
                    <a:gd name="connsiteX4" fmla="*/ 839971 w 1911502"/>
                    <a:gd name="connsiteY4" fmla="*/ 40489 h 1087974"/>
                    <a:gd name="connsiteX0" fmla="*/ 839971 w 1911502"/>
                    <a:gd name="connsiteY0" fmla="*/ 40489 h 1087974"/>
                    <a:gd name="connsiteX1" fmla="*/ 1911502 w 1911502"/>
                    <a:gd name="connsiteY1" fmla="*/ 0 h 1087974"/>
                    <a:gd name="connsiteX2" fmla="*/ 1053790 w 1911502"/>
                    <a:gd name="connsiteY2" fmla="*/ 1069050 h 1087974"/>
                    <a:gd name="connsiteX3" fmla="*/ 0 w 1911502"/>
                    <a:gd name="connsiteY3" fmla="*/ 1087974 h 1087974"/>
                    <a:gd name="connsiteX4" fmla="*/ 839971 w 1911502"/>
                    <a:gd name="connsiteY4" fmla="*/ 40489 h 1087974"/>
                    <a:gd name="connsiteX0" fmla="*/ 839971 w 1883244"/>
                    <a:gd name="connsiteY0" fmla="*/ 10437 h 1057922"/>
                    <a:gd name="connsiteX1" fmla="*/ 1883244 w 1883244"/>
                    <a:gd name="connsiteY1" fmla="*/ 0 h 1057922"/>
                    <a:gd name="connsiteX2" fmla="*/ 1053790 w 1883244"/>
                    <a:gd name="connsiteY2" fmla="*/ 1038998 h 1057922"/>
                    <a:gd name="connsiteX3" fmla="*/ 0 w 1883244"/>
                    <a:gd name="connsiteY3" fmla="*/ 1057922 h 1057922"/>
                    <a:gd name="connsiteX4" fmla="*/ 839971 w 1883244"/>
                    <a:gd name="connsiteY4" fmla="*/ 10437 h 1057922"/>
                    <a:gd name="connsiteX0" fmla="*/ 807137 w 1850410"/>
                    <a:gd name="connsiteY0" fmla="*/ 10437 h 1038998"/>
                    <a:gd name="connsiteX1" fmla="*/ 1850410 w 1850410"/>
                    <a:gd name="connsiteY1" fmla="*/ 0 h 1038998"/>
                    <a:gd name="connsiteX2" fmla="*/ 1020956 w 1850410"/>
                    <a:gd name="connsiteY2" fmla="*/ 1038998 h 1038998"/>
                    <a:gd name="connsiteX3" fmla="*/ 0 w 1850410"/>
                    <a:gd name="connsiteY3" fmla="*/ 1032210 h 1038998"/>
                    <a:gd name="connsiteX4" fmla="*/ 807137 w 1850410"/>
                    <a:gd name="connsiteY4" fmla="*/ 10437 h 1038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0410" h="1038998">
                      <a:moveTo>
                        <a:pt x="807137" y="10437"/>
                      </a:moveTo>
                      <a:lnTo>
                        <a:pt x="1850410" y="0"/>
                      </a:lnTo>
                      <a:lnTo>
                        <a:pt x="1020956" y="1038998"/>
                      </a:lnTo>
                      <a:lnTo>
                        <a:pt x="0" y="1032210"/>
                      </a:lnTo>
                      <a:lnTo>
                        <a:pt x="807137" y="10437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96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7308" b="98558" l="9524" r="8928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3203" y="5326681"/>
                  <a:ext cx="640450" cy="1585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97" name="矩形 4"/>
                <p:cNvSpPr/>
                <p:nvPr/>
              </p:nvSpPr>
              <p:spPr>
                <a:xfrm rot="2022953">
                  <a:off x="-574684" y="4143507"/>
                  <a:ext cx="2169667" cy="463624"/>
                </a:xfrm>
                <a:custGeom>
                  <a:avLst/>
                  <a:gdLst>
                    <a:gd name="connsiteX0" fmla="*/ 0 w 1684994"/>
                    <a:gd name="connsiteY0" fmla="*/ 0 h 1133035"/>
                    <a:gd name="connsiteX1" fmla="*/ 1684994 w 1684994"/>
                    <a:gd name="connsiteY1" fmla="*/ 0 h 1133035"/>
                    <a:gd name="connsiteX2" fmla="*/ 1684994 w 1684994"/>
                    <a:gd name="connsiteY2" fmla="*/ 1133035 h 1133035"/>
                    <a:gd name="connsiteX3" fmla="*/ 0 w 1684994"/>
                    <a:gd name="connsiteY3" fmla="*/ 1133035 h 1133035"/>
                    <a:gd name="connsiteX4" fmla="*/ 0 w 1684994"/>
                    <a:gd name="connsiteY4" fmla="*/ 0 h 1133035"/>
                    <a:gd name="connsiteX0" fmla="*/ 489370 w 1684994"/>
                    <a:gd name="connsiteY0" fmla="*/ 28981 h 1133035"/>
                    <a:gd name="connsiteX1" fmla="*/ 1684994 w 1684994"/>
                    <a:gd name="connsiteY1" fmla="*/ 0 h 1133035"/>
                    <a:gd name="connsiteX2" fmla="*/ 1684994 w 1684994"/>
                    <a:gd name="connsiteY2" fmla="*/ 1133035 h 1133035"/>
                    <a:gd name="connsiteX3" fmla="*/ 0 w 1684994"/>
                    <a:gd name="connsiteY3" fmla="*/ 1133035 h 1133035"/>
                    <a:gd name="connsiteX4" fmla="*/ 489370 w 1684994"/>
                    <a:gd name="connsiteY4" fmla="*/ 28981 h 1133035"/>
                    <a:gd name="connsiteX0" fmla="*/ 489370 w 1684994"/>
                    <a:gd name="connsiteY0" fmla="*/ 28981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489370 w 1684994"/>
                    <a:gd name="connsiteY4" fmla="*/ 28981 h 1133035"/>
                    <a:gd name="connsiteX0" fmla="*/ 538432 w 1684994"/>
                    <a:gd name="connsiteY0" fmla="*/ 57594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538432 w 1684994"/>
                    <a:gd name="connsiteY4" fmla="*/ 57594 h 1133035"/>
                    <a:gd name="connsiteX0" fmla="*/ 503272 w 1684994"/>
                    <a:gd name="connsiteY0" fmla="*/ 50239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503272 w 1684994"/>
                    <a:gd name="connsiteY4" fmla="*/ 50239 h 1133035"/>
                    <a:gd name="connsiteX0" fmla="*/ 390032 w 1684994"/>
                    <a:gd name="connsiteY0" fmla="*/ 126625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390032 w 1684994"/>
                    <a:gd name="connsiteY4" fmla="*/ 126625 h 1133035"/>
                    <a:gd name="connsiteX0" fmla="*/ 390032 w 1561125"/>
                    <a:gd name="connsiteY0" fmla="*/ 41221 h 1047631"/>
                    <a:gd name="connsiteX1" fmla="*/ 1561125 w 1561125"/>
                    <a:gd name="connsiteY1" fmla="*/ 0 h 1047631"/>
                    <a:gd name="connsiteX2" fmla="*/ 1146158 w 1561125"/>
                    <a:gd name="connsiteY2" fmla="*/ 1035826 h 1047631"/>
                    <a:gd name="connsiteX3" fmla="*/ 0 w 1561125"/>
                    <a:gd name="connsiteY3" fmla="*/ 1047631 h 1047631"/>
                    <a:gd name="connsiteX4" fmla="*/ 390032 w 1561125"/>
                    <a:gd name="connsiteY4" fmla="*/ 41221 h 1047631"/>
                    <a:gd name="connsiteX0" fmla="*/ 425596 w 1561125"/>
                    <a:gd name="connsiteY0" fmla="*/ 0 h 1056268"/>
                    <a:gd name="connsiteX1" fmla="*/ 1561125 w 1561125"/>
                    <a:gd name="connsiteY1" fmla="*/ 8637 h 1056268"/>
                    <a:gd name="connsiteX2" fmla="*/ 1146158 w 1561125"/>
                    <a:gd name="connsiteY2" fmla="*/ 1044463 h 1056268"/>
                    <a:gd name="connsiteX3" fmla="*/ 0 w 1561125"/>
                    <a:gd name="connsiteY3" fmla="*/ 1056268 h 1056268"/>
                    <a:gd name="connsiteX4" fmla="*/ 425596 w 1561125"/>
                    <a:gd name="connsiteY4" fmla="*/ 0 h 1056268"/>
                    <a:gd name="connsiteX0" fmla="*/ 376131 w 1561125"/>
                    <a:gd name="connsiteY0" fmla="*/ 13643 h 1047631"/>
                    <a:gd name="connsiteX1" fmla="*/ 1561125 w 1561125"/>
                    <a:gd name="connsiteY1" fmla="*/ 0 h 1047631"/>
                    <a:gd name="connsiteX2" fmla="*/ 1146158 w 1561125"/>
                    <a:gd name="connsiteY2" fmla="*/ 1035826 h 1047631"/>
                    <a:gd name="connsiteX3" fmla="*/ 0 w 1561125"/>
                    <a:gd name="connsiteY3" fmla="*/ 1047631 h 1047631"/>
                    <a:gd name="connsiteX4" fmla="*/ 376131 w 1561125"/>
                    <a:gd name="connsiteY4" fmla="*/ 13643 h 1047631"/>
                    <a:gd name="connsiteX0" fmla="*/ 376131 w 1471766"/>
                    <a:gd name="connsiteY0" fmla="*/ 42187 h 1076175"/>
                    <a:gd name="connsiteX1" fmla="*/ 1471766 w 1471766"/>
                    <a:gd name="connsiteY1" fmla="*/ 0 h 1076175"/>
                    <a:gd name="connsiteX2" fmla="*/ 1146158 w 1471766"/>
                    <a:gd name="connsiteY2" fmla="*/ 1064370 h 1076175"/>
                    <a:gd name="connsiteX3" fmla="*/ 0 w 1471766"/>
                    <a:gd name="connsiteY3" fmla="*/ 1076175 h 1076175"/>
                    <a:gd name="connsiteX4" fmla="*/ 376131 w 1471766"/>
                    <a:gd name="connsiteY4" fmla="*/ 42187 h 1076175"/>
                    <a:gd name="connsiteX0" fmla="*/ 376131 w 1447662"/>
                    <a:gd name="connsiteY0" fmla="*/ 40489 h 1074477"/>
                    <a:gd name="connsiteX1" fmla="*/ 1447662 w 1447662"/>
                    <a:gd name="connsiteY1" fmla="*/ 0 h 1074477"/>
                    <a:gd name="connsiteX2" fmla="*/ 1146158 w 1447662"/>
                    <a:gd name="connsiteY2" fmla="*/ 1062672 h 1074477"/>
                    <a:gd name="connsiteX3" fmla="*/ 0 w 1447662"/>
                    <a:gd name="connsiteY3" fmla="*/ 1074477 h 1074477"/>
                    <a:gd name="connsiteX4" fmla="*/ 376131 w 1447662"/>
                    <a:gd name="connsiteY4" fmla="*/ 40489 h 1074477"/>
                    <a:gd name="connsiteX0" fmla="*/ 316471 w 1388002"/>
                    <a:gd name="connsiteY0" fmla="*/ 40489 h 1075435"/>
                    <a:gd name="connsiteX1" fmla="*/ 1388002 w 1388002"/>
                    <a:gd name="connsiteY1" fmla="*/ 0 h 1075435"/>
                    <a:gd name="connsiteX2" fmla="*/ 1086498 w 1388002"/>
                    <a:gd name="connsiteY2" fmla="*/ 1062672 h 1075435"/>
                    <a:gd name="connsiteX3" fmla="*/ 0 w 1388002"/>
                    <a:gd name="connsiteY3" fmla="*/ 1075435 h 1075435"/>
                    <a:gd name="connsiteX4" fmla="*/ 316471 w 1388002"/>
                    <a:gd name="connsiteY4" fmla="*/ 40489 h 1075435"/>
                    <a:gd name="connsiteX0" fmla="*/ 280914 w 1352445"/>
                    <a:gd name="connsiteY0" fmla="*/ 40489 h 1078091"/>
                    <a:gd name="connsiteX1" fmla="*/ 1352445 w 1352445"/>
                    <a:gd name="connsiteY1" fmla="*/ 0 h 1078091"/>
                    <a:gd name="connsiteX2" fmla="*/ 1050941 w 1352445"/>
                    <a:gd name="connsiteY2" fmla="*/ 1062672 h 1078091"/>
                    <a:gd name="connsiteX3" fmla="*/ 0 w 1352445"/>
                    <a:gd name="connsiteY3" fmla="*/ 1078091 h 1078091"/>
                    <a:gd name="connsiteX4" fmla="*/ 280914 w 1352445"/>
                    <a:gd name="connsiteY4" fmla="*/ 40489 h 107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2445" h="1078091">
                      <a:moveTo>
                        <a:pt x="280914" y="40489"/>
                      </a:moveTo>
                      <a:lnTo>
                        <a:pt x="1352445" y="0"/>
                      </a:lnTo>
                      <a:lnTo>
                        <a:pt x="1050941" y="1062672"/>
                      </a:lnTo>
                      <a:lnTo>
                        <a:pt x="0" y="1078091"/>
                      </a:lnTo>
                      <a:lnTo>
                        <a:pt x="280914" y="40489"/>
                      </a:lnTo>
                      <a:close/>
                    </a:path>
                  </a:pathLst>
                </a:custGeom>
                <a:ln w="1270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198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4025" b="92260" l="146" r="9738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1174032">
                  <a:off x="-1203585" y="5357261"/>
                  <a:ext cx="1172019" cy="5510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99" name="右箭头 57"/>
                <p:cNvSpPr/>
                <p:nvPr/>
              </p:nvSpPr>
              <p:spPr>
                <a:xfrm rot="19850919">
                  <a:off x="-976125" y="4868937"/>
                  <a:ext cx="417139" cy="260868"/>
                </a:xfrm>
                <a:custGeom>
                  <a:avLst/>
                  <a:gdLst>
                    <a:gd name="connsiteX0" fmla="*/ 0 w 938631"/>
                    <a:gd name="connsiteY0" fmla="*/ 150562 h 602246"/>
                    <a:gd name="connsiteX1" fmla="*/ 637508 w 938631"/>
                    <a:gd name="connsiteY1" fmla="*/ 150562 h 602246"/>
                    <a:gd name="connsiteX2" fmla="*/ 637508 w 938631"/>
                    <a:gd name="connsiteY2" fmla="*/ 0 h 602246"/>
                    <a:gd name="connsiteX3" fmla="*/ 938631 w 938631"/>
                    <a:gd name="connsiteY3" fmla="*/ 301123 h 602246"/>
                    <a:gd name="connsiteX4" fmla="*/ 637508 w 938631"/>
                    <a:gd name="connsiteY4" fmla="*/ 602246 h 602246"/>
                    <a:gd name="connsiteX5" fmla="*/ 637508 w 938631"/>
                    <a:gd name="connsiteY5" fmla="*/ 451685 h 602246"/>
                    <a:gd name="connsiteX6" fmla="*/ 0 w 938631"/>
                    <a:gd name="connsiteY6" fmla="*/ 451685 h 602246"/>
                    <a:gd name="connsiteX7" fmla="*/ 0 w 938631"/>
                    <a:gd name="connsiteY7" fmla="*/ 150562 h 602246"/>
                    <a:gd name="connsiteX0" fmla="*/ 0 w 938631"/>
                    <a:gd name="connsiteY0" fmla="*/ 150562 h 602246"/>
                    <a:gd name="connsiteX1" fmla="*/ 637508 w 938631"/>
                    <a:gd name="connsiteY1" fmla="*/ 150562 h 602246"/>
                    <a:gd name="connsiteX2" fmla="*/ 637508 w 938631"/>
                    <a:gd name="connsiteY2" fmla="*/ 0 h 602246"/>
                    <a:gd name="connsiteX3" fmla="*/ 938631 w 938631"/>
                    <a:gd name="connsiteY3" fmla="*/ 301123 h 602246"/>
                    <a:gd name="connsiteX4" fmla="*/ 637508 w 938631"/>
                    <a:gd name="connsiteY4" fmla="*/ 602246 h 602246"/>
                    <a:gd name="connsiteX5" fmla="*/ 637508 w 938631"/>
                    <a:gd name="connsiteY5" fmla="*/ 451685 h 602246"/>
                    <a:gd name="connsiteX6" fmla="*/ 115996 w 938631"/>
                    <a:gd name="connsiteY6" fmla="*/ 484256 h 602246"/>
                    <a:gd name="connsiteX7" fmla="*/ 0 w 938631"/>
                    <a:gd name="connsiteY7" fmla="*/ 150562 h 602246"/>
                    <a:gd name="connsiteX0" fmla="*/ 0 w 938631"/>
                    <a:gd name="connsiteY0" fmla="*/ 150562 h 602246"/>
                    <a:gd name="connsiteX1" fmla="*/ 637508 w 938631"/>
                    <a:gd name="connsiteY1" fmla="*/ 150562 h 602246"/>
                    <a:gd name="connsiteX2" fmla="*/ 637508 w 938631"/>
                    <a:gd name="connsiteY2" fmla="*/ 0 h 602246"/>
                    <a:gd name="connsiteX3" fmla="*/ 938631 w 938631"/>
                    <a:gd name="connsiteY3" fmla="*/ 301123 h 602246"/>
                    <a:gd name="connsiteX4" fmla="*/ 637508 w 938631"/>
                    <a:gd name="connsiteY4" fmla="*/ 602246 h 602246"/>
                    <a:gd name="connsiteX5" fmla="*/ 637508 w 938631"/>
                    <a:gd name="connsiteY5" fmla="*/ 451685 h 602246"/>
                    <a:gd name="connsiteX6" fmla="*/ 47405 w 938631"/>
                    <a:gd name="connsiteY6" fmla="*/ 490076 h 602246"/>
                    <a:gd name="connsiteX7" fmla="*/ 0 w 938631"/>
                    <a:gd name="connsiteY7" fmla="*/ 150562 h 602246"/>
                    <a:gd name="connsiteX0" fmla="*/ 0 w 938631"/>
                    <a:gd name="connsiteY0" fmla="*/ 150562 h 602246"/>
                    <a:gd name="connsiteX1" fmla="*/ 637508 w 938631"/>
                    <a:gd name="connsiteY1" fmla="*/ 150562 h 602246"/>
                    <a:gd name="connsiteX2" fmla="*/ 637508 w 938631"/>
                    <a:gd name="connsiteY2" fmla="*/ 0 h 602246"/>
                    <a:gd name="connsiteX3" fmla="*/ 938631 w 938631"/>
                    <a:gd name="connsiteY3" fmla="*/ 301123 h 602246"/>
                    <a:gd name="connsiteX4" fmla="*/ 637508 w 938631"/>
                    <a:gd name="connsiteY4" fmla="*/ 602246 h 602246"/>
                    <a:gd name="connsiteX5" fmla="*/ 637508 w 938631"/>
                    <a:gd name="connsiteY5" fmla="*/ 451685 h 602246"/>
                    <a:gd name="connsiteX6" fmla="*/ 98148 w 938631"/>
                    <a:gd name="connsiteY6" fmla="*/ 459281 h 602246"/>
                    <a:gd name="connsiteX7" fmla="*/ 0 w 938631"/>
                    <a:gd name="connsiteY7" fmla="*/ 150562 h 602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38631" h="602246">
                      <a:moveTo>
                        <a:pt x="0" y="150562"/>
                      </a:moveTo>
                      <a:lnTo>
                        <a:pt x="637508" y="150562"/>
                      </a:lnTo>
                      <a:lnTo>
                        <a:pt x="637508" y="0"/>
                      </a:lnTo>
                      <a:lnTo>
                        <a:pt x="938631" y="301123"/>
                      </a:lnTo>
                      <a:lnTo>
                        <a:pt x="637508" y="602246"/>
                      </a:lnTo>
                      <a:lnTo>
                        <a:pt x="637508" y="451685"/>
                      </a:lnTo>
                      <a:lnTo>
                        <a:pt x="98148" y="459281"/>
                      </a:lnTo>
                      <a:lnTo>
                        <a:pt x="0" y="15056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0" name="矩形 4"/>
                <p:cNvSpPr/>
                <p:nvPr/>
              </p:nvSpPr>
              <p:spPr>
                <a:xfrm rot="1991039">
                  <a:off x="-3969814" y="6273376"/>
                  <a:ext cx="2276009" cy="364539"/>
                </a:xfrm>
                <a:custGeom>
                  <a:avLst/>
                  <a:gdLst>
                    <a:gd name="connsiteX0" fmla="*/ 0 w 1684994"/>
                    <a:gd name="connsiteY0" fmla="*/ 0 h 1133035"/>
                    <a:gd name="connsiteX1" fmla="*/ 1684994 w 1684994"/>
                    <a:gd name="connsiteY1" fmla="*/ 0 h 1133035"/>
                    <a:gd name="connsiteX2" fmla="*/ 1684994 w 1684994"/>
                    <a:gd name="connsiteY2" fmla="*/ 1133035 h 1133035"/>
                    <a:gd name="connsiteX3" fmla="*/ 0 w 1684994"/>
                    <a:gd name="connsiteY3" fmla="*/ 1133035 h 1133035"/>
                    <a:gd name="connsiteX4" fmla="*/ 0 w 1684994"/>
                    <a:gd name="connsiteY4" fmla="*/ 0 h 1133035"/>
                    <a:gd name="connsiteX0" fmla="*/ 489370 w 1684994"/>
                    <a:gd name="connsiteY0" fmla="*/ 28981 h 1133035"/>
                    <a:gd name="connsiteX1" fmla="*/ 1684994 w 1684994"/>
                    <a:gd name="connsiteY1" fmla="*/ 0 h 1133035"/>
                    <a:gd name="connsiteX2" fmla="*/ 1684994 w 1684994"/>
                    <a:gd name="connsiteY2" fmla="*/ 1133035 h 1133035"/>
                    <a:gd name="connsiteX3" fmla="*/ 0 w 1684994"/>
                    <a:gd name="connsiteY3" fmla="*/ 1133035 h 1133035"/>
                    <a:gd name="connsiteX4" fmla="*/ 489370 w 1684994"/>
                    <a:gd name="connsiteY4" fmla="*/ 28981 h 1133035"/>
                    <a:gd name="connsiteX0" fmla="*/ 489370 w 1684994"/>
                    <a:gd name="connsiteY0" fmla="*/ 28981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489370 w 1684994"/>
                    <a:gd name="connsiteY4" fmla="*/ 28981 h 1133035"/>
                    <a:gd name="connsiteX0" fmla="*/ 538432 w 1684994"/>
                    <a:gd name="connsiteY0" fmla="*/ 57594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538432 w 1684994"/>
                    <a:gd name="connsiteY4" fmla="*/ 57594 h 1133035"/>
                    <a:gd name="connsiteX0" fmla="*/ 503272 w 1684994"/>
                    <a:gd name="connsiteY0" fmla="*/ 50239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503272 w 1684994"/>
                    <a:gd name="connsiteY4" fmla="*/ 50239 h 1133035"/>
                    <a:gd name="connsiteX0" fmla="*/ 390032 w 1684994"/>
                    <a:gd name="connsiteY0" fmla="*/ 126625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390032 w 1684994"/>
                    <a:gd name="connsiteY4" fmla="*/ 126625 h 1133035"/>
                    <a:gd name="connsiteX0" fmla="*/ 390032 w 1561125"/>
                    <a:gd name="connsiteY0" fmla="*/ 41221 h 1047631"/>
                    <a:gd name="connsiteX1" fmla="*/ 1561125 w 1561125"/>
                    <a:gd name="connsiteY1" fmla="*/ 0 h 1047631"/>
                    <a:gd name="connsiteX2" fmla="*/ 1146158 w 1561125"/>
                    <a:gd name="connsiteY2" fmla="*/ 1035826 h 1047631"/>
                    <a:gd name="connsiteX3" fmla="*/ 0 w 1561125"/>
                    <a:gd name="connsiteY3" fmla="*/ 1047631 h 1047631"/>
                    <a:gd name="connsiteX4" fmla="*/ 390032 w 1561125"/>
                    <a:gd name="connsiteY4" fmla="*/ 41221 h 1047631"/>
                    <a:gd name="connsiteX0" fmla="*/ 425596 w 1561125"/>
                    <a:gd name="connsiteY0" fmla="*/ 0 h 1056268"/>
                    <a:gd name="connsiteX1" fmla="*/ 1561125 w 1561125"/>
                    <a:gd name="connsiteY1" fmla="*/ 8637 h 1056268"/>
                    <a:gd name="connsiteX2" fmla="*/ 1146158 w 1561125"/>
                    <a:gd name="connsiteY2" fmla="*/ 1044463 h 1056268"/>
                    <a:gd name="connsiteX3" fmla="*/ 0 w 1561125"/>
                    <a:gd name="connsiteY3" fmla="*/ 1056268 h 1056268"/>
                    <a:gd name="connsiteX4" fmla="*/ 425596 w 1561125"/>
                    <a:gd name="connsiteY4" fmla="*/ 0 h 1056268"/>
                    <a:gd name="connsiteX0" fmla="*/ 376131 w 1561125"/>
                    <a:gd name="connsiteY0" fmla="*/ 13643 h 1047631"/>
                    <a:gd name="connsiteX1" fmla="*/ 1561125 w 1561125"/>
                    <a:gd name="connsiteY1" fmla="*/ 0 h 1047631"/>
                    <a:gd name="connsiteX2" fmla="*/ 1146158 w 1561125"/>
                    <a:gd name="connsiteY2" fmla="*/ 1035826 h 1047631"/>
                    <a:gd name="connsiteX3" fmla="*/ 0 w 1561125"/>
                    <a:gd name="connsiteY3" fmla="*/ 1047631 h 1047631"/>
                    <a:gd name="connsiteX4" fmla="*/ 376131 w 1561125"/>
                    <a:gd name="connsiteY4" fmla="*/ 13643 h 1047631"/>
                    <a:gd name="connsiteX0" fmla="*/ 376131 w 1471766"/>
                    <a:gd name="connsiteY0" fmla="*/ 42187 h 1076175"/>
                    <a:gd name="connsiteX1" fmla="*/ 1471766 w 1471766"/>
                    <a:gd name="connsiteY1" fmla="*/ 0 h 1076175"/>
                    <a:gd name="connsiteX2" fmla="*/ 1146158 w 1471766"/>
                    <a:gd name="connsiteY2" fmla="*/ 1064370 h 1076175"/>
                    <a:gd name="connsiteX3" fmla="*/ 0 w 1471766"/>
                    <a:gd name="connsiteY3" fmla="*/ 1076175 h 1076175"/>
                    <a:gd name="connsiteX4" fmla="*/ 376131 w 1471766"/>
                    <a:gd name="connsiteY4" fmla="*/ 42187 h 1076175"/>
                    <a:gd name="connsiteX0" fmla="*/ 376131 w 1447662"/>
                    <a:gd name="connsiteY0" fmla="*/ 40489 h 1074477"/>
                    <a:gd name="connsiteX1" fmla="*/ 1447662 w 1447662"/>
                    <a:gd name="connsiteY1" fmla="*/ 0 h 1074477"/>
                    <a:gd name="connsiteX2" fmla="*/ 1146158 w 1447662"/>
                    <a:gd name="connsiteY2" fmla="*/ 1062672 h 1074477"/>
                    <a:gd name="connsiteX3" fmla="*/ 0 w 1447662"/>
                    <a:gd name="connsiteY3" fmla="*/ 1074477 h 1074477"/>
                    <a:gd name="connsiteX4" fmla="*/ 376131 w 1447662"/>
                    <a:gd name="connsiteY4" fmla="*/ 40489 h 1074477"/>
                    <a:gd name="connsiteX0" fmla="*/ 316471 w 1388002"/>
                    <a:gd name="connsiteY0" fmla="*/ 40489 h 1075435"/>
                    <a:gd name="connsiteX1" fmla="*/ 1388002 w 1388002"/>
                    <a:gd name="connsiteY1" fmla="*/ 0 h 1075435"/>
                    <a:gd name="connsiteX2" fmla="*/ 1086498 w 1388002"/>
                    <a:gd name="connsiteY2" fmla="*/ 1062672 h 1075435"/>
                    <a:gd name="connsiteX3" fmla="*/ 0 w 1388002"/>
                    <a:gd name="connsiteY3" fmla="*/ 1075435 h 1075435"/>
                    <a:gd name="connsiteX4" fmla="*/ 316471 w 1388002"/>
                    <a:gd name="connsiteY4" fmla="*/ 40489 h 1075435"/>
                    <a:gd name="connsiteX0" fmla="*/ 280914 w 1352445"/>
                    <a:gd name="connsiteY0" fmla="*/ 40489 h 1078091"/>
                    <a:gd name="connsiteX1" fmla="*/ 1352445 w 1352445"/>
                    <a:gd name="connsiteY1" fmla="*/ 0 h 1078091"/>
                    <a:gd name="connsiteX2" fmla="*/ 1050941 w 1352445"/>
                    <a:gd name="connsiteY2" fmla="*/ 1062672 h 1078091"/>
                    <a:gd name="connsiteX3" fmla="*/ 0 w 1352445"/>
                    <a:gd name="connsiteY3" fmla="*/ 1078091 h 1078091"/>
                    <a:gd name="connsiteX4" fmla="*/ 280914 w 1352445"/>
                    <a:gd name="connsiteY4" fmla="*/ 40489 h 107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2445" h="1078091">
                      <a:moveTo>
                        <a:pt x="280914" y="40489"/>
                      </a:moveTo>
                      <a:lnTo>
                        <a:pt x="1352445" y="0"/>
                      </a:lnTo>
                      <a:lnTo>
                        <a:pt x="1050941" y="1062672"/>
                      </a:lnTo>
                      <a:lnTo>
                        <a:pt x="0" y="1078091"/>
                      </a:lnTo>
                      <a:lnTo>
                        <a:pt x="280914" y="40489"/>
                      </a:lnTo>
                      <a:close/>
                    </a:path>
                  </a:pathLst>
                </a:custGeom>
                <a:ln w="1270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等腰三角形 39"/>
                <p:cNvSpPr/>
                <p:nvPr/>
              </p:nvSpPr>
              <p:spPr>
                <a:xfrm rot="151994">
                  <a:off x="-3308624" y="5893781"/>
                  <a:ext cx="1824614" cy="1001836"/>
                </a:xfrm>
                <a:custGeom>
                  <a:avLst/>
                  <a:gdLst>
                    <a:gd name="connsiteX0" fmla="*/ 0 w 1714483"/>
                    <a:gd name="connsiteY0" fmla="*/ 1647068 h 1647068"/>
                    <a:gd name="connsiteX1" fmla="*/ 857242 w 1714483"/>
                    <a:gd name="connsiteY1" fmla="*/ 0 h 1647068"/>
                    <a:gd name="connsiteX2" fmla="*/ 1714483 w 1714483"/>
                    <a:gd name="connsiteY2" fmla="*/ 1647068 h 1647068"/>
                    <a:gd name="connsiteX3" fmla="*/ 0 w 1714483"/>
                    <a:gd name="connsiteY3" fmla="*/ 1647068 h 1647068"/>
                    <a:gd name="connsiteX0" fmla="*/ 0 w 1305410"/>
                    <a:gd name="connsiteY0" fmla="*/ 1598941 h 1647068"/>
                    <a:gd name="connsiteX1" fmla="*/ 448169 w 1305410"/>
                    <a:gd name="connsiteY1" fmla="*/ 0 h 1647068"/>
                    <a:gd name="connsiteX2" fmla="*/ 1305410 w 1305410"/>
                    <a:gd name="connsiteY2" fmla="*/ 1647068 h 1647068"/>
                    <a:gd name="connsiteX3" fmla="*/ 0 w 1305410"/>
                    <a:gd name="connsiteY3" fmla="*/ 1598941 h 1647068"/>
                    <a:gd name="connsiteX0" fmla="*/ 0 w 1425726"/>
                    <a:gd name="connsiteY0" fmla="*/ 1598941 h 2465215"/>
                    <a:gd name="connsiteX1" fmla="*/ 448169 w 1425726"/>
                    <a:gd name="connsiteY1" fmla="*/ 0 h 2465215"/>
                    <a:gd name="connsiteX2" fmla="*/ 1425726 w 1425726"/>
                    <a:gd name="connsiteY2" fmla="*/ 2465215 h 2465215"/>
                    <a:gd name="connsiteX3" fmla="*/ 0 w 1425726"/>
                    <a:gd name="connsiteY3" fmla="*/ 1598941 h 2465215"/>
                    <a:gd name="connsiteX0" fmla="*/ 0 w 1425726"/>
                    <a:gd name="connsiteY0" fmla="*/ 1598941 h 2465215"/>
                    <a:gd name="connsiteX1" fmla="*/ 766276 w 1425726"/>
                    <a:gd name="connsiteY1" fmla="*/ 0 h 2465215"/>
                    <a:gd name="connsiteX2" fmla="*/ 1425726 w 1425726"/>
                    <a:gd name="connsiteY2" fmla="*/ 2465215 h 2465215"/>
                    <a:gd name="connsiteX3" fmla="*/ 0 w 1425726"/>
                    <a:gd name="connsiteY3" fmla="*/ 1598941 h 2465215"/>
                    <a:gd name="connsiteX0" fmla="*/ 0 w 1226909"/>
                    <a:gd name="connsiteY0" fmla="*/ 1598941 h 2443562"/>
                    <a:gd name="connsiteX1" fmla="*/ 766276 w 1226909"/>
                    <a:gd name="connsiteY1" fmla="*/ 0 h 2443562"/>
                    <a:gd name="connsiteX2" fmla="*/ 1226909 w 1226909"/>
                    <a:gd name="connsiteY2" fmla="*/ 2443562 h 2443562"/>
                    <a:gd name="connsiteX3" fmla="*/ 0 w 1226909"/>
                    <a:gd name="connsiteY3" fmla="*/ 1598941 h 2443562"/>
                    <a:gd name="connsiteX0" fmla="*/ 0 w 1380123"/>
                    <a:gd name="connsiteY0" fmla="*/ 90481 h 935102"/>
                    <a:gd name="connsiteX1" fmla="*/ 1380123 w 1380123"/>
                    <a:gd name="connsiteY1" fmla="*/ 0 h 935102"/>
                    <a:gd name="connsiteX2" fmla="*/ 1226909 w 1380123"/>
                    <a:gd name="connsiteY2" fmla="*/ 935102 h 935102"/>
                    <a:gd name="connsiteX3" fmla="*/ 0 w 1380123"/>
                    <a:gd name="connsiteY3" fmla="*/ 90481 h 935102"/>
                    <a:gd name="connsiteX0" fmla="*/ 0 w 1427342"/>
                    <a:gd name="connsiteY0" fmla="*/ 0 h 844621"/>
                    <a:gd name="connsiteX1" fmla="*/ 1427342 w 1427342"/>
                    <a:gd name="connsiteY1" fmla="*/ 63793 h 844621"/>
                    <a:gd name="connsiteX2" fmla="*/ 1226909 w 1427342"/>
                    <a:gd name="connsiteY2" fmla="*/ 844621 h 844621"/>
                    <a:gd name="connsiteX3" fmla="*/ 0 w 1427342"/>
                    <a:gd name="connsiteY3" fmla="*/ 0 h 844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7342" h="844621">
                      <a:moveTo>
                        <a:pt x="0" y="0"/>
                      </a:moveTo>
                      <a:lnTo>
                        <a:pt x="1427342" y="63793"/>
                      </a:lnTo>
                      <a:lnTo>
                        <a:pt x="1226909" y="8446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 rot="2097982">
                  <a:off x="-363592" y="4079726"/>
                  <a:ext cx="1853038" cy="5277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00" i="1" dirty="0">
                      <a:solidFill>
                        <a:prstClr val="black"/>
                      </a:solidFill>
                    </a:rPr>
                    <a:t>Induction Loop</a:t>
                  </a:r>
                  <a:endParaRPr lang="zh-CN" altLang="en-US" sz="1000" i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4" name="矩形 4"/>
                <p:cNvSpPr/>
                <p:nvPr/>
              </p:nvSpPr>
              <p:spPr>
                <a:xfrm rot="1991039">
                  <a:off x="-990179" y="8458924"/>
                  <a:ext cx="2169209" cy="452321"/>
                </a:xfrm>
                <a:custGeom>
                  <a:avLst/>
                  <a:gdLst>
                    <a:gd name="connsiteX0" fmla="*/ 0 w 1684994"/>
                    <a:gd name="connsiteY0" fmla="*/ 0 h 1133035"/>
                    <a:gd name="connsiteX1" fmla="*/ 1684994 w 1684994"/>
                    <a:gd name="connsiteY1" fmla="*/ 0 h 1133035"/>
                    <a:gd name="connsiteX2" fmla="*/ 1684994 w 1684994"/>
                    <a:gd name="connsiteY2" fmla="*/ 1133035 h 1133035"/>
                    <a:gd name="connsiteX3" fmla="*/ 0 w 1684994"/>
                    <a:gd name="connsiteY3" fmla="*/ 1133035 h 1133035"/>
                    <a:gd name="connsiteX4" fmla="*/ 0 w 1684994"/>
                    <a:gd name="connsiteY4" fmla="*/ 0 h 1133035"/>
                    <a:gd name="connsiteX0" fmla="*/ 489370 w 1684994"/>
                    <a:gd name="connsiteY0" fmla="*/ 28981 h 1133035"/>
                    <a:gd name="connsiteX1" fmla="*/ 1684994 w 1684994"/>
                    <a:gd name="connsiteY1" fmla="*/ 0 h 1133035"/>
                    <a:gd name="connsiteX2" fmla="*/ 1684994 w 1684994"/>
                    <a:gd name="connsiteY2" fmla="*/ 1133035 h 1133035"/>
                    <a:gd name="connsiteX3" fmla="*/ 0 w 1684994"/>
                    <a:gd name="connsiteY3" fmla="*/ 1133035 h 1133035"/>
                    <a:gd name="connsiteX4" fmla="*/ 489370 w 1684994"/>
                    <a:gd name="connsiteY4" fmla="*/ 28981 h 1133035"/>
                    <a:gd name="connsiteX0" fmla="*/ 489370 w 1684994"/>
                    <a:gd name="connsiteY0" fmla="*/ 28981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489370 w 1684994"/>
                    <a:gd name="connsiteY4" fmla="*/ 28981 h 1133035"/>
                    <a:gd name="connsiteX0" fmla="*/ 538432 w 1684994"/>
                    <a:gd name="connsiteY0" fmla="*/ 57594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538432 w 1684994"/>
                    <a:gd name="connsiteY4" fmla="*/ 57594 h 1133035"/>
                    <a:gd name="connsiteX0" fmla="*/ 503272 w 1684994"/>
                    <a:gd name="connsiteY0" fmla="*/ 50239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503272 w 1684994"/>
                    <a:gd name="connsiteY4" fmla="*/ 50239 h 1133035"/>
                    <a:gd name="connsiteX0" fmla="*/ 390032 w 1684994"/>
                    <a:gd name="connsiteY0" fmla="*/ 126625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390032 w 1684994"/>
                    <a:gd name="connsiteY4" fmla="*/ 126625 h 1133035"/>
                    <a:gd name="connsiteX0" fmla="*/ 390032 w 1561125"/>
                    <a:gd name="connsiteY0" fmla="*/ 41221 h 1047631"/>
                    <a:gd name="connsiteX1" fmla="*/ 1561125 w 1561125"/>
                    <a:gd name="connsiteY1" fmla="*/ 0 h 1047631"/>
                    <a:gd name="connsiteX2" fmla="*/ 1146158 w 1561125"/>
                    <a:gd name="connsiteY2" fmla="*/ 1035826 h 1047631"/>
                    <a:gd name="connsiteX3" fmla="*/ 0 w 1561125"/>
                    <a:gd name="connsiteY3" fmla="*/ 1047631 h 1047631"/>
                    <a:gd name="connsiteX4" fmla="*/ 390032 w 1561125"/>
                    <a:gd name="connsiteY4" fmla="*/ 41221 h 1047631"/>
                    <a:gd name="connsiteX0" fmla="*/ 425596 w 1561125"/>
                    <a:gd name="connsiteY0" fmla="*/ 0 h 1056268"/>
                    <a:gd name="connsiteX1" fmla="*/ 1561125 w 1561125"/>
                    <a:gd name="connsiteY1" fmla="*/ 8637 h 1056268"/>
                    <a:gd name="connsiteX2" fmla="*/ 1146158 w 1561125"/>
                    <a:gd name="connsiteY2" fmla="*/ 1044463 h 1056268"/>
                    <a:gd name="connsiteX3" fmla="*/ 0 w 1561125"/>
                    <a:gd name="connsiteY3" fmla="*/ 1056268 h 1056268"/>
                    <a:gd name="connsiteX4" fmla="*/ 425596 w 1561125"/>
                    <a:gd name="connsiteY4" fmla="*/ 0 h 1056268"/>
                    <a:gd name="connsiteX0" fmla="*/ 376131 w 1561125"/>
                    <a:gd name="connsiteY0" fmla="*/ 13643 h 1047631"/>
                    <a:gd name="connsiteX1" fmla="*/ 1561125 w 1561125"/>
                    <a:gd name="connsiteY1" fmla="*/ 0 h 1047631"/>
                    <a:gd name="connsiteX2" fmla="*/ 1146158 w 1561125"/>
                    <a:gd name="connsiteY2" fmla="*/ 1035826 h 1047631"/>
                    <a:gd name="connsiteX3" fmla="*/ 0 w 1561125"/>
                    <a:gd name="connsiteY3" fmla="*/ 1047631 h 1047631"/>
                    <a:gd name="connsiteX4" fmla="*/ 376131 w 1561125"/>
                    <a:gd name="connsiteY4" fmla="*/ 13643 h 1047631"/>
                    <a:gd name="connsiteX0" fmla="*/ 376131 w 1471766"/>
                    <a:gd name="connsiteY0" fmla="*/ 42187 h 1076175"/>
                    <a:gd name="connsiteX1" fmla="*/ 1471766 w 1471766"/>
                    <a:gd name="connsiteY1" fmla="*/ 0 h 1076175"/>
                    <a:gd name="connsiteX2" fmla="*/ 1146158 w 1471766"/>
                    <a:gd name="connsiteY2" fmla="*/ 1064370 h 1076175"/>
                    <a:gd name="connsiteX3" fmla="*/ 0 w 1471766"/>
                    <a:gd name="connsiteY3" fmla="*/ 1076175 h 1076175"/>
                    <a:gd name="connsiteX4" fmla="*/ 376131 w 1471766"/>
                    <a:gd name="connsiteY4" fmla="*/ 42187 h 1076175"/>
                    <a:gd name="connsiteX0" fmla="*/ 376131 w 1447662"/>
                    <a:gd name="connsiteY0" fmla="*/ 40489 h 1074477"/>
                    <a:gd name="connsiteX1" fmla="*/ 1447662 w 1447662"/>
                    <a:gd name="connsiteY1" fmla="*/ 0 h 1074477"/>
                    <a:gd name="connsiteX2" fmla="*/ 1146158 w 1447662"/>
                    <a:gd name="connsiteY2" fmla="*/ 1062672 h 1074477"/>
                    <a:gd name="connsiteX3" fmla="*/ 0 w 1447662"/>
                    <a:gd name="connsiteY3" fmla="*/ 1074477 h 1074477"/>
                    <a:gd name="connsiteX4" fmla="*/ 376131 w 1447662"/>
                    <a:gd name="connsiteY4" fmla="*/ 40489 h 1074477"/>
                    <a:gd name="connsiteX0" fmla="*/ 316471 w 1388002"/>
                    <a:gd name="connsiteY0" fmla="*/ 40489 h 1075435"/>
                    <a:gd name="connsiteX1" fmla="*/ 1388002 w 1388002"/>
                    <a:gd name="connsiteY1" fmla="*/ 0 h 1075435"/>
                    <a:gd name="connsiteX2" fmla="*/ 1086498 w 1388002"/>
                    <a:gd name="connsiteY2" fmla="*/ 1062672 h 1075435"/>
                    <a:gd name="connsiteX3" fmla="*/ 0 w 1388002"/>
                    <a:gd name="connsiteY3" fmla="*/ 1075435 h 1075435"/>
                    <a:gd name="connsiteX4" fmla="*/ 316471 w 1388002"/>
                    <a:gd name="connsiteY4" fmla="*/ 40489 h 1075435"/>
                    <a:gd name="connsiteX0" fmla="*/ 280914 w 1352445"/>
                    <a:gd name="connsiteY0" fmla="*/ 40489 h 1078091"/>
                    <a:gd name="connsiteX1" fmla="*/ 1352445 w 1352445"/>
                    <a:gd name="connsiteY1" fmla="*/ 0 h 1078091"/>
                    <a:gd name="connsiteX2" fmla="*/ 1050941 w 1352445"/>
                    <a:gd name="connsiteY2" fmla="*/ 1062672 h 1078091"/>
                    <a:gd name="connsiteX3" fmla="*/ 0 w 1352445"/>
                    <a:gd name="connsiteY3" fmla="*/ 1078091 h 1078091"/>
                    <a:gd name="connsiteX4" fmla="*/ 280914 w 1352445"/>
                    <a:gd name="connsiteY4" fmla="*/ 40489 h 107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2445" h="1078091">
                      <a:moveTo>
                        <a:pt x="280914" y="40489"/>
                      </a:moveTo>
                      <a:lnTo>
                        <a:pt x="1352445" y="0"/>
                      </a:lnTo>
                      <a:lnTo>
                        <a:pt x="1050941" y="1062672"/>
                      </a:lnTo>
                      <a:lnTo>
                        <a:pt x="0" y="1078091"/>
                      </a:lnTo>
                      <a:lnTo>
                        <a:pt x="280914" y="40489"/>
                      </a:lnTo>
                      <a:close/>
                    </a:path>
                  </a:pathLst>
                </a:custGeom>
                <a:ln w="1270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 rot="2097982">
                  <a:off x="-813068" y="8396677"/>
                  <a:ext cx="1853038" cy="5277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00" i="1" dirty="0">
                      <a:solidFill>
                        <a:prstClr val="black"/>
                      </a:solidFill>
                    </a:rPr>
                    <a:t>Induction Loop</a:t>
                  </a:r>
                  <a:endParaRPr lang="zh-CN" altLang="en-US" sz="1000" i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矩形 4"/>
                <p:cNvSpPr/>
                <p:nvPr/>
              </p:nvSpPr>
              <p:spPr>
                <a:xfrm rot="1837929">
                  <a:off x="2998450" y="5949798"/>
                  <a:ext cx="2169209" cy="440124"/>
                </a:xfrm>
                <a:custGeom>
                  <a:avLst/>
                  <a:gdLst>
                    <a:gd name="connsiteX0" fmla="*/ 0 w 1684994"/>
                    <a:gd name="connsiteY0" fmla="*/ 0 h 1133035"/>
                    <a:gd name="connsiteX1" fmla="*/ 1684994 w 1684994"/>
                    <a:gd name="connsiteY1" fmla="*/ 0 h 1133035"/>
                    <a:gd name="connsiteX2" fmla="*/ 1684994 w 1684994"/>
                    <a:gd name="connsiteY2" fmla="*/ 1133035 h 1133035"/>
                    <a:gd name="connsiteX3" fmla="*/ 0 w 1684994"/>
                    <a:gd name="connsiteY3" fmla="*/ 1133035 h 1133035"/>
                    <a:gd name="connsiteX4" fmla="*/ 0 w 1684994"/>
                    <a:gd name="connsiteY4" fmla="*/ 0 h 1133035"/>
                    <a:gd name="connsiteX0" fmla="*/ 489370 w 1684994"/>
                    <a:gd name="connsiteY0" fmla="*/ 28981 h 1133035"/>
                    <a:gd name="connsiteX1" fmla="*/ 1684994 w 1684994"/>
                    <a:gd name="connsiteY1" fmla="*/ 0 h 1133035"/>
                    <a:gd name="connsiteX2" fmla="*/ 1684994 w 1684994"/>
                    <a:gd name="connsiteY2" fmla="*/ 1133035 h 1133035"/>
                    <a:gd name="connsiteX3" fmla="*/ 0 w 1684994"/>
                    <a:gd name="connsiteY3" fmla="*/ 1133035 h 1133035"/>
                    <a:gd name="connsiteX4" fmla="*/ 489370 w 1684994"/>
                    <a:gd name="connsiteY4" fmla="*/ 28981 h 1133035"/>
                    <a:gd name="connsiteX0" fmla="*/ 489370 w 1684994"/>
                    <a:gd name="connsiteY0" fmla="*/ 28981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489370 w 1684994"/>
                    <a:gd name="connsiteY4" fmla="*/ 28981 h 1133035"/>
                    <a:gd name="connsiteX0" fmla="*/ 538432 w 1684994"/>
                    <a:gd name="connsiteY0" fmla="*/ 57594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538432 w 1684994"/>
                    <a:gd name="connsiteY4" fmla="*/ 57594 h 1133035"/>
                    <a:gd name="connsiteX0" fmla="*/ 503272 w 1684994"/>
                    <a:gd name="connsiteY0" fmla="*/ 50239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503272 w 1684994"/>
                    <a:gd name="connsiteY4" fmla="*/ 50239 h 1133035"/>
                    <a:gd name="connsiteX0" fmla="*/ 390032 w 1684994"/>
                    <a:gd name="connsiteY0" fmla="*/ 126625 h 1133035"/>
                    <a:gd name="connsiteX1" fmla="*/ 1684994 w 1684994"/>
                    <a:gd name="connsiteY1" fmla="*/ 0 h 1133035"/>
                    <a:gd name="connsiteX2" fmla="*/ 1146158 w 1684994"/>
                    <a:gd name="connsiteY2" fmla="*/ 1121230 h 1133035"/>
                    <a:gd name="connsiteX3" fmla="*/ 0 w 1684994"/>
                    <a:gd name="connsiteY3" fmla="*/ 1133035 h 1133035"/>
                    <a:gd name="connsiteX4" fmla="*/ 390032 w 1684994"/>
                    <a:gd name="connsiteY4" fmla="*/ 126625 h 1133035"/>
                    <a:gd name="connsiteX0" fmla="*/ 390032 w 1561125"/>
                    <a:gd name="connsiteY0" fmla="*/ 41221 h 1047631"/>
                    <a:gd name="connsiteX1" fmla="*/ 1561125 w 1561125"/>
                    <a:gd name="connsiteY1" fmla="*/ 0 h 1047631"/>
                    <a:gd name="connsiteX2" fmla="*/ 1146158 w 1561125"/>
                    <a:gd name="connsiteY2" fmla="*/ 1035826 h 1047631"/>
                    <a:gd name="connsiteX3" fmla="*/ 0 w 1561125"/>
                    <a:gd name="connsiteY3" fmla="*/ 1047631 h 1047631"/>
                    <a:gd name="connsiteX4" fmla="*/ 390032 w 1561125"/>
                    <a:gd name="connsiteY4" fmla="*/ 41221 h 1047631"/>
                    <a:gd name="connsiteX0" fmla="*/ 425596 w 1561125"/>
                    <a:gd name="connsiteY0" fmla="*/ 0 h 1056268"/>
                    <a:gd name="connsiteX1" fmla="*/ 1561125 w 1561125"/>
                    <a:gd name="connsiteY1" fmla="*/ 8637 h 1056268"/>
                    <a:gd name="connsiteX2" fmla="*/ 1146158 w 1561125"/>
                    <a:gd name="connsiteY2" fmla="*/ 1044463 h 1056268"/>
                    <a:gd name="connsiteX3" fmla="*/ 0 w 1561125"/>
                    <a:gd name="connsiteY3" fmla="*/ 1056268 h 1056268"/>
                    <a:gd name="connsiteX4" fmla="*/ 425596 w 1561125"/>
                    <a:gd name="connsiteY4" fmla="*/ 0 h 1056268"/>
                    <a:gd name="connsiteX0" fmla="*/ 376131 w 1561125"/>
                    <a:gd name="connsiteY0" fmla="*/ 13643 h 1047631"/>
                    <a:gd name="connsiteX1" fmla="*/ 1561125 w 1561125"/>
                    <a:gd name="connsiteY1" fmla="*/ 0 h 1047631"/>
                    <a:gd name="connsiteX2" fmla="*/ 1146158 w 1561125"/>
                    <a:gd name="connsiteY2" fmla="*/ 1035826 h 1047631"/>
                    <a:gd name="connsiteX3" fmla="*/ 0 w 1561125"/>
                    <a:gd name="connsiteY3" fmla="*/ 1047631 h 1047631"/>
                    <a:gd name="connsiteX4" fmla="*/ 376131 w 1561125"/>
                    <a:gd name="connsiteY4" fmla="*/ 13643 h 1047631"/>
                    <a:gd name="connsiteX0" fmla="*/ 376131 w 1471766"/>
                    <a:gd name="connsiteY0" fmla="*/ 42187 h 1076175"/>
                    <a:gd name="connsiteX1" fmla="*/ 1471766 w 1471766"/>
                    <a:gd name="connsiteY1" fmla="*/ 0 h 1076175"/>
                    <a:gd name="connsiteX2" fmla="*/ 1146158 w 1471766"/>
                    <a:gd name="connsiteY2" fmla="*/ 1064370 h 1076175"/>
                    <a:gd name="connsiteX3" fmla="*/ 0 w 1471766"/>
                    <a:gd name="connsiteY3" fmla="*/ 1076175 h 1076175"/>
                    <a:gd name="connsiteX4" fmla="*/ 376131 w 1471766"/>
                    <a:gd name="connsiteY4" fmla="*/ 42187 h 1076175"/>
                    <a:gd name="connsiteX0" fmla="*/ 376131 w 1447662"/>
                    <a:gd name="connsiteY0" fmla="*/ 40489 h 1074477"/>
                    <a:gd name="connsiteX1" fmla="*/ 1447662 w 1447662"/>
                    <a:gd name="connsiteY1" fmla="*/ 0 h 1074477"/>
                    <a:gd name="connsiteX2" fmla="*/ 1146158 w 1447662"/>
                    <a:gd name="connsiteY2" fmla="*/ 1062672 h 1074477"/>
                    <a:gd name="connsiteX3" fmla="*/ 0 w 1447662"/>
                    <a:gd name="connsiteY3" fmla="*/ 1074477 h 1074477"/>
                    <a:gd name="connsiteX4" fmla="*/ 376131 w 1447662"/>
                    <a:gd name="connsiteY4" fmla="*/ 40489 h 1074477"/>
                    <a:gd name="connsiteX0" fmla="*/ 316471 w 1388002"/>
                    <a:gd name="connsiteY0" fmla="*/ 40489 h 1075435"/>
                    <a:gd name="connsiteX1" fmla="*/ 1388002 w 1388002"/>
                    <a:gd name="connsiteY1" fmla="*/ 0 h 1075435"/>
                    <a:gd name="connsiteX2" fmla="*/ 1086498 w 1388002"/>
                    <a:gd name="connsiteY2" fmla="*/ 1062672 h 1075435"/>
                    <a:gd name="connsiteX3" fmla="*/ 0 w 1388002"/>
                    <a:gd name="connsiteY3" fmla="*/ 1075435 h 1075435"/>
                    <a:gd name="connsiteX4" fmla="*/ 316471 w 1388002"/>
                    <a:gd name="connsiteY4" fmla="*/ 40489 h 1075435"/>
                    <a:gd name="connsiteX0" fmla="*/ 280914 w 1352445"/>
                    <a:gd name="connsiteY0" fmla="*/ 40489 h 1078091"/>
                    <a:gd name="connsiteX1" fmla="*/ 1352445 w 1352445"/>
                    <a:gd name="connsiteY1" fmla="*/ 0 h 1078091"/>
                    <a:gd name="connsiteX2" fmla="*/ 1050941 w 1352445"/>
                    <a:gd name="connsiteY2" fmla="*/ 1062672 h 1078091"/>
                    <a:gd name="connsiteX3" fmla="*/ 0 w 1352445"/>
                    <a:gd name="connsiteY3" fmla="*/ 1078091 h 1078091"/>
                    <a:gd name="connsiteX4" fmla="*/ 280914 w 1352445"/>
                    <a:gd name="connsiteY4" fmla="*/ 40489 h 107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2445" h="1078091">
                      <a:moveTo>
                        <a:pt x="280914" y="40489"/>
                      </a:moveTo>
                      <a:lnTo>
                        <a:pt x="1352445" y="0"/>
                      </a:lnTo>
                      <a:lnTo>
                        <a:pt x="1050941" y="1062672"/>
                      </a:lnTo>
                      <a:lnTo>
                        <a:pt x="0" y="1078091"/>
                      </a:lnTo>
                      <a:lnTo>
                        <a:pt x="280914" y="40489"/>
                      </a:lnTo>
                      <a:close/>
                    </a:path>
                  </a:pathLst>
                </a:custGeom>
                <a:ln w="1270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等腰三角形 39"/>
                <p:cNvSpPr/>
                <p:nvPr/>
              </p:nvSpPr>
              <p:spPr>
                <a:xfrm rot="13411651">
                  <a:off x="2407672" y="5858759"/>
                  <a:ext cx="2023215" cy="876809"/>
                </a:xfrm>
                <a:custGeom>
                  <a:avLst/>
                  <a:gdLst>
                    <a:gd name="connsiteX0" fmla="*/ 0 w 1714483"/>
                    <a:gd name="connsiteY0" fmla="*/ 1647068 h 1647068"/>
                    <a:gd name="connsiteX1" fmla="*/ 857242 w 1714483"/>
                    <a:gd name="connsiteY1" fmla="*/ 0 h 1647068"/>
                    <a:gd name="connsiteX2" fmla="*/ 1714483 w 1714483"/>
                    <a:gd name="connsiteY2" fmla="*/ 1647068 h 1647068"/>
                    <a:gd name="connsiteX3" fmla="*/ 0 w 1714483"/>
                    <a:gd name="connsiteY3" fmla="*/ 1647068 h 1647068"/>
                    <a:gd name="connsiteX0" fmla="*/ 0 w 1305410"/>
                    <a:gd name="connsiteY0" fmla="*/ 1598941 h 1647068"/>
                    <a:gd name="connsiteX1" fmla="*/ 448169 w 1305410"/>
                    <a:gd name="connsiteY1" fmla="*/ 0 h 1647068"/>
                    <a:gd name="connsiteX2" fmla="*/ 1305410 w 1305410"/>
                    <a:gd name="connsiteY2" fmla="*/ 1647068 h 1647068"/>
                    <a:gd name="connsiteX3" fmla="*/ 0 w 1305410"/>
                    <a:gd name="connsiteY3" fmla="*/ 1598941 h 1647068"/>
                    <a:gd name="connsiteX0" fmla="*/ 0 w 1425726"/>
                    <a:gd name="connsiteY0" fmla="*/ 1598941 h 2465215"/>
                    <a:gd name="connsiteX1" fmla="*/ 448169 w 1425726"/>
                    <a:gd name="connsiteY1" fmla="*/ 0 h 2465215"/>
                    <a:gd name="connsiteX2" fmla="*/ 1425726 w 1425726"/>
                    <a:gd name="connsiteY2" fmla="*/ 2465215 h 2465215"/>
                    <a:gd name="connsiteX3" fmla="*/ 0 w 1425726"/>
                    <a:gd name="connsiteY3" fmla="*/ 1598941 h 2465215"/>
                    <a:gd name="connsiteX0" fmla="*/ 0 w 1425726"/>
                    <a:gd name="connsiteY0" fmla="*/ 1598941 h 2465215"/>
                    <a:gd name="connsiteX1" fmla="*/ 766276 w 1425726"/>
                    <a:gd name="connsiteY1" fmla="*/ 0 h 2465215"/>
                    <a:gd name="connsiteX2" fmla="*/ 1425726 w 1425726"/>
                    <a:gd name="connsiteY2" fmla="*/ 2465215 h 2465215"/>
                    <a:gd name="connsiteX3" fmla="*/ 0 w 1425726"/>
                    <a:gd name="connsiteY3" fmla="*/ 1598941 h 2465215"/>
                    <a:gd name="connsiteX0" fmla="*/ 0 w 1226909"/>
                    <a:gd name="connsiteY0" fmla="*/ 1598941 h 2443562"/>
                    <a:gd name="connsiteX1" fmla="*/ 766276 w 1226909"/>
                    <a:gd name="connsiteY1" fmla="*/ 0 h 2443562"/>
                    <a:gd name="connsiteX2" fmla="*/ 1226909 w 1226909"/>
                    <a:gd name="connsiteY2" fmla="*/ 2443562 h 2443562"/>
                    <a:gd name="connsiteX3" fmla="*/ 0 w 1226909"/>
                    <a:gd name="connsiteY3" fmla="*/ 1598941 h 2443562"/>
                    <a:gd name="connsiteX0" fmla="*/ 0 w 1226909"/>
                    <a:gd name="connsiteY0" fmla="*/ 1598941 h 2443562"/>
                    <a:gd name="connsiteX1" fmla="*/ 766276 w 1226909"/>
                    <a:gd name="connsiteY1" fmla="*/ 0 h 2443562"/>
                    <a:gd name="connsiteX2" fmla="*/ 771550 w 1226909"/>
                    <a:gd name="connsiteY2" fmla="*/ 52860 h 2443562"/>
                    <a:gd name="connsiteX3" fmla="*/ 1226909 w 1226909"/>
                    <a:gd name="connsiteY3" fmla="*/ 2443562 h 2443562"/>
                    <a:gd name="connsiteX4" fmla="*/ 0 w 1226909"/>
                    <a:gd name="connsiteY4" fmla="*/ 1598941 h 2443562"/>
                    <a:gd name="connsiteX0" fmla="*/ 0 w 1226909"/>
                    <a:gd name="connsiteY0" fmla="*/ 1598941 h 2443562"/>
                    <a:gd name="connsiteX1" fmla="*/ 766276 w 1226909"/>
                    <a:gd name="connsiteY1" fmla="*/ 0 h 2443562"/>
                    <a:gd name="connsiteX2" fmla="*/ 811313 w 1226909"/>
                    <a:gd name="connsiteY2" fmla="*/ 31208 h 2443562"/>
                    <a:gd name="connsiteX3" fmla="*/ 1226909 w 1226909"/>
                    <a:gd name="connsiteY3" fmla="*/ 2443562 h 2443562"/>
                    <a:gd name="connsiteX4" fmla="*/ 0 w 1226909"/>
                    <a:gd name="connsiteY4" fmla="*/ 1598941 h 2443562"/>
                    <a:gd name="connsiteX0" fmla="*/ 0 w 1226909"/>
                    <a:gd name="connsiteY0" fmla="*/ 1598941 h 2443562"/>
                    <a:gd name="connsiteX1" fmla="*/ 766276 w 1226909"/>
                    <a:gd name="connsiteY1" fmla="*/ 0 h 2443562"/>
                    <a:gd name="connsiteX2" fmla="*/ 811313 w 1226909"/>
                    <a:gd name="connsiteY2" fmla="*/ 96165 h 2443562"/>
                    <a:gd name="connsiteX3" fmla="*/ 1226909 w 1226909"/>
                    <a:gd name="connsiteY3" fmla="*/ 2443562 h 2443562"/>
                    <a:gd name="connsiteX4" fmla="*/ 0 w 1226909"/>
                    <a:gd name="connsiteY4" fmla="*/ 1598941 h 2443562"/>
                    <a:gd name="connsiteX0" fmla="*/ 0 w 1226909"/>
                    <a:gd name="connsiteY0" fmla="*/ 1679239 h 2523860"/>
                    <a:gd name="connsiteX1" fmla="*/ 766276 w 1226909"/>
                    <a:gd name="connsiteY1" fmla="*/ 80298 h 2523860"/>
                    <a:gd name="connsiteX2" fmla="*/ 791432 w 1226909"/>
                    <a:gd name="connsiteY2" fmla="*/ 3243 h 2523860"/>
                    <a:gd name="connsiteX3" fmla="*/ 1226909 w 1226909"/>
                    <a:gd name="connsiteY3" fmla="*/ 2523860 h 2523860"/>
                    <a:gd name="connsiteX4" fmla="*/ 0 w 1226909"/>
                    <a:gd name="connsiteY4" fmla="*/ 1679239 h 2523860"/>
                    <a:gd name="connsiteX0" fmla="*/ 0 w 2242795"/>
                    <a:gd name="connsiteY0" fmla="*/ 1598941 h 2443562"/>
                    <a:gd name="connsiteX1" fmla="*/ 766276 w 2242795"/>
                    <a:gd name="connsiteY1" fmla="*/ 0 h 2443562"/>
                    <a:gd name="connsiteX2" fmla="*/ 2242795 w 2242795"/>
                    <a:gd name="connsiteY2" fmla="*/ 918962 h 2443562"/>
                    <a:gd name="connsiteX3" fmla="*/ 1226909 w 2242795"/>
                    <a:gd name="connsiteY3" fmla="*/ 2443562 h 2443562"/>
                    <a:gd name="connsiteX4" fmla="*/ 0 w 2242795"/>
                    <a:gd name="connsiteY4" fmla="*/ 1598941 h 2443562"/>
                    <a:gd name="connsiteX0" fmla="*/ 0 w 2257523"/>
                    <a:gd name="connsiteY0" fmla="*/ 689535 h 1534156"/>
                    <a:gd name="connsiteX1" fmla="*/ 2257403 w 2257523"/>
                    <a:gd name="connsiteY1" fmla="*/ 0 h 1534156"/>
                    <a:gd name="connsiteX2" fmla="*/ 2242795 w 2257523"/>
                    <a:gd name="connsiteY2" fmla="*/ 9556 h 1534156"/>
                    <a:gd name="connsiteX3" fmla="*/ 1226909 w 2257523"/>
                    <a:gd name="connsiteY3" fmla="*/ 1534156 h 1534156"/>
                    <a:gd name="connsiteX4" fmla="*/ 0 w 2257523"/>
                    <a:gd name="connsiteY4" fmla="*/ 689535 h 1534156"/>
                    <a:gd name="connsiteX0" fmla="*/ 0 w 2257407"/>
                    <a:gd name="connsiteY0" fmla="*/ 812380 h 1657001"/>
                    <a:gd name="connsiteX1" fmla="*/ 2257403 w 2257407"/>
                    <a:gd name="connsiteY1" fmla="*/ 122845 h 1657001"/>
                    <a:gd name="connsiteX2" fmla="*/ 1725871 w 2257407"/>
                    <a:gd name="connsiteY2" fmla="*/ 2486 h 1657001"/>
                    <a:gd name="connsiteX3" fmla="*/ 1226909 w 2257407"/>
                    <a:gd name="connsiteY3" fmla="*/ 1657001 h 1657001"/>
                    <a:gd name="connsiteX4" fmla="*/ 0 w 2257407"/>
                    <a:gd name="connsiteY4" fmla="*/ 812380 h 1657001"/>
                    <a:gd name="connsiteX0" fmla="*/ 0 w 1740599"/>
                    <a:gd name="connsiteY0" fmla="*/ 819450 h 1664071"/>
                    <a:gd name="connsiteX1" fmla="*/ 1740479 w 1740599"/>
                    <a:gd name="connsiteY1" fmla="*/ 0 h 1664071"/>
                    <a:gd name="connsiteX2" fmla="*/ 1725871 w 1740599"/>
                    <a:gd name="connsiteY2" fmla="*/ 9556 h 1664071"/>
                    <a:gd name="connsiteX3" fmla="*/ 1226909 w 1740599"/>
                    <a:gd name="connsiteY3" fmla="*/ 1664071 h 1664071"/>
                    <a:gd name="connsiteX4" fmla="*/ 0 w 1740599"/>
                    <a:gd name="connsiteY4" fmla="*/ 819450 h 1664071"/>
                    <a:gd name="connsiteX0" fmla="*/ 0 w 2177211"/>
                    <a:gd name="connsiteY0" fmla="*/ 819450 h 1664071"/>
                    <a:gd name="connsiteX1" fmla="*/ 1740479 w 2177211"/>
                    <a:gd name="connsiteY1" fmla="*/ 0 h 1664071"/>
                    <a:gd name="connsiteX2" fmla="*/ 2177211 w 2177211"/>
                    <a:gd name="connsiteY2" fmla="*/ 233955 h 1664071"/>
                    <a:gd name="connsiteX3" fmla="*/ 1226909 w 2177211"/>
                    <a:gd name="connsiteY3" fmla="*/ 1664071 h 1664071"/>
                    <a:gd name="connsiteX4" fmla="*/ 0 w 2177211"/>
                    <a:gd name="connsiteY4" fmla="*/ 819450 h 1664071"/>
                    <a:gd name="connsiteX0" fmla="*/ 0 w 2191939"/>
                    <a:gd name="connsiteY0" fmla="*/ 595051 h 1439672"/>
                    <a:gd name="connsiteX1" fmla="*/ 2191819 w 2191939"/>
                    <a:gd name="connsiteY1" fmla="*/ 0 h 1439672"/>
                    <a:gd name="connsiteX2" fmla="*/ 2177211 w 2191939"/>
                    <a:gd name="connsiteY2" fmla="*/ 9556 h 1439672"/>
                    <a:gd name="connsiteX3" fmla="*/ 1226909 w 2191939"/>
                    <a:gd name="connsiteY3" fmla="*/ 1439672 h 1439672"/>
                    <a:gd name="connsiteX4" fmla="*/ 0 w 2191939"/>
                    <a:gd name="connsiteY4" fmla="*/ 595051 h 1439672"/>
                    <a:gd name="connsiteX0" fmla="*/ 0 w 2191939"/>
                    <a:gd name="connsiteY0" fmla="*/ 595051 h 595051"/>
                    <a:gd name="connsiteX1" fmla="*/ 2191819 w 2191939"/>
                    <a:gd name="connsiteY1" fmla="*/ 0 h 595051"/>
                    <a:gd name="connsiteX2" fmla="*/ 2177211 w 2191939"/>
                    <a:gd name="connsiteY2" fmla="*/ 9556 h 595051"/>
                    <a:gd name="connsiteX3" fmla="*/ 1822776 w 2191939"/>
                    <a:gd name="connsiteY3" fmla="*/ 310823 h 595051"/>
                    <a:gd name="connsiteX4" fmla="*/ 0 w 2191939"/>
                    <a:gd name="connsiteY4" fmla="*/ 595051 h 595051"/>
                    <a:gd name="connsiteX0" fmla="*/ 0 w 2191939"/>
                    <a:gd name="connsiteY0" fmla="*/ 595051 h 595051"/>
                    <a:gd name="connsiteX1" fmla="*/ 2191819 w 2191939"/>
                    <a:gd name="connsiteY1" fmla="*/ 0 h 595051"/>
                    <a:gd name="connsiteX2" fmla="*/ 2177211 w 2191939"/>
                    <a:gd name="connsiteY2" fmla="*/ 9556 h 595051"/>
                    <a:gd name="connsiteX3" fmla="*/ 1868021 w 2191939"/>
                    <a:gd name="connsiteY3" fmla="*/ 263143 h 595051"/>
                    <a:gd name="connsiteX4" fmla="*/ 0 w 2191939"/>
                    <a:gd name="connsiteY4" fmla="*/ 595051 h 595051"/>
                    <a:gd name="connsiteX0" fmla="*/ 0 w 1655960"/>
                    <a:gd name="connsiteY0" fmla="*/ 483427 h 483427"/>
                    <a:gd name="connsiteX1" fmla="*/ 1655840 w 1655960"/>
                    <a:gd name="connsiteY1" fmla="*/ 0 h 483427"/>
                    <a:gd name="connsiteX2" fmla="*/ 1641232 w 1655960"/>
                    <a:gd name="connsiteY2" fmla="*/ 9556 h 483427"/>
                    <a:gd name="connsiteX3" fmla="*/ 1332042 w 1655960"/>
                    <a:gd name="connsiteY3" fmla="*/ 263143 h 483427"/>
                    <a:gd name="connsiteX4" fmla="*/ 0 w 1655960"/>
                    <a:gd name="connsiteY4" fmla="*/ 483427 h 483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960" h="483427">
                      <a:moveTo>
                        <a:pt x="0" y="483427"/>
                      </a:moveTo>
                      <a:lnTo>
                        <a:pt x="1655840" y="0"/>
                      </a:lnTo>
                      <a:cubicBezTo>
                        <a:pt x="1657598" y="24837"/>
                        <a:pt x="1639474" y="-15281"/>
                        <a:pt x="1641232" y="9556"/>
                      </a:cubicBezTo>
                      <a:lnTo>
                        <a:pt x="1332042" y="263143"/>
                      </a:lnTo>
                      <a:lnTo>
                        <a:pt x="0" y="483427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8" name="矩形 207"/>
                <p:cNvSpPr/>
                <p:nvPr/>
              </p:nvSpPr>
              <p:spPr>
                <a:xfrm rot="1706370">
                  <a:off x="3150287" y="5861665"/>
                  <a:ext cx="1853038" cy="5277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00" i="1" dirty="0">
                      <a:solidFill>
                        <a:prstClr val="black"/>
                      </a:solidFill>
                    </a:rPr>
                    <a:t>Induction Loop</a:t>
                  </a:r>
                  <a:endParaRPr lang="zh-CN" altLang="en-US" sz="1000" i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09" name="直接连接符 208"/>
                <p:cNvCxnSpPr/>
                <p:nvPr/>
              </p:nvCxnSpPr>
              <p:spPr>
                <a:xfrm flipH="1">
                  <a:off x="-352218" y="4622059"/>
                  <a:ext cx="3903318" cy="235383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210" name="Picture 3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97761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98259" y="3469183"/>
                  <a:ext cx="1994357" cy="17353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11" name="右箭头 57"/>
                <p:cNvSpPr/>
                <p:nvPr/>
              </p:nvSpPr>
              <p:spPr>
                <a:xfrm rot="8485457">
                  <a:off x="2169858" y="7211453"/>
                  <a:ext cx="445514" cy="273955"/>
                </a:xfrm>
                <a:custGeom>
                  <a:avLst/>
                  <a:gdLst>
                    <a:gd name="connsiteX0" fmla="*/ 0 w 938631"/>
                    <a:gd name="connsiteY0" fmla="*/ 150562 h 602246"/>
                    <a:gd name="connsiteX1" fmla="*/ 637508 w 938631"/>
                    <a:gd name="connsiteY1" fmla="*/ 150562 h 602246"/>
                    <a:gd name="connsiteX2" fmla="*/ 637508 w 938631"/>
                    <a:gd name="connsiteY2" fmla="*/ 0 h 602246"/>
                    <a:gd name="connsiteX3" fmla="*/ 938631 w 938631"/>
                    <a:gd name="connsiteY3" fmla="*/ 301123 h 602246"/>
                    <a:gd name="connsiteX4" fmla="*/ 637508 w 938631"/>
                    <a:gd name="connsiteY4" fmla="*/ 602246 h 602246"/>
                    <a:gd name="connsiteX5" fmla="*/ 637508 w 938631"/>
                    <a:gd name="connsiteY5" fmla="*/ 451685 h 602246"/>
                    <a:gd name="connsiteX6" fmla="*/ 0 w 938631"/>
                    <a:gd name="connsiteY6" fmla="*/ 451685 h 602246"/>
                    <a:gd name="connsiteX7" fmla="*/ 0 w 938631"/>
                    <a:gd name="connsiteY7" fmla="*/ 150562 h 602246"/>
                    <a:gd name="connsiteX0" fmla="*/ 0 w 938631"/>
                    <a:gd name="connsiteY0" fmla="*/ 150562 h 602246"/>
                    <a:gd name="connsiteX1" fmla="*/ 637508 w 938631"/>
                    <a:gd name="connsiteY1" fmla="*/ 150562 h 602246"/>
                    <a:gd name="connsiteX2" fmla="*/ 637508 w 938631"/>
                    <a:gd name="connsiteY2" fmla="*/ 0 h 602246"/>
                    <a:gd name="connsiteX3" fmla="*/ 938631 w 938631"/>
                    <a:gd name="connsiteY3" fmla="*/ 301123 h 602246"/>
                    <a:gd name="connsiteX4" fmla="*/ 637508 w 938631"/>
                    <a:gd name="connsiteY4" fmla="*/ 602246 h 602246"/>
                    <a:gd name="connsiteX5" fmla="*/ 637508 w 938631"/>
                    <a:gd name="connsiteY5" fmla="*/ 451685 h 602246"/>
                    <a:gd name="connsiteX6" fmla="*/ 115996 w 938631"/>
                    <a:gd name="connsiteY6" fmla="*/ 484256 h 602246"/>
                    <a:gd name="connsiteX7" fmla="*/ 0 w 938631"/>
                    <a:gd name="connsiteY7" fmla="*/ 150562 h 602246"/>
                    <a:gd name="connsiteX0" fmla="*/ 0 w 938631"/>
                    <a:gd name="connsiteY0" fmla="*/ 150562 h 602246"/>
                    <a:gd name="connsiteX1" fmla="*/ 637508 w 938631"/>
                    <a:gd name="connsiteY1" fmla="*/ 150562 h 602246"/>
                    <a:gd name="connsiteX2" fmla="*/ 637508 w 938631"/>
                    <a:gd name="connsiteY2" fmla="*/ 0 h 602246"/>
                    <a:gd name="connsiteX3" fmla="*/ 938631 w 938631"/>
                    <a:gd name="connsiteY3" fmla="*/ 301123 h 602246"/>
                    <a:gd name="connsiteX4" fmla="*/ 637508 w 938631"/>
                    <a:gd name="connsiteY4" fmla="*/ 602246 h 602246"/>
                    <a:gd name="connsiteX5" fmla="*/ 637508 w 938631"/>
                    <a:gd name="connsiteY5" fmla="*/ 451685 h 602246"/>
                    <a:gd name="connsiteX6" fmla="*/ 47405 w 938631"/>
                    <a:gd name="connsiteY6" fmla="*/ 490076 h 602246"/>
                    <a:gd name="connsiteX7" fmla="*/ 0 w 938631"/>
                    <a:gd name="connsiteY7" fmla="*/ 150562 h 602246"/>
                    <a:gd name="connsiteX0" fmla="*/ 0 w 938631"/>
                    <a:gd name="connsiteY0" fmla="*/ 150562 h 602246"/>
                    <a:gd name="connsiteX1" fmla="*/ 637508 w 938631"/>
                    <a:gd name="connsiteY1" fmla="*/ 150562 h 602246"/>
                    <a:gd name="connsiteX2" fmla="*/ 637508 w 938631"/>
                    <a:gd name="connsiteY2" fmla="*/ 0 h 602246"/>
                    <a:gd name="connsiteX3" fmla="*/ 938631 w 938631"/>
                    <a:gd name="connsiteY3" fmla="*/ 301123 h 602246"/>
                    <a:gd name="connsiteX4" fmla="*/ 637508 w 938631"/>
                    <a:gd name="connsiteY4" fmla="*/ 602246 h 602246"/>
                    <a:gd name="connsiteX5" fmla="*/ 637508 w 938631"/>
                    <a:gd name="connsiteY5" fmla="*/ 451685 h 602246"/>
                    <a:gd name="connsiteX6" fmla="*/ 98148 w 938631"/>
                    <a:gd name="connsiteY6" fmla="*/ 459281 h 602246"/>
                    <a:gd name="connsiteX7" fmla="*/ 0 w 938631"/>
                    <a:gd name="connsiteY7" fmla="*/ 150562 h 602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38631" h="602246">
                      <a:moveTo>
                        <a:pt x="0" y="150562"/>
                      </a:moveTo>
                      <a:lnTo>
                        <a:pt x="637508" y="150562"/>
                      </a:lnTo>
                      <a:lnTo>
                        <a:pt x="637508" y="0"/>
                      </a:lnTo>
                      <a:lnTo>
                        <a:pt x="938631" y="301123"/>
                      </a:lnTo>
                      <a:lnTo>
                        <a:pt x="637508" y="602246"/>
                      </a:lnTo>
                      <a:lnTo>
                        <a:pt x="637508" y="451685"/>
                      </a:lnTo>
                      <a:lnTo>
                        <a:pt x="98148" y="459281"/>
                      </a:lnTo>
                      <a:lnTo>
                        <a:pt x="0" y="15056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2" name="矩形 211"/>
                <p:cNvSpPr/>
                <p:nvPr/>
              </p:nvSpPr>
              <p:spPr>
                <a:xfrm>
                  <a:off x="-1563447" y="5793529"/>
                  <a:ext cx="1234526" cy="5607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100" b="1" dirty="0">
                      <a:solidFill>
                        <a:prstClr val="black"/>
                      </a:solidFill>
                    </a:rPr>
                    <a:t>Camera</a:t>
                  </a:r>
                  <a:endParaRPr lang="zh-CN" altLang="en-US" sz="11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3" name="TextBox 212"/>
                <p:cNvSpPr txBox="1"/>
                <p:nvPr/>
              </p:nvSpPr>
              <p:spPr>
                <a:xfrm>
                  <a:off x="1995411" y="4333277"/>
                  <a:ext cx="1071571" cy="5277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b="1" dirty="0">
                      <a:solidFill>
                        <a:prstClr val="black"/>
                      </a:solidFill>
                    </a:rPr>
                    <a:t>Barrier</a:t>
                  </a:r>
                </a:p>
              </p:txBody>
            </p:sp>
            <p:sp>
              <p:nvSpPr>
                <p:cNvPr id="214" name="矩形 213"/>
                <p:cNvSpPr/>
                <p:nvPr/>
              </p:nvSpPr>
              <p:spPr>
                <a:xfrm>
                  <a:off x="1192962" y="6167386"/>
                  <a:ext cx="1234526" cy="5607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100" b="1" dirty="0">
                      <a:solidFill>
                        <a:prstClr val="black"/>
                      </a:solidFill>
                    </a:rPr>
                    <a:t>Camera</a:t>
                  </a:r>
                  <a:endParaRPr lang="zh-CN" altLang="en-US" sz="11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" name="TextBox 214"/>
                <p:cNvSpPr txBox="1"/>
                <p:nvPr/>
              </p:nvSpPr>
              <p:spPr>
                <a:xfrm>
                  <a:off x="-2143001" y="7509866"/>
                  <a:ext cx="1416421" cy="5442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50" b="1" dirty="0">
                      <a:solidFill>
                        <a:prstClr val="black"/>
                      </a:solidFill>
                    </a:rPr>
                    <a:t>Barrier </a:t>
                  </a:r>
                </a:p>
              </p:txBody>
            </p:sp>
            <p:cxnSp>
              <p:nvCxnSpPr>
                <p:cNvPr id="216" name="直接连接符 215"/>
                <p:cNvCxnSpPr/>
                <p:nvPr/>
              </p:nvCxnSpPr>
              <p:spPr>
                <a:xfrm flipH="1">
                  <a:off x="3558696" y="4021639"/>
                  <a:ext cx="1093242" cy="60919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7" name="矩形 115"/>
                <p:cNvSpPr/>
                <p:nvPr/>
              </p:nvSpPr>
              <p:spPr>
                <a:xfrm rot="2200947">
                  <a:off x="3052188" y="4399456"/>
                  <a:ext cx="862050" cy="599827"/>
                </a:xfrm>
                <a:custGeom>
                  <a:avLst/>
                  <a:gdLst>
                    <a:gd name="connsiteX0" fmla="*/ 0 w 646531"/>
                    <a:gd name="connsiteY0" fmla="*/ 0 h 607933"/>
                    <a:gd name="connsiteX1" fmla="*/ 646531 w 646531"/>
                    <a:gd name="connsiteY1" fmla="*/ 0 h 607933"/>
                    <a:gd name="connsiteX2" fmla="*/ 646531 w 646531"/>
                    <a:gd name="connsiteY2" fmla="*/ 607933 h 607933"/>
                    <a:gd name="connsiteX3" fmla="*/ 0 w 646531"/>
                    <a:gd name="connsiteY3" fmla="*/ 607933 h 607933"/>
                    <a:gd name="connsiteX4" fmla="*/ 0 w 646531"/>
                    <a:gd name="connsiteY4" fmla="*/ 0 h 607933"/>
                    <a:gd name="connsiteX0" fmla="*/ 148564 w 646531"/>
                    <a:gd name="connsiteY0" fmla="*/ 8106 h 607933"/>
                    <a:gd name="connsiteX1" fmla="*/ 646531 w 646531"/>
                    <a:gd name="connsiteY1" fmla="*/ 0 h 607933"/>
                    <a:gd name="connsiteX2" fmla="*/ 646531 w 646531"/>
                    <a:gd name="connsiteY2" fmla="*/ 607933 h 607933"/>
                    <a:gd name="connsiteX3" fmla="*/ 0 w 646531"/>
                    <a:gd name="connsiteY3" fmla="*/ 607933 h 607933"/>
                    <a:gd name="connsiteX4" fmla="*/ 148564 w 646531"/>
                    <a:gd name="connsiteY4" fmla="*/ 8106 h 607933"/>
                    <a:gd name="connsiteX0" fmla="*/ 148564 w 795096"/>
                    <a:gd name="connsiteY0" fmla="*/ 0 h 599827"/>
                    <a:gd name="connsiteX1" fmla="*/ 795096 w 795096"/>
                    <a:gd name="connsiteY1" fmla="*/ 0 h 599827"/>
                    <a:gd name="connsiteX2" fmla="*/ 646531 w 795096"/>
                    <a:gd name="connsiteY2" fmla="*/ 599827 h 599827"/>
                    <a:gd name="connsiteX3" fmla="*/ 0 w 795096"/>
                    <a:gd name="connsiteY3" fmla="*/ 599827 h 599827"/>
                    <a:gd name="connsiteX4" fmla="*/ 148564 w 795096"/>
                    <a:gd name="connsiteY4" fmla="*/ 0 h 599827"/>
                    <a:gd name="connsiteX0" fmla="*/ 148564 w 795096"/>
                    <a:gd name="connsiteY0" fmla="*/ 0 h 599827"/>
                    <a:gd name="connsiteX1" fmla="*/ 795096 w 795096"/>
                    <a:gd name="connsiteY1" fmla="*/ 0 h 599827"/>
                    <a:gd name="connsiteX2" fmla="*/ 619873 w 795096"/>
                    <a:gd name="connsiteY2" fmla="*/ 595930 h 599827"/>
                    <a:gd name="connsiteX3" fmla="*/ 0 w 795096"/>
                    <a:gd name="connsiteY3" fmla="*/ 599827 h 599827"/>
                    <a:gd name="connsiteX4" fmla="*/ 148564 w 795096"/>
                    <a:gd name="connsiteY4" fmla="*/ 0 h 59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5096" h="599827">
                      <a:moveTo>
                        <a:pt x="148564" y="0"/>
                      </a:moveTo>
                      <a:lnTo>
                        <a:pt x="795096" y="0"/>
                      </a:lnTo>
                      <a:lnTo>
                        <a:pt x="619873" y="595930"/>
                      </a:lnTo>
                      <a:lnTo>
                        <a:pt x="0" y="599827"/>
                      </a:lnTo>
                      <a:lnTo>
                        <a:pt x="14856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8" name="矩形 217"/>
                <p:cNvSpPr/>
                <p:nvPr/>
              </p:nvSpPr>
              <p:spPr>
                <a:xfrm rot="1906247">
                  <a:off x="3093129" y="1996113"/>
                  <a:ext cx="2790178" cy="4948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900" b="1" dirty="0">
                      <a:solidFill>
                        <a:prstClr val="black"/>
                      </a:solidFill>
                    </a:rPr>
                    <a:t>Intelligent parking system</a:t>
                  </a:r>
                  <a:endParaRPr lang="zh-CN" altLang="en-US" sz="9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19" name="直接连接符 218"/>
                <p:cNvCxnSpPr/>
                <p:nvPr/>
              </p:nvCxnSpPr>
              <p:spPr>
                <a:xfrm flipH="1">
                  <a:off x="2676909" y="2461070"/>
                  <a:ext cx="483127" cy="27479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221" name="Picture 14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31515" y="4261270"/>
                  <a:ext cx="1065524" cy="811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2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7308" b="98558" l="9524" r="8928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1400" y="5331507"/>
                  <a:ext cx="640450" cy="1585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23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4025" b="92260" l="146" r="9738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47497" y="5417499"/>
                  <a:ext cx="1172019" cy="5510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224" name="直接连接符 223"/>
                <p:cNvCxnSpPr/>
                <p:nvPr/>
              </p:nvCxnSpPr>
              <p:spPr>
                <a:xfrm>
                  <a:off x="2674863" y="2740366"/>
                  <a:ext cx="1984844" cy="12613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225" name="Picture 8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0" b="100000" l="0" r="99684">
                              <a14:foregroundMark x1="30380" y1="28117" x2="35443" y2="37401"/>
                              <a14:foregroundMark x1="28956" y1="16976" x2="64241" y2="15119"/>
                              <a14:foregroundMark x1="23892" y1="16976" x2="62342" y2="14058"/>
                              <a14:foregroundMark x1="21361" y1="18833" x2="25000" y2="17507"/>
                              <a14:foregroundMark x1="36551" y1="13793" x2="60759" y2="13528"/>
                              <a14:foregroundMark x1="33070" y1="14854" x2="36551" y2="13793"/>
                              <a14:foregroundMark x1="74525" y1="23342" x2="77373" y2="32095"/>
                              <a14:foregroundMark x1="58228" y1="22546" x2="60127" y2="26525"/>
                              <a14:foregroundMark x1="87975" y1="33952" x2="90665" y2="36074"/>
                              <a14:foregroundMark x1="91139" y1="36605" x2="93038" y2="37666"/>
                              <a14:foregroundMark x1="92722" y1="40053" x2="93671" y2="44297"/>
                              <a14:foregroundMark x1="85918" y1="32626" x2="88449" y2="35013"/>
                              <a14:foregroundMark x1="85285" y1="33156" x2="86392" y2="33156"/>
                              <a14:foregroundMark x1="9177" y1="64191" x2="11392" y2="68966"/>
                              <a14:foregroundMark x1="11867" y1="68700" x2="18038" y2="72414"/>
                              <a14:foregroundMark x1="11076" y1="68966" x2="18671" y2="72944"/>
                              <a14:foregroundMark x1="12658" y1="35809" x2="18987" y2="24138"/>
                              <a14:foregroundMark x1="64399" y1="64456" x2="77690" y2="61804"/>
                              <a14:foregroundMark x1="59810" y1="70292" x2="57437" y2="81167"/>
                              <a14:foregroundMark x1="20253" y1="75066" x2="27057" y2="78515"/>
                              <a14:backgroundMark x1="24684" y1="84085" x2="38766" y2="87003"/>
                              <a14:backgroundMark x1="47943" y1="88064" x2="53165" y2="89390"/>
                              <a14:backgroundMark x1="64399" y1="72944" x2="81487" y2="66313"/>
                              <a14:backgroundMark x1="71519" y1="67374" x2="75949" y2="66048"/>
                              <a14:backgroundMark x1="85759" y1="69231" x2="88924" y2="7082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71" t="10209" r="3184" b="6872"/>
                <a:stretch/>
              </p:blipFill>
              <p:spPr bwMode="auto">
                <a:xfrm>
                  <a:off x="-5398073" y="6880551"/>
                  <a:ext cx="2067227" cy="11444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20" name="Picture 3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97761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584781" y="6425664"/>
                  <a:ext cx="1994357" cy="17353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73" name="矩形 172"/>
            <p:cNvSpPr/>
            <p:nvPr/>
          </p:nvSpPr>
          <p:spPr>
            <a:xfrm rot="2060804">
              <a:off x="-4053263" y="6542695"/>
              <a:ext cx="1428997" cy="46345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1050" b="1" dirty="0">
                  <a:solidFill>
                    <a:prstClr val="black"/>
                  </a:solidFill>
                </a:rPr>
                <a:t>Entrance1 </a:t>
              </a:r>
            </a:p>
          </p:txBody>
        </p:sp>
        <p:cxnSp>
          <p:nvCxnSpPr>
            <p:cNvPr id="179" name="直接连接符 178"/>
            <p:cNvCxnSpPr/>
            <p:nvPr/>
          </p:nvCxnSpPr>
          <p:spPr>
            <a:xfrm flipH="1">
              <a:off x="3298957" y="2912181"/>
              <a:ext cx="642187" cy="3168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80" name="Picture 9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75856" y="2405106"/>
              <a:ext cx="1071570" cy="735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1" name="矩形 180"/>
            <p:cNvSpPr/>
            <p:nvPr/>
          </p:nvSpPr>
          <p:spPr>
            <a:xfrm rot="1968530">
              <a:off x="1257184" y="3238570"/>
              <a:ext cx="2437671" cy="49480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900" b="1" dirty="0">
                  <a:solidFill>
                    <a:prstClr val="black"/>
                  </a:solidFill>
                </a:rPr>
                <a:t>Management center</a:t>
              </a:r>
            </a:p>
          </p:txBody>
        </p:sp>
        <p:cxnSp>
          <p:nvCxnSpPr>
            <p:cNvPr id="182" name="直接连接符 181"/>
            <p:cNvCxnSpPr/>
            <p:nvPr/>
          </p:nvCxnSpPr>
          <p:spPr>
            <a:xfrm>
              <a:off x="1793134" y="5085184"/>
              <a:ext cx="350228" cy="226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>
              <a:off x="851155" y="6671004"/>
              <a:ext cx="351761" cy="199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85" name="Picture 66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861"/>
            <a:stretch/>
          </p:blipFill>
          <p:spPr bwMode="auto">
            <a:xfrm>
              <a:off x="4159618" y="2787421"/>
              <a:ext cx="689369" cy="616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6" name="矩形 4"/>
            <p:cNvSpPr/>
            <p:nvPr/>
          </p:nvSpPr>
          <p:spPr>
            <a:xfrm rot="2201129">
              <a:off x="4626976" y="3802549"/>
              <a:ext cx="3752605" cy="2033511"/>
            </a:xfrm>
            <a:custGeom>
              <a:avLst/>
              <a:gdLst>
                <a:gd name="connsiteX0" fmla="*/ 0 w 1684994"/>
                <a:gd name="connsiteY0" fmla="*/ 0 h 1133035"/>
                <a:gd name="connsiteX1" fmla="*/ 1684994 w 1684994"/>
                <a:gd name="connsiteY1" fmla="*/ 0 h 1133035"/>
                <a:gd name="connsiteX2" fmla="*/ 1684994 w 1684994"/>
                <a:gd name="connsiteY2" fmla="*/ 1133035 h 1133035"/>
                <a:gd name="connsiteX3" fmla="*/ 0 w 1684994"/>
                <a:gd name="connsiteY3" fmla="*/ 1133035 h 1133035"/>
                <a:gd name="connsiteX4" fmla="*/ 0 w 1684994"/>
                <a:gd name="connsiteY4" fmla="*/ 0 h 1133035"/>
                <a:gd name="connsiteX0" fmla="*/ 489370 w 1684994"/>
                <a:gd name="connsiteY0" fmla="*/ 28981 h 1133035"/>
                <a:gd name="connsiteX1" fmla="*/ 1684994 w 1684994"/>
                <a:gd name="connsiteY1" fmla="*/ 0 h 1133035"/>
                <a:gd name="connsiteX2" fmla="*/ 1684994 w 1684994"/>
                <a:gd name="connsiteY2" fmla="*/ 1133035 h 1133035"/>
                <a:gd name="connsiteX3" fmla="*/ 0 w 1684994"/>
                <a:gd name="connsiteY3" fmla="*/ 1133035 h 1133035"/>
                <a:gd name="connsiteX4" fmla="*/ 489370 w 1684994"/>
                <a:gd name="connsiteY4" fmla="*/ 28981 h 1133035"/>
                <a:gd name="connsiteX0" fmla="*/ 489370 w 1684994"/>
                <a:gd name="connsiteY0" fmla="*/ 28981 h 1133035"/>
                <a:gd name="connsiteX1" fmla="*/ 1684994 w 1684994"/>
                <a:gd name="connsiteY1" fmla="*/ 0 h 1133035"/>
                <a:gd name="connsiteX2" fmla="*/ 1146158 w 1684994"/>
                <a:gd name="connsiteY2" fmla="*/ 1121230 h 1133035"/>
                <a:gd name="connsiteX3" fmla="*/ 0 w 1684994"/>
                <a:gd name="connsiteY3" fmla="*/ 1133035 h 1133035"/>
                <a:gd name="connsiteX4" fmla="*/ 489370 w 1684994"/>
                <a:gd name="connsiteY4" fmla="*/ 28981 h 1133035"/>
                <a:gd name="connsiteX0" fmla="*/ 538432 w 1684994"/>
                <a:gd name="connsiteY0" fmla="*/ 57594 h 1133035"/>
                <a:gd name="connsiteX1" fmla="*/ 1684994 w 1684994"/>
                <a:gd name="connsiteY1" fmla="*/ 0 h 1133035"/>
                <a:gd name="connsiteX2" fmla="*/ 1146158 w 1684994"/>
                <a:gd name="connsiteY2" fmla="*/ 1121230 h 1133035"/>
                <a:gd name="connsiteX3" fmla="*/ 0 w 1684994"/>
                <a:gd name="connsiteY3" fmla="*/ 1133035 h 1133035"/>
                <a:gd name="connsiteX4" fmla="*/ 538432 w 1684994"/>
                <a:gd name="connsiteY4" fmla="*/ 57594 h 1133035"/>
                <a:gd name="connsiteX0" fmla="*/ 503272 w 1684994"/>
                <a:gd name="connsiteY0" fmla="*/ 50239 h 1133035"/>
                <a:gd name="connsiteX1" fmla="*/ 1684994 w 1684994"/>
                <a:gd name="connsiteY1" fmla="*/ 0 h 1133035"/>
                <a:gd name="connsiteX2" fmla="*/ 1146158 w 1684994"/>
                <a:gd name="connsiteY2" fmla="*/ 1121230 h 1133035"/>
                <a:gd name="connsiteX3" fmla="*/ 0 w 1684994"/>
                <a:gd name="connsiteY3" fmla="*/ 1133035 h 1133035"/>
                <a:gd name="connsiteX4" fmla="*/ 503272 w 1684994"/>
                <a:gd name="connsiteY4" fmla="*/ 50239 h 1133035"/>
                <a:gd name="connsiteX0" fmla="*/ 390032 w 1684994"/>
                <a:gd name="connsiteY0" fmla="*/ 126625 h 1133035"/>
                <a:gd name="connsiteX1" fmla="*/ 1684994 w 1684994"/>
                <a:gd name="connsiteY1" fmla="*/ 0 h 1133035"/>
                <a:gd name="connsiteX2" fmla="*/ 1146158 w 1684994"/>
                <a:gd name="connsiteY2" fmla="*/ 1121230 h 1133035"/>
                <a:gd name="connsiteX3" fmla="*/ 0 w 1684994"/>
                <a:gd name="connsiteY3" fmla="*/ 1133035 h 1133035"/>
                <a:gd name="connsiteX4" fmla="*/ 390032 w 1684994"/>
                <a:gd name="connsiteY4" fmla="*/ 126625 h 1133035"/>
                <a:gd name="connsiteX0" fmla="*/ 390032 w 1561125"/>
                <a:gd name="connsiteY0" fmla="*/ 41221 h 1047631"/>
                <a:gd name="connsiteX1" fmla="*/ 1561125 w 1561125"/>
                <a:gd name="connsiteY1" fmla="*/ 0 h 1047631"/>
                <a:gd name="connsiteX2" fmla="*/ 1146158 w 1561125"/>
                <a:gd name="connsiteY2" fmla="*/ 1035826 h 1047631"/>
                <a:gd name="connsiteX3" fmla="*/ 0 w 1561125"/>
                <a:gd name="connsiteY3" fmla="*/ 1047631 h 1047631"/>
                <a:gd name="connsiteX4" fmla="*/ 390032 w 1561125"/>
                <a:gd name="connsiteY4" fmla="*/ 41221 h 1047631"/>
                <a:gd name="connsiteX0" fmla="*/ 425596 w 1561125"/>
                <a:gd name="connsiteY0" fmla="*/ 0 h 1056268"/>
                <a:gd name="connsiteX1" fmla="*/ 1561125 w 1561125"/>
                <a:gd name="connsiteY1" fmla="*/ 8637 h 1056268"/>
                <a:gd name="connsiteX2" fmla="*/ 1146158 w 1561125"/>
                <a:gd name="connsiteY2" fmla="*/ 1044463 h 1056268"/>
                <a:gd name="connsiteX3" fmla="*/ 0 w 1561125"/>
                <a:gd name="connsiteY3" fmla="*/ 1056268 h 1056268"/>
                <a:gd name="connsiteX4" fmla="*/ 425596 w 1561125"/>
                <a:gd name="connsiteY4" fmla="*/ 0 h 1056268"/>
                <a:gd name="connsiteX0" fmla="*/ 376131 w 1561125"/>
                <a:gd name="connsiteY0" fmla="*/ 13643 h 1047631"/>
                <a:gd name="connsiteX1" fmla="*/ 1561125 w 1561125"/>
                <a:gd name="connsiteY1" fmla="*/ 0 h 1047631"/>
                <a:gd name="connsiteX2" fmla="*/ 1146158 w 1561125"/>
                <a:gd name="connsiteY2" fmla="*/ 1035826 h 1047631"/>
                <a:gd name="connsiteX3" fmla="*/ 0 w 1561125"/>
                <a:gd name="connsiteY3" fmla="*/ 1047631 h 1047631"/>
                <a:gd name="connsiteX4" fmla="*/ 376131 w 1561125"/>
                <a:gd name="connsiteY4" fmla="*/ 13643 h 1047631"/>
                <a:gd name="connsiteX0" fmla="*/ 376131 w 1471766"/>
                <a:gd name="connsiteY0" fmla="*/ 42187 h 1076175"/>
                <a:gd name="connsiteX1" fmla="*/ 1471766 w 1471766"/>
                <a:gd name="connsiteY1" fmla="*/ 0 h 1076175"/>
                <a:gd name="connsiteX2" fmla="*/ 1146158 w 1471766"/>
                <a:gd name="connsiteY2" fmla="*/ 1064370 h 1076175"/>
                <a:gd name="connsiteX3" fmla="*/ 0 w 1471766"/>
                <a:gd name="connsiteY3" fmla="*/ 1076175 h 1076175"/>
                <a:gd name="connsiteX4" fmla="*/ 376131 w 1471766"/>
                <a:gd name="connsiteY4" fmla="*/ 42187 h 1076175"/>
                <a:gd name="connsiteX0" fmla="*/ 376131 w 1447662"/>
                <a:gd name="connsiteY0" fmla="*/ 40489 h 1074477"/>
                <a:gd name="connsiteX1" fmla="*/ 1447662 w 1447662"/>
                <a:gd name="connsiteY1" fmla="*/ 0 h 1074477"/>
                <a:gd name="connsiteX2" fmla="*/ 1146158 w 1447662"/>
                <a:gd name="connsiteY2" fmla="*/ 1062672 h 1074477"/>
                <a:gd name="connsiteX3" fmla="*/ 0 w 1447662"/>
                <a:gd name="connsiteY3" fmla="*/ 1074477 h 1074477"/>
                <a:gd name="connsiteX4" fmla="*/ 376131 w 1447662"/>
                <a:gd name="connsiteY4" fmla="*/ 40489 h 1074477"/>
                <a:gd name="connsiteX0" fmla="*/ 316471 w 1388002"/>
                <a:gd name="connsiteY0" fmla="*/ 40489 h 1075435"/>
                <a:gd name="connsiteX1" fmla="*/ 1388002 w 1388002"/>
                <a:gd name="connsiteY1" fmla="*/ 0 h 1075435"/>
                <a:gd name="connsiteX2" fmla="*/ 1086498 w 1388002"/>
                <a:gd name="connsiteY2" fmla="*/ 1062672 h 1075435"/>
                <a:gd name="connsiteX3" fmla="*/ 0 w 1388002"/>
                <a:gd name="connsiteY3" fmla="*/ 1075435 h 1075435"/>
                <a:gd name="connsiteX4" fmla="*/ 316471 w 1388002"/>
                <a:gd name="connsiteY4" fmla="*/ 40489 h 1075435"/>
                <a:gd name="connsiteX0" fmla="*/ 280914 w 1352445"/>
                <a:gd name="connsiteY0" fmla="*/ 40489 h 1078091"/>
                <a:gd name="connsiteX1" fmla="*/ 1352445 w 1352445"/>
                <a:gd name="connsiteY1" fmla="*/ 0 h 1078091"/>
                <a:gd name="connsiteX2" fmla="*/ 1050941 w 1352445"/>
                <a:gd name="connsiteY2" fmla="*/ 1062672 h 1078091"/>
                <a:gd name="connsiteX3" fmla="*/ 0 w 1352445"/>
                <a:gd name="connsiteY3" fmla="*/ 1078091 h 1078091"/>
                <a:gd name="connsiteX4" fmla="*/ 280914 w 1352445"/>
                <a:gd name="connsiteY4" fmla="*/ 40489 h 107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445" h="1078091">
                  <a:moveTo>
                    <a:pt x="280914" y="40489"/>
                  </a:moveTo>
                  <a:lnTo>
                    <a:pt x="1352445" y="0"/>
                  </a:lnTo>
                  <a:lnTo>
                    <a:pt x="1050941" y="1062672"/>
                  </a:lnTo>
                  <a:lnTo>
                    <a:pt x="0" y="1078091"/>
                  </a:lnTo>
                  <a:lnTo>
                    <a:pt x="280914" y="4048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87" name="图片 186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455" b="93455" l="6131" r="93658">
                          <a14:foregroundMark x1="48837" y1="89455" x2="52220" y2="78545"/>
                          <a14:foregroundMark x1="86047" y1="66909" x2="88584" y2="56000"/>
                          <a14:foregroundMark x1="58562" y1="18182" x2="59831" y2="2109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48492" y="4506869"/>
              <a:ext cx="2331941" cy="1355780"/>
            </a:xfrm>
            <a:prstGeom prst="rect">
              <a:avLst/>
            </a:prstGeom>
          </p:spPr>
        </p:pic>
        <p:sp>
          <p:nvSpPr>
            <p:cNvPr id="189" name="矩形 4"/>
            <p:cNvSpPr/>
            <p:nvPr/>
          </p:nvSpPr>
          <p:spPr>
            <a:xfrm rot="1991039">
              <a:off x="-3343487" y="8756715"/>
              <a:ext cx="3802737" cy="1702822"/>
            </a:xfrm>
            <a:custGeom>
              <a:avLst/>
              <a:gdLst>
                <a:gd name="connsiteX0" fmla="*/ 0 w 1684994"/>
                <a:gd name="connsiteY0" fmla="*/ 0 h 1133035"/>
                <a:gd name="connsiteX1" fmla="*/ 1684994 w 1684994"/>
                <a:gd name="connsiteY1" fmla="*/ 0 h 1133035"/>
                <a:gd name="connsiteX2" fmla="*/ 1684994 w 1684994"/>
                <a:gd name="connsiteY2" fmla="*/ 1133035 h 1133035"/>
                <a:gd name="connsiteX3" fmla="*/ 0 w 1684994"/>
                <a:gd name="connsiteY3" fmla="*/ 1133035 h 1133035"/>
                <a:gd name="connsiteX4" fmla="*/ 0 w 1684994"/>
                <a:gd name="connsiteY4" fmla="*/ 0 h 1133035"/>
                <a:gd name="connsiteX0" fmla="*/ 489370 w 1684994"/>
                <a:gd name="connsiteY0" fmla="*/ 28981 h 1133035"/>
                <a:gd name="connsiteX1" fmla="*/ 1684994 w 1684994"/>
                <a:gd name="connsiteY1" fmla="*/ 0 h 1133035"/>
                <a:gd name="connsiteX2" fmla="*/ 1684994 w 1684994"/>
                <a:gd name="connsiteY2" fmla="*/ 1133035 h 1133035"/>
                <a:gd name="connsiteX3" fmla="*/ 0 w 1684994"/>
                <a:gd name="connsiteY3" fmla="*/ 1133035 h 1133035"/>
                <a:gd name="connsiteX4" fmla="*/ 489370 w 1684994"/>
                <a:gd name="connsiteY4" fmla="*/ 28981 h 1133035"/>
                <a:gd name="connsiteX0" fmla="*/ 489370 w 1684994"/>
                <a:gd name="connsiteY0" fmla="*/ 28981 h 1133035"/>
                <a:gd name="connsiteX1" fmla="*/ 1684994 w 1684994"/>
                <a:gd name="connsiteY1" fmla="*/ 0 h 1133035"/>
                <a:gd name="connsiteX2" fmla="*/ 1146158 w 1684994"/>
                <a:gd name="connsiteY2" fmla="*/ 1121230 h 1133035"/>
                <a:gd name="connsiteX3" fmla="*/ 0 w 1684994"/>
                <a:gd name="connsiteY3" fmla="*/ 1133035 h 1133035"/>
                <a:gd name="connsiteX4" fmla="*/ 489370 w 1684994"/>
                <a:gd name="connsiteY4" fmla="*/ 28981 h 1133035"/>
                <a:gd name="connsiteX0" fmla="*/ 538432 w 1684994"/>
                <a:gd name="connsiteY0" fmla="*/ 57594 h 1133035"/>
                <a:gd name="connsiteX1" fmla="*/ 1684994 w 1684994"/>
                <a:gd name="connsiteY1" fmla="*/ 0 h 1133035"/>
                <a:gd name="connsiteX2" fmla="*/ 1146158 w 1684994"/>
                <a:gd name="connsiteY2" fmla="*/ 1121230 h 1133035"/>
                <a:gd name="connsiteX3" fmla="*/ 0 w 1684994"/>
                <a:gd name="connsiteY3" fmla="*/ 1133035 h 1133035"/>
                <a:gd name="connsiteX4" fmla="*/ 538432 w 1684994"/>
                <a:gd name="connsiteY4" fmla="*/ 57594 h 1133035"/>
                <a:gd name="connsiteX0" fmla="*/ 503272 w 1684994"/>
                <a:gd name="connsiteY0" fmla="*/ 50239 h 1133035"/>
                <a:gd name="connsiteX1" fmla="*/ 1684994 w 1684994"/>
                <a:gd name="connsiteY1" fmla="*/ 0 h 1133035"/>
                <a:gd name="connsiteX2" fmla="*/ 1146158 w 1684994"/>
                <a:gd name="connsiteY2" fmla="*/ 1121230 h 1133035"/>
                <a:gd name="connsiteX3" fmla="*/ 0 w 1684994"/>
                <a:gd name="connsiteY3" fmla="*/ 1133035 h 1133035"/>
                <a:gd name="connsiteX4" fmla="*/ 503272 w 1684994"/>
                <a:gd name="connsiteY4" fmla="*/ 50239 h 1133035"/>
                <a:gd name="connsiteX0" fmla="*/ 390032 w 1684994"/>
                <a:gd name="connsiteY0" fmla="*/ 126625 h 1133035"/>
                <a:gd name="connsiteX1" fmla="*/ 1684994 w 1684994"/>
                <a:gd name="connsiteY1" fmla="*/ 0 h 1133035"/>
                <a:gd name="connsiteX2" fmla="*/ 1146158 w 1684994"/>
                <a:gd name="connsiteY2" fmla="*/ 1121230 h 1133035"/>
                <a:gd name="connsiteX3" fmla="*/ 0 w 1684994"/>
                <a:gd name="connsiteY3" fmla="*/ 1133035 h 1133035"/>
                <a:gd name="connsiteX4" fmla="*/ 390032 w 1684994"/>
                <a:gd name="connsiteY4" fmla="*/ 126625 h 1133035"/>
                <a:gd name="connsiteX0" fmla="*/ 390032 w 1561125"/>
                <a:gd name="connsiteY0" fmla="*/ 41221 h 1047631"/>
                <a:gd name="connsiteX1" fmla="*/ 1561125 w 1561125"/>
                <a:gd name="connsiteY1" fmla="*/ 0 h 1047631"/>
                <a:gd name="connsiteX2" fmla="*/ 1146158 w 1561125"/>
                <a:gd name="connsiteY2" fmla="*/ 1035826 h 1047631"/>
                <a:gd name="connsiteX3" fmla="*/ 0 w 1561125"/>
                <a:gd name="connsiteY3" fmla="*/ 1047631 h 1047631"/>
                <a:gd name="connsiteX4" fmla="*/ 390032 w 1561125"/>
                <a:gd name="connsiteY4" fmla="*/ 41221 h 1047631"/>
                <a:gd name="connsiteX0" fmla="*/ 425596 w 1561125"/>
                <a:gd name="connsiteY0" fmla="*/ 0 h 1056268"/>
                <a:gd name="connsiteX1" fmla="*/ 1561125 w 1561125"/>
                <a:gd name="connsiteY1" fmla="*/ 8637 h 1056268"/>
                <a:gd name="connsiteX2" fmla="*/ 1146158 w 1561125"/>
                <a:gd name="connsiteY2" fmla="*/ 1044463 h 1056268"/>
                <a:gd name="connsiteX3" fmla="*/ 0 w 1561125"/>
                <a:gd name="connsiteY3" fmla="*/ 1056268 h 1056268"/>
                <a:gd name="connsiteX4" fmla="*/ 425596 w 1561125"/>
                <a:gd name="connsiteY4" fmla="*/ 0 h 1056268"/>
                <a:gd name="connsiteX0" fmla="*/ 376131 w 1561125"/>
                <a:gd name="connsiteY0" fmla="*/ 13643 h 1047631"/>
                <a:gd name="connsiteX1" fmla="*/ 1561125 w 1561125"/>
                <a:gd name="connsiteY1" fmla="*/ 0 h 1047631"/>
                <a:gd name="connsiteX2" fmla="*/ 1146158 w 1561125"/>
                <a:gd name="connsiteY2" fmla="*/ 1035826 h 1047631"/>
                <a:gd name="connsiteX3" fmla="*/ 0 w 1561125"/>
                <a:gd name="connsiteY3" fmla="*/ 1047631 h 1047631"/>
                <a:gd name="connsiteX4" fmla="*/ 376131 w 1561125"/>
                <a:gd name="connsiteY4" fmla="*/ 13643 h 1047631"/>
                <a:gd name="connsiteX0" fmla="*/ 376131 w 1471766"/>
                <a:gd name="connsiteY0" fmla="*/ 42187 h 1076175"/>
                <a:gd name="connsiteX1" fmla="*/ 1471766 w 1471766"/>
                <a:gd name="connsiteY1" fmla="*/ 0 h 1076175"/>
                <a:gd name="connsiteX2" fmla="*/ 1146158 w 1471766"/>
                <a:gd name="connsiteY2" fmla="*/ 1064370 h 1076175"/>
                <a:gd name="connsiteX3" fmla="*/ 0 w 1471766"/>
                <a:gd name="connsiteY3" fmla="*/ 1076175 h 1076175"/>
                <a:gd name="connsiteX4" fmla="*/ 376131 w 1471766"/>
                <a:gd name="connsiteY4" fmla="*/ 42187 h 1076175"/>
                <a:gd name="connsiteX0" fmla="*/ 376131 w 1447662"/>
                <a:gd name="connsiteY0" fmla="*/ 40489 h 1074477"/>
                <a:gd name="connsiteX1" fmla="*/ 1447662 w 1447662"/>
                <a:gd name="connsiteY1" fmla="*/ 0 h 1074477"/>
                <a:gd name="connsiteX2" fmla="*/ 1146158 w 1447662"/>
                <a:gd name="connsiteY2" fmla="*/ 1062672 h 1074477"/>
                <a:gd name="connsiteX3" fmla="*/ 0 w 1447662"/>
                <a:gd name="connsiteY3" fmla="*/ 1074477 h 1074477"/>
                <a:gd name="connsiteX4" fmla="*/ 376131 w 1447662"/>
                <a:gd name="connsiteY4" fmla="*/ 40489 h 1074477"/>
                <a:gd name="connsiteX0" fmla="*/ 316471 w 1388002"/>
                <a:gd name="connsiteY0" fmla="*/ 40489 h 1075435"/>
                <a:gd name="connsiteX1" fmla="*/ 1388002 w 1388002"/>
                <a:gd name="connsiteY1" fmla="*/ 0 h 1075435"/>
                <a:gd name="connsiteX2" fmla="*/ 1086498 w 1388002"/>
                <a:gd name="connsiteY2" fmla="*/ 1062672 h 1075435"/>
                <a:gd name="connsiteX3" fmla="*/ 0 w 1388002"/>
                <a:gd name="connsiteY3" fmla="*/ 1075435 h 1075435"/>
                <a:gd name="connsiteX4" fmla="*/ 316471 w 1388002"/>
                <a:gd name="connsiteY4" fmla="*/ 40489 h 1075435"/>
                <a:gd name="connsiteX0" fmla="*/ 280914 w 1352445"/>
                <a:gd name="connsiteY0" fmla="*/ 40489 h 1078091"/>
                <a:gd name="connsiteX1" fmla="*/ 1352445 w 1352445"/>
                <a:gd name="connsiteY1" fmla="*/ 0 h 1078091"/>
                <a:gd name="connsiteX2" fmla="*/ 1050941 w 1352445"/>
                <a:gd name="connsiteY2" fmla="*/ 1062672 h 1078091"/>
                <a:gd name="connsiteX3" fmla="*/ 0 w 1352445"/>
                <a:gd name="connsiteY3" fmla="*/ 1078091 h 1078091"/>
                <a:gd name="connsiteX4" fmla="*/ 280914 w 1352445"/>
                <a:gd name="connsiteY4" fmla="*/ 40489 h 107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445" h="1078091">
                  <a:moveTo>
                    <a:pt x="280914" y="40489"/>
                  </a:moveTo>
                  <a:lnTo>
                    <a:pt x="1352445" y="0"/>
                  </a:lnTo>
                  <a:lnTo>
                    <a:pt x="1050941" y="1062672"/>
                  </a:lnTo>
                  <a:lnTo>
                    <a:pt x="0" y="1078091"/>
                  </a:lnTo>
                  <a:lnTo>
                    <a:pt x="280914" y="4048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 rot="2092178">
              <a:off x="-1588070" y="8860086"/>
              <a:ext cx="1453192" cy="56078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1100" b="1" dirty="0">
                  <a:solidFill>
                    <a:prstClr val="black"/>
                  </a:solidFill>
                </a:rPr>
                <a:t>    </a:t>
              </a:r>
              <a:r>
                <a:rPr lang="en-US" altLang="zh-CN" sz="1050" b="1" dirty="0">
                  <a:solidFill>
                    <a:prstClr val="black"/>
                  </a:solidFill>
                </a:rPr>
                <a:t>Exit1   </a:t>
              </a:r>
              <a:r>
                <a:rPr lang="en-US" altLang="zh-CN" sz="1100" b="1" dirty="0">
                  <a:solidFill>
                    <a:prstClr val="black"/>
                  </a:solidFill>
                </a:rPr>
                <a:t>  </a:t>
              </a:r>
            </a:p>
          </p:txBody>
        </p:sp>
      </p:grpSp>
      <p:pic>
        <p:nvPicPr>
          <p:cNvPr id="2050" name="Picture 2" descr="D:\Solution &amp; Product\DSS4004\DSS4004-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22" y="1116178"/>
            <a:ext cx="751665" cy="52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肘形连接符 16"/>
          <p:cNvCxnSpPr/>
          <p:nvPr/>
        </p:nvCxnSpPr>
        <p:spPr>
          <a:xfrm rot="16200000" flipV="1">
            <a:off x="5078483" y="2271070"/>
            <a:ext cx="1714052" cy="1755172"/>
          </a:xfrm>
          <a:prstGeom prst="bentConnector2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/>
          <p:cNvCxnSpPr>
            <a:stCxn id="19" idx="2"/>
            <a:endCxn id="185" idx="2"/>
          </p:cNvCxnSpPr>
          <p:nvPr/>
        </p:nvCxnSpPr>
        <p:spPr>
          <a:xfrm rot="5400000">
            <a:off x="7078250" y="922998"/>
            <a:ext cx="204664" cy="1635419"/>
          </a:xfrm>
          <a:prstGeom prst="bentConnector3">
            <a:avLst>
              <a:gd name="adj1" fmla="val 211695"/>
            </a:avLst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5549425" y="4005682"/>
            <a:ext cx="3434032" cy="61111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prstClr val="white"/>
                </a:solidFill>
              </a:rPr>
              <a:t>Barrier opens and camera snapshots when the first induction loop is triggered</a:t>
            </a:r>
          </a:p>
        </p:txBody>
      </p:sp>
      <p:sp>
        <p:nvSpPr>
          <p:cNvPr id="75" name="矩形 74"/>
          <p:cNvSpPr/>
          <p:nvPr/>
        </p:nvSpPr>
        <p:spPr>
          <a:xfrm rot="2097982">
            <a:off x="2085939" y="3144826"/>
            <a:ext cx="9509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i="1" dirty="0">
                <a:solidFill>
                  <a:prstClr val="black"/>
                </a:solidFill>
              </a:rPr>
              <a:t>Induction Loop</a:t>
            </a:r>
            <a:endParaRPr lang="zh-CN" altLang="en-US" sz="1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1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bGNv5VoEqq6ZCHL8MWxg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7921</TotalTime>
  <Words>1235</Words>
  <Application>Microsoft Office PowerPoint</Application>
  <PresentationFormat>全屏显示(16:9)</PresentationFormat>
  <Paragraphs>412</Paragraphs>
  <Slides>32</Slides>
  <Notes>14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32</vt:i4>
      </vt:variant>
    </vt:vector>
  </HeadingPairs>
  <TitlesOfParts>
    <vt:vector size="47" baseType="lpstr">
      <vt:lpstr>方正兰亭超细黑简体</vt:lpstr>
      <vt:lpstr>华文琥珀</vt:lpstr>
      <vt:lpstr>华文新魏</vt:lpstr>
      <vt:lpstr>宋体</vt:lpstr>
      <vt:lpstr>微软雅黑</vt:lpstr>
      <vt:lpstr>Arial</vt:lpstr>
      <vt:lpstr>Calibri</vt:lpstr>
      <vt:lpstr>Calibri Light</vt:lpstr>
      <vt:lpstr>Impact</vt:lpstr>
      <vt:lpstr>Verdana</vt:lpstr>
      <vt:lpstr>Wingdings</vt:lpstr>
      <vt:lpstr>1_Office 主题</vt:lpstr>
      <vt:lpstr>自定义设计方案</vt:lpstr>
      <vt:lpstr>1_Office 主题​​</vt:lpstr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Dahua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孔令鑫</dc:creator>
  <cp:lastModifiedBy>顾世峰</cp:lastModifiedBy>
  <cp:revision>500</cp:revision>
  <dcterms:created xsi:type="dcterms:W3CDTF">2013-09-02T01:01:44Z</dcterms:created>
  <dcterms:modified xsi:type="dcterms:W3CDTF">2016-04-21T00:26:37Z</dcterms:modified>
</cp:coreProperties>
</file>